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C892-8315-483E-B205-DB72D115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1685676"/>
            <a:ext cx="11211339" cy="1131791"/>
          </a:xfrm>
        </p:spPr>
        <p:txBody>
          <a:bodyPr/>
          <a:lstStyle/>
          <a:p>
            <a:r>
              <a:rPr lang="en-CA" dirty="0"/>
              <a:t>INSITE GOLD &amp; SWAN 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E0D9-3319-46EC-944C-A2869837A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1496" y="2566727"/>
            <a:ext cx="9448800" cy="383208"/>
          </a:xfrm>
        </p:spPr>
        <p:txBody>
          <a:bodyPr/>
          <a:lstStyle/>
          <a:p>
            <a:r>
              <a:rPr lang="en-CA" dirty="0"/>
              <a:t>By: Alex Savoie – NSI Distribution Inc.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6D7D490-DBA9-43E3-8C2D-FA900EDC1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18822"/>
              </p:ext>
            </p:extLst>
          </p:nvPr>
        </p:nvGraphicFramePr>
        <p:xfrm>
          <a:off x="9486901" y="755280"/>
          <a:ext cx="1763485" cy="110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1155240" imgH="723600" progId="">
                  <p:embed/>
                </p:oleObj>
              </mc:Choice>
              <mc:Fallback>
                <p:oleObj r:id="rId3" imgW="1155240" imgH="723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6901" y="755280"/>
                        <a:ext cx="1763485" cy="110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03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3835-DDE4-4F13-9178-65DDB5B2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85" y="3066408"/>
            <a:ext cx="8610600" cy="1293028"/>
          </a:xfrm>
        </p:spPr>
        <p:txBody>
          <a:bodyPr/>
          <a:lstStyle/>
          <a:p>
            <a:r>
              <a:rPr lang="en-CA" dirty="0"/>
              <a:t>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D8DF-DC79-4A99-989E-52539638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819253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56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F62F-7587-4A5E-9614-B573C937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174372"/>
            <a:ext cx="8610600" cy="1293028"/>
          </a:xfrm>
        </p:spPr>
        <p:txBody>
          <a:bodyPr/>
          <a:lstStyle/>
          <a:p>
            <a:r>
              <a:rPr lang="en-CA" dirty="0"/>
              <a:t>THANK YOU &amp; MERCI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7002-05A9-42A7-97D0-BF7A9A5CB01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85800" y="2057401"/>
            <a:ext cx="45719" cy="122645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80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542A-0C96-447E-98E7-403BB675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81" y="446321"/>
            <a:ext cx="8610600" cy="1293028"/>
          </a:xfrm>
        </p:spPr>
        <p:txBody>
          <a:bodyPr/>
          <a:lstStyle/>
          <a:p>
            <a:r>
              <a:rPr lang="en-CA" dirty="0"/>
              <a:t>Free Application – </a:t>
            </a:r>
            <a:r>
              <a:rPr lang="en-CA" dirty="0" err="1"/>
              <a:t>insite</a:t>
            </a:r>
            <a:r>
              <a:rPr lang="en-CA" dirty="0"/>
              <a:t> gold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70F5-FA4C-4E2C-B1F6-C04CD1D4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317" y="1739349"/>
            <a:ext cx="6703420" cy="4418325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FREE APPLICATION DOWNLOAD</a:t>
            </a:r>
          </a:p>
          <a:p>
            <a:r>
              <a:rPr lang="en-CA" dirty="0"/>
              <a:t>MULTIPLE SITES ON ONE APPLICATION	</a:t>
            </a:r>
          </a:p>
          <a:p>
            <a:r>
              <a:rPr lang="en-CA" dirty="0"/>
              <a:t>ALARM CONTROL (ARMING &amp; DISARMING)</a:t>
            </a:r>
          </a:p>
          <a:p>
            <a:r>
              <a:rPr lang="en-CA" dirty="0"/>
              <a:t>PGM CONTROL (ON/OFF CONTROL)</a:t>
            </a:r>
          </a:p>
          <a:p>
            <a:r>
              <a:rPr lang="en-CA" dirty="0"/>
              <a:t>VIDEO CONTROL (PARADOX MOTION CAMERAS)</a:t>
            </a:r>
          </a:p>
          <a:p>
            <a:r>
              <a:rPr lang="en-CA" dirty="0"/>
              <a:t>ACCESS CONTROL FROM APPLICATION (OPENING AND/OR UNLOCKING ACCESS DOORS)</a:t>
            </a:r>
          </a:p>
          <a:p>
            <a:r>
              <a:rPr lang="en-CA" dirty="0"/>
              <a:t>PUSH NOTIFICATIONS (ENABLE/DISABLED)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68EA5F-CA64-4781-8FA7-E847D35A3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20559"/>
              </p:ext>
            </p:extLst>
          </p:nvPr>
        </p:nvGraphicFramePr>
        <p:xfrm>
          <a:off x="7882201" y="1513456"/>
          <a:ext cx="3758516" cy="503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16116300" imgH="21602700" progId="AcroExch.Document.DC">
                  <p:embed/>
                </p:oleObj>
              </mc:Choice>
              <mc:Fallback>
                <p:oleObj name="Acrobat Document" r:id="rId3" imgW="16116300" imgH="21602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2201" y="1513456"/>
                        <a:ext cx="3758516" cy="5038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9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E077-1FAE-43B9-808C-88DCB48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26" y="2807867"/>
            <a:ext cx="8610600" cy="1293028"/>
          </a:xfrm>
        </p:spPr>
        <p:txBody>
          <a:bodyPr/>
          <a:lstStyle/>
          <a:p>
            <a:r>
              <a:rPr lang="en-CA" dirty="0"/>
              <a:t>MULTIPLE SITES SUPPORTED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560E-72FC-4F26-B558-34EB18FE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80" y="4177152"/>
            <a:ext cx="4983480" cy="62344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CONNECT TO MULTIPLE SITES RIGHT FROM YOUR FINGER TIPS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1EB095-06B2-4700-BDA9-1812FDF4D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38735"/>
              </p:ext>
            </p:extLst>
          </p:nvPr>
        </p:nvGraphicFramePr>
        <p:xfrm>
          <a:off x="1661144" y="1482938"/>
          <a:ext cx="3114046" cy="523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9523800" imgH="15974280" progId="">
                  <p:embed/>
                </p:oleObj>
              </mc:Choice>
              <mc:Fallback>
                <p:oleObj r:id="rId3" imgW="9523800" imgH="15974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1144" y="1482938"/>
                        <a:ext cx="3114046" cy="523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392B32-01BB-4C62-9267-76E861363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61155"/>
              </p:ext>
            </p:extLst>
          </p:nvPr>
        </p:nvGraphicFramePr>
        <p:xfrm>
          <a:off x="2550256" y="5615237"/>
          <a:ext cx="667911" cy="21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5" imgW="2399760" imgH="875880" progId="">
                  <p:embed/>
                </p:oleObj>
              </mc:Choice>
              <mc:Fallback>
                <p:oleObj r:id="rId5" imgW="2399760" imgH="875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0256" y="5615237"/>
                        <a:ext cx="667911" cy="215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11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9BC208-8CC6-4FCD-BA7F-20095965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7210C-9C27-44C0-BFBD-A47A5069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57" y="793158"/>
            <a:ext cx="5951914" cy="163676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Encrypted AND 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FA85-37D2-443B-AC03-0D0C9F62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36" y="2428186"/>
            <a:ext cx="5935535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dirty="0"/>
              <a:t>ONCE SITE IS SELECTED CODE MUST BE APPLIED INSTANTLY TO GRANT ACCESS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FE9E9F-9494-4E1C-BCAE-D7EB9262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6E1F67B-D3A0-4437-80FC-488A2A0E1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11">
            <a:extLst>
              <a:ext uri="{FF2B5EF4-FFF2-40B4-BE49-F238E27FC236}">
                <a16:creationId xmlns:a16="http://schemas.microsoft.com/office/drawing/2014/main" id="{1E48150E-4C93-486F-94EA-B2D8D5EB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206247E3-04CB-4BF6-B85D-74EB2BB52ECF" descr="Image">
            <a:extLst>
              <a:ext uri="{FF2B5EF4-FFF2-40B4-BE49-F238E27FC236}">
                <a16:creationId xmlns:a16="http://schemas.microsoft.com/office/drawing/2014/main" id="{7EBE4B31-ABF6-426B-8B5A-D41C41EFB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/>
          <a:stretch/>
        </p:blipFill>
        <p:spPr bwMode="auto">
          <a:xfrm>
            <a:off x="927266" y="643464"/>
            <a:ext cx="3424811" cy="54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24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9686-8038-4ECF-901E-71AF076B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SECURITY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9654-314D-4ECF-BF14-4CBF08B8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899" y="2057401"/>
            <a:ext cx="3986505" cy="4350128"/>
          </a:xfrm>
        </p:spPr>
        <p:txBody>
          <a:bodyPr/>
          <a:lstStyle/>
          <a:p>
            <a:r>
              <a:rPr lang="en-CA" dirty="0"/>
              <a:t>PARTITION CONTROL</a:t>
            </a:r>
          </a:p>
          <a:p>
            <a:r>
              <a:rPr lang="en-CA" dirty="0"/>
              <a:t>ARMING/DISARMING</a:t>
            </a:r>
          </a:p>
          <a:p>
            <a:r>
              <a:rPr lang="en-CA" dirty="0"/>
              <a:t>STAY ARM</a:t>
            </a:r>
          </a:p>
          <a:p>
            <a:r>
              <a:rPr lang="en-CA" dirty="0"/>
              <a:t>SLEEP ARM (SP/MG ONLY)</a:t>
            </a:r>
          </a:p>
          <a:p>
            <a:r>
              <a:rPr lang="en-CA" dirty="0"/>
              <a:t>SEE LIVE ZONE STATUS</a:t>
            </a:r>
          </a:p>
          <a:p>
            <a:r>
              <a:rPr lang="en-CA" dirty="0"/>
              <a:t>BYPASS ZONES</a:t>
            </a:r>
          </a:p>
          <a:p>
            <a:r>
              <a:rPr lang="en-CA" dirty="0"/>
              <a:t>BYPASS ALL OPEN ZONES</a:t>
            </a:r>
          </a:p>
          <a:p>
            <a:endParaRPr lang="en-CA" dirty="0"/>
          </a:p>
        </p:txBody>
      </p:sp>
      <p:pic>
        <p:nvPicPr>
          <p:cNvPr id="4098" name="2368DB04-CF40-4FA1-A1BA-C4E46F6DB002" descr="Image">
            <a:extLst>
              <a:ext uri="{FF2B5EF4-FFF2-40B4-BE49-F238E27FC236}">
                <a16:creationId xmlns:a16="http://schemas.microsoft.com/office/drawing/2014/main" id="{241F5032-2487-4E8B-BE2E-07BBFB77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1" y="941464"/>
            <a:ext cx="3158315" cy="56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37FB-726A-4C2A-BF71-68BF9749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PGM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1208-F3D4-4B08-BA8F-7690437C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230" y="1987826"/>
            <a:ext cx="3210339" cy="4024125"/>
          </a:xfrm>
        </p:spPr>
        <p:txBody>
          <a:bodyPr/>
          <a:lstStyle/>
          <a:p>
            <a:r>
              <a:rPr lang="en-CA" dirty="0"/>
              <a:t>ACTIVATING OR DEACTIVATING LIST OF PGMS</a:t>
            </a:r>
          </a:p>
          <a:p>
            <a:r>
              <a:rPr lang="en-CA" dirty="0"/>
              <a:t>32- PGMS AVAILABLE FROM THE SYSTEM</a:t>
            </a:r>
          </a:p>
        </p:txBody>
      </p:sp>
      <p:pic>
        <p:nvPicPr>
          <p:cNvPr id="6146" name="64FA3513-8DEC-496D-81A7-CE1055B6A94A" descr="Image">
            <a:extLst>
              <a:ext uri="{FF2B5EF4-FFF2-40B4-BE49-F238E27FC236}">
                <a16:creationId xmlns:a16="http://schemas.microsoft.com/office/drawing/2014/main" id="{2608510A-83AE-4372-B0D9-1893F2E0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96" y="925567"/>
            <a:ext cx="3079103" cy="55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E593-F72E-4BC4-B4BC-6AB88149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494" y="639315"/>
            <a:ext cx="8610600" cy="1293028"/>
          </a:xfrm>
        </p:spPr>
        <p:txBody>
          <a:bodyPr/>
          <a:lstStyle/>
          <a:p>
            <a:r>
              <a:rPr lang="en-CA" dirty="0"/>
              <a:t>Paradox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578C-66E2-498D-B634-DE85AB98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73" y="2973964"/>
            <a:ext cx="4287416" cy="4024125"/>
          </a:xfrm>
        </p:spPr>
        <p:txBody>
          <a:bodyPr/>
          <a:lstStyle/>
          <a:p>
            <a:r>
              <a:rPr lang="en-CA" dirty="0"/>
              <a:t>VIEW 16-CAMERAS PER SITE</a:t>
            </a:r>
          </a:p>
          <a:p>
            <a:r>
              <a:rPr lang="en-CA" dirty="0"/>
              <a:t>720P HD RESOLUTION</a:t>
            </a:r>
          </a:p>
          <a:p>
            <a:r>
              <a:rPr lang="en-CA" dirty="0"/>
              <a:t>HEAR AUDIO FEEDBACK FROM CAMERA</a:t>
            </a:r>
          </a:p>
        </p:txBody>
      </p:sp>
      <p:pic>
        <p:nvPicPr>
          <p:cNvPr id="7170" name="37406501-CE82-499D-8546-1CC5D083FDFF" descr="Image">
            <a:extLst>
              <a:ext uri="{FF2B5EF4-FFF2-40B4-BE49-F238E27FC236}">
                <a16:creationId xmlns:a16="http://schemas.microsoft.com/office/drawing/2014/main" id="{104872B9-20B7-4EB5-84ED-C8316D2A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19" y="639315"/>
            <a:ext cx="2971898" cy="53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C0E6C1-1370-4885-BF60-86676A340B3B}"/>
              </a:ext>
            </a:extLst>
          </p:cNvPr>
          <p:cNvSpPr/>
          <p:nvPr/>
        </p:nvSpPr>
        <p:spPr>
          <a:xfrm>
            <a:off x="4850296" y="875460"/>
            <a:ext cx="1009328" cy="2162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EEA29-DD4B-4DFD-BE82-E3ED7D6D3C9D}"/>
              </a:ext>
            </a:extLst>
          </p:cNvPr>
          <p:cNvSpPr txBox="1"/>
          <p:nvPr/>
        </p:nvSpPr>
        <p:spPr>
          <a:xfrm>
            <a:off x="7970967" y="1423283"/>
            <a:ext cx="3563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PARADOX MOTION CAMERAS:</a:t>
            </a:r>
          </a:p>
          <a:p>
            <a:pPr marL="285750" indent="-285750">
              <a:buFontTx/>
              <a:buChar char="-"/>
            </a:pPr>
            <a:r>
              <a:rPr lang="en-CA" dirty="0"/>
              <a:t>HD78 – INDOOR</a:t>
            </a:r>
          </a:p>
          <a:p>
            <a:pPr marL="285750" indent="-285750">
              <a:buFontTx/>
              <a:buChar char="-"/>
            </a:pPr>
            <a:r>
              <a:rPr lang="en-CA" dirty="0"/>
              <a:t>WIFI / HARDWIRED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HD88 – OUTDOOR</a:t>
            </a:r>
          </a:p>
          <a:p>
            <a:pPr marL="285750" indent="-285750">
              <a:buFontTx/>
              <a:buChar char="-"/>
            </a:pPr>
            <a:r>
              <a:rPr lang="en-CA" dirty="0"/>
              <a:t>WIFI / HARDWIRED</a:t>
            </a:r>
          </a:p>
        </p:txBody>
      </p:sp>
    </p:spTree>
    <p:extLst>
      <p:ext uri="{BB962C8B-B14F-4D97-AF65-F5344CB8AC3E}">
        <p14:creationId xmlns:p14="http://schemas.microsoft.com/office/powerpoint/2010/main" val="257047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2589-F197-46AF-AFA0-0527500F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4600" y="1753417"/>
            <a:ext cx="8610600" cy="1293028"/>
          </a:xfrm>
        </p:spPr>
        <p:txBody>
          <a:bodyPr/>
          <a:lstStyle/>
          <a:p>
            <a:r>
              <a:rPr lang="en-CA" dirty="0"/>
              <a:t>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5F22-BC08-42E3-8A07-107369DE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384" y="2985796"/>
            <a:ext cx="4514353" cy="2672502"/>
          </a:xfrm>
        </p:spPr>
        <p:txBody>
          <a:bodyPr/>
          <a:lstStyle/>
          <a:p>
            <a:r>
              <a:rPr lang="en-CA" dirty="0"/>
              <a:t>ACCESS 32-DOORS OF ACCESS CONTROL</a:t>
            </a:r>
          </a:p>
          <a:p>
            <a:r>
              <a:rPr lang="en-CA" dirty="0"/>
              <a:t>OPEN A DOOR (EQUIVILANT TO ACCESS GRANTED)</a:t>
            </a:r>
          </a:p>
          <a:p>
            <a:r>
              <a:rPr lang="en-CA" dirty="0"/>
              <a:t>UNLOCK DOOR (LATCH OPEN)</a:t>
            </a:r>
          </a:p>
          <a:p>
            <a:r>
              <a:rPr lang="en-CA" dirty="0"/>
              <a:t>LOCK DOOR (LATCH CLOSED)</a:t>
            </a:r>
          </a:p>
        </p:txBody>
      </p:sp>
      <p:pic>
        <p:nvPicPr>
          <p:cNvPr id="8194" name="48C8C27C-AD27-4EFC-AFC5-D8D451DCEFCE" descr="Image">
            <a:extLst>
              <a:ext uri="{FF2B5EF4-FFF2-40B4-BE49-F238E27FC236}">
                <a16:creationId xmlns:a16="http://schemas.microsoft.com/office/drawing/2014/main" id="{AB4C1C14-FD9D-488A-B1ED-9959DFCF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58" y="457199"/>
            <a:ext cx="3374462" cy="60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7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F195-AB94-4D25-A334-5494EB59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26" y="0"/>
            <a:ext cx="8610600" cy="1293028"/>
          </a:xfrm>
        </p:spPr>
        <p:txBody>
          <a:bodyPr/>
          <a:lstStyle/>
          <a:p>
            <a:r>
              <a:rPr lang="en-CA" dirty="0"/>
              <a:t>PUSH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3923-7BC1-4075-94F3-7BB0E2CD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598" y="2649075"/>
            <a:ext cx="4022799" cy="2480807"/>
          </a:xfrm>
        </p:spPr>
        <p:txBody>
          <a:bodyPr/>
          <a:lstStyle/>
          <a:p>
            <a:r>
              <a:rPr lang="en-CA" dirty="0"/>
              <a:t>ENABLE ON/OFF CONTROL</a:t>
            </a:r>
          </a:p>
          <a:p>
            <a:r>
              <a:rPr lang="en-CA" dirty="0"/>
              <a:t>ALARM/PANICS – ALWAYS ENABLED</a:t>
            </a:r>
          </a:p>
          <a:p>
            <a:r>
              <a:rPr lang="en-CA" dirty="0"/>
              <a:t>ARM/DISARMING ON/OFF</a:t>
            </a:r>
          </a:p>
          <a:p>
            <a:r>
              <a:rPr lang="en-CA" dirty="0"/>
              <a:t>TROUBLE ON/OFF</a:t>
            </a:r>
          </a:p>
        </p:txBody>
      </p:sp>
      <p:pic>
        <p:nvPicPr>
          <p:cNvPr id="9218" name="47C638D1-83F0-4BFE-8334-C08F3ED259A8" descr="Image">
            <a:extLst>
              <a:ext uri="{FF2B5EF4-FFF2-40B4-BE49-F238E27FC236}">
                <a16:creationId xmlns:a16="http://schemas.microsoft.com/office/drawing/2014/main" id="{23CD5F7B-8B19-48F6-B061-2B943BC1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82351"/>
            <a:ext cx="3122645" cy="561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2273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184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Vapor Trail</vt:lpstr>
      <vt:lpstr>Adobe Acrobat Document</vt:lpstr>
      <vt:lpstr>INSITE GOLD &amp; SWAN SERVER</vt:lpstr>
      <vt:lpstr>Free Application – insite gold</vt:lpstr>
      <vt:lpstr>MULTIPLE SITES SUPPORTED</vt:lpstr>
      <vt:lpstr>Encrypted AND SECURE</vt:lpstr>
      <vt:lpstr>SECURITY CONTROL</vt:lpstr>
      <vt:lpstr>PGM CONTROL</vt:lpstr>
      <vt:lpstr>Paradox VIDEO</vt:lpstr>
      <vt:lpstr>ACCESS CONTROL</vt:lpstr>
      <vt:lpstr>PUSH NOTIFICATIONS</vt:lpstr>
      <vt:lpstr>QUESTIONS &amp; ANSWERS</vt:lpstr>
      <vt:lpstr>THANK YOU &amp; 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INSITE GOLD &amp; SWAN SERVER</dc:title>
  <dc:creator>Alex Savoie</dc:creator>
  <cp:lastModifiedBy>Alex Savoie</cp:lastModifiedBy>
  <cp:revision>6</cp:revision>
  <dcterms:created xsi:type="dcterms:W3CDTF">2018-09-20T01:49:01Z</dcterms:created>
  <dcterms:modified xsi:type="dcterms:W3CDTF">2018-09-20T02:40:47Z</dcterms:modified>
</cp:coreProperties>
</file>