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 id="2147483753" r:id="rId2"/>
  </p:sldMasterIdLst>
  <p:notesMasterIdLst>
    <p:notesMasterId r:id="rId55"/>
  </p:notesMasterIdLst>
  <p:sldIdLst>
    <p:sldId id="452" r:id="rId3"/>
    <p:sldId id="453" r:id="rId4"/>
    <p:sldId id="454" r:id="rId5"/>
    <p:sldId id="455" r:id="rId6"/>
    <p:sldId id="445" r:id="rId7"/>
    <p:sldId id="459" r:id="rId8"/>
    <p:sldId id="460" r:id="rId9"/>
    <p:sldId id="461" r:id="rId10"/>
    <p:sldId id="462" r:id="rId11"/>
    <p:sldId id="463" r:id="rId12"/>
    <p:sldId id="464" r:id="rId13"/>
    <p:sldId id="433" r:id="rId14"/>
    <p:sldId id="447" r:id="rId15"/>
    <p:sldId id="377" r:id="rId16"/>
    <p:sldId id="466" r:id="rId17"/>
    <p:sldId id="467" r:id="rId18"/>
    <p:sldId id="468" r:id="rId19"/>
    <p:sldId id="469" r:id="rId20"/>
    <p:sldId id="470" r:id="rId21"/>
    <p:sldId id="471" r:id="rId22"/>
    <p:sldId id="472" r:id="rId23"/>
    <p:sldId id="473" r:id="rId24"/>
    <p:sldId id="359" r:id="rId25"/>
    <p:sldId id="265" r:id="rId26"/>
    <p:sldId id="295" r:id="rId27"/>
    <p:sldId id="422" r:id="rId28"/>
    <p:sldId id="426" r:id="rId29"/>
    <p:sldId id="314" r:id="rId30"/>
    <p:sldId id="267" r:id="rId31"/>
    <p:sldId id="335" r:id="rId32"/>
    <p:sldId id="334" r:id="rId33"/>
    <p:sldId id="423" r:id="rId34"/>
    <p:sldId id="424" r:id="rId35"/>
    <p:sldId id="425" r:id="rId36"/>
    <p:sldId id="298" r:id="rId37"/>
    <p:sldId id="270" r:id="rId38"/>
    <p:sldId id="273" r:id="rId39"/>
    <p:sldId id="272" r:id="rId40"/>
    <p:sldId id="331" r:id="rId41"/>
    <p:sldId id="271" r:id="rId42"/>
    <p:sldId id="371" r:id="rId43"/>
    <p:sldId id="309" r:id="rId44"/>
    <p:sldId id="428" r:id="rId45"/>
    <p:sldId id="299" r:id="rId46"/>
    <p:sldId id="427" r:id="rId47"/>
    <p:sldId id="279" r:id="rId48"/>
    <p:sldId id="281" r:id="rId49"/>
    <p:sldId id="282" r:id="rId50"/>
    <p:sldId id="283" r:id="rId51"/>
    <p:sldId id="284" r:id="rId52"/>
    <p:sldId id="449" r:id="rId53"/>
    <p:sldId id="458" r:id="rId54"/>
  </p:sldIdLst>
  <p:sldSz cx="13003213" cy="8659813"/>
  <p:notesSz cx="6794500" cy="9931400"/>
  <p:defaultTex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28">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galit Keidar - Paradox" initials="SK-P"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9DC431"/>
    <a:srgbClr val="5F5F5F"/>
    <a:srgbClr val="4D4D4D"/>
    <a:srgbClr val="336699"/>
    <a:srgbClr val="6CB535"/>
    <a:srgbClr val="CCD626"/>
    <a:srgbClr val="473931"/>
    <a:srgbClr val="000000"/>
    <a:srgbClr val="DEEE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82" autoAdjust="0"/>
    <p:restoredTop sz="80322" autoAdjust="0"/>
  </p:normalViewPr>
  <p:slideViewPr>
    <p:cSldViewPr>
      <p:cViewPr varScale="1">
        <p:scale>
          <a:sx n="51" d="100"/>
          <a:sy n="51" d="100"/>
        </p:scale>
        <p:origin x="1218" y="72"/>
      </p:cViewPr>
      <p:guideLst>
        <p:guide orient="horz" pos="2728"/>
        <p:guide pos="4096"/>
      </p:guideLst>
    </p:cSldViewPr>
  </p:slideViewPr>
  <p:outlineViewPr>
    <p:cViewPr>
      <p:scale>
        <a:sx n="33" d="100"/>
        <a:sy n="33" d="100"/>
      </p:scale>
      <p:origin x="0" y="5928"/>
    </p:cViewPr>
  </p:outlineViewPr>
  <p:notesTextViewPr>
    <p:cViewPr>
      <p:scale>
        <a:sx n="1" d="1"/>
        <a:sy n="1" d="1"/>
      </p:scale>
      <p:origin x="0" y="0"/>
    </p:cViewPr>
  </p:notesTextViewPr>
  <p:sorterViewPr>
    <p:cViewPr>
      <p:scale>
        <a:sx n="80" d="100"/>
        <a:sy n="80" d="100"/>
      </p:scale>
      <p:origin x="0" y="13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50217" y="0"/>
            <a:ext cx="2944283" cy="496570"/>
          </a:xfrm>
          <a:prstGeom prst="rect">
            <a:avLst/>
          </a:prstGeom>
        </p:spPr>
        <p:txBody>
          <a:bodyPr vert="horz" lIns="91440" tIns="45720" rIns="91440" bIns="45720" rtlCol="1"/>
          <a:lstStyle>
            <a:lvl1pPr algn="r">
              <a:defRPr sz="1200"/>
            </a:lvl1pPr>
          </a:lstStyle>
          <a:p>
            <a:endParaRPr lang="he-IL"/>
          </a:p>
        </p:txBody>
      </p:sp>
      <p:sp>
        <p:nvSpPr>
          <p:cNvPr id="3" name="Date Placeholder 2"/>
          <p:cNvSpPr>
            <a:spLocks noGrp="1"/>
          </p:cNvSpPr>
          <p:nvPr>
            <p:ph type="dt" idx="1"/>
          </p:nvPr>
        </p:nvSpPr>
        <p:spPr>
          <a:xfrm>
            <a:off x="1573" y="0"/>
            <a:ext cx="2944283" cy="496570"/>
          </a:xfrm>
          <a:prstGeom prst="rect">
            <a:avLst/>
          </a:prstGeom>
        </p:spPr>
        <p:txBody>
          <a:bodyPr vert="horz" lIns="91440" tIns="45720" rIns="91440" bIns="45720" rtlCol="1"/>
          <a:lstStyle>
            <a:lvl1pPr algn="l">
              <a:defRPr sz="1200"/>
            </a:lvl1pPr>
          </a:lstStyle>
          <a:p>
            <a:fld id="{4C40628E-B55D-4293-9957-423737F879A0}" type="datetimeFigureOut">
              <a:rPr lang="he-IL" smtClean="0"/>
              <a:pPr/>
              <a:t>י"ט/אלול/תשע"ה</a:t>
            </a:fld>
            <a:endParaRPr lang="he-IL"/>
          </a:p>
        </p:txBody>
      </p:sp>
      <p:sp>
        <p:nvSpPr>
          <p:cNvPr id="4" name="Slide Image Placeholder 3"/>
          <p:cNvSpPr>
            <a:spLocks noGrp="1" noRot="1" noChangeAspect="1"/>
          </p:cNvSpPr>
          <p:nvPr>
            <p:ph type="sldImg" idx="2"/>
          </p:nvPr>
        </p:nvSpPr>
        <p:spPr>
          <a:xfrm>
            <a:off x="601663" y="744538"/>
            <a:ext cx="5591175" cy="3724275"/>
          </a:xfrm>
          <a:prstGeom prst="rect">
            <a:avLst/>
          </a:prstGeom>
          <a:noFill/>
          <a:ln w="12700">
            <a:solidFill>
              <a:prstClr val="black"/>
            </a:solidFill>
          </a:ln>
        </p:spPr>
        <p:txBody>
          <a:bodyPr vert="horz" lIns="91440" tIns="45720" rIns="91440" bIns="45720" rtlCol="1" anchor="ctr"/>
          <a:lstStyle/>
          <a:p>
            <a:endParaRPr lang="he-IL"/>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6" name="Footer Placeholder 5"/>
          <p:cNvSpPr>
            <a:spLocks noGrp="1"/>
          </p:cNvSpPr>
          <p:nvPr>
            <p:ph type="ftr" sz="quarter" idx="4"/>
          </p:nvPr>
        </p:nvSpPr>
        <p:spPr>
          <a:xfrm>
            <a:off x="3850217" y="9433106"/>
            <a:ext cx="2944283" cy="496570"/>
          </a:xfrm>
          <a:prstGeom prst="rect">
            <a:avLst/>
          </a:prstGeom>
        </p:spPr>
        <p:txBody>
          <a:bodyPr vert="horz" lIns="91440" tIns="45720" rIns="91440" bIns="45720" rtlCol="1" anchor="b"/>
          <a:lstStyle>
            <a:lvl1pPr algn="r">
              <a:defRPr sz="1200"/>
            </a:lvl1pPr>
          </a:lstStyle>
          <a:p>
            <a:endParaRPr lang="he-IL"/>
          </a:p>
        </p:txBody>
      </p:sp>
      <p:sp>
        <p:nvSpPr>
          <p:cNvPr id="7" name="Slide Number Placeholder 6"/>
          <p:cNvSpPr>
            <a:spLocks noGrp="1"/>
          </p:cNvSpPr>
          <p:nvPr>
            <p:ph type="sldNum" sz="quarter" idx="5"/>
          </p:nvPr>
        </p:nvSpPr>
        <p:spPr>
          <a:xfrm>
            <a:off x="1573" y="9433106"/>
            <a:ext cx="2944283" cy="496570"/>
          </a:xfrm>
          <a:prstGeom prst="rect">
            <a:avLst/>
          </a:prstGeom>
        </p:spPr>
        <p:txBody>
          <a:bodyPr vert="horz" lIns="91440" tIns="45720" rIns="91440" bIns="45720" rtlCol="1" anchor="b"/>
          <a:lstStyle>
            <a:lvl1pPr algn="l">
              <a:defRPr sz="1200"/>
            </a:lvl1pPr>
          </a:lstStyle>
          <a:p>
            <a:fld id="{976102E9-6D1E-4294-BECB-EF18376FCC25}" type="slidenum">
              <a:rPr lang="he-IL" smtClean="0"/>
              <a:pPr/>
              <a:t>‹#›</a:t>
            </a:fld>
            <a:endParaRPr lang="he-IL"/>
          </a:p>
        </p:txBody>
      </p:sp>
    </p:spTree>
    <p:extLst>
      <p:ext uri="{BB962C8B-B14F-4D97-AF65-F5344CB8AC3E}">
        <p14:creationId xmlns:p14="http://schemas.microsoft.com/office/powerpoint/2010/main" val="4738790"/>
      </p:ext>
    </p:extLst>
  </p:cSld>
  <p:clrMap bg1="lt1" tx1="dk1" bg2="lt2" tx2="dk2" accent1="accent1" accent2="accent2" accent3="accent3" accent4="accent4" accent5="accent5" accent6="accent6" hlink="hlink" folHlink="folHlink"/>
  <p:notesStyle>
    <a:lvl1pPr marL="0" algn="r" defTabSz="914256" rtl="1" eaLnBrk="1" latinLnBrk="0" hangingPunct="1">
      <a:defRPr sz="1200" kern="1200">
        <a:solidFill>
          <a:schemeClr val="tx1"/>
        </a:solidFill>
        <a:latin typeface="+mn-lt"/>
        <a:ea typeface="+mn-ea"/>
        <a:cs typeface="+mn-cs"/>
      </a:defRPr>
    </a:lvl1pPr>
    <a:lvl2pPr marL="457128" algn="r" defTabSz="914256" rtl="1" eaLnBrk="1" latinLnBrk="0" hangingPunct="1">
      <a:defRPr sz="1200" kern="1200">
        <a:solidFill>
          <a:schemeClr val="tx1"/>
        </a:solidFill>
        <a:latin typeface="+mn-lt"/>
        <a:ea typeface="+mn-ea"/>
        <a:cs typeface="+mn-cs"/>
      </a:defRPr>
    </a:lvl2pPr>
    <a:lvl3pPr marL="914256" algn="r" defTabSz="914256" rtl="1" eaLnBrk="1" latinLnBrk="0" hangingPunct="1">
      <a:defRPr sz="1200" kern="1200">
        <a:solidFill>
          <a:schemeClr val="tx1"/>
        </a:solidFill>
        <a:latin typeface="+mn-lt"/>
        <a:ea typeface="+mn-ea"/>
        <a:cs typeface="+mn-cs"/>
      </a:defRPr>
    </a:lvl3pPr>
    <a:lvl4pPr marL="1371385" algn="r" defTabSz="914256" rtl="1" eaLnBrk="1" latinLnBrk="0" hangingPunct="1">
      <a:defRPr sz="1200" kern="1200">
        <a:solidFill>
          <a:schemeClr val="tx1"/>
        </a:solidFill>
        <a:latin typeface="+mn-lt"/>
        <a:ea typeface="+mn-ea"/>
        <a:cs typeface="+mn-cs"/>
      </a:defRPr>
    </a:lvl4pPr>
    <a:lvl5pPr marL="1828513" algn="r" defTabSz="914256" rtl="1" eaLnBrk="1" latinLnBrk="0" hangingPunct="1">
      <a:defRPr sz="1200" kern="1200">
        <a:solidFill>
          <a:schemeClr val="tx1"/>
        </a:solidFill>
        <a:latin typeface="+mn-lt"/>
        <a:ea typeface="+mn-ea"/>
        <a:cs typeface="+mn-cs"/>
      </a:defRPr>
    </a:lvl5pPr>
    <a:lvl6pPr marL="2285641" algn="r" defTabSz="914256" rtl="1" eaLnBrk="1" latinLnBrk="0" hangingPunct="1">
      <a:defRPr sz="1200" kern="1200">
        <a:solidFill>
          <a:schemeClr val="tx1"/>
        </a:solidFill>
        <a:latin typeface="+mn-lt"/>
        <a:ea typeface="+mn-ea"/>
        <a:cs typeface="+mn-cs"/>
      </a:defRPr>
    </a:lvl6pPr>
    <a:lvl7pPr marL="2742769" algn="r" defTabSz="914256" rtl="1" eaLnBrk="1" latinLnBrk="0" hangingPunct="1">
      <a:defRPr sz="1200" kern="1200">
        <a:solidFill>
          <a:schemeClr val="tx1"/>
        </a:solidFill>
        <a:latin typeface="+mn-lt"/>
        <a:ea typeface="+mn-ea"/>
        <a:cs typeface="+mn-cs"/>
      </a:defRPr>
    </a:lvl7pPr>
    <a:lvl8pPr marL="3199896" algn="r" defTabSz="914256" rtl="1" eaLnBrk="1" latinLnBrk="0" hangingPunct="1">
      <a:defRPr sz="1200" kern="1200">
        <a:solidFill>
          <a:schemeClr val="tx1"/>
        </a:solidFill>
        <a:latin typeface="+mn-lt"/>
        <a:ea typeface="+mn-ea"/>
        <a:cs typeface="+mn-cs"/>
      </a:defRPr>
    </a:lvl8pPr>
    <a:lvl9pPr marL="3657025" algn="r" defTabSz="914256"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rtl="0"/>
            <a:r>
              <a:rPr lang="en-US" dirty="0" smtClean="0"/>
              <a:t>Hello</a:t>
            </a:r>
            <a:r>
              <a:rPr lang="en-US" baseline="0" dirty="0" smtClean="0"/>
              <a:t> everyone and thank you all very much for joining us today. We are very excited to present you with Paradox Insight systems today. </a:t>
            </a:r>
          </a:p>
        </p:txBody>
      </p:sp>
      <p:sp>
        <p:nvSpPr>
          <p:cNvPr id="4" name="Slide Number Placeholder 3"/>
          <p:cNvSpPr>
            <a:spLocks noGrp="1"/>
          </p:cNvSpPr>
          <p:nvPr>
            <p:ph type="sldNum" sz="quarter" idx="10"/>
          </p:nvPr>
        </p:nvSpPr>
        <p:spPr/>
        <p:txBody>
          <a:bodyPr/>
          <a:lstStyle/>
          <a:p>
            <a:fld id="{E9AAA5EB-C665-406F-8452-5AFD6B9E043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380185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56"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Privacy controls.  Set by the master user, privacy is protected by limiting non-master user access.  The CMS only receives video in the event of alarm – and for a limited time frame of 15 minutes. Recording only takes place when an alarm is triggered, or when an authorized user implements Record on Demand which is stored within the HD77 device.  </a:t>
            </a:r>
          </a:p>
          <a:p>
            <a:pPr algn="l" rtl="0"/>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11</a:t>
            </a:fld>
            <a:endParaRPr lang="he-IL"/>
          </a:p>
        </p:txBody>
      </p:sp>
    </p:spTree>
    <p:extLst>
      <p:ext uri="{BB962C8B-B14F-4D97-AF65-F5344CB8AC3E}">
        <p14:creationId xmlns:p14="http://schemas.microsoft.com/office/powerpoint/2010/main" val="2026796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l" rtl="0"/>
            <a:r>
              <a:rPr lang="en-US" b="1" dirty="0" smtClean="0"/>
              <a:t>Video</a:t>
            </a:r>
            <a:r>
              <a:rPr lang="en-US" b="1" baseline="0" dirty="0" smtClean="0"/>
              <a:t> verification:</a:t>
            </a:r>
            <a:endParaRPr lang="en-US" b="1" dirty="0" smtClean="0"/>
          </a:p>
          <a:p>
            <a:pPr marL="0" indent="0" algn="l" rtl="0">
              <a:buNone/>
            </a:pPr>
            <a:r>
              <a:rPr lang="en-US" sz="2400" dirty="0" smtClean="0">
                <a:latin typeface="Metric Semibold" pitchFamily="34" charset="0"/>
              </a:rPr>
              <a:t>The cause of the alarm is verified both by sight and by sound:</a:t>
            </a:r>
          </a:p>
          <a:p>
            <a:pPr algn="l" rtl="0">
              <a:buFont typeface="Wingdings 3" pitchFamily="18" charset="2"/>
              <a:buChar char="ê"/>
            </a:pPr>
            <a:r>
              <a:rPr lang="en-US" sz="2400" dirty="0" smtClean="0">
                <a:latin typeface="Metric Light" pitchFamily="34" charset="0"/>
              </a:rPr>
              <a:t>720p high definition recordings </a:t>
            </a:r>
          </a:p>
          <a:p>
            <a:pPr algn="l" rtl="0">
              <a:buFont typeface="Wingdings 3" pitchFamily="18" charset="2"/>
              <a:buChar char="ê"/>
            </a:pPr>
            <a:r>
              <a:rPr lang="en-US" sz="2400" dirty="0" smtClean="0">
                <a:latin typeface="Metric Light" pitchFamily="34" charset="0"/>
              </a:rPr>
              <a:t>High quality microphone picks up sound </a:t>
            </a:r>
          </a:p>
          <a:p>
            <a:pPr algn="l" rtl="0">
              <a:buFont typeface="Wingdings 3" pitchFamily="18" charset="2"/>
              <a:buChar char="ê"/>
            </a:pPr>
            <a:r>
              <a:rPr lang="en-US" sz="2400" dirty="0" smtClean="0">
                <a:latin typeface="Metric Light" pitchFamily="34" charset="0"/>
              </a:rPr>
              <a:t>360p video and high quality JPEGs are recorded for IP transmission</a:t>
            </a:r>
          </a:p>
          <a:p>
            <a:pPr algn="l" rtl="0">
              <a:buFont typeface="Wingdings 3" pitchFamily="18" charset="2"/>
              <a:buChar char="ê"/>
            </a:pPr>
            <a:r>
              <a:rPr lang="en-US" sz="2400" dirty="0" smtClean="0">
                <a:latin typeface="Metric Light" pitchFamily="34" charset="0"/>
              </a:rPr>
              <a:t>3 second pre-alarm recordings (both 720p and 360p) and still pictures</a:t>
            </a:r>
          </a:p>
          <a:p>
            <a:pPr marL="618814" lvl="1" indent="0" algn="l" rtl="0">
              <a:buNone/>
            </a:pPr>
            <a:endParaRPr lang="en-US" sz="2400" dirty="0" smtClean="0">
              <a:latin typeface="Metric Light" pitchFamily="34" charset="0"/>
            </a:endParaRPr>
          </a:p>
          <a:p>
            <a:pPr algn="l" rtl="0"/>
            <a:r>
              <a:rPr lang="en-US" dirty="0" smtClean="0"/>
              <a:t>Our camera records in high definition 720p resolution. Because this resolution is too high to  transmit by email the camera also records the video in 360p resolution as an encrypted file for transmission to your mail.</a:t>
            </a:r>
          </a:p>
          <a:p>
            <a:pPr algn="l"/>
            <a:endParaRPr lang="en-US" dirty="0" smtClean="0"/>
          </a:p>
          <a:p>
            <a:pPr algn="l" rtl="0"/>
            <a:r>
              <a:rPr lang="en-US" dirty="0" smtClean="0"/>
              <a:t>The 720p recordings are stored on the camera and can be safely and securely downloaded. No one can directly download the 720p files. Paradox Insight sends the master user or permitted user a link that is available for 15 minutes. Then the link expires. Paradox is always looking out for individual privacy. </a:t>
            </a:r>
          </a:p>
          <a:p>
            <a:pPr algn="l"/>
            <a:endParaRPr lang="en-US" dirty="0" smtClean="0"/>
          </a:p>
          <a:p>
            <a:pPr marL="0" marR="0" indent="0" algn="l" defTabSz="914400" rtl="1" eaLnBrk="1" fontAlgn="auto" latinLnBrk="0" hangingPunct="1">
              <a:lnSpc>
                <a:spcPct val="100000"/>
              </a:lnSpc>
              <a:spcBef>
                <a:spcPts val="0"/>
              </a:spcBef>
              <a:spcAft>
                <a:spcPts val="0"/>
              </a:spcAft>
              <a:buClrTx/>
              <a:buSzTx/>
              <a:buFontTx/>
              <a:buNone/>
              <a:tabLst/>
              <a:defRPr/>
            </a:pPr>
            <a:r>
              <a:rPr lang="en-US" dirty="0" smtClean="0"/>
              <a:t>On alarm: 10 seconds of 360p video  and 10 JPEGs are created. All of these files are stored on the HD77 micro SD card. The folder containing the files from a 10 second video is ~10MB.</a:t>
            </a:r>
          </a:p>
          <a:p>
            <a:pPr algn="l"/>
            <a:endParaRPr lang="en-US" dirty="0" smtClean="0"/>
          </a:p>
          <a:p>
            <a:pPr algn="l" rtl="0"/>
            <a:r>
              <a:rPr lang="en-US" sz="1200" b="1" dirty="0" smtClean="0"/>
              <a:t>Remote Management</a:t>
            </a:r>
          </a:p>
          <a:p>
            <a:pPr algn="l" rtl="0">
              <a:buFont typeface="Wingdings 3" pitchFamily="18" charset="2"/>
              <a:buChar char="ê"/>
            </a:pPr>
            <a:r>
              <a:rPr lang="en-US" sz="1200" dirty="0" smtClean="0">
                <a:latin typeface="Metric Light" pitchFamily="34" charset="0"/>
              </a:rPr>
              <a:t>Arm / Disarm – anytime, anywhere</a:t>
            </a:r>
          </a:p>
          <a:p>
            <a:pPr algn="l" rtl="0">
              <a:buFont typeface="Wingdings 3" pitchFamily="18" charset="2"/>
              <a:buChar char="ê"/>
            </a:pPr>
            <a:r>
              <a:rPr lang="en-US" sz="1200" dirty="0" smtClean="0">
                <a:latin typeface="Metric Light" pitchFamily="34" charset="0"/>
              </a:rPr>
              <a:t>VOD (Video On Demand), </a:t>
            </a:r>
            <a:r>
              <a:rPr lang="fr-CA" sz="1200" dirty="0" smtClean="0">
                <a:latin typeface="Metric Light" pitchFamily="34" charset="0"/>
              </a:rPr>
              <a:t>ROM (Record on Motion), ROD (Record on </a:t>
            </a:r>
            <a:r>
              <a:rPr lang="fr-CA" sz="1200" dirty="0" err="1" smtClean="0">
                <a:latin typeface="Metric Light" pitchFamily="34" charset="0"/>
              </a:rPr>
              <a:t>Demand</a:t>
            </a:r>
            <a:r>
              <a:rPr lang="fr-CA" sz="1200" dirty="0" smtClean="0">
                <a:latin typeface="Metric Light" pitchFamily="34" charset="0"/>
              </a:rPr>
              <a:t>), ROT (Record</a:t>
            </a:r>
            <a:r>
              <a:rPr lang="fr-CA" sz="1200" baseline="0" dirty="0" smtClean="0">
                <a:latin typeface="Metric Light" pitchFamily="34" charset="0"/>
              </a:rPr>
              <a:t> on Trigger)</a:t>
            </a:r>
            <a:r>
              <a:rPr lang="fr-CA" sz="1200" dirty="0" smtClean="0">
                <a:latin typeface="Metric Light" pitchFamily="34" charset="0"/>
              </a:rPr>
              <a:t> </a:t>
            </a:r>
            <a:r>
              <a:rPr lang="fr-CA" sz="1200" dirty="0" err="1" smtClean="0">
                <a:latin typeface="Metric Light" pitchFamily="34" charset="0"/>
              </a:rPr>
              <a:t>capabilities</a:t>
            </a:r>
            <a:endParaRPr lang="fr-CA" sz="1200" dirty="0" smtClean="0">
              <a:latin typeface="Metric Light" pitchFamily="34" charset="0"/>
            </a:endParaRPr>
          </a:p>
          <a:p>
            <a:pPr algn="l" rtl="0">
              <a:buFont typeface="Wingdings 3" pitchFamily="18" charset="2"/>
              <a:buChar char="ê"/>
            </a:pPr>
            <a:r>
              <a:rPr lang="fr-CA" sz="1200" dirty="0" smtClean="0">
                <a:latin typeface="Metric Light" pitchFamily="34" charset="0"/>
              </a:rPr>
              <a:t>Panic buttons</a:t>
            </a:r>
          </a:p>
          <a:p>
            <a:pPr algn="l" rtl="0">
              <a:buFont typeface="Wingdings 3" pitchFamily="18" charset="2"/>
              <a:buChar char="ê"/>
            </a:pPr>
            <a:r>
              <a:rPr lang="fr-CA" sz="1200" dirty="0" smtClean="0">
                <a:latin typeface="Metric Light" pitchFamily="34" charset="0"/>
              </a:rPr>
              <a:t>Notifications </a:t>
            </a:r>
            <a:r>
              <a:rPr lang="fr-CA" sz="1200" dirty="0" err="1" smtClean="0">
                <a:latin typeface="Metric Light" pitchFamily="34" charset="0"/>
              </a:rPr>
              <a:t>through</a:t>
            </a:r>
            <a:r>
              <a:rPr lang="fr-CA" sz="1200" dirty="0" smtClean="0">
                <a:latin typeface="Metric Light" pitchFamily="34" charset="0"/>
              </a:rPr>
              <a:t> email</a:t>
            </a:r>
          </a:p>
          <a:p>
            <a:pPr algn="l" rtl="0">
              <a:buFont typeface="Wingdings 3" pitchFamily="18" charset="2"/>
              <a:buChar char="ê"/>
            </a:pPr>
            <a:r>
              <a:rPr lang="en-US" sz="1200" dirty="0" smtClean="0">
                <a:latin typeface="Metric Light" pitchFamily="34" charset="0"/>
              </a:rPr>
              <a:t>Manage up to 8 users to be notified of alarms and events </a:t>
            </a:r>
          </a:p>
          <a:p>
            <a:pPr algn="l" rtl="0">
              <a:buFont typeface="Wingdings 3" pitchFamily="18" charset="2"/>
              <a:buChar char="ê"/>
            </a:pPr>
            <a:r>
              <a:rPr lang="en-US" sz="1200" dirty="0" smtClean="0">
                <a:latin typeface="Metric Light" pitchFamily="34" charset="0"/>
              </a:rPr>
              <a:t>Receive and respond to alarm events in real-time</a:t>
            </a:r>
          </a:p>
          <a:p>
            <a:pPr algn="l" rtl="0">
              <a:buFont typeface="Wingdings 3" pitchFamily="18" charset="2"/>
              <a:buNone/>
            </a:pPr>
            <a:endParaRPr lang="en-US" sz="1200" dirty="0" smtClean="0">
              <a:latin typeface="Metric Light" pitchFamily="34" charset="0"/>
            </a:endParaRPr>
          </a:p>
          <a:p>
            <a:pPr algn="l" rtl="0"/>
            <a:endParaRPr lang="en-US" sz="1200" dirty="0" smtClean="0">
              <a:latin typeface="Metric Light" pitchFamily="34" charset="0"/>
            </a:endParaRPr>
          </a:p>
        </p:txBody>
      </p:sp>
      <p:sp>
        <p:nvSpPr>
          <p:cNvPr id="4" name="Slide Number Placeholder 3"/>
          <p:cNvSpPr>
            <a:spLocks noGrp="1"/>
          </p:cNvSpPr>
          <p:nvPr>
            <p:ph type="sldNum" sz="quarter" idx="10"/>
          </p:nvPr>
        </p:nvSpPr>
        <p:spPr/>
        <p:txBody>
          <a:bodyPr/>
          <a:lstStyle/>
          <a:p>
            <a:fld id="{976102E9-6D1E-4294-BECB-EF18376FCC25}" type="slidenum">
              <a:rPr lang="he-IL" smtClean="0"/>
              <a:pPr/>
              <a:t>12</a:t>
            </a:fld>
            <a:endParaRPr lang="he-IL"/>
          </a:p>
        </p:txBody>
      </p:sp>
    </p:spTree>
    <p:extLst>
      <p:ext uri="{BB962C8B-B14F-4D97-AF65-F5344CB8AC3E}">
        <p14:creationId xmlns:p14="http://schemas.microsoft.com/office/powerpoint/2010/main" val="3437364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normAutofit fontScale="70000" lnSpcReduction="20000"/>
          </a:bodyPr>
          <a:lstStyle/>
          <a:p>
            <a:pPr algn="l" rtl="0"/>
            <a:r>
              <a:rPr lang="en-US" dirty="0" smtClean="0"/>
              <a:t>Instant view into your secured location/s anytime, anywhere</a:t>
            </a:r>
          </a:p>
          <a:p>
            <a:pPr algn="l" rtl="0"/>
            <a:r>
              <a:rPr lang="en-US" dirty="0" smtClean="0"/>
              <a:t>Suitable for both commercial and residential use</a:t>
            </a:r>
          </a:p>
          <a:p>
            <a:pPr lvl="0" algn="l" rtl="0"/>
            <a:r>
              <a:rPr lang="en-US" dirty="0" smtClean="0"/>
              <a:t>Connection on-demand. Allows users to stay connected to their home or business from any mobile device with on-demand HD video &amp; audio monitoring of multiple zones (up to four zones for each camera).</a:t>
            </a:r>
          </a:p>
          <a:p>
            <a:pPr lvl="0" algn="l" rtl="0"/>
            <a:r>
              <a:rPr lang="en-US" dirty="0" smtClean="0"/>
              <a:t>Instant notifications.  Receive instant notifications (email alerts) of any alarm or event and manage how to respond in real-time.</a:t>
            </a:r>
          </a:p>
          <a:p>
            <a:pPr lvl="0" algn="l" rtl="0"/>
            <a:r>
              <a:rPr lang="en-US" dirty="0" smtClean="0"/>
              <a:t>Respond effectively.  VOD/ROD capabilities allow the CMS and end user complete visual verification into the events that triggered an alert to determine an appropriate response.  This provides police and other emergency responders with live information about the event if needed or helps eliminate false alarms.</a:t>
            </a:r>
          </a:p>
          <a:p>
            <a:pPr lvl="0" algn="l" rtl="0"/>
            <a:r>
              <a:rPr lang="en-US" dirty="0" smtClean="0"/>
              <a:t>Build a security network.  Add up to eight additional users to the network to receive notifications in case of an alarm or event, in addition to the CMS.   </a:t>
            </a:r>
          </a:p>
          <a:p>
            <a:pPr lvl="0" algn="l" rtl="0"/>
            <a:r>
              <a:rPr lang="en-US" dirty="0" smtClean="0"/>
              <a:t>Privacy controls.  Set by the master user, privacy is protected by limiting user access.  The CMS only receives video in the event of alarm – and for a limited time frame of 15 minutes. Recording only takes place when an alarm is triggered, or when an authorized user implements Record On Demand which are stored within the HD77 device.  </a:t>
            </a:r>
          </a:p>
          <a:p>
            <a:pPr algn="l"/>
            <a:r>
              <a:rPr lang="en-US" dirty="0" smtClean="0"/>
              <a:t> Your CMS can verify the alarm within seconds of the event. You will need to decide with your customer exactly what the CMS will receive on an alarm. This can be just JPEGs with 10 second of video, or up to 15 minutes of video after an alarm.</a:t>
            </a:r>
          </a:p>
          <a:p>
            <a:pPr algn="l"/>
            <a:endParaRPr lang="en-US" dirty="0" smtClean="0"/>
          </a:p>
          <a:p>
            <a:pPr lvl="0" algn="l" rtl="0"/>
            <a:endParaRPr lang="en-US" dirty="0" smtClean="0"/>
          </a:p>
          <a:p>
            <a:pPr algn="l"/>
            <a:r>
              <a:rPr lang="en-US" dirty="0" smtClean="0"/>
              <a:t> Real time on the spot video and audio gives your customer all of the information he needs for instantly reacting to the alarm event. </a:t>
            </a:r>
          </a:p>
          <a:p>
            <a:pPr algn="l"/>
            <a:r>
              <a:rPr lang="en-US" dirty="0" smtClean="0"/>
              <a:t> Your customers do not need more remotes.</a:t>
            </a:r>
          </a:p>
          <a:p>
            <a:pPr algn="l"/>
            <a:r>
              <a:rPr lang="en-US" dirty="0" smtClean="0"/>
              <a:t>No need for more devices weighing them down. One smart phone is all they need.</a:t>
            </a:r>
          </a:p>
          <a:p>
            <a:pPr lvl="0" algn="l" rtl="0"/>
            <a:endParaRPr lang="en-US" dirty="0" smtClean="0"/>
          </a:p>
          <a:p>
            <a:pPr algn="l" rtl="0">
              <a:buFont typeface="Wingdings 3" pitchFamily="18" charset="2"/>
              <a:buChar char="ê"/>
            </a:pPr>
            <a:r>
              <a:rPr lang="en-US" sz="2400" dirty="0" smtClean="0">
                <a:latin typeface="Metric Light" pitchFamily="34" charset="0"/>
              </a:rPr>
              <a:t>Central monitoring stations get feeds from the system for each alarm (10 seconds of video)</a:t>
            </a:r>
          </a:p>
          <a:p>
            <a:pPr lvl="1" algn="l" rtl="0">
              <a:buFont typeface="Wingdings 3" pitchFamily="18" charset="2"/>
              <a:buChar char="ê"/>
            </a:pPr>
            <a:r>
              <a:rPr lang="fr-CA" sz="2000" dirty="0" smtClean="0">
                <a:latin typeface="Metric Light" pitchFamily="34" charset="0"/>
              </a:rPr>
              <a:t>360p </a:t>
            </a:r>
            <a:r>
              <a:rPr lang="fr-CA" sz="2000" dirty="0" err="1" smtClean="0">
                <a:latin typeface="Metric Light" pitchFamily="34" charset="0"/>
              </a:rPr>
              <a:t>video</a:t>
            </a:r>
            <a:r>
              <a:rPr lang="fr-CA" sz="2000" dirty="0" smtClean="0">
                <a:latin typeface="Metric Light" pitchFamily="34" charset="0"/>
              </a:rPr>
              <a:t> </a:t>
            </a:r>
            <a:r>
              <a:rPr lang="fr-CA" sz="2000" dirty="0" err="1" smtClean="0">
                <a:latin typeface="Metric Light" pitchFamily="34" charset="0"/>
              </a:rPr>
              <a:t>with</a:t>
            </a:r>
            <a:r>
              <a:rPr lang="fr-CA" sz="2000" dirty="0" smtClean="0">
                <a:latin typeface="Metric Light" pitchFamily="34" charset="0"/>
              </a:rPr>
              <a:t> audio</a:t>
            </a:r>
          </a:p>
          <a:p>
            <a:pPr lvl="1" algn="l" rtl="0">
              <a:buFont typeface="Wingdings 3" pitchFamily="18" charset="2"/>
              <a:buChar char="ê"/>
            </a:pPr>
            <a:r>
              <a:rPr lang="fr-CA" sz="2000" dirty="0" smtClean="0">
                <a:latin typeface="Metric Light" pitchFamily="34" charset="0"/>
              </a:rPr>
              <a:t>10 </a:t>
            </a:r>
            <a:r>
              <a:rPr lang="fr-CA" sz="2000" dirty="0" err="1" smtClean="0">
                <a:latin typeface="Metric Light" pitchFamily="34" charset="0"/>
              </a:rPr>
              <a:t>JPGs</a:t>
            </a:r>
            <a:r>
              <a:rPr lang="fr-CA" sz="2000" dirty="0" smtClean="0">
                <a:latin typeface="Metric Light" pitchFamily="34" charset="0"/>
              </a:rPr>
              <a:t> 1 per second 3 </a:t>
            </a:r>
            <a:r>
              <a:rPr lang="fr-CA" sz="2000" dirty="0" err="1" smtClean="0">
                <a:latin typeface="Metric Light" pitchFamily="34" charset="0"/>
              </a:rPr>
              <a:t>pre-alarm</a:t>
            </a:r>
            <a:r>
              <a:rPr lang="fr-CA" sz="2000" dirty="0" smtClean="0">
                <a:latin typeface="Metric Light" pitchFamily="34" charset="0"/>
              </a:rPr>
              <a:t> and 7 post </a:t>
            </a:r>
            <a:r>
              <a:rPr lang="fr-CA" sz="2000" dirty="0" err="1" smtClean="0">
                <a:latin typeface="Metric Light" pitchFamily="34" charset="0"/>
              </a:rPr>
              <a:t>alarm</a:t>
            </a:r>
            <a:endParaRPr lang="en-US" sz="2000" dirty="0" smtClean="0">
              <a:latin typeface="Metric Light" pitchFamily="34" charset="0"/>
            </a:endParaRPr>
          </a:p>
          <a:p>
            <a:pPr algn="l" rtl="0">
              <a:buFont typeface="Wingdings 3" pitchFamily="18" charset="2"/>
              <a:buChar char="ê"/>
            </a:pPr>
            <a:r>
              <a:rPr lang="en-US" sz="2400" dirty="0" smtClean="0">
                <a:latin typeface="Metric Light" pitchFamily="34" charset="0"/>
              </a:rPr>
              <a:t>Images sent to CMS include only those from actual alarm events</a:t>
            </a:r>
          </a:p>
          <a:p>
            <a:pPr algn="l" rtl="0">
              <a:buFont typeface="Wingdings 3" pitchFamily="18" charset="2"/>
              <a:buChar char="ê"/>
            </a:pPr>
            <a:r>
              <a:rPr lang="fr-CA" sz="2400" dirty="0" smtClean="0">
                <a:latin typeface="Metric Light" pitchFamily="34" charset="0"/>
              </a:rPr>
              <a:t>The CMS </a:t>
            </a:r>
            <a:r>
              <a:rPr lang="fr-CA" sz="2400" dirty="0" err="1" smtClean="0">
                <a:latin typeface="Metric Light" pitchFamily="34" charset="0"/>
              </a:rPr>
              <a:t>can</a:t>
            </a:r>
            <a:r>
              <a:rPr lang="fr-CA" sz="2400" dirty="0" smtClean="0">
                <a:latin typeface="Metric Light" pitchFamily="34" charset="0"/>
              </a:rPr>
              <a:t> </a:t>
            </a:r>
            <a:r>
              <a:rPr lang="fr-CA" sz="2400" dirty="0" err="1" smtClean="0">
                <a:latin typeface="Metric Light" pitchFamily="34" charset="0"/>
              </a:rPr>
              <a:t>be</a:t>
            </a:r>
            <a:r>
              <a:rPr lang="fr-CA" sz="2400" dirty="0" smtClean="0">
                <a:latin typeface="Metric Light" pitchFamily="34" charset="0"/>
              </a:rPr>
              <a:t> </a:t>
            </a:r>
            <a:r>
              <a:rPr lang="fr-CA" sz="2400" dirty="0" err="1" smtClean="0">
                <a:latin typeface="Metric Light" pitchFamily="34" charset="0"/>
              </a:rPr>
              <a:t>allowed</a:t>
            </a:r>
            <a:r>
              <a:rPr lang="fr-CA" sz="2400" dirty="0" smtClean="0">
                <a:latin typeface="Metric Light" pitchFamily="34" charset="0"/>
              </a:rPr>
              <a:t> 15 minutes of </a:t>
            </a:r>
            <a:r>
              <a:rPr lang="fr-CA" sz="2400" dirty="0" err="1" smtClean="0">
                <a:latin typeface="Metric Light" pitchFamily="34" charset="0"/>
              </a:rPr>
              <a:t>video</a:t>
            </a:r>
            <a:r>
              <a:rPr lang="fr-CA" sz="2400" dirty="0" smtClean="0">
                <a:latin typeface="Metric Light" pitchFamily="34" charset="0"/>
              </a:rPr>
              <a:t> </a:t>
            </a:r>
            <a:r>
              <a:rPr lang="fr-CA" sz="2400" dirty="0" err="1" smtClean="0">
                <a:latin typeface="Metric Light" pitchFamily="34" charset="0"/>
              </a:rPr>
              <a:t>after</a:t>
            </a:r>
            <a:r>
              <a:rPr lang="fr-CA" sz="2400" dirty="0" smtClean="0">
                <a:latin typeface="Metric Light" pitchFamily="34" charset="0"/>
              </a:rPr>
              <a:t> an </a:t>
            </a:r>
            <a:r>
              <a:rPr lang="fr-CA" sz="2400" dirty="0" err="1" smtClean="0">
                <a:latin typeface="Metric Light" pitchFamily="34" charset="0"/>
              </a:rPr>
              <a:t>alarm</a:t>
            </a:r>
            <a:r>
              <a:rPr lang="fr-CA" sz="2400" dirty="0" smtClean="0">
                <a:latin typeface="Metric Light" pitchFamily="34" charset="0"/>
              </a:rPr>
              <a:t> </a:t>
            </a:r>
            <a:r>
              <a:rPr lang="fr-CA" sz="2400" dirty="0" err="1" smtClean="0">
                <a:latin typeface="Metric Light" pitchFamily="34" charset="0"/>
              </a:rPr>
              <a:t>only</a:t>
            </a:r>
            <a:r>
              <a:rPr lang="fr-CA" sz="2400" dirty="0" smtClean="0">
                <a:latin typeface="Metric Light" pitchFamily="34" charset="0"/>
              </a:rPr>
              <a:t> </a:t>
            </a:r>
            <a:r>
              <a:rPr lang="fr-CA" sz="2400" dirty="0" err="1" smtClean="0">
                <a:latin typeface="Metric Light" pitchFamily="34" charset="0"/>
              </a:rPr>
              <a:t>with</a:t>
            </a:r>
            <a:r>
              <a:rPr lang="fr-CA" sz="2400" dirty="0" smtClean="0">
                <a:latin typeface="Metric Light" pitchFamily="34" charset="0"/>
              </a:rPr>
              <a:t> configuration by the master</a:t>
            </a:r>
          </a:p>
          <a:p>
            <a:pPr algn="l" rtl="0"/>
            <a:endParaRPr lang="en-US" dirty="0" smtClean="0"/>
          </a:p>
          <a:p>
            <a:pPr algn="l" rtl="0"/>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solidFill>
                  <a:prstClr val="black"/>
                </a:solidFill>
              </a:rPr>
              <a:pPr/>
              <a:t>13</a:t>
            </a:fld>
            <a:endParaRPr lang="he-IL">
              <a:solidFill>
                <a:prstClr val="black"/>
              </a:solidFill>
            </a:endParaRPr>
          </a:p>
        </p:txBody>
      </p:sp>
    </p:spTree>
    <p:extLst>
      <p:ext uri="{BB962C8B-B14F-4D97-AF65-F5344CB8AC3E}">
        <p14:creationId xmlns:p14="http://schemas.microsoft.com/office/powerpoint/2010/main" val="2938383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normAutofit fontScale="92500" lnSpcReduction="20000"/>
          </a:bodyPr>
          <a:lstStyle/>
          <a:p>
            <a:pPr algn="l"/>
            <a:r>
              <a:rPr lang="en-US" dirty="0" smtClean="0"/>
              <a:t> Your CMS can verify the alarm within seconds of the event. You will need to decide with your customer exactly what the CMS will receive on an alarm. This can be just JPEGs with 10 second of video, or up to 15 minutes of video after an alarm.</a:t>
            </a:r>
          </a:p>
          <a:p>
            <a:pPr marL="342900" indent="-342900" algn="l" rtl="0">
              <a:buFont typeface="Arial" panose="020B0604020202020204" pitchFamily="34" charset="0"/>
              <a:buChar char="•"/>
            </a:pPr>
            <a:r>
              <a:rPr lang="en-US" sz="2400" dirty="0" smtClean="0"/>
              <a:t>Images sent to CMS include only those from actual alarm events</a:t>
            </a:r>
          </a:p>
          <a:p>
            <a:pPr marL="342900" indent="-342900" algn="l" rtl="0">
              <a:buFont typeface="Arial" panose="020B0604020202020204" pitchFamily="34" charset="0"/>
              <a:buChar char="•"/>
            </a:pPr>
            <a:r>
              <a:rPr lang="fr-CA" sz="2400" dirty="0" smtClean="0"/>
              <a:t>The CMS </a:t>
            </a:r>
            <a:r>
              <a:rPr lang="fr-CA" sz="2400" dirty="0" err="1" smtClean="0"/>
              <a:t>can</a:t>
            </a:r>
            <a:r>
              <a:rPr lang="fr-CA" sz="2400" dirty="0" smtClean="0"/>
              <a:t> </a:t>
            </a:r>
            <a:r>
              <a:rPr lang="fr-CA" sz="2400" dirty="0" err="1" smtClean="0"/>
              <a:t>be</a:t>
            </a:r>
            <a:r>
              <a:rPr lang="fr-CA" sz="2400" dirty="0" smtClean="0"/>
              <a:t> </a:t>
            </a:r>
            <a:r>
              <a:rPr lang="fr-CA" sz="2400" dirty="0" err="1" smtClean="0"/>
              <a:t>allowed</a:t>
            </a:r>
            <a:r>
              <a:rPr lang="fr-CA" sz="2400" dirty="0" smtClean="0"/>
              <a:t> 15 minutes of </a:t>
            </a:r>
            <a:r>
              <a:rPr lang="fr-CA" sz="2400" dirty="0" err="1" smtClean="0"/>
              <a:t>video</a:t>
            </a:r>
            <a:r>
              <a:rPr lang="fr-CA" sz="2400" dirty="0" smtClean="0"/>
              <a:t> </a:t>
            </a:r>
            <a:r>
              <a:rPr lang="fr-CA" sz="2400" dirty="0" err="1" smtClean="0"/>
              <a:t>after</a:t>
            </a:r>
            <a:r>
              <a:rPr lang="fr-CA" sz="2400" dirty="0" smtClean="0"/>
              <a:t> an </a:t>
            </a:r>
            <a:r>
              <a:rPr lang="fr-CA" sz="2400" dirty="0" err="1" smtClean="0"/>
              <a:t>alarm</a:t>
            </a:r>
            <a:r>
              <a:rPr lang="fr-CA" sz="2400" dirty="0" smtClean="0"/>
              <a:t> </a:t>
            </a:r>
            <a:r>
              <a:rPr lang="fr-CA" sz="2400" dirty="0" err="1" smtClean="0"/>
              <a:t>only</a:t>
            </a:r>
            <a:r>
              <a:rPr lang="fr-CA" sz="2400" dirty="0" smtClean="0"/>
              <a:t> </a:t>
            </a:r>
            <a:r>
              <a:rPr lang="fr-CA" sz="2400" dirty="0" err="1" smtClean="0"/>
              <a:t>with</a:t>
            </a:r>
            <a:r>
              <a:rPr lang="fr-CA" sz="2400" dirty="0" smtClean="0"/>
              <a:t> configuration by the master</a:t>
            </a:r>
          </a:p>
          <a:p>
            <a:pPr marL="342900" indent="-342900" algn="l" rtl="0">
              <a:buFont typeface="Arial" panose="020B0604020202020204" pitchFamily="34" charset="0"/>
              <a:buChar char="•"/>
            </a:pPr>
            <a:r>
              <a:rPr lang="en-US" sz="2400" dirty="0" smtClean="0"/>
              <a:t>IPRS7 (CMS software)</a:t>
            </a:r>
            <a:r>
              <a:rPr lang="en-US" sz="2400" b="1" dirty="0" smtClean="0"/>
              <a:t> – </a:t>
            </a:r>
            <a:r>
              <a:rPr lang="en-US" sz="2400" dirty="0" smtClean="0"/>
              <a:t>Easy and intuitive software to remotely connect to customers’ secured locations. </a:t>
            </a:r>
          </a:p>
          <a:p>
            <a:pPr marL="800028" lvl="1" indent="-342900" algn="l" rtl="0">
              <a:buFont typeface="Arial" panose="020B0604020202020204" pitchFamily="34" charset="0"/>
              <a:buChar char="•"/>
            </a:pPr>
            <a:r>
              <a:rPr lang="en-US" sz="1900" dirty="0" smtClean="0"/>
              <a:t>An unlimited number of accounts can be registered via IP or SMS</a:t>
            </a:r>
          </a:p>
          <a:p>
            <a:pPr marL="800028" lvl="1" indent="-342900" algn="l" rtl="0">
              <a:buFont typeface="Arial" panose="020B0604020202020204" pitchFamily="34" charset="0"/>
              <a:buChar char="•"/>
            </a:pPr>
            <a:r>
              <a:rPr lang="en-US" sz="1900" dirty="0" smtClean="0"/>
              <a:t>IPRS-7 can display and help the CMS to manage up to 50,000 video and alarm events to achieve an effective response</a:t>
            </a:r>
          </a:p>
          <a:p>
            <a:pPr marL="800028" lvl="1" indent="-342900" algn="l" rtl="0">
              <a:buFont typeface="Arial" panose="020B0604020202020204" pitchFamily="34" charset="0"/>
              <a:buChar char="•"/>
            </a:pPr>
            <a:r>
              <a:rPr lang="en-US" sz="2000" dirty="0" smtClean="0">
                <a:solidFill>
                  <a:srgbClr val="473931"/>
                </a:solidFill>
              </a:rPr>
              <a:t>Free SDK enables CMS automation software to receive both video and alarm for efficient event reporting </a:t>
            </a:r>
            <a:endParaRPr lang="en-US" sz="1900" dirty="0" smtClean="0"/>
          </a:p>
          <a:p>
            <a:pPr marL="342900" indent="-342900" algn="l" rtl="0">
              <a:buFont typeface="Arial" panose="020B0604020202020204" pitchFamily="34" charset="0"/>
              <a:buChar char="•"/>
            </a:pPr>
            <a:endParaRPr lang="en-US" sz="2400" b="1" dirty="0" smtClean="0"/>
          </a:p>
          <a:p>
            <a:endParaRPr lang="en-US" sz="2400" dirty="0" smtClean="0"/>
          </a:p>
          <a:p>
            <a:pPr algn="l"/>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14</a:t>
            </a:fld>
            <a:endParaRPr lang="he-IL"/>
          </a:p>
        </p:txBody>
      </p:sp>
    </p:spTree>
    <p:extLst>
      <p:ext uri="{BB962C8B-B14F-4D97-AF65-F5344CB8AC3E}">
        <p14:creationId xmlns:p14="http://schemas.microsoft.com/office/powerpoint/2010/main" val="1706592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dirty="0" smtClean="0"/>
              <a:t>Face identification along with high quality sound make verification easier for both the user and the CMS. The space available for recording video is sufficient for up to 160 10 second files. Each file includes the 720p HD video, the high quality audio, the 360p encrypted video, and the 10 JPEG stills.</a:t>
            </a:r>
          </a:p>
          <a:p>
            <a:pPr algn="l"/>
            <a:endParaRPr lang="en-US" dirty="0" smtClean="0"/>
          </a:p>
          <a:p>
            <a:pPr algn="l"/>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16</a:t>
            </a:fld>
            <a:endParaRPr lang="he-IL"/>
          </a:p>
        </p:txBody>
      </p:sp>
    </p:spTree>
    <p:extLst>
      <p:ext uri="{BB962C8B-B14F-4D97-AF65-F5344CB8AC3E}">
        <p14:creationId xmlns:p14="http://schemas.microsoft.com/office/powerpoint/2010/main" val="3609274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normAutofit fontScale="85000" lnSpcReduction="20000"/>
          </a:bodyPr>
          <a:lstStyle/>
          <a:p>
            <a:pPr marL="0" marR="0" indent="0" algn="l" defTabSz="914256" rtl="0" eaLnBrk="1" fontAlgn="auto" latinLnBrk="0" hangingPunct="1">
              <a:lnSpc>
                <a:spcPct val="100000"/>
              </a:lnSpc>
              <a:spcBef>
                <a:spcPts val="0"/>
              </a:spcBef>
              <a:spcAft>
                <a:spcPts val="0"/>
              </a:spcAft>
              <a:buClrTx/>
              <a:buSzTx/>
              <a:buFontTx/>
              <a:buNone/>
              <a:tabLst/>
              <a:defRPr/>
            </a:pPr>
            <a:r>
              <a:rPr lang="fr-CA" sz="1200" dirty="0" err="1" smtClean="0">
                <a:latin typeface="Metric Semibold" pitchFamily="34" charset="0"/>
                <a:cs typeface="HelveticaNeueLT Std Thin"/>
              </a:rPr>
              <a:t>Alarm</a:t>
            </a:r>
            <a:r>
              <a:rPr lang="fr-CA" sz="1200" dirty="0" smtClean="0">
                <a:latin typeface="Metric Semibold" pitchFamily="34" charset="0"/>
                <a:cs typeface="HelveticaNeueLT Std Thin"/>
              </a:rPr>
              <a:t> </a:t>
            </a:r>
            <a:r>
              <a:rPr lang="fr-CA" sz="1200" dirty="0" err="1" smtClean="0">
                <a:latin typeface="Metric Semibold" pitchFamily="34" charset="0"/>
                <a:cs typeface="HelveticaNeueLT Std Thin"/>
              </a:rPr>
              <a:t>Verification</a:t>
            </a:r>
            <a:r>
              <a:rPr lang="fr-CA" sz="1200" dirty="0" smtClean="0">
                <a:latin typeface="Metric Semibold" pitchFamily="34" charset="0"/>
                <a:cs typeface="HelveticaNeueLT Std Thin"/>
              </a:rPr>
              <a:t> </a:t>
            </a:r>
            <a:r>
              <a:rPr lang="fr-CA" sz="1200" dirty="0" err="1" smtClean="0">
                <a:latin typeface="Metric Semibold" pitchFamily="34" charset="0"/>
                <a:cs typeface="HelveticaNeueLT Std Thin"/>
              </a:rPr>
              <a:t>through</a:t>
            </a:r>
            <a:r>
              <a:rPr lang="fr-CA" sz="1200" dirty="0" smtClean="0">
                <a:latin typeface="Metric Semibold" pitchFamily="34" charset="0"/>
                <a:cs typeface="HelveticaNeueLT Std Thin"/>
              </a:rPr>
              <a:t> camera </a:t>
            </a:r>
            <a:r>
              <a:rPr lang="fr-CA" sz="1200" dirty="0" err="1" smtClean="0">
                <a:latin typeface="Metric Semibold" pitchFamily="34" charset="0"/>
                <a:cs typeface="HelveticaNeueLT Std Thin"/>
              </a:rPr>
              <a:t>video</a:t>
            </a:r>
            <a:r>
              <a:rPr lang="fr-CA" sz="1200" dirty="0" smtClean="0">
                <a:latin typeface="Metric Semibold" pitchFamily="34" charset="0"/>
                <a:cs typeface="HelveticaNeueLT Std Thin"/>
              </a:rPr>
              <a:t> and JPEG </a:t>
            </a:r>
            <a:r>
              <a:rPr lang="fr-CA" sz="1200" dirty="0" err="1" smtClean="0">
                <a:latin typeface="Metric Semibold" pitchFamily="34" charset="0"/>
                <a:cs typeface="HelveticaNeueLT Std Thin"/>
              </a:rPr>
              <a:t>stills</a:t>
            </a:r>
            <a:endParaRPr lang="fr-CA" sz="1200" dirty="0" smtClean="0">
              <a:latin typeface="Metric Semibold" pitchFamily="34" charset="0"/>
              <a:cs typeface="HelveticaNeueLT Std Thin"/>
            </a:endParaRPr>
          </a:p>
          <a:p>
            <a:pPr algn="l" rtl="0"/>
            <a:endParaRPr lang="en-US" dirty="0" smtClean="0"/>
          </a:p>
          <a:p>
            <a:pPr algn="l" rtl="0">
              <a:buFont typeface="Wingdings 3" pitchFamily="18" charset="2"/>
              <a:buChar char="ê"/>
            </a:pPr>
            <a:r>
              <a:rPr lang="en-US" sz="1200" dirty="0" smtClean="0">
                <a:latin typeface="Metric Light" pitchFamily="34" charset="0"/>
              </a:rPr>
              <a:t>The camera views and records in full HD color 720p resolution when lighting permits </a:t>
            </a:r>
          </a:p>
          <a:p>
            <a:pPr algn="l" rtl="0">
              <a:buFont typeface="Wingdings 3" pitchFamily="18" charset="2"/>
              <a:buChar char="ê"/>
            </a:pPr>
            <a:r>
              <a:rPr lang="en-US" sz="1200" dirty="0" smtClean="0">
                <a:latin typeface="Metric Light" pitchFamily="34" charset="0"/>
              </a:rPr>
              <a:t>For low and zero light conditions the camera has IR LEDs for video capture in Black and White mode</a:t>
            </a:r>
          </a:p>
          <a:p>
            <a:pPr algn="l" rtl="0"/>
            <a:endParaRPr lang="en-US" dirty="0" smtClean="0"/>
          </a:p>
          <a:p>
            <a:pPr algn="l" rtl="0"/>
            <a:endParaRPr lang="en-US" dirty="0" smtClean="0"/>
          </a:p>
          <a:p>
            <a:pPr algn="l" rtl="0"/>
            <a:r>
              <a:rPr lang="en-US" dirty="0" smtClean="0"/>
              <a:t>Even with absolutely no light the camera will still capture clear black and white video and stills. Clear enough for alarm verification and </a:t>
            </a:r>
          </a:p>
          <a:p>
            <a:pPr algn="l" rtl="0"/>
            <a:endParaRPr lang="en-US" dirty="0" smtClean="0"/>
          </a:p>
          <a:p>
            <a:pPr algn="l" rtl="0"/>
            <a:r>
              <a:rPr lang="en-US" dirty="0" smtClean="0"/>
              <a:t>face recognition. </a:t>
            </a:r>
          </a:p>
          <a:p>
            <a:pPr algn="l" rtl="0"/>
            <a:r>
              <a:rPr lang="en-US" dirty="0" smtClean="0"/>
              <a:t>The camera contains a light sensor that controls the IR LEDs, and switches the camera between full color and black and white mode. </a:t>
            </a:r>
          </a:p>
          <a:p>
            <a:pPr algn="l" rtl="0"/>
            <a:endParaRPr lang="en-US" dirty="0" smtClean="0"/>
          </a:p>
          <a:p>
            <a:pPr algn="l" rtl="0">
              <a:buFont typeface="Wingdings 3" pitchFamily="18" charset="2"/>
              <a:buChar char="ê"/>
            </a:pPr>
            <a:r>
              <a:rPr lang="en-US" sz="1200" dirty="0" smtClean="0">
                <a:latin typeface="Metric Light" pitchFamily="34" charset="0"/>
              </a:rPr>
              <a:t>The camera views and records in full HD color 720p resolution when lighting permits </a:t>
            </a:r>
          </a:p>
          <a:p>
            <a:pPr algn="l" rtl="0">
              <a:buFont typeface="Wingdings 3" pitchFamily="18" charset="2"/>
              <a:buChar char="ê"/>
            </a:pPr>
            <a:r>
              <a:rPr lang="en-US" sz="1200" dirty="0" smtClean="0">
                <a:latin typeface="Metric Light" pitchFamily="34" charset="0"/>
              </a:rPr>
              <a:t>For low and zero light conditions the camera has IR LEDs for video capture in Black and White mode</a:t>
            </a:r>
          </a:p>
          <a:p>
            <a:pPr algn="l" rtl="0">
              <a:buFont typeface="Wingdings 3" pitchFamily="18" charset="2"/>
              <a:buChar char="ê"/>
            </a:pPr>
            <a:endParaRPr lang="en-US" sz="1200" dirty="0" smtClean="0">
              <a:latin typeface="Metric Light" pitchFamily="34" charset="0"/>
            </a:endParaRPr>
          </a:p>
          <a:p>
            <a:pPr lvl="1" algn="l" rtl="0">
              <a:buFont typeface="Wingdings" panose="05000000000000000000" pitchFamily="2" charset="2"/>
              <a:buChar char="§"/>
            </a:pPr>
            <a:r>
              <a:rPr lang="en-US" sz="2200" dirty="0" smtClean="0">
                <a:latin typeface="Metric Semibold" pitchFamily="34" charset="0"/>
              </a:rPr>
              <a:t>When the camera is recording 3 end user files are created:</a:t>
            </a:r>
          </a:p>
          <a:p>
            <a:pPr lvl="1" algn="l" rtl="0">
              <a:buFont typeface="Wingdings" panose="05000000000000000000" pitchFamily="2" charset="2"/>
              <a:buChar char="§"/>
            </a:pPr>
            <a:r>
              <a:rPr lang="en-US" sz="2200" dirty="0" smtClean="0">
                <a:latin typeface="Metric Light" pitchFamily="34" charset="0"/>
              </a:rPr>
              <a:t>encrypted 360p resolution file </a:t>
            </a:r>
          </a:p>
          <a:p>
            <a:pPr lvl="1" algn="l" rtl="0">
              <a:buFont typeface="Wingdings" panose="05000000000000000000" pitchFamily="2" charset="2"/>
              <a:buChar char="§"/>
            </a:pPr>
            <a:r>
              <a:rPr lang="en-US" sz="2200" dirty="0" smtClean="0">
                <a:latin typeface="Metric Light" pitchFamily="34" charset="0"/>
              </a:rPr>
              <a:t>1720p resolution file</a:t>
            </a:r>
          </a:p>
          <a:p>
            <a:pPr lvl="1" algn="l" rtl="0">
              <a:buFont typeface="Wingdings" panose="05000000000000000000" pitchFamily="2" charset="2"/>
              <a:buChar char="§"/>
            </a:pPr>
            <a:r>
              <a:rPr lang="en-US" sz="2200" dirty="0" smtClean="0">
                <a:latin typeface="Metric Light" pitchFamily="34" charset="0"/>
              </a:rPr>
              <a:t>10 JPEGS file</a:t>
            </a:r>
          </a:p>
          <a:p>
            <a:pPr algn="l" rtl="0">
              <a:buFont typeface="Wingdings 3" pitchFamily="18" charset="2"/>
              <a:buChar char="ê"/>
            </a:pPr>
            <a:endParaRPr lang="en-US" sz="1200" dirty="0" smtClean="0">
              <a:latin typeface="Metric Light" pitchFamily="34" charset="0"/>
            </a:endParaRPr>
          </a:p>
          <a:p>
            <a:pPr algn="l" rtl="0"/>
            <a:endParaRPr lang="en-US" dirty="0" smtClean="0"/>
          </a:p>
          <a:p>
            <a:pPr marL="0" marR="0" indent="0" algn="l" defTabSz="914400" rtl="1" eaLnBrk="1" fontAlgn="auto" latinLnBrk="0" hangingPunct="1">
              <a:lnSpc>
                <a:spcPct val="100000"/>
              </a:lnSpc>
              <a:spcBef>
                <a:spcPts val="0"/>
              </a:spcBef>
              <a:spcAft>
                <a:spcPts val="0"/>
              </a:spcAft>
              <a:buClrTx/>
              <a:buSzTx/>
              <a:buFontTx/>
              <a:buNone/>
              <a:tabLst/>
              <a:defRPr/>
            </a:pPr>
            <a:r>
              <a:rPr lang="en-US" dirty="0" smtClean="0"/>
              <a:t>Permitted viewers also are taken from the system users. The list of contacts is a subset of permitted viewers. Managing the recorded files is another major feature. A major concern that should be explained to the end user is the legality of turning off the VOD LED. This is dependent on local laws. Another concern is the legality of recording audio without the knowledge of those recorded.</a:t>
            </a:r>
          </a:p>
          <a:p>
            <a:pPr algn="l"/>
            <a:endParaRPr lang="en-US" dirty="0" smtClean="0"/>
          </a:p>
          <a:p>
            <a:pPr algn="l" rtl="0"/>
            <a:endParaRPr lang="en-US" dirty="0" smtClean="0"/>
          </a:p>
          <a:p>
            <a:pPr algn="l" rtl="0"/>
            <a:endParaRPr lang="en-US" dirty="0" smtClean="0"/>
          </a:p>
          <a:p>
            <a:pPr algn="l" rtl="0"/>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17</a:t>
            </a:fld>
            <a:endParaRPr lang="he-IL"/>
          </a:p>
        </p:txBody>
      </p:sp>
    </p:spTree>
    <p:extLst>
      <p:ext uri="{BB962C8B-B14F-4D97-AF65-F5344CB8AC3E}">
        <p14:creationId xmlns:p14="http://schemas.microsoft.com/office/powerpoint/2010/main" val="1038691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a:r>
              <a:rPr lang="en-US" dirty="0" smtClean="0"/>
              <a:t>1 – encrypted 360p resolution file is to be sent through email to the list of contacts programmed into the App</a:t>
            </a:r>
          </a:p>
          <a:p>
            <a:pPr algn="l"/>
            <a:r>
              <a:rPr lang="en-US" dirty="0" smtClean="0"/>
              <a:t>1 – 720p resolution file is saved on the card. To view this file the master requests the file and a link to a secured site is sent to the user where he can view the recording. </a:t>
            </a:r>
          </a:p>
          <a:p>
            <a:pPr algn="l"/>
            <a:r>
              <a:rPr lang="en-US" dirty="0" smtClean="0"/>
              <a:t>1 – 10 JPEGS </a:t>
            </a:r>
          </a:p>
          <a:p>
            <a:pPr algn="l"/>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18</a:t>
            </a:fld>
            <a:endParaRPr lang="he-IL"/>
          </a:p>
        </p:txBody>
      </p:sp>
    </p:spTree>
    <p:extLst>
      <p:ext uri="{BB962C8B-B14F-4D97-AF65-F5344CB8AC3E}">
        <p14:creationId xmlns:p14="http://schemas.microsoft.com/office/powerpoint/2010/main" val="1596522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normAutofit fontScale="85000" lnSpcReduction="20000"/>
          </a:bodyPr>
          <a:lstStyle/>
          <a:p>
            <a:pPr algn="l"/>
            <a:r>
              <a:rPr lang="en-US" dirty="0" smtClean="0"/>
              <a:t>The HD77 respects the end-users privacy. Recordings are only 10 seconds long. All files are stored on </a:t>
            </a:r>
            <a:r>
              <a:rPr lang="en-US" dirty="0" err="1" smtClean="0"/>
              <a:t>hte</a:t>
            </a:r>
            <a:r>
              <a:rPr lang="en-US" dirty="0" smtClean="0"/>
              <a:t> HD77. All 360p files for streaming or viewing are encrypted. </a:t>
            </a:r>
          </a:p>
          <a:p>
            <a:pPr algn="l"/>
            <a:r>
              <a:rPr lang="en-US" dirty="0" smtClean="0"/>
              <a:t>All 720p files are protected by restricting download to the user that recorded the file or the master user only. download is available only on request and then only through a special changing link that is good for 15 minutes.</a:t>
            </a:r>
          </a:p>
          <a:p>
            <a:pPr algn="l"/>
            <a:endParaRPr lang="en-US" dirty="0" smtClean="0"/>
          </a:p>
          <a:p>
            <a:pPr algn="l"/>
            <a:r>
              <a:rPr lang="en-US" dirty="0" smtClean="0"/>
              <a:t>Video on demand permitted viewers</a:t>
            </a:r>
            <a:r>
              <a:rPr lang="en-US" baseline="0" dirty="0" smtClean="0"/>
              <a:t> are</a:t>
            </a:r>
            <a:r>
              <a:rPr lang="en-US" dirty="0" smtClean="0"/>
              <a:t> restricted by the master user. There are 2 levels of permitted viewer. 1 that can view VOD anytime and 1 that can only see VOD on an alarm.</a:t>
            </a:r>
          </a:p>
          <a:p>
            <a:pPr algn="l"/>
            <a:r>
              <a:rPr lang="en-US" dirty="0" smtClean="0"/>
              <a:t>The master user can also deny access to all of the viewers of VOD for as long as he/she wants by restricting viewer access in the settings tab.</a:t>
            </a:r>
          </a:p>
          <a:p>
            <a:pPr algn="l"/>
            <a:r>
              <a:rPr lang="en-US" dirty="0" smtClean="0"/>
              <a:t>The 4GB micro SD card can hold 1.4GB of recordings. That is ~160 10 second videos. </a:t>
            </a:r>
          </a:p>
          <a:p>
            <a:pPr algn="l"/>
            <a:r>
              <a:rPr lang="en-US" dirty="0" smtClean="0"/>
              <a:t>The recording folders each contain a 720p resolution file, an encrypted 360p resolution file and 10 JPEGs. This folder is ~10MB in size </a:t>
            </a:r>
          </a:p>
          <a:p>
            <a:pPr algn="l" rtl="0"/>
            <a:r>
              <a:rPr lang="en-US" dirty="0" smtClean="0"/>
              <a:t>for a 10 second video.</a:t>
            </a:r>
          </a:p>
          <a:p>
            <a:pPr algn="l" rtl="0"/>
            <a:endParaRPr lang="en-US" dirty="0" smtClean="0"/>
          </a:p>
          <a:p>
            <a:pPr algn="l"/>
            <a:r>
              <a:rPr lang="en-US" dirty="0" smtClean="0"/>
              <a:t>This restriction of the recording time is a major privacy issue. Limiting the recordings to 10 seconds or ROD limited to 5 minutes does more than just save space. </a:t>
            </a:r>
          </a:p>
          <a:p>
            <a:pPr algn="l"/>
            <a:r>
              <a:rPr lang="en-US" dirty="0" smtClean="0"/>
              <a:t>It is a huge concession to the right to privacy of all individuals that enter into the protected space, especially people that live and work in the protected space.</a:t>
            </a:r>
          </a:p>
          <a:p>
            <a:pPr algn="l"/>
            <a:r>
              <a:rPr lang="en-US" dirty="0" smtClean="0"/>
              <a:t>There can be no unlimited recording of people 24/7. </a:t>
            </a:r>
          </a:p>
          <a:p>
            <a:pPr algn="l"/>
            <a:r>
              <a:rPr lang="en-US" dirty="0" smtClean="0"/>
              <a:t>“The right to privacy shall not be infringed”.</a:t>
            </a:r>
          </a:p>
          <a:p>
            <a:pPr algn="l"/>
            <a:endParaRPr lang="en-US" dirty="0" smtClean="0"/>
          </a:p>
          <a:p>
            <a:pPr algn="l"/>
            <a:r>
              <a:rPr lang="en-US" dirty="0" smtClean="0"/>
              <a:t> A blue triangular LED on the camera means that someone is watching you. </a:t>
            </a:r>
          </a:p>
          <a:p>
            <a:pPr algn="l"/>
            <a:r>
              <a:rPr lang="en-US" dirty="0" smtClean="0"/>
              <a:t>There are legal implication to making video and audio recordings of people without their knowledge. </a:t>
            </a:r>
          </a:p>
          <a:p>
            <a:pPr algn="l"/>
            <a:r>
              <a:rPr lang="en-US" dirty="0" smtClean="0"/>
              <a:t>Please be sure to explain the relevant local restrictions to the end user. </a:t>
            </a:r>
          </a:p>
          <a:p>
            <a:pPr algn="l"/>
            <a:endParaRPr lang="en-US" dirty="0" smtClean="0"/>
          </a:p>
          <a:p>
            <a:pPr marL="0" marR="0" indent="0" algn="l" defTabSz="914256" rtl="1" eaLnBrk="1" fontAlgn="auto" latinLnBrk="0" hangingPunct="1">
              <a:lnSpc>
                <a:spcPct val="100000"/>
              </a:lnSpc>
              <a:spcBef>
                <a:spcPts val="0"/>
              </a:spcBef>
              <a:spcAft>
                <a:spcPts val="0"/>
              </a:spcAft>
              <a:buClrTx/>
              <a:buSzTx/>
              <a:buFontTx/>
              <a:buNone/>
              <a:tabLst/>
              <a:defRPr/>
            </a:pPr>
            <a:r>
              <a:rPr lang="en-US" dirty="0" smtClean="0">
                <a:latin typeface="Metric Light" pitchFamily="34" charset="0"/>
              </a:rPr>
              <a:t>It is highly recommended that the camera LEDs indicate when VOD is activated</a:t>
            </a:r>
            <a:br>
              <a:rPr lang="en-US" dirty="0" smtClean="0">
                <a:latin typeface="Metric Light" pitchFamily="34" charset="0"/>
              </a:rPr>
            </a:br>
            <a:r>
              <a:rPr lang="en-US" dirty="0" smtClean="0">
                <a:latin typeface="Metric Light" pitchFamily="34" charset="0"/>
              </a:rPr>
              <a:t>(indicated by a blue triangle LED on the camera)</a:t>
            </a:r>
          </a:p>
          <a:p>
            <a:pPr algn="l"/>
            <a:endParaRPr lang="en-US" dirty="0" smtClean="0"/>
          </a:p>
          <a:p>
            <a:pPr algn="l"/>
            <a:r>
              <a:rPr lang="en-US" smtClean="0"/>
              <a:t>-</a:t>
            </a:r>
            <a:r>
              <a:rPr lang="en-US" sz="1200" b="1" kern="1200" smtClean="0">
                <a:solidFill>
                  <a:schemeClr val="tx1"/>
                </a:solidFill>
                <a:effectLst/>
                <a:latin typeface="+mn-lt"/>
                <a:ea typeface="+mn-ea"/>
                <a:cs typeface="+mn-cs"/>
              </a:rPr>
              <a:t>Unsuccessful User Login Attempts:</a:t>
            </a:r>
            <a:r>
              <a:rPr lang="en-US" sz="1200" kern="1200" smtClean="0">
                <a:solidFill>
                  <a:schemeClr val="tx1"/>
                </a:solidFill>
                <a:effectLst/>
                <a:latin typeface="+mn-lt"/>
                <a:ea typeface="+mn-ea"/>
                <a:cs typeface="+mn-cs"/>
              </a:rPr>
              <a:t> If incorrect password was entered five consecutive times, user access to Paradox Insight app will be blocked for 15 minutes; email will be sent to master user to unblock user access if requested</a:t>
            </a:r>
            <a:endParaRPr lang="en-US" dirty="0" smtClean="0"/>
          </a:p>
          <a:p>
            <a:pPr algn="l"/>
            <a:endParaRPr lang="en-US" dirty="0" smtClean="0"/>
          </a:p>
          <a:p>
            <a:pPr algn="l"/>
            <a:endParaRPr lang="en-US" dirty="0" smtClean="0"/>
          </a:p>
        </p:txBody>
      </p:sp>
      <p:sp>
        <p:nvSpPr>
          <p:cNvPr id="4" name="Slide Number Placeholder 3"/>
          <p:cNvSpPr>
            <a:spLocks noGrp="1"/>
          </p:cNvSpPr>
          <p:nvPr>
            <p:ph type="sldNum" sz="quarter" idx="10"/>
          </p:nvPr>
        </p:nvSpPr>
        <p:spPr/>
        <p:txBody>
          <a:bodyPr/>
          <a:lstStyle/>
          <a:p>
            <a:fld id="{76A8940D-52B7-43A7-8C80-B31B055636CC}" type="slidenum">
              <a:rPr lang="en-US" smtClean="0"/>
              <a:pPr/>
              <a:t>19</a:t>
            </a:fld>
            <a:endParaRPr lang="en-US"/>
          </a:p>
        </p:txBody>
      </p:sp>
    </p:spTree>
    <p:extLst>
      <p:ext uri="{BB962C8B-B14F-4D97-AF65-F5344CB8AC3E}">
        <p14:creationId xmlns:p14="http://schemas.microsoft.com/office/powerpoint/2010/main" val="2605058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21</a:t>
            </a:fld>
            <a:endParaRPr lang="he-IL"/>
          </a:p>
        </p:txBody>
      </p:sp>
    </p:spTree>
    <p:extLst>
      <p:ext uri="{BB962C8B-B14F-4D97-AF65-F5344CB8AC3E}">
        <p14:creationId xmlns:p14="http://schemas.microsoft.com/office/powerpoint/2010/main" val="4184130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22</a:t>
            </a:fld>
            <a:endParaRPr lang="he-IL"/>
          </a:p>
        </p:txBody>
      </p:sp>
    </p:spTree>
    <p:extLst>
      <p:ext uri="{BB962C8B-B14F-4D97-AF65-F5344CB8AC3E}">
        <p14:creationId xmlns:p14="http://schemas.microsoft.com/office/powerpoint/2010/main" val="4219697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rtl="0"/>
            <a:r>
              <a:rPr lang="en-US" dirty="0" smtClean="0"/>
              <a:t>In today’s presentation we would like to give you an overview of Paradox Insight.</a:t>
            </a:r>
            <a:r>
              <a:rPr lang="en-US" baseline="0" dirty="0" smtClean="0"/>
              <a:t> </a:t>
            </a:r>
            <a:endParaRPr lang="en-US" dirty="0" smtClean="0"/>
          </a:p>
          <a:p>
            <a:pPr algn="l" rtl="0"/>
            <a:r>
              <a:rPr lang="en-US" dirty="0" smtClean="0"/>
              <a:t>We will start</a:t>
            </a:r>
            <a:r>
              <a:rPr lang="en-US" baseline="0" dirty="0" smtClean="0"/>
              <a:t> by talking about the Insight offering, system highlights and its value to the end-users and the installers. </a:t>
            </a:r>
          </a:p>
          <a:p>
            <a:pPr algn="l" rtl="0"/>
            <a:r>
              <a:rPr lang="en-US" baseline="0" dirty="0" smtClean="0"/>
              <a:t>After that we will look at the core components for the system and key features that differentiate us from our competitors. </a:t>
            </a:r>
          </a:p>
          <a:p>
            <a:pPr algn="l" rtl="0"/>
            <a:endParaRPr lang="en-US" baseline="0" dirty="0" smtClean="0"/>
          </a:p>
          <a:p>
            <a:pPr algn="l" rtl="0"/>
            <a:r>
              <a:rPr lang="en-US" i="0" dirty="0" smtClean="0"/>
              <a:t>If you have any questions you’d like to ask, please send</a:t>
            </a:r>
            <a:r>
              <a:rPr lang="en-US" i="0" baseline="0" dirty="0" smtClean="0"/>
              <a:t> them over during the session using the chat box and at the end</a:t>
            </a:r>
            <a:r>
              <a:rPr lang="en-US" i="0" dirty="0" smtClean="0"/>
              <a:t> we’ll do our best to answer them.</a:t>
            </a:r>
            <a:endParaRPr lang="en-US" i="0" dirty="0"/>
          </a:p>
        </p:txBody>
      </p:sp>
      <p:sp>
        <p:nvSpPr>
          <p:cNvPr id="4" name="Slide Number Placeholder 3"/>
          <p:cNvSpPr>
            <a:spLocks noGrp="1"/>
          </p:cNvSpPr>
          <p:nvPr>
            <p:ph type="sldNum" sz="quarter" idx="10"/>
          </p:nvPr>
        </p:nvSpPr>
        <p:spPr/>
        <p:txBody>
          <a:bodyPr/>
          <a:lstStyle/>
          <a:p>
            <a:fld id="{E9AAA5EB-C665-406F-8452-5AFD6B9E0430}"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380185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56" rtl="0" eaLnBrk="1" fontAlgn="auto" latinLnBrk="0" hangingPunct="1">
              <a:lnSpc>
                <a:spcPct val="100000"/>
              </a:lnSpc>
              <a:spcBef>
                <a:spcPts val="0"/>
              </a:spcBef>
              <a:spcAft>
                <a:spcPts val="0"/>
              </a:spcAft>
              <a:buClrTx/>
              <a:buSzTx/>
              <a:buFontTx/>
              <a:buNone/>
              <a:tabLst/>
              <a:defRPr/>
            </a:pPr>
            <a:r>
              <a:rPr lang="en-US" dirty="0" smtClean="0"/>
              <a:t>Now we go a little deeper into the components of the Insight system. </a:t>
            </a:r>
          </a:p>
          <a:p>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23</a:t>
            </a:fld>
            <a:endParaRPr lang="he-IL"/>
          </a:p>
        </p:txBody>
      </p:sp>
    </p:spTree>
    <p:extLst>
      <p:ext uri="{BB962C8B-B14F-4D97-AF65-F5344CB8AC3E}">
        <p14:creationId xmlns:p14="http://schemas.microsoft.com/office/powerpoint/2010/main" val="756742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marL="0" marR="0" indent="0" algn="l" defTabSz="914256" rtl="1" eaLnBrk="1" fontAlgn="auto" latinLnBrk="0" hangingPunct="1">
              <a:lnSpc>
                <a:spcPct val="100000"/>
              </a:lnSpc>
              <a:spcBef>
                <a:spcPts val="0"/>
              </a:spcBef>
              <a:spcAft>
                <a:spcPts val="0"/>
              </a:spcAft>
              <a:buClrTx/>
              <a:buSzTx/>
              <a:buFontTx/>
              <a:buNone/>
              <a:tabLst/>
              <a:defRPr/>
            </a:pPr>
            <a:r>
              <a:rPr lang="en-US" sz="1200" dirty="0" smtClean="0">
                <a:latin typeface="Metric Light" pitchFamily="34" charset="0"/>
              </a:rPr>
              <a:t>This powerful control panel can manage up to 4 cameras</a:t>
            </a:r>
          </a:p>
          <a:p>
            <a:pPr algn="l"/>
            <a:endParaRPr lang="en-US" dirty="0" smtClean="0"/>
          </a:p>
          <a:p>
            <a:pPr algn="l"/>
            <a:r>
              <a:rPr lang="en-US" dirty="0" smtClean="0"/>
              <a:t>The control panel gives you a lot of options. One main advantage of Paradox systems is the </a:t>
            </a:r>
            <a:r>
              <a:rPr lang="en-US" dirty="0" err="1" smtClean="0"/>
              <a:t>DigiPlex</a:t>
            </a:r>
            <a:r>
              <a:rPr lang="en-US" dirty="0" smtClean="0"/>
              <a:t> </a:t>
            </a:r>
            <a:r>
              <a:rPr lang="en-US" dirty="0" err="1" smtClean="0"/>
              <a:t>combus</a:t>
            </a:r>
            <a:r>
              <a:rPr lang="en-US" dirty="0" smtClean="0"/>
              <a:t> wiring system. This allows all of the modules to be connected to a single </a:t>
            </a:r>
            <a:r>
              <a:rPr lang="en-US" dirty="0" err="1" smtClean="0"/>
              <a:t>combus</a:t>
            </a:r>
            <a:r>
              <a:rPr lang="en-US" dirty="0" smtClean="0"/>
              <a:t> which then connects to the panel. There are 5 PGMs and connections for the PSTN. The VDMP3</a:t>
            </a:r>
            <a:r>
              <a:rPr lang="en-US" baseline="0" dirty="0" smtClean="0"/>
              <a:t> </a:t>
            </a:r>
            <a:r>
              <a:rPr lang="en-US" dirty="0" smtClean="0"/>
              <a:t>voice</a:t>
            </a:r>
            <a:r>
              <a:rPr lang="en-US" baseline="0" dirty="0" smtClean="0"/>
              <a:t> module can be added to the panel.</a:t>
            </a:r>
            <a:r>
              <a:rPr lang="en-US" dirty="0" smtClean="0"/>
              <a:t> </a:t>
            </a:r>
          </a:p>
        </p:txBody>
      </p:sp>
      <p:sp>
        <p:nvSpPr>
          <p:cNvPr id="4" name="Slide Number Placeholder 3"/>
          <p:cNvSpPr>
            <a:spLocks noGrp="1"/>
          </p:cNvSpPr>
          <p:nvPr>
            <p:ph type="sldNum" sz="quarter" idx="10"/>
          </p:nvPr>
        </p:nvSpPr>
        <p:spPr/>
        <p:txBody>
          <a:bodyPr/>
          <a:lstStyle/>
          <a:p>
            <a:fld id="{976102E9-6D1E-4294-BECB-EF18376FCC25}" type="slidenum">
              <a:rPr lang="he-IL" smtClean="0"/>
              <a:pPr/>
              <a:t>24</a:t>
            </a:fld>
            <a:endParaRPr lang="he-IL"/>
          </a:p>
        </p:txBody>
      </p:sp>
    </p:spTree>
    <p:extLst>
      <p:ext uri="{BB962C8B-B14F-4D97-AF65-F5344CB8AC3E}">
        <p14:creationId xmlns:p14="http://schemas.microsoft.com/office/powerpoint/2010/main" val="642532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a:r>
              <a:rPr lang="en-US" dirty="0" smtClean="0"/>
              <a:t>Recent improvements in the panel increase the stability and effectiveness of your security</a:t>
            </a:r>
            <a:r>
              <a:rPr lang="en-US" baseline="0" dirty="0" smtClean="0"/>
              <a:t> system.</a:t>
            </a:r>
          </a:p>
          <a:p>
            <a:pPr marL="0" marR="0" indent="0" algn="l" defTabSz="914256" rtl="1" eaLnBrk="1" fontAlgn="auto" latinLnBrk="0" hangingPunct="1">
              <a:lnSpc>
                <a:spcPct val="100000"/>
              </a:lnSpc>
              <a:spcBef>
                <a:spcPts val="0"/>
              </a:spcBef>
              <a:spcAft>
                <a:spcPts val="0"/>
              </a:spcAft>
              <a:buClrTx/>
              <a:buSzTx/>
              <a:buFontTx/>
              <a:buNone/>
              <a:tabLst/>
              <a:defRPr/>
            </a:pPr>
            <a:r>
              <a:rPr lang="en-US" dirty="0" smtClean="0"/>
              <a:t>Faster</a:t>
            </a:r>
            <a:r>
              <a:rPr lang="en-US" baseline="0" dirty="0" smtClean="0"/>
              <a:t> phone line and VOIP communications with less noise and interference. This gives faster uploading and downloading capabilities. </a:t>
            </a:r>
            <a:endParaRPr lang="en-US" dirty="0" smtClean="0"/>
          </a:p>
          <a:p>
            <a:pPr algn="l"/>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25</a:t>
            </a:fld>
            <a:endParaRPr lang="he-IL"/>
          </a:p>
        </p:txBody>
      </p:sp>
    </p:spTree>
    <p:extLst>
      <p:ext uri="{BB962C8B-B14F-4D97-AF65-F5344CB8AC3E}">
        <p14:creationId xmlns:p14="http://schemas.microsoft.com/office/powerpoint/2010/main" val="1581002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256" rtl="1" eaLnBrk="1" fontAlgn="auto" latinLnBrk="0" hangingPunct="1">
              <a:lnSpc>
                <a:spcPct val="100000"/>
              </a:lnSpc>
              <a:spcBef>
                <a:spcPts val="0"/>
              </a:spcBef>
              <a:spcAft>
                <a:spcPts val="0"/>
              </a:spcAft>
              <a:buClrTx/>
              <a:buSzTx/>
              <a:buFontTx/>
              <a:buNone/>
              <a:tabLst/>
              <a:defRPr/>
            </a:pPr>
            <a:r>
              <a:rPr lang="en-US" dirty="0" smtClean="0"/>
              <a:t>This is a standard middle of the road system that will meet most customer needs. Of course up to 4 HD77 cameras, door and window contacts, smoke and fire detectors and all kinds of PIR / MW / indoor and outdoor motion detectors can be added. The system shown will be able to communicate with the Internet and cellular systems, with the CMS and with permitted users smartphones. </a:t>
            </a:r>
          </a:p>
          <a:p>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26</a:t>
            </a:fld>
            <a:endParaRPr lang="he-IL"/>
          </a:p>
        </p:txBody>
      </p:sp>
    </p:spTree>
    <p:extLst>
      <p:ext uri="{BB962C8B-B14F-4D97-AF65-F5344CB8AC3E}">
        <p14:creationId xmlns:p14="http://schemas.microsoft.com/office/powerpoint/2010/main" val="2931357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Wingdings" panose="05000000000000000000" pitchFamily="2" charset="2"/>
              <a:buChar char="§"/>
            </a:pPr>
            <a:r>
              <a:rPr lang="en-US" sz="1200" dirty="0" smtClean="0">
                <a:latin typeface="Metric Semibold" pitchFamily="34" charset="0"/>
              </a:rPr>
              <a:t>IP150</a:t>
            </a:r>
            <a:r>
              <a:rPr lang="en-US" sz="1200" dirty="0" smtClean="0">
                <a:latin typeface="Metric Light" pitchFamily="34" charset="0"/>
              </a:rPr>
              <a:t> - Internet communication module to control and monitor the security system through any web browser (e.g. Internet Explorer)</a:t>
            </a:r>
          </a:p>
          <a:p>
            <a:pPr marL="171450" indent="-171450" algn="l" rtl="0">
              <a:buFont typeface="Wingdings" panose="05000000000000000000" pitchFamily="2" charset="2"/>
              <a:buChar char="§"/>
            </a:pPr>
            <a:r>
              <a:rPr lang="en-US" sz="1200" dirty="0" smtClean="0">
                <a:latin typeface="Metric Semibold" pitchFamily="34" charset="0"/>
              </a:rPr>
              <a:t>IPRS-7</a:t>
            </a:r>
            <a:r>
              <a:rPr lang="en-US" sz="1200" dirty="0" smtClean="0">
                <a:latin typeface="Metric Light" pitchFamily="34" charset="0"/>
              </a:rPr>
              <a:t> - Desktop application that acts as a Monitoring Receiver</a:t>
            </a:r>
            <a:endParaRPr lang="en-US" sz="1200" dirty="0" smtClean="0">
              <a:latin typeface="Metric Semibold" pitchFamily="34" charset="0"/>
            </a:endParaRPr>
          </a:p>
          <a:p>
            <a:pPr marL="171450" indent="-171450" algn="l" rtl="0">
              <a:buFont typeface="Wingdings" panose="05000000000000000000" pitchFamily="2" charset="2"/>
              <a:buChar char="§"/>
            </a:pPr>
            <a:r>
              <a:rPr lang="en-US" sz="1200" dirty="0" smtClean="0">
                <a:latin typeface="Metric Semibold" pitchFamily="34" charset="0"/>
              </a:rPr>
              <a:t>Touchpad / Keypad </a:t>
            </a:r>
          </a:p>
          <a:p>
            <a:pPr marL="171450" indent="-171450" algn="l" rtl="0">
              <a:buFont typeface="Wingdings" panose="05000000000000000000" pitchFamily="2" charset="2"/>
              <a:buChar char="§"/>
            </a:pPr>
            <a:r>
              <a:rPr lang="en-US" sz="1200" dirty="0" smtClean="0">
                <a:latin typeface="Metric Semibold" pitchFamily="34" charset="0"/>
              </a:rPr>
              <a:t>PCS250G</a:t>
            </a:r>
            <a:r>
              <a:rPr lang="en-US" sz="1200" dirty="0" smtClean="0">
                <a:latin typeface="Metric Light" pitchFamily="34" charset="0"/>
              </a:rPr>
              <a:t> - GPRS Communicator Module, provides wireless communication solutions for Paradox control panels</a:t>
            </a:r>
          </a:p>
          <a:p>
            <a:pPr marL="171450" indent="-171450" algn="l" rtl="0">
              <a:buFont typeface="Wingdings" panose="05000000000000000000" pitchFamily="2" charset="2"/>
              <a:buChar char="§"/>
            </a:pPr>
            <a:r>
              <a:rPr lang="en-US" sz="1200" dirty="0" smtClean="0">
                <a:latin typeface="Metric Semibold" pitchFamily="34" charset="0"/>
              </a:rPr>
              <a:t>Insight App </a:t>
            </a:r>
            <a:r>
              <a:rPr lang="en-US" sz="1200" dirty="0" smtClean="0">
                <a:latin typeface="Metric Light" pitchFamily="34" charset="0"/>
              </a:rPr>
              <a:t>- Management Application</a:t>
            </a:r>
          </a:p>
          <a:p>
            <a:pPr marL="171450" indent="-171450" algn="l" rtl="0">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27</a:t>
            </a:fld>
            <a:endParaRPr lang="he-IL"/>
          </a:p>
        </p:txBody>
      </p:sp>
    </p:spTree>
    <p:extLst>
      <p:ext uri="{BB962C8B-B14F-4D97-AF65-F5344CB8AC3E}">
        <p14:creationId xmlns:p14="http://schemas.microsoft.com/office/powerpoint/2010/main" val="1531475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a:r>
              <a:rPr lang="en-US" dirty="0" smtClean="0"/>
              <a:t>This product is a software product and needs to be installed on a computer or server at the CMS site. This is a receiver and reporting module. This is a free download for the CMS. </a:t>
            </a:r>
          </a:p>
          <a:p>
            <a:pPr algn="l"/>
            <a:r>
              <a:rPr lang="en-US" dirty="0" smtClean="0"/>
              <a:t>Confirm that the CMS will be able to accept reports through an</a:t>
            </a:r>
            <a:r>
              <a:rPr lang="en-US" baseline="0" dirty="0" smtClean="0"/>
              <a:t> IPRS-7.</a:t>
            </a:r>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28</a:t>
            </a:fld>
            <a:endParaRPr lang="he-IL"/>
          </a:p>
        </p:txBody>
      </p:sp>
    </p:spTree>
    <p:extLst>
      <p:ext uri="{BB962C8B-B14F-4D97-AF65-F5344CB8AC3E}">
        <p14:creationId xmlns:p14="http://schemas.microsoft.com/office/powerpoint/2010/main" val="3739843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a:r>
              <a:rPr lang="en-US" dirty="0" smtClean="0"/>
              <a:t>Connect to your EVOHD through the internet from anywhere you are.</a:t>
            </a:r>
          </a:p>
          <a:p>
            <a:pPr marL="0" marR="0" indent="0" algn="l" defTabSz="914256" rtl="1" eaLnBrk="1" fontAlgn="auto" latinLnBrk="0" hangingPunct="1">
              <a:lnSpc>
                <a:spcPct val="100000"/>
              </a:lnSpc>
              <a:spcBef>
                <a:spcPts val="0"/>
              </a:spcBef>
              <a:spcAft>
                <a:spcPts val="0"/>
              </a:spcAft>
              <a:buClrTx/>
              <a:buSzTx/>
              <a:buFontTx/>
              <a:buNone/>
              <a:tabLst/>
              <a:defRPr/>
            </a:pPr>
            <a:r>
              <a:rPr lang="en-US" dirty="0" smtClean="0"/>
              <a:t>Receive emails</a:t>
            </a:r>
            <a:r>
              <a:rPr lang="en-US" baseline="0" dirty="0" smtClean="0"/>
              <a:t> about your system when you are anywhere in the world. </a:t>
            </a:r>
            <a:endParaRPr lang="en-US" dirty="0" smtClean="0"/>
          </a:p>
          <a:p>
            <a:pPr algn="l"/>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29</a:t>
            </a:fld>
            <a:endParaRPr lang="he-IL"/>
          </a:p>
        </p:txBody>
      </p:sp>
    </p:spTree>
    <p:extLst>
      <p:ext uri="{BB962C8B-B14F-4D97-AF65-F5344CB8AC3E}">
        <p14:creationId xmlns:p14="http://schemas.microsoft.com/office/powerpoint/2010/main" val="1829955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a:r>
              <a:rPr lang="en-US" dirty="0" smtClean="0"/>
              <a:t>Except for the HD77 all paradox components can be configured through the touchpad/keypad. The end user has the following features at his disposal: Arm/disarm functionality</a:t>
            </a:r>
          </a:p>
          <a:p>
            <a:pPr algn="l"/>
            <a:r>
              <a:rPr lang="en-US" dirty="0" smtClean="0"/>
              <a:t>See the whole house at a glance. </a:t>
            </a:r>
          </a:p>
          <a:p>
            <a:pPr algn="l" rtl="0"/>
            <a:r>
              <a:rPr lang="en-US" dirty="0" smtClean="0"/>
              <a:t>Spot on locator and on screen monitoring. </a:t>
            </a:r>
          </a:p>
          <a:p>
            <a:pPr algn="l" rtl="0"/>
            <a:endParaRPr lang="en-US" dirty="0" smtClean="0"/>
          </a:p>
          <a:p>
            <a:pPr algn="l"/>
            <a:r>
              <a:rPr lang="en-US" dirty="0" smtClean="0"/>
              <a:t>The TM50 is a very versatile tool in the end user security toolbox. </a:t>
            </a:r>
          </a:p>
          <a:p>
            <a:pPr algn="l"/>
            <a:r>
              <a:rPr lang="en-US" dirty="0" smtClean="0"/>
              <a:t>Personalize your touchpad/keypad</a:t>
            </a:r>
          </a:p>
          <a:p>
            <a:pPr algn="l"/>
            <a:r>
              <a:rPr lang="en-US" dirty="0" smtClean="0"/>
              <a:t>Touchpad/keypad can be configured to display indoor and outdoor temperature readings.</a:t>
            </a:r>
          </a:p>
          <a:p>
            <a:pPr algn="l"/>
            <a:r>
              <a:rPr lang="en-US" dirty="0" smtClean="0"/>
              <a:t>Except for Video and Audio everything else can be managed from your TM50 touchpad. </a:t>
            </a:r>
          </a:p>
          <a:p>
            <a:pPr algn="l" rtl="0"/>
            <a:endParaRPr lang="en-US" dirty="0" smtClean="0"/>
          </a:p>
        </p:txBody>
      </p:sp>
      <p:sp>
        <p:nvSpPr>
          <p:cNvPr id="4" name="Slide Number Placeholder 3"/>
          <p:cNvSpPr>
            <a:spLocks noGrp="1"/>
          </p:cNvSpPr>
          <p:nvPr>
            <p:ph type="sldNum" sz="quarter" idx="10"/>
          </p:nvPr>
        </p:nvSpPr>
        <p:spPr/>
        <p:txBody>
          <a:bodyPr/>
          <a:lstStyle/>
          <a:p>
            <a:fld id="{976102E9-6D1E-4294-BECB-EF18376FCC25}" type="slidenum">
              <a:rPr lang="he-IL" smtClean="0"/>
              <a:pPr/>
              <a:t>30</a:t>
            </a:fld>
            <a:endParaRPr lang="he-IL"/>
          </a:p>
        </p:txBody>
      </p:sp>
    </p:spTree>
    <p:extLst>
      <p:ext uri="{BB962C8B-B14F-4D97-AF65-F5344CB8AC3E}">
        <p14:creationId xmlns:p14="http://schemas.microsoft.com/office/powerpoint/2010/main" val="3121172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a:r>
              <a:rPr lang="en-US" dirty="0" smtClean="0">
                <a:effectLst/>
              </a:rPr>
              <a:t>The PCS250/G can be used as a backup to a traditional landline, or as a primary communicator where no landline is available.</a:t>
            </a:r>
            <a:r>
              <a:rPr lang="en-US" dirty="0" smtClean="0"/>
              <a:t> The PCS250G GPRS Communicator Module, leverages the GPRS data channel to provide wireless communication solutions for Paradox control panels. </a:t>
            </a:r>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31</a:t>
            </a:fld>
            <a:endParaRPr lang="he-IL"/>
          </a:p>
        </p:txBody>
      </p:sp>
    </p:spTree>
    <p:extLst>
      <p:ext uri="{BB962C8B-B14F-4D97-AF65-F5344CB8AC3E}">
        <p14:creationId xmlns:p14="http://schemas.microsoft.com/office/powerpoint/2010/main" val="802518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lvl="0" algn="l" rtl="0"/>
            <a:r>
              <a:rPr lang="en-US" dirty="0" smtClean="0"/>
              <a:t>Always on internet connection with minimum upload speed of .5Mb/s</a:t>
            </a:r>
          </a:p>
          <a:p>
            <a:pPr lvl="0" algn="l" rtl="0"/>
            <a:r>
              <a:rPr lang="en-US" dirty="0" smtClean="0"/>
              <a:t>Router with at least 5 available hardwired physical connections (Ethernet connections)</a:t>
            </a:r>
          </a:p>
          <a:p>
            <a:pPr algn="l" rtl="0"/>
            <a:r>
              <a:rPr lang="en-US" dirty="0" smtClean="0"/>
              <a:t>• a router with enough ports to connect all of the cameras plus 2 more ports. If the router does not have enough ports you will also need a switch. Each HD77 port will need to be reserved (or bound ) for its camera. Each HD77 in the system will have a different IP address and each one will need port forwarding to two ports of its IP address. One to &lt;IP address&gt;:80 and one for &lt;IP address&gt;:443.</a:t>
            </a:r>
          </a:p>
          <a:p>
            <a:pPr lvl="0" algn="l" rtl="0"/>
            <a:r>
              <a:rPr lang="en-US" dirty="0" smtClean="0"/>
              <a:t>A </a:t>
            </a:r>
            <a:r>
              <a:rPr lang="en-US" dirty="0" err="1" smtClean="0"/>
              <a:t>ParadoxMyHome</a:t>
            </a:r>
            <a:r>
              <a:rPr lang="en-US" dirty="0" smtClean="0"/>
              <a:t> (PMH) account (for registration of the HD77 for access through the APP). One PMH account is enough to accommodate  sites for all of your customers.</a:t>
            </a:r>
          </a:p>
          <a:p>
            <a:pPr lvl="0" algn="l" rtl="0"/>
            <a:r>
              <a:rPr lang="en-US" dirty="0" smtClean="0"/>
              <a:t>An iPhone or Android phone </a:t>
            </a:r>
            <a:r>
              <a:rPr lang="en-US" sz="1200" dirty="0" smtClean="0"/>
              <a:t>V. 4.0 or higher </a:t>
            </a:r>
            <a:endParaRPr lang="en-US" dirty="0" smtClean="0"/>
          </a:p>
          <a:p>
            <a:pPr lvl="0" algn="l" rtl="0"/>
            <a:r>
              <a:rPr lang="en-US" dirty="0" smtClean="0"/>
              <a:t>iPhone 4 or better with iOS 6 or higher</a:t>
            </a:r>
          </a:p>
          <a:p>
            <a:pPr algn="r" rtl="0"/>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33</a:t>
            </a:fld>
            <a:endParaRPr lang="he-IL"/>
          </a:p>
        </p:txBody>
      </p:sp>
    </p:spTree>
    <p:extLst>
      <p:ext uri="{BB962C8B-B14F-4D97-AF65-F5344CB8AC3E}">
        <p14:creationId xmlns:p14="http://schemas.microsoft.com/office/powerpoint/2010/main" val="3406202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r>
              <a:rPr lang="en-US" sz="1200" kern="1200" dirty="0" smtClean="0">
                <a:solidFill>
                  <a:schemeClr val="tx1"/>
                </a:solidFill>
                <a:effectLst/>
                <a:latin typeface="+mn-lt"/>
                <a:ea typeface="+mn-ea"/>
                <a:cs typeface="+mn-cs"/>
              </a:rPr>
              <a:t>Paradox Insight is the first and</a:t>
            </a:r>
            <a:r>
              <a:rPr lang="en-US" sz="1200" kern="1200" baseline="0" dirty="0" smtClean="0">
                <a:solidFill>
                  <a:schemeClr val="tx1"/>
                </a:solidFill>
                <a:effectLst/>
                <a:latin typeface="+mn-lt"/>
                <a:ea typeface="+mn-ea"/>
                <a:cs typeface="+mn-cs"/>
              </a:rPr>
              <a:t> only</a:t>
            </a:r>
            <a:r>
              <a:rPr lang="en-US" sz="1200" kern="1200" dirty="0" smtClean="0">
                <a:solidFill>
                  <a:schemeClr val="tx1"/>
                </a:solidFill>
                <a:effectLst/>
                <a:latin typeface="+mn-lt"/>
                <a:ea typeface="+mn-ea"/>
                <a:cs typeface="+mn-cs"/>
              </a:rPr>
              <a:t> integrated solution of HD video/audio monitoring with superior security capabilities that allows users to see and hear what is going on and protect their home or business anytime, anywhere right from their smartphone. In a case of a security breach, Paradox Insight provides HD videos with high quality audio of events for visual verification and reporting purposes.</a:t>
            </a:r>
          </a:p>
          <a:p>
            <a:pPr algn="l" rtl="0"/>
            <a:r>
              <a:rPr lang="en-US" sz="1200" kern="1200" dirty="0" smtClean="0">
                <a:solidFill>
                  <a:schemeClr val="tx1"/>
                </a:solidFill>
                <a:effectLst/>
                <a:latin typeface="+mn-lt"/>
                <a:ea typeface="+mn-ea"/>
                <a:cs typeface="+mn-cs"/>
              </a:rPr>
              <a:t> </a:t>
            </a:r>
          </a:p>
          <a:p>
            <a:pPr algn="l" rtl="0">
              <a:buFont typeface="Wingdings 3" pitchFamily="18" charset="2"/>
              <a:buChar char="ê"/>
            </a:pPr>
            <a:r>
              <a:rPr lang="en-US" sz="2400" dirty="0" smtClean="0">
                <a:solidFill>
                  <a:srgbClr val="473931"/>
                </a:solidFill>
                <a:latin typeface="Metric Light" pitchFamily="34" charset="0"/>
              </a:rPr>
              <a:t>Three core products make up the Paradox Insight™ System</a:t>
            </a:r>
          </a:p>
          <a:p>
            <a:pPr lvl="1" algn="l" rtl="0">
              <a:buFont typeface="Wingdings 3" pitchFamily="18" charset="2"/>
              <a:buChar char="ê"/>
            </a:pPr>
            <a:r>
              <a:rPr lang="en-US" sz="2000" dirty="0" smtClean="0">
                <a:solidFill>
                  <a:srgbClr val="473931"/>
                </a:solidFill>
                <a:latin typeface="Metric Light" pitchFamily="34" charset="0"/>
              </a:rPr>
              <a:t>The EVOHD control panel</a:t>
            </a:r>
          </a:p>
          <a:p>
            <a:pPr lvl="1" algn="l" rtl="0">
              <a:buFont typeface="Wingdings 3" pitchFamily="18" charset="2"/>
              <a:buChar char="ê"/>
            </a:pPr>
            <a:r>
              <a:rPr lang="en-US" sz="2000" dirty="0" smtClean="0">
                <a:solidFill>
                  <a:srgbClr val="473931"/>
                </a:solidFill>
                <a:latin typeface="Metric Light" pitchFamily="34" charset="0"/>
              </a:rPr>
              <a:t>HD77 HD camera with an integrated PIR detector and microphone (supports 4 x HD77s)</a:t>
            </a:r>
          </a:p>
          <a:p>
            <a:pPr lvl="1" algn="l" rtl="0">
              <a:buFont typeface="Wingdings 3" pitchFamily="18" charset="2"/>
              <a:buChar char="ê"/>
            </a:pPr>
            <a:r>
              <a:rPr lang="en-US" sz="2000" dirty="0" smtClean="0">
                <a:solidFill>
                  <a:srgbClr val="473931"/>
                </a:solidFill>
                <a:latin typeface="Metric Light" pitchFamily="34" charset="0"/>
              </a:rPr>
              <a:t>The Paradox Insight™ Mobile App</a:t>
            </a:r>
          </a:p>
          <a:p>
            <a:pPr marL="0" indent="0" algn="l" rtl="0">
              <a:buFont typeface="+mj-lt"/>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3</a:t>
            </a:fld>
            <a:endParaRPr lang="he-IL"/>
          </a:p>
        </p:txBody>
      </p:sp>
    </p:spTree>
    <p:extLst>
      <p:ext uri="{BB962C8B-B14F-4D97-AF65-F5344CB8AC3E}">
        <p14:creationId xmlns:p14="http://schemas.microsoft.com/office/powerpoint/2010/main" val="3478621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a:buNone/>
            </a:pPr>
            <a:r>
              <a:rPr lang="en-US" sz="1200" dirty="0" smtClean="0">
                <a:solidFill>
                  <a:schemeClr val="accent1"/>
                </a:solidFill>
              </a:rPr>
              <a:t>The installer will also need to have the following tools and </a:t>
            </a:r>
            <a:r>
              <a:rPr lang="en-US" sz="1200" dirty="0" err="1" smtClean="0">
                <a:solidFill>
                  <a:schemeClr val="accent1"/>
                </a:solidFill>
              </a:rPr>
              <a:t>softwares</a:t>
            </a:r>
            <a:r>
              <a:rPr lang="en-US" sz="1200" dirty="0" smtClean="0">
                <a:solidFill>
                  <a:schemeClr val="accent1"/>
                </a:solidFill>
              </a:rPr>
              <a:t>:</a:t>
            </a:r>
          </a:p>
          <a:p>
            <a:pPr algn="l" rtl="0"/>
            <a:r>
              <a:rPr lang="en-US" sz="1200" dirty="0" smtClean="0"/>
              <a:t>A laptop With Windows XP or 7</a:t>
            </a:r>
          </a:p>
          <a:p>
            <a:pPr algn="l" rtl="0"/>
            <a:r>
              <a:rPr lang="en-US" sz="1200" dirty="0" smtClean="0"/>
              <a:t>A connection from laptop to the system either by: 307USB cable to connect to the EVOHD serial port or IP150 Internet module</a:t>
            </a:r>
          </a:p>
          <a:p>
            <a:pPr marL="0" indent="0" algn="l" rtl="0">
              <a:buNone/>
            </a:pPr>
            <a:endParaRPr lang="en-US" sz="1200" dirty="0" smtClean="0"/>
          </a:p>
          <a:p>
            <a:pPr marL="0" indent="0" algn="l" rtl="0">
              <a:buNone/>
            </a:pPr>
            <a:r>
              <a:rPr lang="en-US" sz="1200" dirty="0" err="1" smtClean="0">
                <a:solidFill>
                  <a:schemeClr val="accent1"/>
                </a:solidFill>
              </a:rPr>
              <a:t>Softwares</a:t>
            </a:r>
            <a:endParaRPr lang="en-US" sz="1200" dirty="0" smtClean="0">
              <a:solidFill>
                <a:schemeClr val="accent1"/>
              </a:solidFill>
            </a:endParaRPr>
          </a:p>
          <a:p>
            <a:pPr algn="l" rtl="0"/>
            <a:r>
              <a:rPr lang="en-US" sz="1200" dirty="0" err="1" smtClean="0"/>
              <a:t>BabyWare</a:t>
            </a:r>
            <a:r>
              <a:rPr lang="en-US" sz="1200" dirty="0" smtClean="0"/>
              <a:t> Installer software V2.5 or higher (downloadable from paradox.com)</a:t>
            </a:r>
          </a:p>
          <a:p>
            <a:pPr algn="l" rtl="0"/>
            <a:r>
              <a:rPr lang="en-US" sz="1200" dirty="0" smtClean="0"/>
              <a:t>Paradox IP Exploring Tool V1.69 or higher (downloadable from paradox.com)</a:t>
            </a:r>
          </a:p>
          <a:p>
            <a:pPr algn="l" rtl="0"/>
            <a:r>
              <a:rPr lang="en-US" sz="1200" dirty="0" smtClean="0"/>
              <a:t>Paradox </a:t>
            </a:r>
            <a:r>
              <a:rPr lang="en-US" sz="1200" dirty="0" err="1" smtClean="0"/>
              <a:t>InSight</a:t>
            </a:r>
            <a:r>
              <a:rPr lang="en-US" sz="1200" dirty="0" smtClean="0"/>
              <a:t> App (downloadable from iTunes)</a:t>
            </a:r>
          </a:p>
          <a:p>
            <a:pPr algn="l" rtl="0"/>
            <a:r>
              <a:rPr lang="en-US" sz="1200" dirty="0" smtClean="0"/>
              <a:t>CMS will need IPRS-7 version 4 or above. </a:t>
            </a:r>
          </a:p>
          <a:p>
            <a:pPr marL="0" indent="0" algn="l" rtl="0">
              <a:buNone/>
            </a:pPr>
            <a:r>
              <a:rPr lang="en-US" sz="1200" dirty="0" smtClean="0"/>
              <a:t>      ** Make sure the CMS receives reports through an IPRS-7	</a:t>
            </a:r>
          </a:p>
          <a:p>
            <a:pPr marL="0" indent="0" algn="l" rtl="0">
              <a:buNone/>
            </a:pPr>
            <a:endParaRPr lang="en-US" dirty="0" smtClean="0"/>
          </a:p>
          <a:p>
            <a:pPr algn="l" rtl="0"/>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34</a:t>
            </a:fld>
            <a:endParaRPr lang="he-IL"/>
          </a:p>
        </p:txBody>
      </p:sp>
    </p:spTree>
    <p:extLst>
      <p:ext uri="{BB962C8B-B14F-4D97-AF65-F5344CB8AC3E}">
        <p14:creationId xmlns:p14="http://schemas.microsoft.com/office/powerpoint/2010/main" val="20078568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a:r>
              <a:rPr lang="en-US" dirty="0" smtClean="0"/>
              <a:t>Now we turn to the software side.</a:t>
            </a:r>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35</a:t>
            </a:fld>
            <a:endParaRPr lang="he-IL"/>
          </a:p>
        </p:txBody>
      </p:sp>
    </p:spTree>
    <p:extLst>
      <p:ext uri="{BB962C8B-B14F-4D97-AF65-F5344CB8AC3E}">
        <p14:creationId xmlns:p14="http://schemas.microsoft.com/office/powerpoint/2010/main" val="4178399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a:r>
              <a:rPr lang="en-US" baseline="0" dirty="0" err="1" smtClean="0"/>
              <a:t>BabyWare</a:t>
            </a:r>
            <a:r>
              <a:rPr lang="en-US" baseline="0" dirty="0" smtClean="0"/>
              <a:t> is the installer software to ease configuration of the system including all components especially the HD77. Once the installer puts in his 6 digit code he can configure the system using a GUI interface instead of a keypad. </a:t>
            </a:r>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36</a:t>
            </a:fld>
            <a:endParaRPr lang="he-IL"/>
          </a:p>
        </p:txBody>
      </p:sp>
    </p:spTree>
    <p:extLst>
      <p:ext uri="{BB962C8B-B14F-4D97-AF65-F5344CB8AC3E}">
        <p14:creationId xmlns:p14="http://schemas.microsoft.com/office/powerpoint/2010/main" val="1609192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dirty="0" smtClean="0"/>
              <a:t>Infield allows you to upgrade FW on all components except for the HD77 which is upgraded through </a:t>
            </a:r>
            <a:r>
              <a:rPr lang="en-US" dirty="0" err="1" smtClean="0"/>
              <a:t>BabyWare</a:t>
            </a:r>
            <a:r>
              <a:rPr lang="en-US" dirty="0" smtClean="0"/>
              <a:t>. </a:t>
            </a:r>
          </a:p>
          <a:p>
            <a:pPr algn="l"/>
            <a:r>
              <a:rPr lang="en-US" dirty="0" smtClean="0"/>
              <a:t>If you are using </a:t>
            </a:r>
            <a:r>
              <a:rPr lang="en-US" dirty="0" err="1" smtClean="0"/>
              <a:t>BabyWare</a:t>
            </a:r>
            <a:r>
              <a:rPr lang="en-US" dirty="0" smtClean="0"/>
              <a:t> then Infield is right on the toolbar. Otherwise all of these programs, including the IP Explorer tool, can be downloaded from the Paradox.com website with a registered user name and password.</a:t>
            </a:r>
          </a:p>
        </p:txBody>
      </p:sp>
      <p:sp>
        <p:nvSpPr>
          <p:cNvPr id="4" name="Slide Number Placeholder 3"/>
          <p:cNvSpPr>
            <a:spLocks noGrp="1"/>
          </p:cNvSpPr>
          <p:nvPr>
            <p:ph type="sldNum" sz="quarter" idx="10"/>
          </p:nvPr>
        </p:nvSpPr>
        <p:spPr/>
        <p:txBody>
          <a:bodyPr/>
          <a:lstStyle/>
          <a:p>
            <a:fld id="{976102E9-6D1E-4294-BECB-EF18376FCC25}" type="slidenum">
              <a:rPr lang="he-IL" smtClean="0"/>
              <a:pPr/>
              <a:t>37</a:t>
            </a:fld>
            <a:endParaRPr lang="he-IL"/>
          </a:p>
        </p:txBody>
      </p:sp>
    </p:spTree>
    <p:extLst>
      <p:ext uri="{BB962C8B-B14F-4D97-AF65-F5344CB8AC3E}">
        <p14:creationId xmlns:p14="http://schemas.microsoft.com/office/powerpoint/2010/main" val="4037171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a:r>
              <a:rPr lang="en-US" dirty="0" smtClean="0"/>
              <a:t>The IP Explorer Tool find the IP addresses and ports for all Paradox</a:t>
            </a:r>
            <a:r>
              <a:rPr lang="en-US" baseline="0" dirty="0" smtClean="0"/>
              <a:t> components connected to the Internet.</a:t>
            </a:r>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38</a:t>
            </a:fld>
            <a:endParaRPr lang="he-IL"/>
          </a:p>
        </p:txBody>
      </p:sp>
    </p:spTree>
    <p:extLst>
      <p:ext uri="{BB962C8B-B14F-4D97-AF65-F5344CB8AC3E}">
        <p14:creationId xmlns:p14="http://schemas.microsoft.com/office/powerpoint/2010/main" val="40612183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a:r>
              <a:rPr lang="en-US" dirty="0" smtClean="0"/>
              <a:t>This is a site that you, as the installer, will need to</a:t>
            </a:r>
            <a:r>
              <a:rPr lang="en-US" baseline="0" dirty="0" smtClean="0"/>
              <a:t> register with and get a user name and password. Once you are a registered user at ParadoxMyHome.com you will have your own page </a:t>
            </a:r>
          </a:p>
          <a:p>
            <a:pPr algn="l" rtl="0"/>
            <a:r>
              <a:rPr lang="en-US" baseline="0" dirty="0" smtClean="0"/>
              <a:t>with all of your customers listed by site name and site ID. Each site will have up to 4 cameras.</a:t>
            </a:r>
          </a:p>
          <a:p>
            <a:pPr algn="l" rtl="0"/>
            <a:endParaRPr lang="en-US" baseline="0" dirty="0" smtClean="0"/>
          </a:p>
          <a:p>
            <a:pPr marL="0" marR="0" indent="0" algn="l" defTabSz="914400" rtl="1"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site is a DNS Domain Name Service. IP Addresses normally can change. A DNS takes the IP address, in this case of the camera, and assigns a name to the IP address. Then it polls the camera and checks to see if the IP address is changed. If it has changed then the DNS updates the IP address stored for the site ID to the new one. In this way the site ID which is text, is continuously mapped to the changing IP address.</a:t>
            </a:r>
          </a:p>
          <a:p>
            <a:pPr algn="l"/>
            <a:r>
              <a:rPr lang="en-US" dirty="0" smtClean="0"/>
              <a:t>The site ID from your ParadoxMyHome</a:t>
            </a:r>
            <a:r>
              <a:rPr lang="en-US" baseline="0" dirty="0" smtClean="0"/>
              <a:t>.com site will need to be passed along to the master user.</a:t>
            </a:r>
            <a:endParaRPr lang="en-US" dirty="0" smtClean="0"/>
          </a:p>
          <a:p>
            <a:pPr algn="l" rtl="0"/>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39</a:t>
            </a:fld>
            <a:endParaRPr lang="he-IL"/>
          </a:p>
        </p:txBody>
      </p:sp>
    </p:spTree>
    <p:extLst>
      <p:ext uri="{BB962C8B-B14F-4D97-AF65-F5344CB8AC3E}">
        <p14:creationId xmlns:p14="http://schemas.microsoft.com/office/powerpoint/2010/main" val="41783998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a:r>
              <a:rPr lang="en-US" dirty="0" smtClean="0"/>
              <a:t>There are 3 end user programs. One is the Insight app, one is the </a:t>
            </a:r>
            <a:r>
              <a:rPr lang="en-US" dirty="0" err="1" smtClean="0"/>
              <a:t>NEware</a:t>
            </a:r>
            <a:r>
              <a:rPr lang="en-US" dirty="0" smtClean="0"/>
              <a:t> app, and the </a:t>
            </a:r>
            <a:r>
              <a:rPr lang="en-US" dirty="0" err="1" smtClean="0"/>
              <a:t>thrid</a:t>
            </a:r>
            <a:r>
              <a:rPr lang="en-US" dirty="0" smtClean="0"/>
              <a:t> is the </a:t>
            </a:r>
            <a:r>
              <a:rPr lang="en-US" dirty="0" err="1" smtClean="0"/>
              <a:t>iParadox</a:t>
            </a:r>
            <a:r>
              <a:rPr lang="en-US" dirty="0" smtClean="0"/>
              <a:t> app.</a:t>
            </a:r>
          </a:p>
          <a:p>
            <a:pPr algn="l"/>
            <a:r>
              <a:rPr lang="en-US" dirty="0" smtClean="0"/>
              <a:t>The Insight app lets you control the major functions of your system and camera.</a:t>
            </a:r>
          </a:p>
          <a:p>
            <a:pPr algn="l"/>
            <a:r>
              <a:rPr lang="en-US" dirty="0" smtClean="0"/>
              <a:t>The </a:t>
            </a:r>
            <a:r>
              <a:rPr lang="en-US" dirty="0" err="1" smtClean="0"/>
              <a:t>NEware</a:t>
            </a:r>
            <a:r>
              <a:rPr lang="en-US" dirty="0" smtClean="0"/>
              <a:t> app lets you fully manage your security system from your laptop or desktop. It does not manage the HD77 including VOR, ROD, or media files management.</a:t>
            </a:r>
          </a:p>
          <a:p>
            <a:pPr algn="l"/>
            <a:r>
              <a:rPr lang="en-US" dirty="0" smtClean="0"/>
              <a:t>The </a:t>
            </a:r>
            <a:r>
              <a:rPr lang="en-US" dirty="0" err="1" smtClean="0"/>
              <a:t>iParadox</a:t>
            </a:r>
            <a:r>
              <a:rPr lang="en-US" dirty="0" smtClean="0"/>
              <a:t> app is a management app for your security system that is controlled by your smart phone, but it does not manage the HD77 detector.</a:t>
            </a:r>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40</a:t>
            </a:fld>
            <a:endParaRPr lang="he-IL"/>
          </a:p>
        </p:txBody>
      </p:sp>
    </p:spTree>
    <p:extLst>
      <p:ext uri="{BB962C8B-B14F-4D97-AF65-F5344CB8AC3E}">
        <p14:creationId xmlns:p14="http://schemas.microsoft.com/office/powerpoint/2010/main" val="3444971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a:r>
              <a:rPr lang="en-US" dirty="0" smtClean="0"/>
              <a:t>As you can see,</a:t>
            </a:r>
            <a:r>
              <a:rPr lang="en-US" baseline="0" dirty="0" smtClean="0"/>
              <a:t> installation is not really for do it yourselfers, but professionals will quickly learn all of the ins and outs of the system and be able to troubleshoot any problems. The hardware installation is straightforward. The expertise comes to play with the system design, configuration,  and making the correct internet connections. </a:t>
            </a:r>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42</a:t>
            </a:fld>
            <a:endParaRPr lang="he-IL"/>
          </a:p>
        </p:txBody>
      </p:sp>
    </p:spTree>
    <p:extLst>
      <p:ext uri="{BB962C8B-B14F-4D97-AF65-F5344CB8AC3E}">
        <p14:creationId xmlns:p14="http://schemas.microsoft.com/office/powerpoint/2010/main" val="2284581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a:r>
              <a:rPr lang="en-US" dirty="0" smtClean="0"/>
              <a:t>Now we turn to the software side.</a:t>
            </a:r>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solidFill>
                  <a:prstClr val="black"/>
                </a:solidFill>
              </a:rPr>
              <a:pPr/>
              <a:t>43</a:t>
            </a:fld>
            <a:endParaRPr lang="he-IL">
              <a:solidFill>
                <a:prstClr val="black"/>
              </a:solidFill>
            </a:endParaRPr>
          </a:p>
        </p:txBody>
      </p:sp>
    </p:spTree>
    <p:extLst>
      <p:ext uri="{BB962C8B-B14F-4D97-AF65-F5344CB8AC3E}">
        <p14:creationId xmlns:p14="http://schemas.microsoft.com/office/powerpoint/2010/main" val="41783998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a:r>
              <a:rPr lang="en-US" dirty="0" smtClean="0"/>
              <a:t>Other components to enhance your</a:t>
            </a:r>
            <a:r>
              <a:rPr lang="en-US" baseline="0" dirty="0" smtClean="0"/>
              <a:t> system.</a:t>
            </a:r>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44</a:t>
            </a:fld>
            <a:endParaRPr lang="he-IL"/>
          </a:p>
        </p:txBody>
      </p:sp>
    </p:spTree>
    <p:extLst>
      <p:ext uri="{BB962C8B-B14F-4D97-AF65-F5344CB8AC3E}">
        <p14:creationId xmlns:p14="http://schemas.microsoft.com/office/powerpoint/2010/main" val="1080249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normAutofit fontScale="85000" lnSpcReduction="10000"/>
          </a:bodyPr>
          <a:lstStyle/>
          <a:p>
            <a:pPr marL="0" lvl="1" algn="l" defTabSz="1237823" rtl="0">
              <a:defRPr/>
            </a:pPr>
            <a:r>
              <a:rPr lang="en-US" dirty="0" smtClean="0"/>
              <a:t>Few</a:t>
            </a:r>
            <a:r>
              <a:rPr lang="en-US" baseline="0" dirty="0" smtClean="0"/>
              <a:t> highlights of the system:</a:t>
            </a:r>
          </a:p>
          <a:p>
            <a:pPr marL="0" marR="0" lvl="1" indent="0" algn="l" defTabSz="1237823" rtl="0" eaLnBrk="1" fontAlgn="auto" latinLnBrk="0" hangingPunct="1">
              <a:lnSpc>
                <a:spcPct val="100000"/>
              </a:lnSpc>
              <a:spcBef>
                <a:spcPts val="0"/>
              </a:spcBef>
              <a:spcAft>
                <a:spcPts val="0"/>
              </a:spcAft>
              <a:buClrTx/>
              <a:buSzTx/>
              <a:buFontTx/>
              <a:buNone/>
              <a:tabLst/>
              <a:defRPr/>
            </a:pPr>
            <a:r>
              <a:rPr lang="en-US" baseline="0" dirty="0" smtClean="0"/>
              <a:t>- We provide </a:t>
            </a:r>
            <a:r>
              <a:rPr lang="en-US" sz="1200" b="1" dirty="0" smtClean="0">
                <a:solidFill>
                  <a:schemeClr val="accent1"/>
                </a:solidFill>
                <a:cs typeface="Arial" panose="020B0604020202020204" pitchFamily="34" charset="0"/>
              </a:rPr>
              <a:t>HD video (720p) &amp; audio </a:t>
            </a:r>
            <a:r>
              <a:rPr lang="en-US" sz="1200" b="1" dirty="0" smtClean="0">
                <a:cs typeface="Arial" panose="020B0604020202020204" pitchFamily="34" charset="0"/>
              </a:rPr>
              <a:t>for event  verification </a:t>
            </a:r>
            <a:r>
              <a:rPr lang="en-US" sz="1200" dirty="0" smtClean="0"/>
              <a:t>including pre-alarm recording – 3 seconds prior to the actual alarm.</a:t>
            </a:r>
            <a:r>
              <a:rPr lang="en-US" sz="1200" baseline="0" dirty="0" smtClean="0"/>
              <a:t> Using the Paradox Insight app users can view what happened just before the alarm was triggered</a:t>
            </a:r>
            <a:endParaRPr lang="en-US" sz="1200" b="1" dirty="0" smtClean="0">
              <a:cs typeface="Arial" panose="020B0604020202020204" pitchFamily="34" charset="0"/>
            </a:endParaRPr>
          </a:p>
          <a:p>
            <a:pPr marL="0" lvl="1" algn="l" defTabSz="1237823" rtl="0">
              <a:defRPr/>
            </a:pPr>
            <a:endParaRPr lang="en-US" dirty="0" smtClean="0"/>
          </a:p>
          <a:p>
            <a:pPr marL="0" marR="0" lvl="1" indent="0" algn="l" defTabSz="1237823" rtl="0" eaLnBrk="1" fontAlgn="auto" latinLnBrk="0" hangingPunct="1">
              <a:lnSpc>
                <a:spcPct val="100000"/>
              </a:lnSpc>
              <a:spcBef>
                <a:spcPts val="0"/>
              </a:spcBef>
              <a:spcAft>
                <a:spcPts val="0"/>
              </a:spcAft>
              <a:buClrTx/>
              <a:buSzTx/>
              <a:buFontTx/>
              <a:buNone/>
              <a:tabLst/>
              <a:defRPr/>
            </a:pPr>
            <a:r>
              <a:rPr lang="en-US" dirty="0" smtClean="0"/>
              <a:t>- </a:t>
            </a:r>
            <a:r>
              <a:rPr lang="en-US" sz="1200" b="0" dirty="0" smtClean="0">
                <a:cs typeface="Arial" panose="020B0604020202020204" pitchFamily="34" charset="0"/>
              </a:rPr>
              <a:t>Instant</a:t>
            </a:r>
            <a:r>
              <a:rPr lang="en-US" sz="1200" b="0" dirty="0" smtClean="0">
                <a:solidFill>
                  <a:schemeClr val="bg2"/>
                </a:solidFill>
                <a:cs typeface="Arial" panose="020B0604020202020204" pitchFamily="34" charset="0"/>
              </a:rPr>
              <a:t> </a:t>
            </a:r>
            <a:r>
              <a:rPr lang="en-US" sz="1200" b="0" dirty="0" smtClean="0">
                <a:solidFill>
                  <a:schemeClr val="accent1"/>
                </a:solidFill>
                <a:cs typeface="Arial" panose="020B0604020202020204" pitchFamily="34" charset="0"/>
              </a:rPr>
              <a:t>notifications (+ video) </a:t>
            </a:r>
            <a:r>
              <a:rPr lang="en-US" sz="1200" b="0" dirty="0" smtClean="0">
                <a:cs typeface="Arial" panose="020B0604020202020204" pitchFamily="34" charset="0"/>
              </a:rPr>
              <a:t>of events  to permitted recipients (CMS &amp; up to</a:t>
            </a:r>
            <a:r>
              <a:rPr lang="en-US" sz="1200" b="0" dirty="0" smtClean="0">
                <a:solidFill>
                  <a:schemeClr val="bg2"/>
                </a:solidFill>
                <a:cs typeface="Arial" panose="020B0604020202020204" pitchFamily="34" charset="0"/>
              </a:rPr>
              <a:t> </a:t>
            </a:r>
            <a:r>
              <a:rPr lang="en-US" sz="1200" b="0" dirty="0" smtClean="0">
                <a:solidFill>
                  <a:schemeClr val="accent1"/>
                </a:solidFill>
                <a:cs typeface="Arial" panose="020B0604020202020204" pitchFamily="34" charset="0"/>
              </a:rPr>
              <a:t>8 additional users</a:t>
            </a:r>
            <a:r>
              <a:rPr lang="en-US" sz="1200" b="0" dirty="0" smtClean="0">
                <a:cs typeface="Arial" panose="020B0604020202020204" pitchFamily="34" charset="0"/>
              </a:rPr>
              <a:t>)</a:t>
            </a:r>
          </a:p>
          <a:p>
            <a:pPr marL="0" lvl="1" algn="l" defTabSz="1237823" rtl="0">
              <a:defRPr/>
            </a:pPr>
            <a:endParaRPr lang="en-US" dirty="0" smtClean="0"/>
          </a:p>
          <a:p>
            <a:pPr algn="l" rtl="0">
              <a:lnSpc>
                <a:spcPct val="100000"/>
              </a:lnSpc>
              <a:buFont typeface="Wingdings" panose="05000000000000000000" pitchFamily="2" charset="2"/>
              <a:buNone/>
            </a:pPr>
            <a:r>
              <a:rPr lang="en-US" dirty="0" smtClean="0"/>
              <a:t>-</a:t>
            </a:r>
            <a:r>
              <a:rPr lang="en-US" sz="1200" b="0" dirty="0" smtClean="0">
                <a:solidFill>
                  <a:schemeClr val="accent1"/>
                </a:solidFill>
                <a:cs typeface="Arial" panose="020B0604020202020204" pitchFamily="34" charset="0"/>
              </a:rPr>
              <a:t>Privacy controls </a:t>
            </a:r>
            <a:r>
              <a:rPr lang="en-US" sz="1200" b="0" dirty="0" smtClean="0">
                <a:cs typeface="Arial" panose="020B0604020202020204" pitchFamily="34" charset="0"/>
              </a:rPr>
              <a:t>capabilities.</a:t>
            </a:r>
            <a:r>
              <a:rPr lang="en-US" sz="1200" b="0" baseline="0" dirty="0" smtClean="0">
                <a:cs typeface="Arial" panose="020B0604020202020204" pitchFamily="34" charset="0"/>
              </a:rPr>
              <a:t> Master user can </a:t>
            </a:r>
            <a:r>
              <a:rPr lang="en-US" sz="1200" b="0" dirty="0" smtClean="0">
                <a:cs typeface="Arial" panose="020B0604020202020204" pitchFamily="34" charset="0"/>
              </a:rPr>
              <a:t>define notification recipients, viewing &amp; recording permissions)</a:t>
            </a:r>
          </a:p>
          <a:p>
            <a:pPr marL="285750" indent="-285750" algn="l" defTabSz="1237823" rtl="0">
              <a:buFont typeface="Arial" panose="020B0604020202020204" pitchFamily="34" charset="0"/>
              <a:buChar char="•"/>
              <a:defRPr/>
            </a:pPr>
            <a:r>
              <a:rPr lang="en-US" sz="1200" dirty="0" smtClean="0">
                <a:cs typeface="Arial" panose="020B0604020202020204" pitchFamily="34" charset="0"/>
              </a:rPr>
              <a:t>CMS allowed to view live video on alarm only</a:t>
            </a:r>
          </a:p>
          <a:p>
            <a:pPr marL="0" marR="0" indent="0" algn="l" defTabSz="914256" rtl="0" eaLnBrk="1" fontAlgn="auto" latinLnBrk="0" hangingPunct="1">
              <a:lnSpc>
                <a:spcPct val="100000"/>
              </a:lnSpc>
              <a:spcBef>
                <a:spcPts val="0"/>
              </a:spcBef>
              <a:spcAft>
                <a:spcPts val="0"/>
              </a:spcAft>
              <a:buClrTx/>
              <a:buSzTx/>
              <a:buFontTx/>
              <a:buNone/>
              <a:tabLst/>
              <a:defRPr/>
            </a:pPr>
            <a:endParaRPr lang="en-US" dirty="0" smtClean="0"/>
          </a:p>
          <a:p>
            <a:pPr marL="0" lvl="1" algn="l" defTabSz="1237823" rtl="0">
              <a:defRPr/>
            </a:pPr>
            <a:r>
              <a:rPr lang="en-US" dirty="0" smtClean="0"/>
              <a:t>- APP: </a:t>
            </a:r>
            <a:r>
              <a:rPr lang="en-US" sz="2000" b="1" dirty="0" smtClean="0">
                <a:cs typeface="Arial" panose="020B0604020202020204" pitchFamily="34" charset="0"/>
              </a:rPr>
              <a:t>System management via app </a:t>
            </a:r>
          </a:p>
          <a:p>
            <a:pPr marL="285750" indent="-285750" algn="l" defTabSz="1237823" rtl="0">
              <a:buFont typeface="Arial" panose="020B0604020202020204" pitchFamily="34" charset="0"/>
              <a:buChar char="•"/>
              <a:defRPr/>
            </a:pPr>
            <a:r>
              <a:rPr lang="en-US" sz="2000" dirty="0" smtClean="0">
                <a:cs typeface="Arial" panose="020B0604020202020204" pitchFamily="34" charset="0"/>
              </a:rPr>
              <a:t>Watch 4 live HD video &amp; audio quality streams </a:t>
            </a:r>
            <a:r>
              <a:rPr lang="en-US" sz="2000" dirty="0" smtClean="0">
                <a:solidFill>
                  <a:schemeClr val="accent1"/>
                </a:solidFill>
                <a:cs typeface="Arial" panose="020B0604020202020204" pitchFamily="34" charset="0"/>
              </a:rPr>
              <a:t>(VOD</a:t>
            </a:r>
            <a:r>
              <a:rPr lang="en-US" sz="2000" dirty="0" smtClean="0">
                <a:cs typeface="Arial" panose="020B0604020202020204" pitchFamily="34" charset="0"/>
              </a:rPr>
              <a:t>) with night vision- each</a:t>
            </a:r>
            <a:r>
              <a:rPr lang="en-US" sz="2000" baseline="0" dirty="0" smtClean="0">
                <a:cs typeface="Arial" panose="020B0604020202020204" pitchFamily="34" charset="0"/>
              </a:rPr>
              <a:t> site will support 4 cameras </a:t>
            </a:r>
            <a:endParaRPr lang="en-US" sz="2000" dirty="0" smtClean="0">
              <a:cs typeface="Arial" panose="020B0604020202020204" pitchFamily="34" charset="0"/>
            </a:endParaRPr>
          </a:p>
          <a:p>
            <a:pPr marL="285750" indent="-285750" algn="l" defTabSz="1237823" rtl="0">
              <a:buFont typeface="Arial" panose="020B0604020202020204" pitchFamily="34" charset="0"/>
              <a:buChar char="•"/>
              <a:defRPr/>
            </a:pPr>
            <a:r>
              <a:rPr lang="en-US" sz="2000" dirty="0" smtClean="0">
                <a:cs typeface="Arial" panose="020B0604020202020204" pitchFamily="34" charset="0"/>
              </a:rPr>
              <a:t>Start Record on Demand </a:t>
            </a:r>
            <a:r>
              <a:rPr lang="en-US" sz="2000" dirty="0" smtClean="0">
                <a:solidFill>
                  <a:schemeClr val="accent1"/>
                </a:solidFill>
                <a:cs typeface="Arial" panose="020B0604020202020204" pitchFamily="34" charset="0"/>
              </a:rPr>
              <a:t>(ROD) –will last for two minutes</a:t>
            </a:r>
            <a:r>
              <a:rPr lang="en-US" sz="2000" baseline="0" dirty="0" smtClean="0">
                <a:solidFill>
                  <a:schemeClr val="accent1"/>
                </a:solidFill>
                <a:cs typeface="Arial" panose="020B0604020202020204" pitchFamily="34" charset="0"/>
              </a:rPr>
              <a:t> </a:t>
            </a:r>
            <a:r>
              <a:rPr lang="en-US" sz="2000" dirty="0" smtClean="0">
                <a:solidFill>
                  <a:schemeClr val="bg2"/>
                </a:solidFill>
                <a:cs typeface="Arial" panose="020B0604020202020204" pitchFamily="34" charset="0"/>
              </a:rPr>
              <a:t>, Record on Trigger (ROT) AND </a:t>
            </a:r>
            <a:r>
              <a:rPr lang="en-US" sz="2000" dirty="0" smtClean="0">
                <a:cs typeface="Arial" panose="020B0604020202020204" pitchFamily="34" charset="0"/>
              </a:rPr>
              <a:t>Record on Motion </a:t>
            </a:r>
            <a:r>
              <a:rPr lang="en-US" sz="2000" dirty="0" smtClean="0">
                <a:solidFill>
                  <a:schemeClr val="accent1"/>
                </a:solidFill>
                <a:cs typeface="Arial" panose="020B0604020202020204" pitchFamily="34" charset="0"/>
              </a:rPr>
              <a:t>(ROM) – you can review this through</a:t>
            </a:r>
            <a:r>
              <a:rPr lang="en-US" sz="2000" baseline="0" dirty="0" smtClean="0">
                <a:solidFill>
                  <a:schemeClr val="accent1"/>
                </a:solidFill>
                <a:cs typeface="Arial" panose="020B0604020202020204" pitchFamily="34" charset="0"/>
              </a:rPr>
              <a:t> the app</a:t>
            </a:r>
            <a:endParaRPr lang="en-US" sz="2000" dirty="0" smtClean="0">
              <a:solidFill>
                <a:schemeClr val="accent1"/>
              </a:solidFill>
              <a:cs typeface="Arial" panose="020B0604020202020204" pitchFamily="34" charset="0"/>
            </a:endParaRPr>
          </a:p>
          <a:p>
            <a:pPr marL="342900" indent="-342900" algn="l" defTabSz="1237823" rtl="0">
              <a:buFont typeface="Arial" panose="020B0604020202020204" pitchFamily="34" charset="0"/>
              <a:buChar char="•"/>
              <a:defRPr/>
            </a:pPr>
            <a:r>
              <a:rPr lang="en-US" sz="2000" dirty="0" smtClean="0">
                <a:solidFill>
                  <a:schemeClr val="accent1"/>
                </a:solidFill>
                <a:cs typeface="Arial" panose="020B0604020202020204" pitchFamily="34" charset="0"/>
              </a:rPr>
              <a:t>Arm, stay &amp; disarm </a:t>
            </a:r>
            <a:r>
              <a:rPr lang="en-US" sz="2000" dirty="0" smtClean="0">
                <a:cs typeface="Arial" panose="020B0604020202020204" pitchFamily="34" charset="0"/>
              </a:rPr>
              <a:t>system </a:t>
            </a:r>
          </a:p>
          <a:p>
            <a:pPr marL="342900" indent="-342900" algn="l" defTabSz="1237823" rtl="0">
              <a:buFont typeface="Arial" panose="020B0604020202020204" pitchFamily="34" charset="0"/>
              <a:buChar char="•"/>
              <a:defRPr/>
            </a:pPr>
            <a:r>
              <a:rPr lang="en-US" sz="2000" dirty="0" smtClean="0">
                <a:cs typeface="Arial" panose="020B0604020202020204" pitchFamily="34" charset="0"/>
              </a:rPr>
              <a:t>Control &amp; manage </a:t>
            </a:r>
            <a:r>
              <a:rPr lang="en-US" sz="2000" dirty="0" smtClean="0">
                <a:solidFill>
                  <a:schemeClr val="accent1"/>
                </a:solidFill>
                <a:cs typeface="Arial" panose="020B0604020202020204" pitchFamily="34" charset="0"/>
              </a:rPr>
              <a:t>multiple locations </a:t>
            </a:r>
            <a:r>
              <a:rPr lang="en-US" sz="2000" dirty="0" smtClean="0">
                <a:cs typeface="Arial" panose="020B0604020202020204" pitchFamily="34" charset="0"/>
              </a:rPr>
              <a:t>from one app </a:t>
            </a:r>
          </a:p>
          <a:p>
            <a:pPr algn="l" rtl="0"/>
            <a:endParaRPr lang="en-US" dirty="0" smtClean="0"/>
          </a:p>
          <a:p>
            <a:pPr marL="171450" indent="-171450" algn="l" rtl="0">
              <a:buFont typeface="Arial" panose="020B0604020202020204" pitchFamily="34" charset="0"/>
              <a:buChar char="•"/>
            </a:pPr>
            <a:r>
              <a:rPr lang="en-US" sz="1200" kern="1200" dirty="0" smtClean="0">
                <a:solidFill>
                  <a:schemeClr val="tx1"/>
                </a:solidFill>
                <a:latin typeface="+mn-lt"/>
                <a:ea typeface="+mn-ea"/>
                <a:cs typeface="+mn-cs"/>
              </a:rPr>
              <a:t>Record on Trigger (ROT): Recording is done based on alarm received from up to 4 different detection devices (zones), (e.g. opening a door can trigger recording)</a:t>
            </a:r>
          </a:p>
          <a:p>
            <a:pPr marL="171450" indent="-171450" algn="l" rtl="0">
              <a:buFont typeface="Arial" panose="020B0604020202020204" pitchFamily="34" charset="0"/>
              <a:buChar char="•"/>
            </a:pPr>
            <a:endParaRPr lang="en-US" sz="1200" kern="1200" dirty="0" smtClean="0">
              <a:solidFill>
                <a:schemeClr val="tx1"/>
              </a:solidFill>
              <a:latin typeface="+mn-lt"/>
              <a:ea typeface="+mn-ea"/>
              <a:cs typeface="+mn-cs"/>
            </a:endParaRPr>
          </a:p>
          <a:p>
            <a:pPr marL="171450" indent="-171450" algn="l" rtl="0">
              <a:buFont typeface="Arial" panose="020B0604020202020204" pitchFamily="34" charset="0"/>
              <a:buChar char="•"/>
            </a:pPr>
            <a:r>
              <a:rPr lang="en-US" sz="1200" kern="1200" dirty="0" smtClean="0">
                <a:solidFill>
                  <a:schemeClr val="tx1"/>
                </a:solidFill>
                <a:latin typeface="+mn-lt"/>
                <a:ea typeface="+mn-ea"/>
                <a:cs typeface="+mn-cs"/>
              </a:rPr>
              <a:t>Record on Motion (ROM) is triggered if a motion is detected by the HD77 camera. ROM is done when system is armed or disarmed </a:t>
            </a:r>
            <a:endParaRPr lang="en-US" dirty="0" smtClean="0"/>
          </a:p>
          <a:p>
            <a:pPr algn="l" rtl="0"/>
            <a:endParaRPr lang="en-US" dirty="0"/>
          </a:p>
        </p:txBody>
      </p:sp>
      <p:sp>
        <p:nvSpPr>
          <p:cNvPr id="4" name="Slide Number Placeholder 3"/>
          <p:cNvSpPr>
            <a:spLocks noGrp="1"/>
          </p:cNvSpPr>
          <p:nvPr>
            <p:ph type="sldNum" sz="quarter" idx="10"/>
          </p:nvPr>
        </p:nvSpPr>
        <p:spPr/>
        <p:txBody>
          <a:bodyPr/>
          <a:lstStyle/>
          <a:p>
            <a:fld id="{6ED66E9A-5678-4100-AC94-08F508DFE4FA}"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40593839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a:r>
              <a:rPr lang="en-US" dirty="0" smtClean="0"/>
              <a:t>Other components to enhance your</a:t>
            </a:r>
            <a:r>
              <a:rPr lang="en-US" baseline="0" dirty="0" smtClean="0"/>
              <a:t> system.</a:t>
            </a:r>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45</a:t>
            </a:fld>
            <a:endParaRPr lang="he-IL"/>
          </a:p>
        </p:txBody>
      </p:sp>
    </p:spTree>
    <p:extLst>
      <p:ext uri="{BB962C8B-B14F-4D97-AF65-F5344CB8AC3E}">
        <p14:creationId xmlns:p14="http://schemas.microsoft.com/office/powerpoint/2010/main" val="1080249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a:r>
              <a:rPr lang="en-US" dirty="0" smtClean="0"/>
              <a:t>Keypads</a:t>
            </a:r>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46</a:t>
            </a:fld>
            <a:endParaRPr lang="he-IL"/>
          </a:p>
        </p:txBody>
      </p:sp>
    </p:spTree>
    <p:extLst>
      <p:ext uri="{BB962C8B-B14F-4D97-AF65-F5344CB8AC3E}">
        <p14:creationId xmlns:p14="http://schemas.microsoft.com/office/powerpoint/2010/main" val="13480554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a:r>
              <a:rPr lang="en-US" dirty="0" smtClean="0"/>
              <a:t>Zone expansion and Wireless modules.</a:t>
            </a:r>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47</a:t>
            </a:fld>
            <a:endParaRPr lang="he-IL"/>
          </a:p>
        </p:txBody>
      </p:sp>
    </p:spTree>
    <p:extLst>
      <p:ext uri="{BB962C8B-B14F-4D97-AF65-F5344CB8AC3E}">
        <p14:creationId xmlns:p14="http://schemas.microsoft.com/office/powerpoint/2010/main" val="16958106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a:r>
              <a:rPr lang="en-US" dirty="0" smtClean="0"/>
              <a:t>Indoor, outdoor, break the glass, ceiling mounted, 360degree microwave, and PIR, detectors.</a:t>
            </a:r>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48</a:t>
            </a:fld>
            <a:endParaRPr lang="he-IL"/>
          </a:p>
        </p:txBody>
      </p:sp>
    </p:spTree>
    <p:extLst>
      <p:ext uri="{BB962C8B-B14F-4D97-AF65-F5344CB8AC3E}">
        <p14:creationId xmlns:p14="http://schemas.microsoft.com/office/powerpoint/2010/main" val="3049277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a:r>
              <a:rPr lang="en-US" dirty="0" smtClean="0"/>
              <a:t>Heat</a:t>
            </a:r>
            <a:r>
              <a:rPr lang="en-US" baseline="0" dirty="0" smtClean="0"/>
              <a:t> , smoke, and Carbon Monoxide  detectors.</a:t>
            </a:r>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49</a:t>
            </a:fld>
            <a:endParaRPr lang="he-IL"/>
          </a:p>
        </p:txBody>
      </p:sp>
    </p:spTree>
    <p:extLst>
      <p:ext uri="{BB962C8B-B14F-4D97-AF65-F5344CB8AC3E}">
        <p14:creationId xmlns:p14="http://schemas.microsoft.com/office/powerpoint/2010/main" val="38662809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4538"/>
            <a:ext cx="5591175" cy="3724275"/>
          </a:xfrm>
        </p:spPr>
      </p:sp>
      <p:sp>
        <p:nvSpPr>
          <p:cNvPr id="3" name="Notes Placeholder 2"/>
          <p:cNvSpPr>
            <a:spLocks noGrp="1"/>
          </p:cNvSpPr>
          <p:nvPr>
            <p:ph type="body" idx="1"/>
          </p:nvPr>
        </p:nvSpPr>
        <p:spPr/>
        <p:txBody>
          <a:bodyPr/>
          <a:lstStyle/>
          <a:p>
            <a:pPr algn="l"/>
            <a:r>
              <a:rPr lang="en-US" dirty="0" smtClean="0"/>
              <a:t>Connecting the control panel to your laptop</a:t>
            </a:r>
            <a:r>
              <a:rPr lang="en-US" baseline="0" dirty="0" smtClean="0"/>
              <a:t> directly.</a:t>
            </a:r>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50</a:t>
            </a:fld>
            <a:endParaRPr lang="he-IL"/>
          </a:p>
        </p:txBody>
      </p:sp>
    </p:spTree>
    <p:extLst>
      <p:ext uri="{BB962C8B-B14F-4D97-AF65-F5344CB8AC3E}">
        <p14:creationId xmlns:p14="http://schemas.microsoft.com/office/powerpoint/2010/main" val="17045149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i="0" dirty="0" smtClean="0"/>
              <a:t>Finally, I’d like to finish by thanking you</a:t>
            </a:r>
            <a:r>
              <a:rPr lang="en-US" i="0" baseline="0" dirty="0" smtClean="0"/>
              <a:t> </a:t>
            </a:r>
            <a:r>
              <a:rPr lang="en-US" i="0" dirty="0" smtClean="0"/>
              <a:t>all for your attention if you have any questions </a:t>
            </a:r>
            <a:r>
              <a:rPr lang="en-US" i="0" dirty="0" err="1" smtClean="0"/>
              <a:t>pls</a:t>
            </a:r>
            <a:r>
              <a:rPr lang="en-US" i="0" dirty="0" smtClean="0"/>
              <a:t> do not hesitate</a:t>
            </a:r>
            <a:r>
              <a:rPr lang="en-US" i="0" baseline="0" dirty="0" smtClean="0"/>
              <a:t> to contact us</a:t>
            </a:r>
          </a:p>
          <a:p>
            <a:pPr algn="l" rtl="0"/>
            <a:r>
              <a:rPr lang="en-US" i="0" baseline="0" dirty="0" smtClean="0"/>
              <a:t>Have a great day...hopefully with an insight </a:t>
            </a:r>
            <a:r>
              <a:rPr lang="en-US" i="0" baseline="0" dirty="0" smtClean="0">
                <a:sym typeface="Wingdings" panose="05000000000000000000" pitchFamily="2" charset="2"/>
              </a:rPr>
              <a:t> </a:t>
            </a:r>
            <a:endParaRPr lang="en-US" i="0"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52</a:t>
            </a:fld>
            <a:endParaRPr lang="he-IL"/>
          </a:p>
        </p:txBody>
      </p:sp>
    </p:spTree>
    <p:extLst>
      <p:ext uri="{BB962C8B-B14F-4D97-AF65-F5344CB8AC3E}">
        <p14:creationId xmlns:p14="http://schemas.microsoft.com/office/powerpoint/2010/main" val="66613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l" rtl="0"/>
            <a:r>
              <a:rPr lang="en-US" sz="1200" kern="1200" dirty="0" smtClean="0">
                <a:solidFill>
                  <a:schemeClr val="tx1"/>
                </a:solidFill>
                <a:effectLst/>
                <a:latin typeface="+mn-lt"/>
                <a:ea typeface="+mn-ea"/>
                <a:cs typeface="+mn-cs"/>
              </a:rPr>
              <a:t>Paradox offers several different supporting products that can be combined with the Paradox Insight solution.  The flexibility of the EVOHD panel enables a professional installer to build innovative solutions, geared towards the varying needs and applications of different users.  To maximize the capabilities of Paradox Insight, it is logical to expand the system to add additional supporting products such as</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algn="l" rtl="0"/>
            <a:r>
              <a:rPr lang="en-US" sz="1200" b="1" kern="1200" dirty="0" smtClean="0">
                <a:solidFill>
                  <a:schemeClr val="tx1"/>
                </a:solidFill>
                <a:effectLst/>
                <a:latin typeface="+mn-lt"/>
                <a:ea typeface="+mn-ea"/>
                <a:cs typeface="+mn-cs"/>
              </a:rPr>
              <a:t>IPRS-7 (CMS software).</a:t>
            </a:r>
            <a:r>
              <a:rPr lang="en-US" sz="1200" b="1"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latin typeface="+mn-lt"/>
                <a:ea typeface="+mn-ea"/>
                <a:cs typeface="+mn-cs"/>
              </a:rPr>
              <a:t>Easy and intuitive software allows the CMS to remotely connect to customers’ secured locations. An unlimited number of accounts can be registered via IP or SMS. IPRS-7 can display and help the CMS to manage up to 50,000 video and alarm events to achieve an effective response. </a:t>
            </a:r>
          </a:p>
          <a:p>
            <a:pPr algn="l" rtl="0"/>
            <a:r>
              <a:rPr lang="en-US" sz="1200" kern="1200" dirty="0" smtClean="0">
                <a:solidFill>
                  <a:schemeClr val="tx1"/>
                </a:solidFill>
                <a:effectLst/>
                <a:latin typeface="+mn-lt"/>
                <a:ea typeface="+mn-ea"/>
                <a:cs typeface="+mn-cs"/>
              </a:rPr>
              <a:t> </a:t>
            </a:r>
          </a:p>
          <a:p>
            <a:pPr lvl="0" algn="l" rtl="0"/>
            <a:r>
              <a:rPr lang="en-US" sz="1200" b="1" kern="1200" dirty="0" smtClean="0">
                <a:solidFill>
                  <a:schemeClr val="tx1"/>
                </a:solidFill>
                <a:effectLst/>
                <a:latin typeface="+mn-lt"/>
                <a:ea typeface="+mn-ea"/>
                <a:cs typeface="+mn-cs"/>
              </a:rPr>
              <a:t>TM50.</a:t>
            </a:r>
            <a:r>
              <a:rPr lang="en-US" sz="1200" b="1"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latin typeface="+mn-lt"/>
                <a:ea typeface="+mn-ea"/>
                <a:cs typeface="+mn-cs"/>
              </a:rPr>
              <a:t>Touchscreen module or standard keypad offers an easy and intuitive interface to manage and control the security system in addition to the Paradox Insight™ mobile app. </a:t>
            </a:r>
          </a:p>
          <a:p>
            <a:pPr lvl="0" algn="l" rtl="0"/>
            <a:endParaRPr lang="en-US" sz="1200" kern="1200" dirty="0" smtClean="0">
              <a:solidFill>
                <a:schemeClr val="tx1"/>
              </a:solidFill>
              <a:effectLst/>
              <a:latin typeface="+mn-lt"/>
              <a:ea typeface="+mn-ea"/>
              <a:cs typeface="+mn-cs"/>
            </a:endParaRPr>
          </a:p>
          <a:p>
            <a:pPr lvl="0" algn="l" rtl="0"/>
            <a:r>
              <a:rPr lang="en-US" sz="1200" b="1" kern="1200" dirty="0" smtClean="0">
                <a:solidFill>
                  <a:schemeClr val="tx1"/>
                </a:solidFill>
                <a:effectLst/>
                <a:latin typeface="+mn-lt"/>
                <a:ea typeface="+mn-ea"/>
                <a:cs typeface="+mn-cs"/>
              </a:rPr>
              <a:t>IP150.</a:t>
            </a:r>
            <a:r>
              <a:rPr lang="en-US" sz="1200" b="1"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latin typeface="+mn-lt"/>
                <a:ea typeface="+mn-ea"/>
                <a:cs typeface="+mn-cs"/>
              </a:rPr>
              <a:t>Provides a secure connection to the Internet and allows users to control and monitor the security system via any web browser. IP150 enhances Paradox Insight™ capabilities by sending detailed alarm and event notifications to users via email and send events to the CMS (via IPRS-7). </a:t>
            </a:r>
            <a:endParaRPr lang="en-US" sz="1200" b="1" kern="1200" dirty="0" smtClean="0">
              <a:solidFill>
                <a:schemeClr val="tx1"/>
              </a:solidFill>
              <a:effectLst/>
              <a:latin typeface="+mn-lt"/>
              <a:ea typeface="+mn-ea"/>
              <a:cs typeface="+mn-cs"/>
            </a:endParaRPr>
          </a:p>
          <a:p>
            <a:pPr lvl="0" algn="l" rtl="0"/>
            <a:endParaRPr lang="en-US" sz="1200" kern="1200" dirty="0" smtClean="0">
              <a:solidFill>
                <a:schemeClr val="tx1"/>
              </a:solidFill>
              <a:effectLst/>
              <a:latin typeface="+mn-lt"/>
              <a:ea typeface="+mn-ea"/>
              <a:cs typeface="+mn-cs"/>
            </a:endParaRPr>
          </a:p>
          <a:p>
            <a:pPr lvl="0" algn="l" rtl="0"/>
            <a:r>
              <a:rPr lang="en-US" sz="1200" b="1" kern="1200" dirty="0" smtClean="0">
                <a:solidFill>
                  <a:schemeClr val="tx1"/>
                </a:solidFill>
                <a:effectLst/>
                <a:latin typeface="+mn-lt"/>
                <a:ea typeface="+mn-ea"/>
                <a:cs typeface="+mn-cs"/>
              </a:rPr>
              <a:t>PCS250/PCS250G .</a:t>
            </a:r>
            <a:r>
              <a:rPr lang="en-US" sz="1200" b="1"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latin typeface="+mn-lt"/>
                <a:ea typeface="+mn-ea"/>
                <a:cs typeface="+mn-cs"/>
              </a:rPr>
              <a:t>Empowers Paradox Insight™ with the ability to send alarm notifications via SMS/text messages. </a:t>
            </a:r>
          </a:p>
          <a:p>
            <a:pPr lvl="0" algn="l" rtl="0"/>
            <a:endParaRPr lang="en-US" sz="1200" b="0" i="0" u="none" strike="noStrike" kern="1200" baseline="0" dirty="0" smtClean="0">
              <a:solidFill>
                <a:schemeClr val="tx1"/>
              </a:solidFill>
              <a:latin typeface="+mn-lt"/>
              <a:ea typeface="+mn-ea"/>
              <a:cs typeface="+mn-cs"/>
            </a:endParaRPr>
          </a:p>
          <a:p>
            <a:pPr lvl="0" algn="l" rtl="0"/>
            <a:r>
              <a:rPr lang="en-US" sz="1200" b="0" i="1" u="none" strike="noStrike" kern="1200" baseline="0" dirty="0" smtClean="0">
                <a:solidFill>
                  <a:schemeClr val="tx1"/>
                </a:solidFill>
                <a:latin typeface="+mn-lt"/>
                <a:ea typeface="+mn-ea"/>
                <a:cs typeface="+mn-cs"/>
              </a:rPr>
              <a:t>Paradox Insight™ is a member of the Paradox EVO family of products and is compatible with all products supported by the EVO192 control panel.</a:t>
            </a:r>
          </a:p>
          <a:p>
            <a:pPr lvl="0" algn="l" rtl="0"/>
            <a:endParaRPr lang="en-US" sz="1200" b="0" i="1" u="none" strike="noStrike" kern="1200" baseline="0" dirty="0" smtClean="0">
              <a:solidFill>
                <a:schemeClr val="tx1"/>
              </a:solidFill>
              <a:latin typeface="+mn-lt"/>
              <a:ea typeface="+mn-ea"/>
              <a:cs typeface="+mn-cs"/>
            </a:endParaRPr>
          </a:p>
          <a:p>
            <a:pPr algn="l" rtl="0"/>
            <a:r>
              <a:rPr lang="en-US" dirty="0" smtClean="0"/>
              <a:t>** </a:t>
            </a:r>
            <a:r>
              <a:rPr lang="en-US" dirty="0" smtClean="0">
                <a:solidFill>
                  <a:schemeClr val="bg1"/>
                </a:solidFill>
              </a:rPr>
              <a:t>A single CAT5 or higher cable can be used to </a:t>
            </a:r>
            <a:r>
              <a:rPr lang="it-IT" dirty="0" smtClean="0">
                <a:solidFill>
                  <a:schemeClr val="bg1"/>
                </a:solidFill>
              </a:rPr>
              <a:t>wire a single HD77 camera. </a:t>
            </a:r>
            <a:r>
              <a:rPr lang="en-US" dirty="0" smtClean="0">
                <a:solidFill>
                  <a:schemeClr val="bg1"/>
                </a:solidFill>
              </a:rPr>
              <a:t>This cable includes 2 twisted</a:t>
            </a:r>
          </a:p>
          <a:p>
            <a:pPr algn="l" rtl="0"/>
            <a:r>
              <a:rPr lang="en-US" dirty="0" smtClean="0">
                <a:solidFill>
                  <a:schemeClr val="bg1"/>
                </a:solidFill>
              </a:rPr>
              <a:t>pairs for the 4-wire </a:t>
            </a:r>
            <a:r>
              <a:rPr lang="en-US" dirty="0" err="1" smtClean="0">
                <a:solidFill>
                  <a:schemeClr val="bg1"/>
                </a:solidFill>
              </a:rPr>
              <a:t>combus</a:t>
            </a:r>
            <a:r>
              <a:rPr lang="en-US" dirty="0" smtClean="0">
                <a:solidFill>
                  <a:schemeClr val="bg1"/>
                </a:solidFill>
              </a:rPr>
              <a:t> and 2 twisted pairs for the Ethernet lines. When using this option the cable length is limited</a:t>
            </a:r>
          </a:p>
          <a:p>
            <a:pPr algn="l" rtl="0"/>
            <a:r>
              <a:rPr lang="en-US" dirty="0" smtClean="0">
                <a:solidFill>
                  <a:schemeClr val="bg1"/>
                </a:solidFill>
              </a:rPr>
              <a:t>to 50 meters.</a:t>
            </a:r>
          </a:p>
          <a:p>
            <a:pPr algn="l" rtl="0"/>
            <a:endParaRPr lang="en-US" dirty="0" smtClean="0"/>
          </a:p>
          <a:p>
            <a:pPr lvl="0" algn="l" rtl="0"/>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5</a:t>
            </a:fld>
            <a:endParaRPr lang="he-IL"/>
          </a:p>
        </p:txBody>
      </p:sp>
    </p:spTree>
    <p:extLst>
      <p:ext uri="{BB962C8B-B14F-4D97-AF65-F5344CB8AC3E}">
        <p14:creationId xmlns:p14="http://schemas.microsoft.com/office/powerpoint/2010/main" val="3834160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gn="l" rtl="0"/>
            <a:r>
              <a:rPr lang="en-US" sz="1200" b="1" i="0" u="none" strike="noStrike" kern="1200" baseline="0" dirty="0" smtClean="0">
                <a:solidFill>
                  <a:schemeClr val="tx1"/>
                </a:solidFill>
                <a:latin typeface="+mn-lt"/>
                <a:ea typeface="+mn-ea"/>
                <a:cs typeface="+mn-cs"/>
              </a:rPr>
              <a:t>HD77 Camera </a:t>
            </a:r>
            <a:r>
              <a:rPr lang="en-US" sz="1200" b="0" i="0" u="none" strike="noStrike" kern="1200" baseline="0" dirty="0" smtClean="0">
                <a:solidFill>
                  <a:schemeClr val="tx1"/>
                </a:solidFill>
                <a:latin typeface="+mn-lt"/>
                <a:ea typeface="+mn-ea"/>
                <a:cs typeface="+mn-cs"/>
              </a:rPr>
              <a:t>is a highly reliable HD video (720p) and high-quality audio PIR camera that delivers unlimited live HD video and audio streaming for monitoring and verification of alarm events. </a:t>
            </a:r>
            <a:endParaRPr lang="en-US" dirty="0" smtClean="0"/>
          </a:p>
          <a:p>
            <a:pPr algn="l" rtl="0"/>
            <a:r>
              <a:rPr lang="en-US" sz="1200" kern="1200" dirty="0" smtClean="0">
                <a:solidFill>
                  <a:schemeClr val="tx1"/>
                </a:solidFill>
                <a:effectLst/>
                <a:latin typeface="+mn-lt"/>
                <a:ea typeface="+mn-ea"/>
                <a:cs typeface="+mn-cs"/>
              </a:rPr>
              <a:t>With the HD77, users will get:</a:t>
            </a:r>
          </a:p>
          <a:p>
            <a:r>
              <a:rPr lang="en-US" sz="1200" kern="1200" dirty="0" smtClean="0">
                <a:solidFill>
                  <a:schemeClr val="tx1"/>
                </a:solidFill>
                <a:effectLst/>
                <a:latin typeface="+mn-lt"/>
                <a:ea typeface="+mn-ea"/>
                <a:cs typeface="+mn-cs"/>
              </a:rPr>
              <a:t> </a:t>
            </a:r>
          </a:p>
          <a:p>
            <a:pPr lvl="0" algn="l" rtl="0"/>
            <a:r>
              <a:rPr lang="en-US" sz="1200" kern="1200" dirty="0" smtClean="0">
                <a:solidFill>
                  <a:schemeClr val="tx1"/>
                </a:solidFill>
                <a:effectLst/>
                <a:latin typeface="+mn-lt"/>
                <a:ea typeface="+mn-ea"/>
                <a:cs typeface="+mn-cs"/>
              </a:rPr>
              <a:t>24 hour monitoring and alarm verification with infrared night visibility of up to eight meters and full color and black and white (night vision) video recording capabilities.</a:t>
            </a:r>
          </a:p>
          <a:p>
            <a:pPr algn="l" rtl="0"/>
            <a:r>
              <a:rPr lang="en-US" sz="1200" kern="1200" dirty="0" smtClean="0">
                <a:solidFill>
                  <a:schemeClr val="tx1"/>
                </a:solidFill>
                <a:effectLst/>
                <a:latin typeface="+mn-lt"/>
                <a:ea typeface="+mn-ea"/>
                <a:cs typeface="+mn-cs"/>
              </a:rPr>
              <a:t> </a:t>
            </a:r>
          </a:p>
          <a:p>
            <a:pPr lvl="0" algn="l" rtl="0"/>
            <a:r>
              <a:rPr lang="en-US" sz="1200" kern="1200" dirty="0" smtClean="0">
                <a:solidFill>
                  <a:schemeClr val="tx1"/>
                </a:solidFill>
                <a:effectLst/>
                <a:latin typeface="+mn-lt"/>
                <a:ea typeface="+mn-ea"/>
                <a:cs typeface="+mn-cs"/>
              </a:rPr>
              <a:t>Live HD video &amp; audio as well as 10 JPEG still images are sent to the monitoring station (via IPRS-7) and to authorized user’s email  to help determine the cause for an alarm and an appropriate response. Event reports include HD video at 360p and. And a link to HD streaming video at 720p. </a:t>
            </a:r>
          </a:p>
          <a:p>
            <a:pPr algn="l" rtl="0"/>
            <a:r>
              <a:rPr lang="en-US" sz="1200" kern="1200" dirty="0" smtClean="0">
                <a:solidFill>
                  <a:schemeClr val="tx1"/>
                </a:solidFill>
                <a:effectLst/>
                <a:latin typeface="+mn-lt"/>
                <a:ea typeface="+mn-ea"/>
                <a:cs typeface="+mn-cs"/>
              </a:rPr>
              <a:t> </a:t>
            </a:r>
          </a:p>
          <a:p>
            <a:pPr lvl="0" algn="l" rtl="0"/>
            <a:r>
              <a:rPr lang="en-US" sz="1200" kern="1200" dirty="0" smtClean="0">
                <a:solidFill>
                  <a:schemeClr val="tx1"/>
                </a:solidFill>
                <a:effectLst/>
                <a:latin typeface="+mn-lt"/>
                <a:ea typeface="+mn-ea"/>
                <a:cs typeface="+mn-cs"/>
              </a:rPr>
              <a:t>CMS and authorized users can access the camera to watch live events to continue view and dispatch if needed.</a:t>
            </a:r>
          </a:p>
          <a:p>
            <a:pPr algn="l" rtl="0"/>
            <a:r>
              <a:rPr lang="en-US" sz="1200" kern="1200" dirty="0" smtClean="0">
                <a:solidFill>
                  <a:schemeClr val="tx1"/>
                </a:solidFill>
                <a:effectLst/>
                <a:latin typeface="+mn-lt"/>
                <a:ea typeface="+mn-ea"/>
                <a:cs typeface="+mn-cs"/>
              </a:rPr>
              <a:t> </a:t>
            </a:r>
          </a:p>
          <a:p>
            <a:pPr lvl="0" algn="l" rtl="0"/>
            <a:r>
              <a:rPr lang="en-US" sz="1200" kern="1200" dirty="0" smtClean="0">
                <a:solidFill>
                  <a:schemeClr val="tx1"/>
                </a:solidFill>
                <a:effectLst/>
                <a:latin typeface="+mn-lt"/>
                <a:ea typeface="+mn-ea"/>
                <a:cs typeface="+mn-cs"/>
              </a:rPr>
              <a:t>Streaming Video on Demand (VOD) functionality using the Paradox Insight</a:t>
            </a:r>
            <a:r>
              <a:rPr lang="en-US" sz="1200" kern="1200" baseline="30000" dirty="0" smtClean="0">
                <a:solidFill>
                  <a:schemeClr val="tx1"/>
                </a:solidFill>
                <a:effectLst/>
                <a:latin typeface="+mn-lt"/>
                <a:ea typeface="+mn-ea"/>
                <a:cs typeface="+mn-cs"/>
              </a:rPr>
              <a:t>TM</a:t>
            </a:r>
            <a:r>
              <a:rPr lang="en-US" sz="1200" kern="1200" dirty="0" smtClean="0">
                <a:solidFill>
                  <a:schemeClr val="tx1"/>
                </a:solidFill>
                <a:effectLst/>
                <a:latin typeface="+mn-lt"/>
                <a:ea typeface="+mn-ea"/>
                <a:cs typeface="+mn-cs"/>
              </a:rPr>
              <a:t> mobile application or by using the </a:t>
            </a:r>
            <a:r>
              <a:rPr lang="en-US" sz="1200" kern="1200" dirty="0" err="1" smtClean="0">
                <a:solidFill>
                  <a:schemeClr val="tx1"/>
                </a:solidFill>
                <a:effectLst/>
                <a:latin typeface="+mn-lt"/>
                <a:ea typeface="+mn-ea"/>
                <a:cs typeface="+mn-cs"/>
              </a:rPr>
              <a:t>NEware</a:t>
            </a:r>
            <a:r>
              <a:rPr lang="en-US" sz="1200" kern="1200" dirty="0" smtClean="0">
                <a:solidFill>
                  <a:schemeClr val="tx1"/>
                </a:solidFill>
                <a:effectLst/>
                <a:latin typeface="+mn-lt"/>
                <a:ea typeface="+mn-ea"/>
                <a:cs typeface="+mn-cs"/>
              </a:rPr>
              <a:t> PC application. VOD functionality allows the user to view the scene through the camera without using up memory storage. </a:t>
            </a:r>
          </a:p>
          <a:p>
            <a:pPr algn="l" rtl="0"/>
            <a:r>
              <a:rPr lang="en-US" sz="1200" kern="1200" dirty="0" smtClean="0">
                <a:solidFill>
                  <a:schemeClr val="tx1"/>
                </a:solidFill>
                <a:effectLst/>
                <a:latin typeface="+mn-lt"/>
                <a:ea typeface="+mn-ea"/>
                <a:cs typeface="+mn-cs"/>
              </a:rPr>
              <a:t> </a:t>
            </a:r>
          </a:p>
          <a:p>
            <a:pPr lvl="0" algn="l" rtl="0"/>
            <a:r>
              <a:rPr lang="en-US" sz="1200" kern="1200" dirty="0" smtClean="0">
                <a:solidFill>
                  <a:schemeClr val="tx1"/>
                </a:solidFill>
                <a:effectLst/>
                <a:latin typeface="+mn-lt"/>
                <a:ea typeface="+mn-ea"/>
                <a:cs typeface="+mn-cs"/>
              </a:rPr>
              <a:t>Record on Demand (ROD) through the Insight Mobile App with video streaming for up to five  minutes.. Recordings are stored on site and can be managed via the mobile application. The HD77 can also be set to record on motion AND</a:t>
            </a:r>
            <a:r>
              <a:rPr lang="en-US" sz="1200" kern="1200" baseline="0" dirty="0" smtClean="0">
                <a:solidFill>
                  <a:schemeClr val="tx1"/>
                </a:solidFill>
                <a:effectLst/>
                <a:latin typeface="+mn-lt"/>
                <a:ea typeface="+mn-ea"/>
                <a:cs typeface="+mn-cs"/>
              </a:rPr>
              <a:t> record on trigger</a:t>
            </a:r>
            <a:r>
              <a:rPr lang="en-US" sz="1200" kern="1200" dirty="0" smtClean="0">
                <a:solidFill>
                  <a:schemeClr val="tx1"/>
                </a:solidFill>
                <a:effectLst/>
                <a:latin typeface="+mn-lt"/>
                <a:ea typeface="+mn-ea"/>
                <a:cs typeface="+mn-cs"/>
              </a:rPr>
              <a:t>.</a:t>
            </a:r>
          </a:p>
          <a:p>
            <a:pPr lvl="0" algn="l" rtl="0"/>
            <a:endParaRPr lang="en-US" sz="1200" kern="1200" dirty="0" smtClean="0">
              <a:solidFill>
                <a:schemeClr val="tx1"/>
              </a:solidFill>
              <a:effectLst/>
              <a:latin typeface="+mn-lt"/>
              <a:ea typeface="+mn-ea"/>
              <a:cs typeface="+mn-cs"/>
            </a:endParaRPr>
          </a:p>
          <a:p>
            <a:pPr marL="171450" indent="-171450" algn="l" rtl="0">
              <a:buFont typeface="Arial" panose="020B0604020202020204" pitchFamily="34" charset="0"/>
              <a:buChar char="•"/>
            </a:pPr>
            <a:r>
              <a:rPr lang="en-US" sz="1200" kern="1200" dirty="0" smtClean="0">
                <a:solidFill>
                  <a:schemeClr val="tx1"/>
                </a:solidFill>
                <a:latin typeface="+mn-lt"/>
                <a:ea typeface="+mn-ea"/>
                <a:cs typeface="+mn-cs"/>
              </a:rPr>
              <a:t>Record on Trigger (ROT): Recording is done based on alarm received from up to 4 different detection devices (zones), (e.g. opening a door can trigger recording)</a:t>
            </a:r>
          </a:p>
          <a:p>
            <a:pPr marL="171450" indent="-171450" algn="l" rtl="0">
              <a:buFont typeface="Arial" panose="020B0604020202020204" pitchFamily="34" charset="0"/>
              <a:buChar char="•"/>
            </a:pPr>
            <a:endParaRPr lang="en-US" sz="1200" kern="1200" dirty="0" smtClean="0">
              <a:solidFill>
                <a:schemeClr val="tx1"/>
              </a:solidFill>
              <a:latin typeface="+mn-lt"/>
              <a:ea typeface="+mn-ea"/>
              <a:cs typeface="+mn-cs"/>
            </a:endParaRPr>
          </a:p>
          <a:p>
            <a:pPr marL="171450" indent="-171450" algn="l" rtl="0">
              <a:buFont typeface="Arial" panose="020B0604020202020204" pitchFamily="34" charset="0"/>
              <a:buChar char="•"/>
            </a:pPr>
            <a:r>
              <a:rPr lang="en-US" sz="1200" kern="1200" dirty="0" smtClean="0">
                <a:solidFill>
                  <a:schemeClr val="tx1"/>
                </a:solidFill>
                <a:latin typeface="+mn-lt"/>
                <a:ea typeface="+mn-ea"/>
                <a:cs typeface="+mn-cs"/>
              </a:rPr>
              <a:t>Record on Motion (ROM) is triggered if a motion is detected by the HD77 camera. ROM is done when system is armed or disarmed </a:t>
            </a:r>
            <a:endParaRPr lang="en-US" dirty="0" smtClean="0"/>
          </a:p>
          <a:p>
            <a:pPr lvl="0" algn="l" rtl="0"/>
            <a:endParaRPr lang="en-US" sz="1200" kern="1200" dirty="0" smtClean="0">
              <a:solidFill>
                <a:schemeClr val="tx1"/>
              </a:solidFill>
              <a:effectLst/>
              <a:latin typeface="+mn-lt"/>
              <a:ea typeface="+mn-ea"/>
              <a:cs typeface="+mn-cs"/>
            </a:endParaRPr>
          </a:p>
          <a:p>
            <a:pPr algn="l" rtl="0"/>
            <a:r>
              <a:rPr lang="en-US" sz="1200" kern="1200" dirty="0" smtClean="0">
                <a:solidFill>
                  <a:schemeClr val="tx1"/>
                </a:solidFill>
                <a:effectLst/>
                <a:latin typeface="+mn-lt"/>
                <a:ea typeface="+mn-ea"/>
                <a:cs typeface="+mn-cs"/>
              </a:rPr>
              <a:t> </a:t>
            </a:r>
          </a:p>
          <a:p>
            <a:pPr lvl="0" algn="l" rtl="0"/>
            <a:r>
              <a:rPr lang="en-US" sz="1200" kern="1200" dirty="0" smtClean="0">
                <a:solidFill>
                  <a:schemeClr val="tx1"/>
                </a:solidFill>
                <a:effectLst/>
                <a:latin typeface="+mn-lt"/>
                <a:ea typeface="+mn-ea"/>
                <a:cs typeface="+mn-cs"/>
              </a:rPr>
              <a:t>Privacy protected recordings stored on a memory card built into the module that allows audio and video recording initiated by the user or an alarm.  Access to VOD and ROD are controlled by the master user.</a:t>
            </a:r>
          </a:p>
          <a:p>
            <a:pPr algn="l" rtl="0"/>
            <a:r>
              <a:rPr lang="en-US" sz="1200" kern="1200" dirty="0" smtClean="0">
                <a:solidFill>
                  <a:schemeClr val="tx1"/>
                </a:solidFill>
                <a:effectLst/>
                <a:latin typeface="+mn-lt"/>
                <a:ea typeface="+mn-ea"/>
                <a:cs typeface="+mn-cs"/>
              </a:rPr>
              <a:t> </a:t>
            </a:r>
          </a:p>
          <a:p>
            <a:pPr algn="l" rtl="0"/>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976102E9-6D1E-4294-BECB-EF18376FCC25}" type="slidenum">
              <a:rPr lang="he-IL" smtClean="0"/>
              <a:pPr/>
              <a:t>6</a:t>
            </a:fld>
            <a:endParaRPr lang="he-IL"/>
          </a:p>
        </p:txBody>
      </p:sp>
    </p:spTree>
    <p:extLst>
      <p:ext uri="{BB962C8B-B14F-4D97-AF65-F5344CB8AC3E}">
        <p14:creationId xmlns:p14="http://schemas.microsoft.com/office/powerpoint/2010/main" val="4083534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56" rtl="0" eaLnBrk="1" fontAlgn="auto" latinLnBrk="0" hangingPunct="1">
              <a:lnSpc>
                <a:spcPct val="100000"/>
              </a:lnSpc>
              <a:spcBef>
                <a:spcPts val="0"/>
              </a:spcBef>
              <a:spcAft>
                <a:spcPts val="0"/>
              </a:spcAft>
              <a:buClrTx/>
              <a:buSzTx/>
              <a:buFontTx/>
              <a:buNone/>
              <a:tabLst>
                <a:tab pos="362585" algn="r"/>
              </a:tabLst>
              <a:defRPr/>
            </a:pPr>
            <a:r>
              <a:rPr lang="en-US" sz="1200" b="0" kern="1200" dirty="0" smtClean="0">
                <a:solidFill>
                  <a:schemeClr val="tx1"/>
                </a:solidFill>
                <a:effectLst/>
                <a:latin typeface="+mn-lt"/>
                <a:ea typeface="+mn-ea"/>
                <a:cs typeface="+mn-cs"/>
              </a:rPr>
              <a:t>This is a full comparison of features. </a:t>
            </a:r>
            <a:r>
              <a:rPr lang="en-US" dirty="0" smtClean="0"/>
              <a:t>(need to pick</a:t>
            </a:r>
            <a:r>
              <a:rPr lang="en-US" baseline="0" dirty="0" smtClean="0"/>
              <a:t> few highlights and talk about them)</a:t>
            </a:r>
            <a:endParaRPr lang="en-US" dirty="0" smtClean="0"/>
          </a:p>
          <a:p>
            <a:pPr algn="l" rtl="0">
              <a:lnSpc>
                <a:spcPct val="100000"/>
              </a:lnSpc>
              <a:spcAft>
                <a:spcPts val="0"/>
              </a:spcAft>
              <a:tabLst>
                <a:tab pos="362585" algn="r"/>
              </a:tabLst>
            </a:pPr>
            <a:r>
              <a:rPr lang="en-US" dirty="0" smtClean="0"/>
              <a:t>- Quad PIR</a:t>
            </a:r>
            <a:r>
              <a:rPr lang="en-US" baseline="0" dirty="0" smtClean="0"/>
              <a:t> element compare to Dual PIR element</a:t>
            </a:r>
            <a:endParaRPr lang="en-US" dirty="0" smtClean="0"/>
          </a:p>
          <a:p>
            <a:pPr marL="171450" indent="-171450" algn="l" rtl="0">
              <a:lnSpc>
                <a:spcPct val="100000"/>
              </a:lnSpc>
              <a:spcAft>
                <a:spcPts val="0"/>
              </a:spcAft>
              <a:buFontTx/>
              <a:buChar char="-"/>
              <a:tabLst>
                <a:tab pos="362585" algn="r"/>
              </a:tabLst>
            </a:pPr>
            <a:r>
              <a:rPr lang="en-US" dirty="0" smtClean="0"/>
              <a:t>High definition video &amp; Audio</a:t>
            </a:r>
          </a:p>
          <a:p>
            <a:pPr marL="171450" indent="-171450" algn="l" rtl="0">
              <a:lnSpc>
                <a:spcPct val="100000"/>
              </a:lnSpc>
              <a:spcAft>
                <a:spcPts val="0"/>
              </a:spcAft>
              <a:buFontTx/>
              <a:buChar char="-"/>
              <a:tabLst>
                <a:tab pos="362585" algn="r"/>
              </a:tabLst>
            </a:pPr>
            <a:r>
              <a:rPr lang="en-US" dirty="0" smtClean="0"/>
              <a:t>VOD</a:t>
            </a:r>
          </a:p>
          <a:p>
            <a:pPr marL="171450" indent="-171450" algn="l" rtl="0">
              <a:lnSpc>
                <a:spcPct val="100000"/>
              </a:lnSpc>
              <a:spcAft>
                <a:spcPts val="0"/>
              </a:spcAft>
              <a:buFontTx/>
              <a:buChar char="-"/>
              <a:tabLst>
                <a:tab pos="362585" algn="r"/>
              </a:tabLst>
            </a:pPr>
            <a:r>
              <a:rPr lang="en-US" dirty="0" smtClean="0"/>
              <a:t>Frame rates is higher</a:t>
            </a:r>
            <a:r>
              <a:rPr lang="en-US" baseline="0" dirty="0" smtClean="0"/>
              <a:t> than others</a:t>
            </a:r>
          </a:p>
          <a:p>
            <a:pPr marL="171450" indent="-171450" algn="l" rtl="0">
              <a:lnSpc>
                <a:spcPct val="100000"/>
              </a:lnSpc>
              <a:spcAft>
                <a:spcPts val="0"/>
              </a:spcAft>
              <a:buFontTx/>
              <a:buChar char="-"/>
              <a:tabLst>
                <a:tab pos="362585" algn="r"/>
              </a:tabLst>
            </a:pPr>
            <a:r>
              <a:rPr lang="en-US" baseline="0" dirty="0" smtClean="0"/>
              <a:t>For us it is a real motion files for the others they take snapshots</a:t>
            </a:r>
            <a:endParaRPr lang="en-US" dirty="0" smtClean="0"/>
          </a:p>
          <a:p>
            <a:pPr algn="l" rtl="0">
              <a:lnSpc>
                <a:spcPct val="100000"/>
              </a:lnSpc>
              <a:spcAft>
                <a:spcPts val="0"/>
              </a:spcAft>
              <a:tabLst>
                <a:tab pos="362585" algn="r"/>
              </a:tabLst>
            </a:pPr>
            <a:r>
              <a:rPr lang="en-US" dirty="0" smtClean="0"/>
              <a:t>------------</a:t>
            </a:r>
          </a:p>
          <a:p>
            <a:pPr algn="l" rtl="0">
              <a:lnSpc>
                <a:spcPct val="100000"/>
              </a:lnSpc>
              <a:spcAft>
                <a:spcPts val="0"/>
              </a:spcAft>
              <a:tabLst>
                <a:tab pos="362585" algn="r"/>
              </a:tabLst>
            </a:pPr>
            <a:endParaRPr lang="en-US" dirty="0" smtClean="0"/>
          </a:p>
          <a:p>
            <a:pPr algn="l" rtl="0">
              <a:lnSpc>
                <a:spcPct val="100000"/>
              </a:lnSpc>
              <a:spcAft>
                <a:spcPts val="0"/>
              </a:spcAft>
              <a:tabLst>
                <a:tab pos="362585" algn="r"/>
              </a:tabLst>
            </a:pPr>
            <a:r>
              <a:rPr lang="en-US" dirty="0" smtClean="0"/>
              <a:t>Paradox: </a:t>
            </a:r>
            <a:r>
              <a:rPr lang="en-US" sz="1200" dirty="0" smtClean="0">
                <a:effectLst/>
              </a:rPr>
              <a:t>Camera with IR illumination 10m (33ft)</a:t>
            </a:r>
          </a:p>
          <a:p>
            <a:pPr marL="0" marR="0" indent="0" algn="l" defTabSz="914256" rtl="0" eaLnBrk="1" fontAlgn="auto" latinLnBrk="0" hangingPunct="1">
              <a:lnSpc>
                <a:spcPct val="100000"/>
              </a:lnSpc>
              <a:spcBef>
                <a:spcPts val="0"/>
              </a:spcBef>
              <a:spcAft>
                <a:spcPts val="0"/>
              </a:spcAft>
              <a:buClrTx/>
              <a:buSzTx/>
              <a:buFontTx/>
              <a:buNone/>
              <a:tabLst>
                <a:tab pos="362585" algn="r"/>
              </a:tabLst>
              <a:defRPr/>
            </a:pPr>
            <a:r>
              <a:rPr lang="en-US" sz="1200" dirty="0" smtClean="0">
                <a:effectLst/>
              </a:rPr>
              <a:t>Visonic: Camera with IR illumination - 10m (33ft)</a:t>
            </a:r>
            <a:endParaRPr lang="en-US" sz="1200" dirty="0" smtClean="0">
              <a:effectLst/>
              <a:latin typeface="+mn-lt"/>
              <a:ea typeface="Times New Roman"/>
              <a:cs typeface="Arial"/>
            </a:endParaRPr>
          </a:p>
          <a:p>
            <a:pPr algn="l" rtl="0">
              <a:lnSpc>
                <a:spcPct val="100000"/>
              </a:lnSpc>
              <a:spcAft>
                <a:spcPts val="0"/>
              </a:spcAft>
              <a:tabLst>
                <a:tab pos="362585" algn="r"/>
              </a:tabLst>
            </a:pPr>
            <a:r>
              <a:rPr lang="en-US" dirty="0" smtClean="0"/>
              <a:t>Risco:</a:t>
            </a:r>
            <a:r>
              <a:rPr lang="en-US" baseline="0" dirty="0" smtClean="0"/>
              <a:t> </a:t>
            </a:r>
            <a:r>
              <a:rPr lang="en-US" sz="1200" dirty="0" smtClean="0">
                <a:effectLst/>
              </a:rPr>
              <a:t>IR LED Flash -10m (33ft</a:t>
            </a:r>
            <a:endParaRPr lang="en-US" dirty="0" smtClean="0"/>
          </a:p>
          <a:p>
            <a:pPr algn="l">
              <a:lnSpc>
                <a:spcPct val="100000"/>
              </a:lnSpc>
              <a:spcAft>
                <a:spcPts val="0"/>
              </a:spcAft>
              <a:tabLst>
                <a:tab pos="362585" algn="r"/>
              </a:tabLst>
            </a:pPr>
            <a:endParaRPr lang="en-US" dirty="0" smtClean="0"/>
          </a:p>
          <a:p>
            <a:pPr algn="l">
              <a:lnSpc>
                <a:spcPct val="100000"/>
              </a:lnSpc>
              <a:spcAft>
                <a:spcPts val="0"/>
              </a:spcAft>
              <a:tabLst>
                <a:tab pos="362585" algn="r"/>
              </a:tabLst>
            </a:pPr>
            <a:r>
              <a:rPr lang="en-US" dirty="0" smtClean="0"/>
              <a:t>Essence: </a:t>
            </a:r>
            <a:r>
              <a:rPr lang="en-US" sz="1400" dirty="0" smtClean="0">
                <a:effectLst/>
              </a:rPr>
              <a:t>. Motion JPEG VGA/QVGA: </a:t>
            </a:r>
          </a:p>
          <a:p>
            <a:pPr algn="l">
              <a:lnSpc>
                <a:spcPct val="100000"/>
              </a:lnSpc>
              <a:spcAft>
                <a:spcPts val="0"/>
              </a:spcAft>
              <a:tabLst>
                <a:tab pos="362585" algn="r"/>
              </a:tabLst>
            </a:pPr>
            <a:r>
              <a:rPr lang="en-US" sz="1400" dirty="0" smtClean="0">
                <a:effectLst/>
              </a:rPr>
              <a:t>640 × 480</a:t>
            </a:r>
          </a:p>
          <a:p>
            <a:pPr algn="l">
              <a:lnSpc>
                <a:spcPct val="100000"/>
              </a:lnSpc>
              <a:spcAft>
                <a:spcPts val="0"/>
              </a:spcAft>
              <a:tabLst>
                <a:tab pos="362585" algn="r"/>
              </a:tabLst>
            </a:pPr>
            <a:r>
              <a:rPr lang="en-US" sz="1400" dirty="0" smtClean="0">
                <a:effectLst/>
              </a:rPr>
              <a:t>2. Up</a:t>
            </a:r>
            <a:r>
              <a:rPr lang="en-US" sz="1400" baseline="0" dirty="0" smtClean="0">
                <a:effectLst/>
              </a:rPr>
              <a:t> to 15 frames per </a:t>
            </a:r>
          </a:p>
          <a:p>
            <a:pPr algn="l">
              <a:lnSpc>
                <a:spcPct val="100000"/>
              </a:lnSpc>
              <a:spcAft>
                <a:spcPts val="0"/>
              </a:spcAft>
              <a:tabLst>
                <a:tab pos="362585" algn="r"/>
              </a:tabLst>
            </a:pPr>
            <a:r>
              <a:rPr lang="en-US" sz="1400" baseline="0" dirty="0" smtClean="0">
                <a:effectLst/>
              </a:rPr>
              <a:t>alarm </a:t>
            </a:r>
            <a:r>
              <a:rPr lang="en-US" sz="1400" dirty="0" smtClean="0">
                <a:effectLst/>
              </a:rPr>
              <a:t> </a:t>
            </a:r>
          </a:p>
          <a:p>
            <a:pPr algn="l">
              <a:lnSpc>
                <a:spcPct val="100000"/>
              </a:lnSpc>
              <a:spcAft>
                <a:spcPts val="0"/>
              </a:spcAft>
              <a:tabLst>
                <a:tab pos="362585" algn="r"/>
              </a:tabLst>
            </a:pPr>
            <a:endParaRPr lang="en-US" sz="1400" dirty="0" smtClean="0">
              <a:effectLst/>
            </a:endParaRPr>
          </a:p>
          <a:p>
            <a:pPr marL="0" marR="0" indent="0" algn="l" defTabSz="912961" rtl="0" eaLnBrk="1" fontAlgn="auto" latinLnBrk="0" hangingPunct="1">
              <a:lnSpc>
                <a:spcPct val="100000"/>
              </a:lnSpc>
              <a:spcBef>
                <a:spcPts val="0"/>
              </a:spcBef>
              <a:spcAft>
                <a:spcPts val="0"/>
              </a:spcAft>
              <a:buClrTx/>
              <a:buSzTx/>
              <a:buFontTx/>
              <a:buNone/>
              <a:tabLst>
                <a:tab pos="362585" algn="r"/>
              </a:tabLst>
              <a:defRPr/>
            </a:pPr>
            <a:r>
              <a:rPr lang="en-US" sz="1200" dirty="0" smtClean="0">
                <a:effectLst/>
              </a:rPr>
              <a:t>(**Image quality is limited </a:t>
            </a:r>
            <a:r>
              <a:rPr lang="en-US" sz="1200" baseline="0" dirty="0" smtClean="0">
                <a:effectLst/>
              </a:rPr>
              <a:t>due to low bit RF link – 38kbps, default setting is QVGA and 5 frames per alarm)</a:t>
            </a:r>
            <a:r>
              <a:rPr lang="en-US" sz="1200" dirty="0" smtClean="0">
                <a:effectLst/>
              </a:rPr>
              <a:t> </a:t>
            </a:r>
            <a:endParaRPr lang="en-US" sz="1200" dirty="0" smtClean="0">
              <a:effectLst/>
              <a:latin typeface="+mn-lt"/>
              <a:ea typeface="Times New Roman"/>
              <a:cs typeface="Arial"/>
            </a:endParaRPr>
          </a:p>
          <a:p>
            <a:pPr algn="l" rtl="0"/>
            <a:endParaRPr lang="en-US" dirty="0" smtClean="0"/>
          </a:p>
          <a:p>
            <a:pPr algn="l" rtl="0"/>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7</a:t>
            </a:fld>
            <a:endParaRPr lang="he-IL"/>
          </a:p>
        </p:txBody>
      </p:sp>
    </p:spTree>
    <p:extLst>
      <p:ext uri="{BB962C8B-B14F-4D97-AF65-F5344CB8AC3E}">
        <p14:creationId xmlns:p14="http://schemas.microsoft.com/office/powerpoint/2010/main" val="1459971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indent="0" algn="l" defTabSz="914256"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EVOHD </a:t>
            </a:r>
            <a:r>
              <a:rPr lang="en-US" sz="1200" kern="1200" dirty="0" smtClean="0">
                <a:solidFill>
                  <a:schemeClr val="tx1"/>
                </a:solidFill>
                <a:effectLst/>
                <a:latin typeface="+mn-lt"/>
                <a:ea typeface="+mn-ea"/>
                <a:cs typeface="+mn-cs"/>
              </a:rPr>
              <a:t>is a robust control panel with a powerful processor to support the enhanced functionality of the HD77 camera.  Its redundant communication method is capable of sending reports to the CMS over IP, GSM, GPRS, landline or any combination.  Designed for easy installation and expansion of additional products, the EVOHD can support up to 254 security devices and 192 zones. Its flexible zone assignment allows any detector to be connected or can be assigned to any zone regardless of the physical location of the connection. </a:t>
            </a:r>
          </a:p>
          <a:p>
            <a:pPr algn="l" rtl="0"/>
            <a:r>
              <a:rPr lang="en-US" dirty="0" smtClean="0"/>
              <a:t>----</a:t>
            </a:r>
          </a:p>
          <a:p>
            <a:pPr marL="228600" indent="-228600" algn="l" rtl="0">
              <a:buAutoNum type="arabicPeriod"/>
            </a:pPr>
            <a:r>
              <a:rPr lang="en-US" dirty="0" smtClean="0"/>
              <a:t>The only panel that support the HD77</a:t>
            </a:r>
            <a:r>
              <a:rPr lang="en-US" baseline="0" dirty="0" smtClean="0"/>
              <a:t> camera</a:t>
            </a:r>
          </a:p>
          <a:p>
            <a:pPr marL="228600" indent="-228600" algn="l" rtl="0">
              <a:buAutoNum type="arabicPeriod"/>
            </a:pPr>
            <a:r>
              <a:rPr lang="en-US" baseline="0" dirty="0" smtClean="0"/>
              <a:t>Provide more power to the auxiliary as it provide more power</a:t>
            </a:r>
          </a:p>
          <a:p>
            <a:pPr marL="228600" indent="-228600" algn="l" rtl="0">
              <a:buAutoNum type="arabicPeriod"/>
            </a:pPr>
            <a:endParaRPr lang="en-US" dirty="0" smtClean="0"/>
          </a:p>
          <a:p>
            <a:pPr marL="228600" indent="-228600" algn="l" rtl="0">
              <a:buAutoNum type="arabicPeriod"/>
            </a:pPr>
            <a:endParaRPr lang="en-US" dirty="0" smtClean="0"/>
          </a:p>
          <a:p>
            <a:pPr algn="l" rtl="0"/>
            <a:endParaRPr lang="en-US" dirty="0" smtClean="0"/>
          </a:p>
          <a:p>
            <a:pPr algn="l" rtl="0"/>
            <a:r>
              <a:rPr lang="en-US" sz="1200" kern="1200" dirty="0" smtClean="0">
                <a:solidFill>
                  <a:schemeClr val="tx1"/>
                </a:solidFill>
                <a:effectLst/>
                <a:latin typeface="+mn-lt"/>
                <a:ea typeface="+mn-ea"/>
                <a:cs typeface="+mn-cs"/>
              </a:rPr>
              <a:t> ---</a:t>
            </a:r>
          </a:p>
          <a:p>
            <a:pPr algn="l" rtl="0"/>
            <a:r>
              <a:rPr lang="en-US" sz="1200" kern="1200" dirty="0" smtClean="0">
                <a:solidFill>
                  <a:schemeClr val="tx1"/>
                </a:solidFill>
                <a:effectLst/>
                <a:latin typeface="+mn-lt"/>
                <a:ea typeface="+mn-ea"/>
                <a:cs typeface="+mn-cs"/>
              </a:rPr>
              <a:t>At the core of the Paradox Insight™ solution is the EVOHD professional control panel, designed with a powerful processor enabling it to support </a:t>
            </a:r>
          </a:p>
          <a:p>
            <a:pPr algn="l" rtl="0"/>
            <a:r>
              <a:rPr lang="en-US" sz="1200" kern="1200" dirty="0" smtClean="0">
                <a:solidFill>
                  <a:schemeClr val="tx1"/>
                </a:solidFill>
                <a:effectLst/>
                <a:latin typeface="+mn-lt"/>
                <a:ea typeface="+mn-ea"/>
                <a:cs typeface="+mn-cs"/>
              </a:rPr>
              <a:t>access control, alarms, and video &amp; audio verification functions which includes an advanced PIR (Passive Infra Red) detector with integrated camera (Paradox HD77). </a:t>
            </a:r>
          </a:p>
          <a:p>
            <a:pPr algn="l" rtl="0"/>
            <a:r>
              <a:rPr lang="en-US" sz="1200" kern="1200" dirty="0" smtClean="0">
                <a:solidFill>
                  <a:schemeClr val="tx1"/>
                </a:solidFill>
                <a:effectLst/>
                <a:latin typeface="+mn-lt"/>
                <a:ea typeface="+mn-ea"/>
                <a:cs typeface="+mn-cs"/>
              </a:rPr>
              <a:t> </a:t>
            </a:r>
          </a:p>
          <a:p>
            <a:pPr algn="l" rtl="0"/>
            <a:r>
              <a:rPr lang="en-US" sz="1200" kern="1200" dirty="0" smtClean="0">
                <a:solidFill>
                  <a:schemeClr val="tx1"/>
                </a:solidFill>
                <a:effectLst/>
                <a:latin typeface="+mn-lt"/>
                <a:ea typeface="+mn-ea"/>
                <a:cs typeface="+mn-cs"/>
              </a:rPr>
              <a:t> </a:t>
            </a:r>
          </a:p>
          <a:p>
            <a:pPr algn="l" rtl="0"/>
            <a:r>
              <a:rPr lang="en-US" sz="1200" kern="1200" dirty="0" smtClean="0">
                <a:solidFill>
                  <a:schemeClr val="tx1"/>
                </a:solidFill>
                <a:effectLst/>
                <a:latin typeface="+mn-lt"/>
                <a:ea typeface="+mn-ea"/>
                <a:cs typeface="+mn-cs"/>
              </a:rPr>
              <a:t>EVOHD is capable of faster processing speeds, programming for tamper reporting, improved zone definitions and PGM configuration changes. It's </a:t>
            </a:r>
            <a:r>
              <a:rPr lang="en-US" sz="1200" kern="1200" dirty="0" err="1" smtClean="0">
                <a:solidFill>
                  <a:schemeClr val="tx1"/>
                </a:solidFill>
                <a:effectLst/>
                <a:latin typeface="+mn-lt"/>
                <a:ea typeface="+mn-ea"/>
                <a:cs typeface="+mn-cs"/>
              </a:rPr>
              <a:t>Digiplex</a:t>
            </a:r>
            <a:r>
              <a:rPr lang="en-US" sz="1200" kern="1200" dirty="0" smtClean="0">
                <a:solidFill>
                  <a:schemeClr val="tx1"/>
                </a:solidFill>
                <a:effectLst/>
                <a:latin typeface="+mn-lt"/>
                <a:ea typeface="+mn-ea"/>
                <a:cs typeface="+mn-cs"/>
              </a:rPr>
              <a:t> bus system enables plug and play functionality that simplifies installation and upgrade and allows module by module deployment (e.g. zone expansion module, access control, etc.). All bus modules, including motion detectors, can be programmed remotely via a keypad or the </a:t>
            </a:r>
            <a:r>
              <a:rPr lang="en-US" sz="1200" kern="1200" dirty="0" err="1" smtClean="0">
                <a:solidFill>
                  <a:schemeClr val="tx1"/>
                </a:solidFill>
                <a:effectLst/>
                <a:latin typeface="+mn-lt"/>
                <a:ea typeface="+mn-ea"/>
                <a:cs typeface="+mn-cs"/>
              </a:rPr>
              <a:t>Babyware</a:t>
            </a:r>
            <a:r>
              <a:rPr lang="en-US" sz="1200" kern="1200" dirty="0" smtClean="0">
                <a:solidFill>
                  <a:schemeClr val="tx1"/>
                </a:solidFill>
                <a:effectLst/>
                <a:latin typeface="+mn-lt"/>
                <a:ea typeface="+mn-ea"/>
                <a:cs typeface="+mn-cs"/>
              </a:rPr>
              <a:t> upload/download software.  </a:t>
            </a:r>
          </a:p>
          <a:p>
            <a:pPr algn="l" rtl="0"/>
            <a:r>
              <a:rPr lang="en-US" sz="1200" kern="1200" dirty="0" smtClean="0">
                <a:solidFill>
                  <a:schemeClr val="tx1"/>
                </a:solidFill>
                <a:effectLst/>
                <a:latin typeface="+mn-lt"/>
                <a:ea typeface="+mn-ea"/>
                <a:cs typeface="+mn-cs"/>
              </a:rPr>
              <a:t> </a:t>
            </a:r>
          </a:p>
          <a:p>
            <a:pPr algn="l" rtl="0"/>
            <a:r>
              <a:rPr lang="en-US" sz="1200" kern="1200" dirty="0" smtClean="0">
                <a:solidFill>
                  <a:schemeClr val="tx1"/>
                </a:solidFill>
                <a:effectLst/>
                <a:latin typeface="+mn-lt"/>
                <a:ea typeface="+mn-ea"/>
                <a:cs typeface="+mn-cs"/>
              </a:rPr>
              <a:t> </a:t>
            </a:r>
          </a:p>
          <a:p>
            <a:pPr algn="l" rtl="0"/>
            <a:r>
              <a:rPr lang="en-US" sz="1200" kern="1200" dirty="0" smtClean="0">
                <a:solidFill>
                  <a:schemeClr val="tx1"/>
                </a:solidFill>
                <a:effectLst/>
                <a:latin typeface="+mn-lt"/>
                <a:ea typeface="+mn-ea"/>
                <a:cs typeface="+mn-cs"/>
              </a:rPr>
              <a:t> </a:t>
            </a:r>
          </a:p>
          <a:p>
            <a:pPr algn="l" rtl="0"/>
            <a:r>
              <a:rPr lang="en-US" sz="1200" b="1" kern="1200" dirty="0" smtClean="0">
                <a:solidFill>
                  <a:schemeClr val="tx1"/>
                </a:solidFill>
                <a:effectLst/>
                <a:latin typeface="+mn-lt"/>
                <a:ea typeface="+mn-ea"/>
                <a:cs typeface="+mn-cs"/>
              </a:rPr>
              <a:t>EVOHD key features:</a:t>
            </a:r>
            <a:endParaRPr lang="en-US" sz="1200" kern="1200" dirty="0" smtClean="0">
              <a:solidFill>
                <a:schemeClr val="tx1"/>
              </a:solidFill>
              <a:effectLst/>
              <a:latin typeface="+mn-lt"/>
              <a:ea typeface="+mn-ea"/>
              <a:cs typeface="+mn-cs"/>
            </a:endParaRPr>
          </a:p>
          <a:p>
            <a:pPr algn="l" rtl="0"/>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lgn="l" rtl="0"/>
            <a:r>
              <a:rPr lang="en-US" sz="1200" kern="1200" dirty="0" smtClean="0">
                <a:solidFill>
                  <a:schemeClr val="tx1"/>
                </a:solidFill>
                <a:effectLst/>
                <a:latin typeface="+mn-lt"/>
                <a:ea typeface="+mn-ea"/>
                <a:cs typeface="+mn-cs"/>
              </a:rPr>
              <a:t>Zones 192</a:t>
            </a:r>
          </a:p>
          <a:p>
            <a:pPr lvl="0" algn="l" rtl="0"/>
            <a:r>
              <a:rPr lang="en-US" sz="1200" kern="1200" dirty="0" smtClean="0">
                <a:solidFill>
                  <a:schemeClr val="tx1"/>
                </a:solidFill>
                <a:effectLst/>
                <a:latin typeface="+mn-lt"/>
                <a:ea typeface="+mn-ea"/>
                <a:cs typeface="+mn-cs"/>
              </a:rPr>
              <a:t>Partitions 8</a:t>
            </a:r>
          </a:p>
          <a:p>
            <a:pPr lvl="0" algn="l" rtl="0"/>
            <a:r>
              <a:rPr lang="en-US" sz="1200" kern="1200" dirty="0" smtClean="0">
                <a:solidFill>
                  <a:schemeClr val="tx1"/>
                </a:solidFill>
                <a:effectLst/>
                <a:latin typeface="+mn-lt"/>
                <a:ea typeface="+mn-ea"/>
                <a:cs typeface="+mn-cs"/>
              </a:rPr>
              <a:t>Users 999</a:t>
            </a:r>
          </a:p>
          <a:p>
            <a:pPr lvl="0" algn="l" rtl="0"/>
            <a:r>
              <a:rPr lang="en-US" sz="1200" kern="1200" dirty="0" smtClean="0">
                <a:solidFill>
                  <a:schemeClr val="tx1"/>
                </a:solidFill>
                <a:effectLst/>
                <a:latin typeface="+mn-lt"/>
                <a:ea typeface="+mn-ea"/>
                <a:cs typeface="+mn-cs"/>
              </a:rPr>
              <a:t>On-board PGMs* 5</a:t>
            </a:r>
          </a:p>
          <a:p>
            <a:pPr lvl="0" algn="l" rtl="0"/>
            <a:r>
              <a:rPr lang="en-US" sz="1200" kern="1200" dirty="0" smtClean="0">
                <a:solidFill>
                  <a:schemeClr val="tx1"/>
                </a:solidFill>
                <a:effectLst/>
                <a:latin typeface="+mn-lt"/>
                <a:ea typeface="+mn-ea"/>
                <a:cs typeface="+mn-cs"/>
              </a:rPr>
              <a:t>Modules 254</a:t>
            </a:r>
          </a:p>
          <a:p>
            <a:pPr lvl="0" algn="l" rtl="0"/>
            <a:r>
              <a:rPr lang="en-US" sz="1200" kern="1200" dirty="0" smtClean="0">
                <a:solidFill>
                  <a:schemeClr val="tx1"/>
                </a:solidFill>
                <a:effectLst/>
                <a:latin typeface="+mn-lt"/>
                <a:ea typeface="+mn-ea"/>
                <a:cs typeface="+mn-cs"/>
              </a:rPr>
              <a:t>Digital bus</a:t>
            </a:r>
          </a:p>
          <a:p>
            <a:pPr lvl="0" algn="l" rtl="0"/>
            <a:r>
              <a:rPr lang="en-US" sz="1200" kern="1200" dirty="0" smtClean="0">
                <a:solidFill>
                  <a:schemeClr val="tx1"/>
                </a:solidFill>
                <a:effectLst/>
                <a:latin typeface="+mn-lt"/>
                <a:ea typeface="+mn-ea"/>
                <a:cs typeface="+mn-cs"/>
              </a:rPr>
              <a:t>Provides constant power, supervision and two-way communication between the control panel and all its modules</a:t>
            </a:r>
          </a:p>
          <a:p>
            <a:pPr lvl="0" algn="l" rtl="0"/>
            <a:r>
              <a:rPr lang="en-US" sz="1200" kern="1200" dirty="0" smtClean="0">
                <a:solidFill>
                  <a:schemeClr val="tx1"/>
                </a:solidFill>
                <a:effectLst/>
                <a:latin typeface="+mn-lt"/>
                <a:ea typeface="+mn-ea"/>
                <a:cs typeface="+mn-cs"/>
              </a:rPr>
              <a:t>Efficient and effective use of zone deployment </a:t>
            </a:r>
          </a:p>
          <a:p>
            <a:pPr lvl="0" algn="l" rtl="0"/>
            <a:r>
              <a:rPr lang="en-US" sz="1200" kern="1200" dirty="0" smtClean="0">
                <a:solidFill>
                  <a:schemeClr val="tx1"/>
                </a:solidFill>
                <a:effectLst/>
                <a:latin typeface="+mn-lt"/>
                <a:ea typeface="+mn-ea"/>
                <a:cs typeface="+mn-cs"/>
              </a:rPr>
              <a:t>Integrated tamper reporting of EVOHD connected devices without additional wiring</a:t>
            </a:r>
          </a:p>
          <a:p>
            <a:pPr lvl="0" algn="l" rtl="0"/>
            <a:r>
              <a:rPr lang="en-US" sz="1200" kern="1200" dirty="0" smtClean="0">
                <a:solidFill>
                  <a:schemeClr val="tx1"/>
                </a:solidFill>
                <a:effectLst/>
                <a:latin typeface="+mn-lt"/>
                <a:ea typeface="+mn-ea"/>
                <a:cs typeface="+mn-cs"/>
              </a:rPr>
              <a:t>PGM configurations:</a:t>
            </a:r>
          </a:p>
          <a:p>
            <a:pPr lvl="0" algn="l" rtl="0"/>
            <a:r>
              <a:rPr lang="en-US" sz="1200" kern="1200" dirty="0" smtClean="0">
                <a:solidFill>
                  <a:schemeClr val="tx1"/>
                </a:solidFill>
                <a:effectLst/>
                <a:latin typeface="+mn-lt"/>
                <a:ea typeface="+mn-ea"/>
                <a:cs typeface="+mn-cs"/>
              </a:rPr>
              <a:t>3 on-board solid-state PGMs (2, 3, 4) are either inputs or outputs</a:t>
            </a:r>
          </a:p>
          <a:p>
            <a:pPr lvl="0" algn="l" rtl="0"/>
            <a:r>
              <a:rPr lang="en-US" sz="1200" kern="1200" dirty="0" smtClean="0">
                <a:solidFill>
                  <a:schemeClr val="tx1"/>
                </a:solidFill>
                <a:effectLst/>
                <a:latin typeface="+mn-lt"/>
                <a:ea typeface="+mn-ea"/>
                <a:cs typeface="+mn-cs"/>
              </a:rPr>
              <a:t>PGM1 can be used as a 2-wire smoke input</a:t>
            </a:r>
          </a:p>
          <a:p>
            <a:pPr lvl="0" algn="l" rtl="0"/>
            <a:r>
              <a:rPr lang="en-US" sz="1200" kern="1200" dirty="0" smtClean="0">
                <a:solidFill>
                  <a:schemeClr val="tx1"/>
                </a:solidFill>
                <a:effectLst/>
                <a:latin typeface="+mn-lt"/>
                <a:ea typeface="+mn-ea"/>
                <a:cs typeface="+mn-cs"/>
              </a:rPr>
              <a:t>Faster landline communications for software (1200 baud)</a:t>
            </a:r>
          </a:p>
          <a:p>
            <a:pPr lvl="0" algn="l" rtl="0"/>
            <a:r>
              <a:rPr lang="en-US" sz="1200" kern="1200" dirty="0" smtClean="0">
                <a:solidFill>
                  <a:schemeClr val="tx1"/>
                </a:solidFill>
                <a:effectLst/>
                <a:latin typeface="+mn-lt"/>
                <a:ea typeface="+mn-ea"/>
                <a:cs typeface="+mn-cs"/>
              </a:rPr>
              <a:t>Faster battery charging providing up to 1.5A</a:t>
            </a:r>
          </a:p>
          <a:p>
            <a:pPr lvl="0" algn="l" rtl="0"/>
            <a:r>
              <a:rPr lang="en-US" sz="1200" kern="1200" dirty="0" smtClean="0">
                <a:solidFill>
                  <a:schemeClr val="tx1"/>
                </a:solidFill>
                <a:effectLst/>
                <a:latin typeface="+mn-lt"/>
                <a:ea typeface="+mn-ea"/>
                <a:cs typeface="+mn-cs"/>
              </a:rPr>
              <a:t>Power supply features:</a:t>
            </a:r>
          </a:p>
          <a:p>
            <a:pPr lvl="0" algn="l" rtl="0"/>
            <a:r>
              <a:rPr lang="en-US" sz="1200" kern="1200" dirty="0" smtClean="0">
                <a:solidFill>
                  <a:schemeClr val="tx1"/>
                </a:solidFill>
                <a:effectLst/>
                <a:latin typeface="+mn-lt"/>
                <a:ea typeface="+mn-ea"/>
                <a:cs typeface="+mn-cs"/>
              </a:rPr>
              <a:t>2.5A switching power supply</a:t>
            </a:r>
          </a:p>
          <a:p>
            <a:pPr lvl="0" algn="l" rtl="0"/>
            <a:r>
              <a:rPr lang="en-US" sz="1200" kern="1200" dirty="0" smtClean="0">
                <a:solidFill>
                  <a:schemeClr val="tx1"/>
                </a:solidFill>
                <a:effectLst/>
                <a:latin typeface="+mn-lt"/>
                <a:ea typeface="+mn-ea"/>
                <a:cs typeface="+mn-cs"/>
              </a:rPr>
              <a:t>Transformer increased to 75VA</a:t>
            </a:r>
          </a:p>
          <a:p>
            <a:pPr lvl="0" algn="l" rtl="0"/>
            <a:r>
              <a:rPr lang="en-US" sz="1200" kern="1200" dirty="0" smtClean="0">
                <a:solidFill>
                  <a:schemeClr val="tx1"/>
                </a:solidFill>
                <a:effectLst/>
                <a:latin typeface="+mn-lt"/>
                <a:ea typeface="+mn-ea"/>
                <a:cs typeface="+mn-cs"/>
              </a:rPr>
              <a:t>Power consumption of connected modules increased to 2A</a:t>
            </a:r>
          </a:p>
          <a:p>
            <a:pPr algn="l" rtl="0"/>
            <a:endParaRPr lang="en-US" dirty="0" smtClean="0"/>
          </a:p>
          <a:p>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8</a:t>
            </a:fld>
            <a:endParaRPr lang="he-IL"/>
          </a:p>
        </p:txBody>
      </p:sp>
    </p:spTree>
    <p:extLst>
      <p:ext uri="{BB962C8B-B14F-4D97-AF65-F5344CB8AC3E}">
        <p14:creationId xmlns:p14="http://schemas.microsoft.com/office/powerpoint/2010/main" val="22580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r>
              <a:rPr lang="en-US" sz="1200" b="1" kern="1200" dirty="0" smtClean="0">
                <a:solidFill>
                  <a:schemeClr val="tx1"/>
                </a:solidFill>
                <a:effectLst/>
                <a:latin typeface="+mn-lt"/>
                <a:ea typeface="+mn-ea"/>
                <a:cs typeface="+mn-cs"/>
              </a:rPr>
              <a:t>Paradox Insight mobile application provides</a:t>
            </a:r>
            <a:r>
              <a:rPr lang="en-US" sz="1200" kern="1200" dirty="0" smtClean="0">
                <a:solidFill>
                  <a:schemeClr val="tx1"/>
                </a:solidFill>
                <a:effectLst/>
                <a:latin typeface="+mn-lt"/>
                <a:ea typeface="+mn-ea"/>
                <a:cs typeface="+mn-cs"/>
              </a:rPr>
              <a:t> allows instant access to the HD77 to manage multiple secure locations  directly from your iPhone (in the future we will support other devices as well) including arming/disarming, recording and watching live videos, and manage user permissions, and media files.  With the Insight mobile app, users can:</a:t>
            </a:r>
          </a:p>
          <a:p>
            <a:pPr marL="171450" lvl="0" indent="-171450" algn="l" rtl="0">
              <a:buFont typeface="Arial" panose="020B0604020202020204" pitchFamily="34" charset="0"/>
              <a:buChar char="•"/>
            </a:pPr>
            <a:r>
              <a:rPr lang="en-US" sz="1200" kern="1200" dirty="0" smtClean="0">
                <a:solidFill>
                  <a:schemeClr val="tx1"/>
                </a:solidFill>
                <a:effectLst/>
                <a:latin typeface="+mn-lt"/>
                <a:ea typeface="+mn-ea"/>
                <a:cs typeface="+mn-cs"/>
              </a:rPr>
              <a:t>Watch unlimited live HD streaming videos simultaneously for unlimited time from each secured zone</a:t>
            </a:r>
          </a:p>
          <a:p>
            <a:pPr marL="171450" lvl="0" indent="-171450" algn="l" rtl="0">
              <a:buFont typeface="Arial" panose="020B0604020202020204" pitchFamily="34" charset="0"/>
              <a:buChar char="•"/>
            </a:pPr>
            <a:r>
              <a:rPr lang="en-US" sz="1200" kern="1200" dirty="0" smtClean="0">
                <a:solidFill>
                  <a:schemeClr val="tx1"/>
                </a:solidFill>
                <a:effectLst/>
                <a:latin typeface="+mn-lt"/>
                <a:ea typeface="+mn-ea"/>
                <a:cs typeface="+mn-cs"/>
              </a:rPr>
              <a:t>Access system event logs to quickly verify or monitor the reason for an alarm, enabling instant response</a:t>
            </a:r>
          </a:p>
          <a:p>
            <a:pPr marL="171450" lvl="0" indent="-171450" algn="l" rtl="0">
              <a:buFont typeface="Arial" panose="020B0604020202020204" pitchFamily="34" charset="0"/>
              <a:buChar char="•"/>
            </a:pPr>
            <a:r>
              <a:rPr lang="en-US" sz="1200" kern="1200" dirty="0" smtClean="0">
                <a:solidFill>
                  <a:schemeClr val="tx1"/>
                </a:solidFill>
                <a:effectLst/>
                <a:latin typeface="+mn-lt"/>
                <a:ea typeface="+mn-ea"/>
                <a:cs typeface="+mn-cs"/>
              </a:rPr>
              <a:t>Respond to alarm notifications with options such as contact police, fire, or the Central Monitoring System (CMS) via a panic button or call anyone listed in the mobile phone contacts</a:t>
            </a:r>
          </a:p>
          <a:p>
            <a:pPr algn="l" rtl="0"/>
            <a:endParaRPr lang="en-US" dirty="0" smtClean="0"/>
          </a:p>
          <a:p>
            <a:pPr marL="0" marR="0" indent="0" algn="l" defTabSz="914256" rtl="0" eaLnBrk="1" fontAlgn="auto" latinLnBrk="0" hangingPunct="1">
              <a:lnSpc>
                <a:spcPct val="100000"/>
              </a:lnSpc>
              <a:spcBef>
                <a:spcPts val="0"/>
              </a:spcBef>
              <a:spcAft>
                <a:spcPts val="0"/>
              </a:spcAft>
              <a:buClrTx/>
              <a:buSzTx/>
              <a:buFontTx/>
              <a:buNone/>
              <a:tabLst/>
              <a:defRPr/>
            </a:pPr>
            <a:r>
              <a:rPr lang="en-US" dirty="0" smtClean="0"/>
              <a:t>** The Panic buttons need to be activated by your installer.</a:t>
            </a:r>
          </a:p>
          <a:p>
            <a:pPr algn="l" rtl="0"/>
            <a:endParaRPr lang="en-US" dirty="0" smtClean="0"/>
          </a:p>
          <a:p>
            <a:pPr algn="l" rtl="0"/>
            <a:r>
              <a:rPr lang="en-US" dirty="0" smtClean="0"/>
              <a:t> ------</a:t>
            </a:r>
          </a:p>
          <a:p>
            <a:pPr algn="l" rtl="0"/>
            <a:endParaRPr lang="en-US" dirty="0"/>
          </a:p>
        </p:txBody>
      </p:sp>
      <p:sp>
        <p:nvSpPr>
          <p:cNvPr id="4" name="Slide Number Placeholder 3"/>
          <p:cNvSpPr>
            <a:spLocks noGrp="1"/>
          </p:cNvSpPr>
          <p:nvPr>
            <p:ph type="sldNum" sz="quarter" idx="10"/>
          </p:nvPr>
        </p:nvSpPr>
        <p:spPr/>
        <p:txBody>
          <a:bodyPr/>
          <a:lstStyle/>
          <a:p>
            <a:fld id="{976102E9-6D1E-4294-BECB-EF18376FCC25}" type="slidenum">
              <a:rPr lang="he-IL" smtClean="0"/>
              <a:pPr/>
              <a:t>10</a:t>
            </a:fld>
            <a:endParaRPr lang="he-IL"/>
          </a:p>
        </p:txBody>
      </p:sp>
    </p:spTree>
    <p:extLst>
      <p:ext uri="{BB962C8B-B14F-4D97-AF65-F5344CB8AC3E}">
        <p14:creationId xmlns:p14="http://schemas.microsoft.com/office/powerpoint/2010/main" val="40681542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0406" y="2690155"/>
            <a:ext cx="11052731" cy="1856247"/>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950482" y="4907228"/>
            <a:ext cx="9102249" cy="2213063"/>
          </a:xfrm>
        </p:spPr>
        <p:txBody>
          <a:bodyPr/>
          <a:lstStyle>
            <a:lvl1pPr marL="0" indent="0" algn="ctr">
              <a:buNone/>
              <a:defRPr>
                <a:solidFill>
                  <a:schemeClr val="tx1">
                    <a:tint val="75000"/>
                  </a:schemeClr>
                </a:solidFill>
              </a:defRPr>
            </a:lvl1pPr>
            <a:lvl2pPr marL="618912" indent="0" algn="ctr">
              <a:buNone/>
              <a:defRPr>
                <a:solidFill>
                  <a:schemeClr val="tx1">
                    <a:tint val="75000"/>
                  </a:schemeClr>
                </a:solidFill>
              </a:defRPr>
            </a:lvl2pPr>
            <a:lvl3pPr marL="1237823" indent="0" algn="ctr">
              <a:buNone/>
              <a:defRPr>
                <a:solidFill>
                  <a:schemeClr val="tx1">
                    <a:tint val="75000"/>
                  </a:schemeClr>
                </a:solidFill>
              </a:defRPr>
            </a:lvl3pPr>
            <a:lvl4pPr marL="1856735" indent="0" algn="ctr">
              <a:buNone/>
              <a:defRPr>
                <a:solidFill>
                  <a:schemeClr val="tx1">
                    <a:tint val="75000"/>
                  </a:schemeClr>
                </a:solidFill>
              </a:defRPr>
            </a:lvl4pPr>
            <a:lvl5pPr marL="2475647" indent="0" algn="ctr">
              <a:buNone/>
              <a:defRPr>
                <a:solidFill>
                  <a:schemeClr val="tx1">
                    <a:tint val="75000"/>
                  </a:schemeClr>
                </a:solidFill>
              </a:defRPr>
            </a:lvl5pPr>
            <a:lvl6pPr marL="3094558" indent="0" algn="ctr">
              <a:buNone/>
              <a:defRPr>
                <a:solidFill>
                  <a:schemeClr val="tx1">
                    <a:tint val="75000"/>
                  </a:schemeClr>
                </a:solidFill>
              </a:defRPr>
            </a:lvl6pPr>
            <a:lvl7pPr marL="3713470" indent="0" algn="ctr">
              <a:buNone/>
              <a:defRPr>
                <a:solidFill>
                  <a:schemeClr val="tx1">
                    <a:tint val="75000"/>
                  </a:schemeClr>
                </a:solidFill>
              </a:defRPr>
            </a:lvl7pPr>
            <a:lvl8pPr marL="4332381" indent="0" algn="ctr">
              <a:buNone/>
              <a:defRPr>
                <a:solidFill>
                  <a:schemeClr val="tx1">
                    <a:tint val="75000"/>
                  </a:schemeClr>
                </a:solidFill>
              </a:defRPr>
            </a:lvl8pPr>
            <a:lvl9pPr marL="4951293"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8864B9A9-EA05-4318-9CB2-4A59EDAF9EBF}" type="datetime4">
              <a:rPr lang="en-US" smtClean="0"/>
              <a:pPr/>
              <a:t>September 3, 2015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F91DBF-7137-458D-A1D9-571955F60086}" type="slidenum">
              <a:rPr lang="en-US" smtClean="0"/>
              <a:pPr/>
              <a:t>‹#›</a:t>
            </a:fld>
            <a:endParaRPr lang="en-US"/>
          </a:p>
        </p:txBody>
      </p:sp>
    </p:spTree>
    <p:extLst>
      <p:ext uri="{BB962C8B-B14F-4D97-AF65-F5344CB8AC3E}">
        <p14:creationId xmlns:p14="http://schemas.microsoft.com/office/powerpoint/2010/main" val="125038161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50161" y="346794"/>
            <a:ext cx="11702892" cy="1443302"/>
          </a:xfrm>
        </p:spPr>
        <p:txBody>
          <a:bodyPr/>
          <a:lstStyle>
            <a:lvl1pPr algn="l">
              <a:defRPr/>
            </a:lvl1pPr>
          </a:lstStyle>
          <a:p>
            <a:r>
              <a:rPr lang="en-US" dirty="0" smtClean="0"/>
              <a:t>Click to edit Master title style</a:t>
            </a:r>
            <a:endParaRPr lang="en-US" dirty="0"/>
          </a:p>
        </p:txBody>
      </p:sp>
      <p:sp>
        <p:nvSpPr>
          <p:cNvPr id="7" name="Content Placeholder 2"/>
          <p:cNvSpPr>
            <a:spLocks noGrp="1"/>
          </p:cNvSpPr>
          <p:nvPr>
            <p:ph idx="1"/>
          </p:nvPr>
        </p:nvSpPr>
        <p:spPr>
          <a:xfrm>
            <a:off x="650161" y="2020625"/>
            <a:ext cx="11702892" cy="57150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144736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50161" y="346794"/>
            <a:ext cx="11702892" cy="1443302"/>
          </a:xfrm>
        </p:spPr>
        <p:txBody>
          <a:bodyPr/>
          <a:lstStyle>
            <a:lvl1pPr algn="l">
              <a:defRPr/>
            </a:lvl1pPr>
          </a:lstStyle>
          <a:p>
            <a:r>
              <a:rPr lang="en-US" dirty="0" smtClean="0"/>
              <a:t>Click to edit Master title style</a:t>
            </a:r>
            <a:endParaRPr lang="en-US" dirty="0"/>
          </a:p>
        </p:txBody>
      </p:sp>
      <p:sp>
        <p:nvSpPr>
          <p:cNvPr id="7" name="Content Placeholder 2"/>
          <p:cNvSpPr>
            <a:spLocks noGrp="1"/>
          </p:cNvSpPr>
          <p:nvPr>
            <p:ph idx="1"/>
          </p:nvPr>
        </p:nvSpPr>
        <p:spPr>
          <a:xfrm>
            <a:off x="650161" y="2020625"/>
            <a:ext cx="11702892" cy="57150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144736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0406" y="2690155"/>
            <a:ext cx="11052731" cy="1856247"/>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950482" y="4907228"/>
            <a:ext cx="9102249" cy="2213063"/>
          </a:xfrm>
        </p:spPr>
        <p:txBody>
          <a:bodyPr/>
          <a:lstStyle>
            <a:lvl1pPr marL="0" indent="0" algn="ctr">
              <a:buNone/>
              <a:defRPr>
                <a:solidFill>
                  <a:schemeClr val="tx1">
                    <a:tint val="75000"/>
                  </a:schemeClr>
                </a:solidFill>
              </a:defRPr>
            </a:lvl1pPr>
            <a:lvl2pPr marL="618912" indent="0" algn="ctr">
              <a:buNone/>
              <a:defRPr>
                <a:solidFill>
                  <a:schemeClr val="tx1">
                    <a:tint val="75000"/>
                  </a:schemeClr>
                </a:solidFill>
              </a:defRPr>
            </a:lvl2pPr>
            <a:lvl3pPr marL="1237823" indent="0" algn="ctr">
              <a:buNone/>
              <a:defRPr>
                <a:solidFill>
                  <a:schemeClr val="tx1">
                    <a:tint val="75000"/>
                  </a:schemeClr>
                </a:solidFill>
              </a:defRPr>
            </a:lvl3pPr>
            <a:lvl4pPr marL="1856735" indent="0" algn="ctr">
              <a:buNone/>
              <a:defRPr>
                <a:solidFill>
                  <a:schemeClr val="tx1">
                    <a:tint val="75000"/>
                  </a:schemeClr>
                </a:solidFill>
              </a:defRPr>
            </a:lvl4pPr>
            <a:lvl5pPr marL="2475647" indent="0" algn="ctr">
              <a:buNone/>
              <a:defRPr>
                <a:solidFill>
                  <a:schemeClr val="tx1">
                    <a:tint val="75000"/>
                  </a:schemeClr>
                </a:solidFill>
              </a:defRPr>
            </a:lvl5pPr>
            <a:lvl6pPr marL="3094558" indent="0" algn="ctr">
              <a:buNone/>
              <a:defRPr>
                <a:solidFill>
                  <a:schemeClr val="tx1">
                    <a:tint val="75000"/>
                  </a:schemeClr>
                </a:solidFill>
              </a:defRPr>
            </a:lvl6pPr>
            <a:lvl7pPr marL="3713470" indent="0" algn="ctr">
              <a:buNone/>
              <a:defRPr>
                <a:solidFill>
                  <a:schemeClr val="tx1">
                    <a:tint val="75000"/>
                  </a:schemeClr>
                </a:solidFill>
              </a:defRPr>
            </a:lvl7pPr>
            <a:lvl8pPr marL="4332381" indent="0" algn="ctr">
              <a:buNone/>
              <a:defRPr>
                <a:solidFill>
                  <a:schemeClr val="tx1">
                    <a:tint val="75000"/>
                  </a:schemeClr>
                </a:solidFill>
              </a:defRPr>
            </a:lvl8pPr>
            <a:lvl9pPr marL="4951293"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8864B9A9-EA05-4318-9CB2-4A59EDAF9EBF}" type="datetime4">
              <a:rPr lang="en-US" smtClean="0">
                <a:solidFill>
                  <a:srgbClr val="473931">
                    <a:tint val="75000"/>
                  </a:srgbClr>
                </a:solidFill>
              </a:rPr>
              <a:pPr/>
              <a:t>September 3, 2015</a:t>
            </a:fld>
            <a:endParaRPr lang="en-US">
              <a:solidFill>
                <a:srgbClr val="473931">
                  <a:tint val="75000"/>
                </a:srgbClr>
              </a:solidFill>
            </a:endParaRPr>
          </a:p>
        </p:txBody>
      </p:sp>
      <p:sp>
        <p:nvSpPr>
          <p:cNvPr id="5" name="Footer Placeholder 4"/>
          <p:cNvSpPr>
            <a:spLocks noGrp="1"/>
          </p:cNvSpPr>
          <p:nvPr>
            <p:ph type="ftr" sz="quarter" idx="11"/>
          </p:nvPr>
        </p:nvSpPr>
        <p:spPr/>
        <p:txBody>
          <a:bodyPr/>
          <a:lstStyle/>
          <a:p>
            <a:endParaRPr lang="en-US" dirty="0">
              <a:solidFill>
                <a:srgbClr val="473931">
                  <a:tint val="75000"/>
                </a:srgbClr>
              </a:solidFill>
            </a:endParaRPr>
          </a:p>
        </p:txBody>
      </p:sp>
      <p:sp>
        <p:nvSpPr>
          <p:cNvPr id="6" name="Slide Number Placeholder 5"/>
          <p:cNvSpPr>
            <a:spLocks noGrp="1"/>
          </p:cNvSpPr>
          <p:nvPr>
            <p:ph type="sldNum" sz="quarter" idx="12"/>
          </p:nvPr>
        </p:nvSpPr>
        <p:spPr/>
        <p:txBody>
          <a:bodyPr/>
          <a:lstStyle/>
          <a:p>
            <a:fld id="{EAF91DBF-7137-458D-A1D9-571955F60086}" type="slidenum">
              <a:rPr lang="en-US" smtClean="0">
                <a:solidFill>
                  <a:srgbClr val="473931">
                    <a:tint val="75000"/>
                  </a:srgbClr>
                </a:solidFill>
              </a:rPr>
              <a:pPr/>
              <a:t>‹#›</a:t>
            </a:fld>
            <a:endParaRPr lang="en-US">
              <a:solidFill>
                <a:srgbClr val="473931">
                  <a:tint val="75000"/>
                </a:srgbClr>
              </a:solidFill>
            </a:endParaRPr>
          </a:p>
        </p:txBody>
      </p:sp>
    </p:spTree>
    <p:extLst>
      <p:ext uri="{BB962C8B-B14F-4D97-AF65-F5344CB8AC3E}">
        <p14:creationId xmlns:p14="http://schemas.microsoft.com/office/powerpoint/2010/main" val="182536271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p:cNvGrpSpPr>
            <a:grpSpLocks noChangeAspect="1"/>
          </p:cNvGrpSpPr>
          <p:nvPr userDrawn="1"/>
        </p:nvGrpSpPr>
        <p:grpSpPr bwMode="auto">
          <a:xfrm>
            <a:off x="-860" y="1020"/>
            <a:ext cx="13004933" cy="8437794"/>
            <a:chOff x="0" y="4"/>
            <a:chExt cx="8192" cy="5315"/>
          </a:xfrm>
        </p:grpSpPr>
        <p:sp>
          <p:nvSpPr>
            <p:cNvPr id="8" name="AutoShape 3"/>
            <p:cNvSpPr>
              <a:spLocks noChangeAspect="1" noChangeArrowheads="1" noTextEdit="1"/>
            </p:cNvSpPr>
            <p:nvPr userDrawn="1"/>
          </p:nvSpPr>
          <p:spPr bwMode="auto">
            <a:xfrm>
              <a:off x="0" y="5"/>
              <a:ext cx="8184" cy="5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9" name="Freeform 8"/>
            <p:cNvSpPr>
              <a:spLocks/>
            </p:cNvSpPr>
            <p:nvPr userDrawn="1"/>
          </p:nvSpPr>
          <p:spPr bwMode="auto">
            <a:xfrm>
              <a:off x="1668" y="5014"/>
              <a:ext cx="3" cy="2"/>
            </a:xfrm>
            <a:custGeom>
              <a:avLst/>
              <a:gdLst>
                <a:gd name="T0" fmla="*/ 2 w 5"/>
                <a:gd name="T1" fmla="*/ 3 h 3"/>
                <a:gd name="T2" fmla="*/ 2 w 5"/>
                <a:gd name="T3" fmla="*/ 3 h 3"/>
                <a:gd name="T4" fmla="*/ 5 w 5"/>
                <a:gd name="T5" fmla="*/ 3 h 3"/>
                <a:gd name="T6" fmla="*/ 0 w 5"/>
                <a:gd name="T7" fmla="*/ 0 h 3"/>
                <a:gd name="T8" fmla="*/ 2 w 5"/>
                <a:gd name="T9" fmla="*/ 3 h 3"/>
              </a:gdLst>
              <a:ahLst/>
              <a:cxnLst>
                <a:cxn ang="0">
                  <a:pos x="T0" y="T1"/>
                </a:cxn>
                <a:cxn ang="0">
                  <a:pos x="T2" y="T3"/>
                </a:cxn>
                <a:cxn ang="0">
                  <a:pos x="T4" y="T5"/>
                </a:cxn>
                <a:cxn ang="0">
                  <a:pos x="T6" y="T7"/>
                </a:cxn>
                <a:cxn ang="0">
                  <a:pos x="T8" y="T9"/>
                </a:cxn>
              </a:cxnLst>
              <a:rect l="0" t="0" r="r" b="b"/>
              <a:pathLst>
                <a:path w="5" h="3">
                  <a:moveTo>
                    <a:pt x="2" y="3"/>
                  </a:moveTo>
                  <a:lnTo>
                    <a:pt x="2" y="3"/>
                  </a:lnTo>
                  <a:lnTo>
                    <a:pt x="5" y="3"/>
                  </a:lnTo>
                  <a:lnTo>
                    <a:pt x="0" y="0"/>
                  </a:lnTo>
                  <a:lnTo>
                    <a:pt x="2" y="3"/>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0" name="Freeform 9"/>
            <p:cNvSpPr>
              <a:spLocks/>
            </p:cNvSpPr>
            <p:nvPr userDrawn="1"/>
          </p:nvSpPr>
          <p:spPr bwMode="auto">
            <a:xfrm>
              <a:off x="0" y="5085"/>
              <a:ext cx="1856" cy="234"/>
            </a:xfrm>
            <a:custGeom>
              <a:avLst/>
              <a:gdLst>
                <a:gd name="T0" fmla="*/ 0 w 3091"/>
                <a:gd name="T1" fmla="*/ 0 h 390"/>
                <a:gd name="T2" fmla="*/ 0 w 3091"/>
                <a:gd name="T3" fmla="*/ 0 h 390"/>
                <a:gd name="T4" fmla="*/ 0 w 3091"/>
                <a:gd name="T5" fmla="*/ 390 h 390"/>
                <a:gd name="T6" fmla="*/ 3091 w 3091"/>
                <a:gd name="T7" fmla="*/ 390 h 390"/>
                <a:gd name="T8" fmla="*/ 2866 w 3091"/>
                <a:gd name="T9" fmla="*/ 0 h 390"/>
                <a:gd name="T10" fmla="*/ 0 w 3091"/>
                <a:gd name="T11" fmla="*/ 0 h 390"/>
              </a:gdLst>
              <a:ahLst/>
              <a:cxnLst>
                <a:cxn ang="0">
                  <a:pos x="T0" y="T1"/>
                </a:cxn>
                <a:cxn ang="0">
                  <a:pos x="T2" y="T3"/>
                </a:cxn>
                <a:cxn ang="0">
                  <a:pos x="T4" y="T5"/>
                </a:cxn>
                <a:cxn ang="0">
                  <a:pos x="T6" y="T7"/>
                </a:cxn>
                <a:cxn ang="0">
                  <a:pos x="T8" y="T9"/>
                </a:cxn>
                <a:cxn ang="0">
                  <a:pos x="T10" y="T11"/>
                </a:cxn>
              </a:cxnLst>
              <a:rect l="0" t="0" r="r" b="b"/>
              <a:pathLst>
                <a:path w="3091" h="390">
                  <a:moveTo>
                    <a:pt x="0" y="0"/>
                  </a:moveTo>
                  <a:lnTo>
                    <a:pt x="0" y="0"/>
                  </a:lnTo>
                  <a:lnTo>
                    <a:pt x="0" y="390"/>
                  </a:lnTo>
                  <a:lnTo>
                    <a:pt x="3091" y="390"/>
                  </a:lnTo>
                  <a:lnTo>
                    <a:pt x="2866"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1" name="Freeform 10"/>
            <p:cNvSpPr>
              <a:spLocks/>
            </p:cNvSpPr>
            <p:nvPr userDrawn="1"/>
          </p:nvSpPr>
          <p:spPr bwMode="auto">
            <a:xfrm>
              <a:off x="1978" y="5249"/>
              <a:ext cx="3" cy="2"/>
            </a:xfrm>
            <a:custGeom>
              <a:avLst/>
              <a:gdLst>
                <a:gd name="T0" fmla="*/ 0 w 5"/>
                <a:gd name="T1" fmla="*/ 0 h 3"/>
                <a:gd name="T2" fmla="*/ 0 w 5"/>
                <a:gd name="T3" fmla="*/ 0 h 3"/>
                <a:gd name="T4" fmla="*/ 5 w 5"/>
                <a:gd name="T5" fmla="*/ 3 h 3"/>
                <a:gd name="T6" fmla="*/ 4 w 5"/>
                <a:gd name="T7" fmla="*/ 0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lnTo>
                    <a:pt x="0" y="0"/>
                  </a:lnTo>
                  <a:lnTo>
                    <a:pt x="5" y="3"/>
                  </a:lnTo>
                  <a:lnTo>
                    <a:pt x="4"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2" name="Freeform 11"/>
            <p:cNvSpPr>
              <a:spLocks/>
            </p:cNvSpPr>
            <p:nvPr userDrawn="1"/>
          </p:nvSpPr>
          <p:spPr bwMode="auto">
            <a:xfrm>
              <a:off x="1774" y="5083"/>
              <a:ext cx="6418" cy="235"/>
            </a:xfrm>
            <a:custGeom>
              <a:avLst/>
              <a:gdLst>
                <a:gd name="T0" fmla="*/ 10687 w 10687"/>
                <a:gd name="T1" fmla="*/ 0 h 391"/>
                <a:gd name="T2" fmla="*/ 10687 w 10687"/>
                <a:gd name="T3" fmla="*/ 0 h 391"/>
                <a:gd name="T4" fmla="*/ 0 w 10687"/>
                <a:gd name="T5" fmla="*/ 0 h 391"/>
                <a:gd name="T6" fmla="*/ 226 w 10687"/>
                <a:gd name="T7" fmla="*/ 391 h 391"/>
                <a:gd name="T8" fmla="*/ 10687 w 10687"/>
                <a:gd name="T9" fmla="*/ 390 h 391"/>
                <a:gd name="T10" fmla="*/ 10687 w 10687"/>
                <a:gd name="T11" fmla="*/ 0 h 391"/>
              </a:gdLst>
              <a:ahLst/>
              <a:cxnLst>
                <a:cxn ang="0">
                  <a:pos x="T0" y="T1"/>
                </a:cxn>
                <a:cxn ang="0">
                  <a:pos x="T2" y="T3"/>
                </a:cxn>
                <a:cxn ang="0">
                  <a:pos x="T4" y="T5"/>
                </a:cxn>
                <a:cxn ang="0">
                  <a:pos x="T6" y="T7"/>
                </a:cxn>
                <a:cxn ang="0">
                  <a:pos x="T8" y="T9"/>
                </a:cxn>
                <a:cxn ang="0">
                  <a:pos x="T10" y="T11"/>
                </a:cxn>
              </a:cxnLst>
              <a:rect l="0" t="0" r="r" b="b"/>
              <a:pathLst>
                <a:path w="10687" h="391">
                  <a:moveTo>
                    <a:pt x="10687" y="0"/>
                  </a:moveTo>
                  <a:lnTo>
                    <a:pt x="10687" y="0"/>
                  </a:lnTo>
                  <a:lnTo>
                    <a:pt x="0" y="0"/>
                  </a:lnTo>
                  <a:lnTo>
                    <a:pt x="226" y="391"/>
                  </a:lnTo>
                  <a:lnTo>
                    <a:pt x="10687" y="390"/>
                  </a:lnTo>
                  <a:lnTo>
                    <a:pt x="10687"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3" name="Freeform 12"/>
            <p:cNvSpPr>
              <a:spLocks/>
            </p:cNvSpPr>
            <p:nvPr userDrawn="1"/>
          </p:nvSpPr>
          <p:spPr bwMode="auto">
            <a:xfrm>
              <a:off x="81"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4" name="Freeform 13"/>
            <p:cNvSpPr>
              <a:spLocks/>
            </p:cNvSpPr>
            <p:nvPr userDrawn="1"/>
          </p:nvSpPr>
          <p:spPr bwMode="auto">
            <a:xfrm>
              <a:off x="358" y="49"/>
              <a:ext cx="483"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5" name="Freeform 14"/>
            <p:cNvSpPr>
              <a:spLocks/>
            </p:cNvSpPr>
            <p:nvPr userDrawn="1"/>
          </p:nvSpPr>
          <p:spPr bwMode="auto">
            <a:xfrm>
              <a:off x="636" y="8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6" name="Freeform 15"/>
            <p:cNvSpPr>
              <a:spLocks/>
            </p:cNvSpPr>
            <p:nvPr userDrawn="1"/>
          </p:nvSpPr>
          <p:spPr bwMode="auto">
            <a:xfrm>
              <a:off x="913" y="49"/>
              <a:ext cx="483" cy="418"/>
            </a:xfrm>
            <a:custGeom>
              <a:avLst/>
              <a:gdLst>
                <a:gd name="T0" fmla="*/ 803 w 803"/>
                <a:gd name="T1" fmla="*/ 0 h 696"/>
                <a:gd name="T2" fmla="*/ 803 w 803"/>
                <a:gd name="T3" fmla="*/ 0 h 696"/>
                <a:gd name="T4" fmla="*/ 401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7" name="Freeform 16"/>
            <p:cNvSpPr>
              <a:spLocks/>
            </p:cNvSpPr>
            <p:nvPr userDrawn="1"/>
          </p:nvSpPr>
          <p:spPr bwMode="auto">
            <a:xfrm>
              <a:off x="1190"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8" name="Freeform 17"/>
            <p:cNvSpPr>
              <a:spLocks/>
            </p:cNvSpPr>
            <p:nvPr userDrawn="1"/>
          </p:nvSpPr>
          <p:spPr bwMode="auto">
            <a:xfrm>
              <a:off x="1468" y="49"/>
              <a:ext cx="482"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9" name="Freeform 18"/>
            <p:cNvSpPr>
              <a:spLocks/>
            </p:cNvSpPr>
            <p:nvPr userDrawn="1"/>
          </p:nvSpPr>
          <p:spPr bwMode="auto">
            <a:xfrm>
              <a:off x="1745" y="70"/>
              <a:ext cx="482" cy="418"/>
            </a:xfrm>
            <a:custGeom>
              <a:avLst/>
              <a:gdLst>
                <a:gd name="T0" fmla="*/ 402 w 803"/>
                <a:gd name="T1" fmla="*/ 0 h 696"/>
                <a:gd name="T2" fmla="*/ 402 w 803"/>
                <a:gd name="T3" fmla="*/ 0 h 696"/>
                <a:gd name="T4" fmla="*/ 803 w 803"/>
                <a:gd name="T5" fmla="*/ 696 h 696"/>
                <a:gd name="T6" fmla="*/ 0 w 803"/>
                <a:gd name="T7" fmla="*/ 696 h 696"/>
                <a:gd name="T8" fmla="*/ 402 w 803"/>
                <a:gd name="T9" fmla="*/ 0 h 696"/>
              </a:gdLst>
              <a:ahLst/>
              <a:cxnLst>
                <a:cxn ang="0">
                  <a:pos x="T0" y="T1"/>
                </a:cxn>
                <a:cxn ang="0">
                  <a:pos x="T2" y="T3"/>
                </a:cxn>
                <a:cxn ang="0">
                  <a:pos x="T4" y="T5"/>
                </a:cxn>
                <a:cxn ang="0">
                  <a:pos x="T6" y="T7"/>
                </a:cxn>
                <a:cxn ang="0">
                  <a:pos x="T8" y="T9"/>
                </a:cxn>
              </a:cxnLst>
              <a:rect l="0" t="0" r="r" b="b"/>
              <a:pathLst>
                <a:path w="803" h="696">
                  <a:moveTo>
                    <a:pt x="402" y="0"/>
                  </a:moveTo>
                  <a:lnTo>
                    <a:pt x="402" y="0"/>
                  </a:lnTo>
                  <a:lnTo>
                    <a:pt x="803"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0" name="Freeform 19"/>
            <p:cNvSpPr>
              <a:spLocks/>
            </p:cNvSpPr>
            <p:nvPr userDrawn="1"/>
          </p:nvSpPr>
          <p:spPr bwMode="auto">
            <a:xfrm>
              <a:off x="2299"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1" name="Freeform 20"/>
            <p:cNvSpPr>
              <a:spLocks/>
            </p:cNvSpPr>
            <p:nvPr userDrawn="1"/>
          </p:nvSpPr>
          <p:spPr bwMode="auto">
            <a:xfrm>
              <a:off x="2577" y="49"/>
              <a:ext cx="482"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F0F0F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2" name="Freeform 21"/>
            <p:cNvSpPr>
              <a:spLocks/>
            </p:cNvSpPr>
            <p:nvPr userDrawn="1"/>
          </p:nvSpPr>
          <p:spPr bwMode="auto">
            <a:xfrm>
              <a:off x="2854" y="70"/>
              <a:ext cx="482" cy="418"/>
            </a:xfrm>
            <a:custGeom>
              <a:avLst/>
              <a:gdLst>
                <a:gd name="T0" fmla="*/ 401 w 803"/>
                <a:gd name="T1" fmla="*/ 0 h 696"/>
                <a:gd name="T2" fmla="*/ 401 w 803"/>
                <a:gd name="T3" fmla="*/ 0 h 696"/>
                <a:gd name="T4" fmla="*/ 803 w 803"/>
                <a:gd name="T5" fmla="*/ 696 h 696"/>
                <a:gd name="T6" fmla="*/ 0 w 803"/>
                <a:gd name="T7" fmla="*/ 696 h 696"/>
                <a:gd name="T8" fmla="*/ 401 w 803"/>
                <a:gd name="T9" fmla="*/ 0 h 696"/>
              </a:gdLst>
              <a:ahLst/>
              <a:cxnLst>
                <a:cxn ang="0">
                  <a:pos x="T0" y="T1"/>
                </a:cxn>
                <a:cxn ang="0">
                  <a:pos x="T2" y="T3"/>
                </a:cxn>
                <a:cxn ang="0">
                  <a:pos x="T4" y="T5"/>
                </a:cxn>
                <a:cxn ang="0">
                  <a:pos x="T6" y="T7"/>
                </a:cxn>
                <a:cxn ang="0">
                  <a:pos x="T8" y="T9"/>
                </a:cxn>
              </a:cxnLst>
              <a:rect l="0" t="0" r="r" b="b"/>
              <a:pathLst>
                <a:path w="803" h="696">
                  <a:moveTo>
                    <a:pt x="401" y="0"/>
                  </a:moveTo>
                  <a:lnTo>
                    <a:pt x="401" y="0"/>
                  </a:lnTo>
                  <a:lnTo>
                    <a:pt x="803" y="696"/>
                  </a:lnTo>
                  <a:lnTo>
                    <a:pt x="0" y="696"/>
                  </a:lnTo>
                  <a:lnTo>
                    <a:pt x="40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3" name="Freeform 22"/>
            <p:cNvSpPr>
              <a:spLocks/>
            </p:cNvSpPr>
            <p:nvPr userDrawn="1"/>
          </p:nvSpPr>
          <p:spPr bwMode="auto">
            <a:xfrm>
              <a:off x="3131" y="49"/>
              <a:ext cx="483" cy="418"/>
            </a:xfrm>
            <a:custGeom>
              <a:avLst/>
              <a:gdLst>
                <a:gd name="T0" fmla="*/ 803 w 803"/>
                <a:gd name="T1" fmla="*/ 0 h 696"/>
                <a:gd name="T2" fmla="*/ 803 w 803"/>
                <a:gd name="T3" fmla="*/ 0 h 696"/>
                <a:gd name="T4" fmla="*/ 401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4" name="Freeform 23"/>
            <p:cNvSpPr>
              <a:spLocks/>
            </p:cNvSpPr>
            <p:nvPr userDrawn="1"/>
          </p:nvSpPr>
          <p:spPr bwMode="auto">
            <a:xfrm>
              <a:off x="3408"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5" name="Freeform 24"/>
            <p:cNvSpPr>
              <a:spLocks/>
            </p:cNvSpPr>
            <p:nvPr userDrawn="1"/>
          </p:nvSpPr>
          <p:spPr bwMode="auto">
            <a:xfrm>
              <a:off x="81" y="1039"/>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6" name="Freeform 25"/>
            <p:cNvSpPr>
              <a:spLocks/>
            </p:cNvSpPr>
            <p:nvPr userDrawn="1"/>
          </p:nvSpPr>
          <p:spPr bwMode="auto">
            <a:xfrm>
              <a:off x="81"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7" name="Freeform 26"/>
            <p:cNvSpPr>
              <a:spLocks/>
            </p:cNvSpPr>
            <p:nvPr userDrawn="1"/>
          </p:nvSpPr>
          <p:spPr bwMode="auto">
            <a:xfrm>
              <a:off x="81"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8" name="Freeform 27"/>
            <p:cNvSpPr>
              <a:spLocks/>
            </p:cNvSpPr>
            <p:nvPr userDrawn="1"/>
          </p:nvSpPr>
          <p:spPr bwMode="auto">
            <a:xfrm>
              <a:off x="358"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9" name="Freeform 28"/>
            <p:cNvSpPr>
              <a:spLocks/>
            </p:cNvSpPr>
            <p:nvPr userDrawn="1"/>
          </p:nvSpPr>
          <p:spPr bwMode="auto">
            <a:xfrm>
              <a:off x="358" y="1976"/>
              <a:ext cx="483"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0" name="Freeform 29"/>
            <p:cNvSpPr>
              <a:spLocks/>
            </p:cNvSpPr>
            <p:nvPr userDrawn="1"/>
          </p:nvSpPr>
          <p:spPr bwMode="auto">
            <a:xfrm>
              <a:off x="636" y="1495"/>
              <a:ext cx="482" cy="418"/>
            </a:xfrm>
            <a:custGeom>
              <a:avLst/>
              <a:gdLst>
                <a:gd name="T0" fmla="*/ 803 w 803"/>
                <a:gd name="T1" fmla="*/ 0 h 696"/>
                <a:gd name="T2" fmla="*/ 803 w 803"/>
                <a:gd name="T3" fmla="*/ 0 h 696"/>
                <a:gd name="T4" fmla="*/ 402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1" name="Freeform 30"/>
            <p:cNvSpPr>
              <a:spLocks/>
            </p:cNvSpPr>
            <p:nvPr userDrawn="1"/>
          </p:nvSpPr>
          <p:spPr bwMode="auto">
            <a:xfrm>
              <a:off x="913" y="1976"/>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2" name="Freeform 31"/>
            <p:cNvSpPr>
              <a:spLocks/>
            </p:cNvSpPr>
            <p:nvPr userDrawn="1"/>
          </p:nvSpPr>
          <p:spPr bwMode="auto">
            <a:xfrm>
              <a:off x="1190"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3" name="Freeform 32"/>
            <p:cNvSpPr>
              <a:spLocks/>
            </p:cNvSpPr>
            <p:nvPr userDrawn="1"/>
          </p:nvSpPr>
          <p:spPr bwMode="auto">
            <a:xfrm>
              <a:off x="1190"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4" name="Freeform 33"/>
            <p:cNvSpPr>
              <a:spLocks/>
            </p:cNvSpPr>
            <p:nvPr userDrawn="1"/>
          </p:nvSpPr>
          <p:spPr bwMode="auto">
            <a:xfrm>
              <a:off x="1468" y="1516"/>
              <a:ext cx="482"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5" name="Freeform 34"/>
            <p:cNvSpPr>
              <a:spLocks/>
            </p:cNvSpPr>
            <p:nvPr userDrawn="1"/>
          </p:nvSpPr>
          <p:spPr bwMode="auto">
            <a:xfrm>
              <a:off x="1468" y="1976"/>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6" name="Freeform 35"/>
            <p:cNvSpPr>
              <a:spLocks/>
            </p:cNvSpPr>
            <p:nvPr userDrawn="1"/>
          </p:nvSpPr>
          <p:spPr bwMode="auto">
            <a:xfrm>
              <a:off x="1745" y="1996"/>
              <a:ext cx="482" cy="418"/>
            </a:xfrm>
            <a:custGeom>
              <a:avLst/>
              <a:gdLst>
                <a:gd name="T0" fmla="*/ 402 w 803"/>
                <a:gd name="T1" fmla="*/ 0 h 696"/>
                <a:gd name="T2" fmla="*/ 402 w 803"/>
                <a:gd name="T3" fmla="*/ 0 h 696"/>
                <a:gd name="T4" fmla="*/ 803 w 803"/>
                <a:gd name="T5" fmla="*/ 696 h 696"/>
                <a:gd name="T6" fmla="*/ 0 w 803"/>
                <a:gd name="T7" fmla="*/ 696 h 696"/>
                <a:gd name="T8" fmla="*/ 402 w 803"/>
                <a:gd name="T9" fmla="*/ 0 h 696"/>
              </a:gdLst>
              <a:ahLst/>
              <a:cxnLst>
                <a:cxn ang="0">
                  <a:pos x="T0" y="T1"/>
                </a:cxn>
                <a:cxn ang="0">
                  <a:pos x="T2" y="T3"/>
                </a:cxn>
                <a:cxn ang="0">
                  <a:pos x="T4" y="T5"/>
                </a:cxn>
                <a:cxn ang="0">
                  <a:pos x="T6" y="T7"/>
                </a:cxn>
                <a:cxn ang="0">
                  <a:pos x="T8" y="T9"/>
                </a:cxn>
              </a:cxnLst>
              <a:rect l="0" t="0" r="r" b="b"/>
              <a:pathLst>
                <a:path w="803" h="696">
                  <a:moveTo>
                    <a:pt x="402" y="0"/>
                  </a:moveTo>
                  <a:lnTo>
                    <a:pt x="402" y="0"/>
                  </a:lnTo>
                  <a:lnTo>
                    <a:pt x="803"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7" name="Freeform 36"/>
            <p:cNvSpPr>
              <a:spLocks/>
            </p:cNvSpPr>
            <p:nvPr userDrawn="1"/>
          </p:nvSpPr>
          <p:spPr bwMode="auto">
            <a:xfrm>
              <a:off x="2022"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8" name="Freeform 37"/>
            <p:cNvSpPr>
              <a:spLocks/>
            </p:cNvSpPr>
            <p:nvPr userDrawn="1"/>
          </p:nvSpPr>
          <p:spPr bwMode="auto">
            <a:xfrm>
              <a:off x="2299"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9" name="Freeform 38"/>
            <p:cNvSpPr>
              <a:spLocks/>
            </p:cNvSpPr>
            <p:nvPr userDrawn="1"/>
          </p:nvSpPr>
          <p:spPr bwMode="auto">
            <a:xfrm>
              <a:off x="2577" y="1976"/>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0" name="Freeform 39"/>
            <p:cNvSpPr>
              <a:spLocks/>
            </p:cNvSpPr>
            <p:nvPr userDrawn="1"/>
          </p:nvSpPr>
          <p:spPr bwMode="auto">
            <a:xfrm>
              <a:off x="2854" y="1495"/>
              <a:ext cx="482" cy="418"/>
            </a:xfrm>
            <a:custGeom>
              <a:avLst/>
              <a:gdLst>
                <a:gd name="T0" fmla="*/ 803 w 803"/>
                <a:gd name="T1" fmla="*/ 0 h 696"/>
                <a:gd name="T2" fmla="*/ 803 w 803"/>
                <a:gd name="T3" fmla="*/ 0 h 696"/>
                <a:gd name="T4" fmla="*/ 401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1" name="Freeform 40"/>
            <p:cNvSpPr>
              <a:spLocks/>
            </p:cNvSpPr>
            <p:nvPr userDrawn="1"/>
          </p:nvSpPr>
          <p:spPr bwMode="auto">
            <a:xfrm>
              <a:off x="3131"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2" name="Freeform 41"/>
            <p:cNvSpPr>
              <a:spLocks/>
            </p:cNvSpPr>
            <p:nvPr userDrawn="1"/>
          </p:nvSpPr>
          <p:spPr bwMode="auto">
            <a:xfrm>
              <a:off x="3408"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3" name="Freeform 42"/>
            <p:cNvSpPr>
              <a:spLocks/>
            </p:cNvSpPr>
            <p:nvPr userDrawn="1"/>
          </p:nvSpPr>
          <p:spPr bwMode="auto">
            <a:xfrm>
              <a:off x="81" y="2454"/>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4" name="Freeform 43"/>
            <p:cNvSpPr>
              <a:spLocks/>
            </p:cNvSpPr>
            <p:nvPr userDrawn="1"/>
          </p:nvSpPr>
          <p:spPr bwMode="auto">
            <a:xfrm>
              <a:off x="358"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5" name="Freeform 44"/>
            <p:cNvSpPr>
              <a:spLocks/>
            </p:cNvSpPr>
            <p:nvPr userDrawn="1"/>
          </p:nvSpPr>
          <p:spPr bwMode="auto">
            <a:xfrm>
              <a:off x="358" y="2935"/>
              <a:ext cx="483"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6" name="Freeform 45"/>
            <p:cNvSpPr>
              <a:spLocks/>
            </p:cNvSpPr>
            <p:nvPr userDrawn="1"/>
          </p:nvSpPr>
          <p:spPr bwMode="auto">
            <a:xfrm>
              <a:off x="636" y="2955"/>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7" name="Freeform 46"/>
            <p:cNvSpPr>
              <a:spLocks/>
            </p:cNvSpPr>
            <p:nvPr userDrawn="1"/>
          </p:nvSpPr>
          <p:spPr bwMode="auto">
            <a:xfrm>
              <a:off x="913"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8" name="Freeform 47"/>
            <p:cNvSpPr>
              <a:spLocks/>
            </p:cNvSpPr>
            <p:nvPr userDrawn="1"/>
          </p:nvSpPr>
          <p:spPr bwMode="auto">
            <a:xfrm>
              <a:off x="1190" y="2955"/>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9" name="Freeform 48"/>
            <p:cNvSpPr>
              <a:spLocks/>
            </p:cNvSpPr>
            <p:nvPr userDrawn="1"/>
          </p:nvSpPr>
          <p:spPr bwMode="auto">
            <a:xfrm>
              <a:off x="1468" y="2935"/>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0" name="Freeform 49"/>
            <p:cNvSpPr>
              <a:spLocks/>
            </p:cNvSpPr>
            <p:nvPr userDrawn="1"/>
          </p:nvSpPr>
          <p:spPr bwMode="auto">
            <a:xfrm>
              <a:off x="1191" y="3414"/>
              <a:ext cx="482" cy="418"/>
            </a:xfrm>
            <a:custGeom>
              <a:avLst/>
              <a:gdLst>
                <a:gd name="T0" fmla="*/ 803 w 803"/>
                <a:gd name="T1" fmla="*/ 0 h 696"/>
                <a:gd name="T2" fmla="*/ 803 w 803"/>
                <a:gd name="T3" fmla="*/ 0 h 696"/>
                <a:gd name="T4" fmla="*/ 401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0"/>
                  </a:lnTo>
                  <a:lnTo>
                    <a:pt x="803"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1" name="Freeform 50"/>
            <p:cNvSpPr>
              <a:spLocks/>
            </p:cNvSpPr>
            <p:nvPr userDrawn="1"/>
          </p:nvSpPr>
          <p:spPr bwMode="auto">
            <a:xfrm>
              <a:off x="3408" y="3414"/>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2" name="Freeform 51"/>
            <p:cNvSpPr>
              <a:spLocks/>
            </p:cNvSpPr>
            <p:nvPr userDrawn="1"/>
          </p:nvSpPr>
          <p:spPr bwMode="auto">
            <a:xfrm>
              <a:off x="2577" y="3414"/>
              <a:ext cx="482" cy="418"/>
            </a:xfrm>
            <a:custGeom>
              <a:avLst/>
              <a:gdLst>
                <a:gd name="T0" fmla="*/ 803 w 803"/>
                <a:gd name="T1" fmla="*/ 0 h 696"/>
                <a:gd name="T2" fmla="*/ 803 w 803"/>
                <a:gd name="T3" fmla="*/ 0 h 696"/>
                <a:gd name="T4" fmla="*/ 402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3" name="Freeform 52"/>
            <p:cNvSpPr>
              <a:spLocks/>
            </p:cNvSpPr>
            <p:nvPr userDrawn="1"/>
          </p:nvSpPr>
          <p:spPr bwMode="auto">
            <a:xfrm>
              <a:off x="2022"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0F0F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4" name="Freeform 53"/>
            <p:cNvSpPr>
              <a:spLocks/>
            </p:cNvSpPr>
            <p:nvPr userDrawn="1"/>
          </p:nvSpPr>
          <p:spPr bwMode="auto">
            <a:xfrm>
              <a:off x="358" y="3883"/>
              <a:ext cx="483" cy="418"/>
            </a:xfrm>
            <a:custGeom>
              <a:avLst/>
              <a:gdLst>
                <a:gd name="T0" fmla="*/ 804 w 804"/>
                <a:gd name="T1" fmla="*/ 696 h 696"/>
                <a:gd name="T2" fmla="*/ 804 w 804"/>
                <a:gd name="T3" fmla="*/ 696 h 696"/>
                <a:gd name="T4" fmla="*/ 0 w 804"/>
                <a:gd name="T5" fmla="*/ 696 h 696"/>
                <a:gd name="T6" fmla="*/ 402 w 804"/>
                <a:gd name="T7" fmla="*/ 0 h 696"/>
                <a:gd name="T8" fmla="*/ 804 w 804"/>
                <a:gd name="T9" fmla="*/ 696 h 696"/>
              </a:gdLst>
              <a:ahLst/>
              <a:cxnLst>
                <a:cxn ang="0">
                  <a:pos x="T0" y="T1"/>
                </a:cxn>
                <a:cxn ang="0">
                  <a:pos x="T2" y="T3"/>
                </a:cxn>
                <a:cxn ang="0">
                  <a:pos x="T4" y="T5"/>
                </a:cxn>
                <a:cxn ang="0">
                  <a:pos x="T6" y="T7"/>
                </a:cxn>
                <a:cxn ang="0">
                  <a:pos x="T8" y="T9"/>
                </a:cxn>
              </a:cxnLst>
              <a:rect l="0" t="0" r="r" b="b"/>
              <a:pathLst>
                <a:path w="804" h="696">
                  <a:moveTo>
                    <a:pt x="804" y="696"/>
                  </a:moveTo>
                  <a:lnTo>
                    <a:pt x="804" y="696"/>
                  </a:lnTo>
                  <a:lnTo>
                    <a:pt x="0" y="696"/>
                  </a:lnTo>
                  <a:lnTo>
                    <a:pt x="402" y="0"/>
                  </a:lnTo>
                  <a:lnTo>
                    <a:pt x="804" y="696"/>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5" name="Freeform 54"/>
            <p:cNvSpPr>
              <a:spLocks/>
            </p:cNvSpPr>
            <p:nvPr userDrawn="1"/>
          </p:nvSpPr>
          <p:spPr bwMode="auto">
            <a:xfrm>
              <a:off x="2022" y="2935"/>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6" name="Freeform 55"/>
            <p:cNvSpPr>
              <a:spLocks/>
            </p:cNvSpPr>
            <p:nvPr userDrawn="1"/>
          </p:nvSpPr>
          <p:spPr bwMode="auto">
            <a:xfrm>
              <a:off x="2022" y="4343"/>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7" name="Freeform 56"/>
            <p:cNvSpPr>
              <a:spLocks/>
            </p:cNvSpPr>
            <p:nvPr userDrawn="1"/>
          </p:nvSpPr>
          <p:spPr bwMode="auto">
            <a:xfrm>
              <a:off x="2577" y="2475"/>
              <a:ext cx="482"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8" name="Freeform 57"/>
            <p:cNvSpPr>
              <a:spLocks/>
            </p:cNvSpPr>
            <p:nvPr userDrawn="1"/>
          </p:nvSpPr>
          <p:spPr bwMode="auto">
            <a:xfrm>
              <a:off x="45" y="2935"/>
              <a:ext cx="241" cy="417"/>
            </a:xfrm>
            <a:custGeom>
              <a:avLst/>
              <a:gdLst>
                <a:gd name="T0" fmla="*/ 0 w 402"/>
                <a:gd name="T1" fmla="*/ 0 h 695"/>
                <a:gd name="T2" fmla="*/ 0 w 402"/>
                <a:gd name="T3" fmla="*/ 0 h 695"/>
                <a:gd name="T4" fmla="*/ 0 w 402"/>
                <a:gd name="T5" fmla="*/ 695 h 695"/>
                <a:gd name="T6" fmla="*/ 0 w 402"/>
                <a:gd name="T7" fmla="*/ 695 h 695"/>
                <a:gd name="T8" fmla="*/ 402 w 402"/>
                <a:gd name="T9" fmla="*/ 0 h 695"/>
                <a:gd name="T10" fmla="*/ 0 w 402"/>
                <a:gd name="T11" fmla="*/ 0 h 695"/>
              </a:gdLst>
              <a:ahLst/>
              <a:cxnLst>
                <a:cxn ang="0">
                  <a:pos x="T0" y="T1"/>
                </a:cxn>
                <a:cxn ang="0">
                  <a:pos x="T2" y="T3"/>
                </a:cxn>
                <a:cxn ang="0">
                  <a:pos x="T4" y="T5"/>
                </a:cxn>
                <a:cxn ang="0">
                  <a:pos x="T6" y="T7"/>
                </a:cxn>
                <a:cxn ang="0">
                  <a:pos x="T8" y="T9"/>
                </a:cxn>
                <a:cxn ang="0">
                  <a:pos x="T10" y="T11"/>
                </a:cxn>
              </a:cxnLst>
              <a:rect l="0" t="0" r="r" b="b"/>
              <a:pathLst>
                <a:path w="402" h="695">
                  <a:moveTo>
                    <a:pt x="0" y="0"/>
                  </a:moveTo>
                  <a:lnTo>
                    <a:pt x="0" y="0"/>
                  </a:lnTo>
                  <a:lnTo>
                    <a:pt x="0" y="695"/>
                  </a:lnTo>
                  <a:lnTo>
                    <a:pt x="0" y="695"/>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9" name="Freeform 58"/>
            <p:cNvSpPr>
              <a:spLocks/>
            </p:cNvSpPr>
            <p:nvPr userDrawn="1"/>
          </p:nvSpPr>
          <p:spPr bwMode="auto">
            <a:xfrm>
              <a:off x="45" y="2475"/>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0" name="Freeform 59"/>
            <p:cNvSpPr>
              <a:spLocks/>
            </p:cNvSpPr>
            <p:nvPr userDrawn="1"/>
          </p:nvSpPr>
          <p:spPr bwMode="auto">
            <a:xfrm>
              <a:off x="45" y="1976"/>
              <a:ext cx="241" cy="417"/>
            </a:xfrm>
            <a:custGeom>
              <a:avLst/>
              <a:gdLst>
                <a:gd name="T0" fmla="*/ 0 w 402"/>
                <a:gd name="T1" fmla="*/ 0 h 695"/>
                <a:gd name="T2" fmla="*/ 0 w 402"/>
                <a:gd name="T3" fmla="*/ 0 h 695"/>
                <a:gd name="T4" fmla="*/ 0 w 402"/>
                <a:gd name="T5" fmla="*/ 695 h 695"/>
                <a:gd name="T6" fmla="*/ 0 w 402"/>
                <a:gd name="T7" fmla="*/ 695 h 695"/>
                <a:gd name="T8" fmla="*/ 402 w 402"/>
                <a:gd name="T9" fmla="*/ 0 h 695"/>
                <a:gd name="T10" fmla="*/ 0 w 402"/>
                <a:gd name="T11" fmla="*/ 0 h 695"/>
              </a:gdLst>
              <a:ahLst/>
              <a:cxnLst>
                <a:cxn ang="0">
                  <a:pos x="T0" y="T1"/>
                </a:cxn>
                <a:cxn ang="0">
                  <a:pos x="T2" y="T3"/>
                </a:cxn>
                <a:cxn ang="0">
                  <a:pos x="T4" y="T5"/>
                </a:cxn>
                <a:cxn ang="0">
                  <a:pos x="T6" y="T7"/>
                </a:cxn>
                <a:cxn ang="0">
                  <a:pos x="T8" y="T9"/>
                </a:cxn>
                <a:cxn ang="0">
                  <a:pos x="T10" y="T11"/>
                </a:cxn>
              </a:cxnLst>
              <a:rect l="0" t="0" r="r" b="b"/>
              <a:pathLst>
                <a:path w="402" h="695">
                  <a:moveTo>
                    <a:pt x="0" y="0"/>
                  </a:moveTo>
                  <a:lnTo>
                    <a:pt x="0" y="0"/>
                  </a:lnTo>
                  <a:lnTo>
                    <a:pt x="0" y="695"/>
                  </a:lnTo>
                  <a:lnTo>
                    <a:pt x="0" y="695"/>
                  </a:lnTo>
                  <a:lnTo>
                    <a:pt x="402" y="0"/>
                  </a:lnTo>
                  <a:lnTo>
                    <a:pt x="0"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1" name="Freeform 60"/>
            <p:cNvSpPr>
              <a:spLocks/>
            </p:cNvSpPr>
            <p:nvPr userDrawn="1"/>
          </p:nvSpPr>
          <p:spPr bwMode="auto">
            <a:xfrm>
              <a:off x="45" y="1516"/>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2" name="Freeform 61"/>
            <p:cNvSpPr>
              <a:spLocks/>
            </p:cNvSpPr>
            <p:nvPr userDrawn="1"/>
          </p:nvSpPr>
          <p:spPr bwMode="auto">
            <a:xfrm>
              <a:off x="45" y="1018"/>
              <a:ext cx="241" cy="418"/>
            </a:xfrm>
            <a:custGeom>
              <a:avLst/>
              <a:gdLst>
                <a:gd name="T0" fmla="*/ 0 w 402"/>
                <a:gd name="T1" fmla="*/ 0 h 696"/>
                <a:gd name="T2" fmla="*/ 0 w 402"/>
                <a:gd name="T3" fmla="*/ 0 h 696"/>
                <a:gd name="T4" fmla="*/ 0 w 402"/>
                <a:gd name="T5" fmla="*/ 696 h 696"/>
                <a:gd name="T6" fmla="*/ 0 w 402"/>
                <a:gd name="T7" fmla="*/ 696 h 696"/>
                <a:gd name="T8" fmla="*/ 402 w 402"/>
                <a:gd name="T9" fmla="*/ 0 h 696"/>
                <a:gd name="T10" fmla="*/ 0 w 402"/>
                <a:gd name="T11" fmla="*/ 0 h 696"/>
              </a:gdLst>
              <a:ahLst/>
              <a:cxnLst>
                <a:cxn ang="0">
                  <a:pos x="T0" y="T1"/>
                </a:cxn>
                <a:cxn ang="0">
                  <a:pos x="T2" y="T3"/>
                </a:cxn>
                <a:cxn ang="0">
                  <a:pos x="T4" y="T5"/>
                </a:cxn>
                <a:cxn ang="0">
                  <a:pos x="T6" y="T7"/>
                </a:cxn>
                <a:cxn ang="0">
                  <a:pos x="T8" y="T9"/>
                </a:cxn>
                <a:cxn ang="0">
                  <a:pos x="T10" y="T11"/>
                </a:cxn>
              </a:cxnLst>
              <a:rect l="0" t="0" r="r" b="b"/>
              <a:pathLst>
                <a:path w="402" h="696">
                  <a:moveTo>
                    <a:pt x="0" y="0"/>
                  </a:moveTo>
                  <a:lnTo>
                    <a:pt x="0" y="0"/>
                  </a:lnTo>
                  <a:lnTo>
                    <a:pt x="0" y="696"/>
                  </a:lnTo>
                  <a:lnTo>
                    <a:pt x="0" y="696"/>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3" name="Freeform 62"/>
            <p:cNvSpPr>
              <a:spLocks/>
            </p:cNvSpPr>
            <p:nvPr userDrawn="1"/>
          </p:nvSpPr>
          <p:spPr bwMode="auto">
            <a:xfrm>
              <a:off x="45" y="559"/>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4" name="Freeform 63"/>
            <p:cNvSpPr>
              <a:spLocks/>
            </p:cNvSpPr>
            <p:nvPr userDrawn="1"/>
          </p:nvSpPr>
          <p:spPr bwMode="auto">
            <a:xfrm>
              <a:off x="45" y="49"/>
              <a:ext cx="241" cy="418"/>
            </a:xfrm>
            <a:custGeom>
              <a:avLst/>
              <a:gdLst>
                <a:gd name="T0" fmla="*/ 0 w 402"/>
                <a:gd name="T1" fmla="*/ 0 h 696"/>
                <a:gd name="T2" fmla="*/ 0 w 402"/>
                <a:gd name="T3" fmla="*/ 0 h 696"/>
                <a:gd name="T4" fmla="*/ 0 w 402"/>
                <a:gd name="T5" fmla="*/ 696 h 696"/>
                <a:gd name="T6" fmla="*/ 0 w 402"/>
                <a:gd name="T7" fmla="*/ 696 h 696"/>
                <a:gd name="T8" fmla="*/ 402 w 402"/>
                <a:gd name="T9" fmla="*/ 0 h 696"/>
                <a:gd name="T10" fmla="*/ 0 w 402"/>
                <a:gd name="T11" fmla="*/ 0 h 696"/>
              </a:gdLst>
              <a:ahLst/>
              <a:cxnLst>
                <a:cxn ang="0">
                  <a:pos x="T0" y="T1"/>
                </a:cxn>
                <a:cxn ang="0">
                  <a:pos x="T2" y="T3"/>
                </a:cxn>
                <a:cxn ang="0">
                  <a:pos x="T4" y="T5"/>
                </a:cxn>
                <a:cxn ang="0">
                  <a:pos x="T6" y="T7"/>
                </a:cxn>
                <a:cxn ang="0">
                  <a:pos x="T8" y="T9"/>
                </a:cxn>
                <a:cxn ang="0">
                  <a:pos x="T10" y="T11"/>
                </a:cxn>
              </a:cxnLst>
              <a:rect l="0" t="0" r="r" b="b"/>
              <a:pathLst>
                <a:path w="402" h="696">
                  <a:moveTo>
                    <a:pt x="0" y="0"/>
                  </a:moveTo>
                  <a:lnTo>
                    <a:pt x="0" y="0"/>
                  </a:lnTo>
                  <a:lnTo>
                    <a:pt x="0" y="696"/>
                  </a:lnTo>
                  <a:lnTo>
                    <a:pt x="0" y="696"/>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5" name="Freeform 64"/>
            <p:cNvSpPr>
              <a:spLocks/>
            </p:cNvSpPr>
            <p:nvPr userDrawn="1"/>
          </p:nvSpPr>
          <p:spPr bwMode="auto">
            <a:xfrm>
              <a:off x="7102" y="530"/>
              <a:ext cx="1014" cy="878"/>
            </a:xfrm>
            <a:custGeom>
              <a:avLst/>
              <a:gdLst>
                <a:gd name="T0" fmla="*/ 1688 w 1688"/>
                <a:gd name="T1" fmla="*/ 0 h 1462"/>
                <a:gd name="T2" fmla="*/ 1688 w 1688"/>
                <a:gd name="T3" fmla="*/ 0 h 1462"/>
                <a:gd name="T4" fmla="*/ 844 w 1688"/>
                <a:gd name="T5" fmla="*/ 1462 h 1462"/>
                <a:gd name="T6" fmla="*/ 0 w 1688"/>
                <a:gd name="T7" fmla="*/ 0 h 1462"/>
                <a:gd name="T8" fmla="*/ 1688 w 1688"/>
                <a:gd name="T9" fmla="*/ 0 h 1462"/>
              </a:gdLst>
              <a:ahLst/>
              <a:cxnLst>
                <a:cxn ang="0">
                  <a:pos x="T0" y="T1"/>
                </a:cxn>
                <a:cxn ang="0">
                  <a:pos x="T2" y="T3"/>
                </a:cxn>
                <a:cxn ang="0">
                  <a:pos x="T4" y="T5"/>
                </a:cxn>
                <a:cxn ang="0">
                  <a:pos x="T6" y="T7"/>
                </a:cxn>
                <a:cxn ang="0">
                  <a:pos x="T8" y="T9"/>
                </a:cxn>
              </a:cxnLst>
              <a:rect l="0" t="0" r="r" b="b"/>
              <a:pathLst>
                <a:path w="1688" h="1462">
                  <a:moveTo>
                    <a:pt x="1688" y="0"/>
                  </a:moveTo>
                  <a:lnTo>
                    <a:pt x="1688" y="0"/>
                  </a:lnTo>
                  <a:lnTo>
                    <a:pt x="844" y="1462"/>
                  </a:lnTo>
                  <a:lnTo>
                    <a:pt x="0" y="0"/>
                  </a:lnTo>
                  <a:lnTo>
                    <a:pt x="16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8" name="Freeform 67"/>
            <p:cNvSpPr>
              <a:spLocks/>
            </p:cNvSpPr>
            <p:nvPr userDrawn="1"/>
          </p:nvSpPr>
          <p:spPr bwMode="auto">
            <a:xfrm>
              <a:off x="83" y="531"/>
              <a:ext cx="7445" cy="921"/>
            </a:xfrm>
            <a:custGeom>
              <a:avLst/>
              <a:gdLst>
                <a:gd name="T0" fmla="*/ 11532 w 12398"/>
                <a:gd name="T1" fmla="*/ 11 h 1533"/>
                <a:gd name="T2" fmla="*/ 11532 w 12398"/>
                <a:gd name="T3" fmla="*/ 11 h 1533"/>
                <a:gd name="T4" fmla="*/ 11513 w 12398"/>
                <a:gd name="T5" fmla="*/ 0 h 1533"/>
                <a:gd name="T6" fmla="*/ 12398 w 12398"/>
                <a:gd name="T7" fmla="*/ 1533 h 1533"/>
                <a:gd name="T8" fmla="*/ 867 w 12398"/>
                <a:gd name="T9" fmla="*/ 1533 h 1533"/>
                <a:gd name="T10" fmla="*/ 0 w 12398"/>
                <a:gd name="T11" fmla="*/ 13 h 1533"/>
                <a:gd name="T12" fmla="*/ 11532 w 12398"/>
                <a:gd name="T13" fmla="*/ 11 h 1533"/>
              </a:gdLst>
              <a:ahLst/>
              <a:cxnLst>
                <a:cxn ang="0">
                  <a:pos x="T0" y="T1"/>
                </a:cxn>
                <a:cxn ang="0">
                  <a:pos x="T2" y="T3"/>
                </a:cxn>
                <a:cxn ang="0">
                  <a:pos x="T4" y="T5"/>
                </a:cxn>
                <a:cxn ang="0">
                  <a:pos x="T6" y="T7"/>
                </a:cxn>
                <a:cxn ang="0">
                  <a:pos x="T8" y="T9"/>
                </a:cxn>
                <a:cxn ang="0">
                  <a:pos x="T10" y="T11"/>
                </a:cxn>
                <a:cxn ang="0">
                  <a:pos x="T12" y="T13"/>
                </a:cxn>
              </a:cxnLst>
              <a:rect l="0" t="0" r="r" b="b"/>
              <a:pathLst>
                <a:path w="12398" h="1533">
                  <a:moveTo>
                    <a:pt x="11532" y="11"/>
                  </a:moveTo>
                  <a:lnTo>
                    <a:pt x="11532" y="11"/>
                  </a:lnTo>
                  <a:lnTo>
                    <a:pt x="11513" y="0"/>
                  </a:lnTo>
                  <a:lnTo>
                    <a:pt x="12398" y="1533"/>
                  </a:lnTo>
                  <a:lnTo>
                    <a:pt x="867" y="1533"/>
                  </a:lnTo>
                  <a:lnTo>
                    <a:pt x="0" y="13"/>
                  </a:lnTo>
                  <a:lnTo>
                    <a:pt x="11532" y="1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9" name="Freeform 68"/>
            <p:cNvSpPr>
              <a:spLocks/>
            </p:cNvSpPr>
            <p:nvPr userDrawn="1"/>
          </p:nvSpPr>
          <p:spPr bwMode="auto">
            <a:xfrm>
              <a:off x="7102" y="4"/>
              <a:ext cx="1015" cy="438"/>
            </a:xfrm>
            <a:custGeom>
              <a:avLst/>
              <a:gdLst>
                <a:gd name="T0" fmla="*/ 422 w 1689"/>
                <a:gd name="T1" fmla="*/ 0 h 730"/>
                <a:gd name="T2" fmla="*/ 422 w 1689"/>
                <a:gd name="T3" fmla="*/ 0 h 730"/>
                <a:gd name="T4" fmla="*/ 0 w 1689"/>
                <a:gd name="T5" fmla="*/ 730 h 730"/>
                <a:gd name="T6" fmla="*/ 1689 w 1689"/>
                <a:gd name="T7" fmla="*/ 730 h 730"/>
                <a:gd name="T8" fmla="*/ 1266 w 1689"/>
                <a:gd name="T9" fmla="*/ 0 h 730"/>
                <a:gd name="T10" fmla="*/ 422 w 1689"/>
                <a:gd name="T11" fmla="*/ 0 h 730"/>
              </a:gdLst>
              <a:ahLst/>
              <a:cxnLst>
                <a:cxn ang="0">
                  <a:pos x="T0" y="T1"/>
                </a:cxn>
                <a:cxn ang="0">
                  <a:pos x="T2" y="T3"/>
                </a:cxn>
                <a:cxn ang="0">
                  <a:pos x="T4" y="T5"/>
                </a:cxn>
                <a:cxn ang="0">
                  <a:pos x="T6" y="T7"/>
                </a:cxn>
                <a:cxn ang="0">
                  <a:pos x="T8" y="T9"/>
                </a:cxn>
                <a:cxn ang="0">
                  <a:pos x="T10" y="T11"/>
                </a:cxn>
              </a:cxnLst>
              <a:rect l="0" t="0" r="r" b="b"/>
              <a:pathLst>
                <a:path w="1689" h="730">
                  <a:moveTo>
                    <a:pt x="422" y="0"/>
                  </a:moveTo>
                  <a:lnTo>
                    <a:pt x="422" y="0"/>
                  </a:lnTo>
                  <a:lnTo>
                    <a:pt x="0" y="730"/>
                  </a:lnTo>
                  <a:lnTo>
                    <a:pt x="1689" y="730"/>
                  </a:lnTo>
                  <a:lnTo>
                    <a:pt x="1266" y="0"/>
                  </a:lnTo>
                  <a:lnTo>
                    <a:pt x="422"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0" name="Freeform 69"/>
            <p:cNvSpPr>
              <a:spLocks/>
            </p:cNvSpPr>
            <p:nvPr userDrawn="1"/>
          </p:nvSpPr>
          <p:spPr bwMode="auto">
            <a:xfrm>
              <a:off x="7963" y="4"/>
              <a:ext cx="229" cy="394"/>
            </a:xfrm>
            <a:custGeom>
              <a:avLst/>
              <a:gdLst>
                <a:gd name="T0" fmla="*/ 380 w 380"/>
                <a:gd name="T1" fmla="*/ 0 h 657"/>
                <a:gd name="T2" fmla="*/ 380 w 380"/>
                <a:gd name="T3" fmla="*/ 0 h 657"/>
                <a:gd name="T4" fmla="*/ 0 w 380"/>
                <a:gd name="T5" fmla="*/ 0 h 657"/>
                <a:gd name="T6" fmla="*/ 380 w 380"/>
                <a:gd name="T7" fmla="*/ 657 h 657"/>
                <a:gd name="T8" fmla="*/ 380 w 380"/>
                <a:gd name="T9" fmla="*/ 0 h 657"/>
              </a:gdLst>
              <a:ahLst/>
              <a:cxnLst>
                <a:cxn ang="0">
                  <a:pos x="T0" y="T1"/>
                </a:cxn>
                <a:cxn ang="0">
                  <a:pos x="T2" y="T3"/>
                </a:cxn>
                <a:cxn ang="0">
                  <a:pos x="T4" y="T5"/>
                </a:cxn>
                <a:cxn ang="0">
                  <a:pos x="T6" y="T7"/>
                </a:cxn>
                <a:cxn ang="0">
                  <a:pos x="T8" y="T9"/>
                </a:cxn>
              </a:cxnLst>
              <a:rect l="0" t="0" r="r" b="b"/>
              <a:pathLst>
                <a:path w="380" h="657">
                  <a:moveTo>
                    <a:pt x="380" y="0"/>
                  </a:moveTo>
                  <a:lnTo>
                    <a:pt x="380" y="0"/>
                  </a:lnTo>
                  <a:lnTo>
                    <a:pt x="0" y="0"/>
                  </a:lnTo>
                  <a:lnTo>
                    <a:pt x="380" y="657"/>
                  </a:lnTo>
                  <a:lnTo>
                    <a:pt x="38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1" name="Freeform 70"/>
            <p:cNvSpPr>
              <a:spLocks/>
            </p:cNvSpPr>
            <p:nvPr userDrawn="1"/>
          </p:nvSpPr>
          <p:spPr bwMode="auto">
            <a:xfrm>
              <a:off x="7685" y="574"/>
              <a:ext cx="507" cy="878"/>
            </a:xfrm>
            <a:custGeom>
              <a:avLst/>
              <a:gdLst>
                <a:gd name="T0" fmla="*/ 844 w 844"/>
                <a:gd name="T1" fmla="*/ 0 h 1462"/>
                <a:gd name="T2" fmla="*/ 844 w 844"/>
                <a:gd name="T3" fmla="*/ 0 h 1462"/>
                <a:gd name="T4" fmla="*/ 0 w 844"/>
                <a:gd name="T5" fmla="*/ 1462 h 1462"/>
                <a:gd name="T6" fmla="*/ 844 w 844"/>
                <a:gd name="T7" fmla="*/ 1462 h 1462"/>
                <a:gd name="T8" fmla="*/ 844 w 844"/>
                <a:gd name="T9" fmla="*/ 0 h 1462"/>
              </a:gdLst>
              <a:ahLst/>
              <a:cxnLst>
                <a:cxn ang="0">
                  <a:pos x="T0" y="T1"/>
                </a:cxn>
                <a:cxn ang="0">
                  <a:pos x="T2" y="T3"/>
                </a:cxn>
                <a:cxn ang="0">
                  <a:pos x="T4" y="T5"/>
                </a:cxn>
                <a:cxn ang="0">
                  <a:pos x="T6" y="T7"/>
                </a:cxn>
                <a:cxn ang="0">
                  <a:pos x="T8" y="T9"/>
                </a:cxn>
              </a:cxnLst>
              <a:rect l="0" t="0" r="r" b="b"/>
              <a:pathLst>
                <a:path w="844" h="1462">
                  <a:moveTo>
                    <a:pt x="844" y="0"/>
                  </a:moveTo>
                  <a:lnTo>
                    <a:pt x="844" y="0"/>
                  </a:lnTo>
                  <a:lnTo>
                    <a:pt x="0" y="1462"/>
                  </a:lnTo>
                  <a:lnTo>
                    <a:pt x="844" y="1462"/>
                  </a:lnTo>
                  <a:lnTo>
                    <a:pt x="844"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5" name="Freeform 74"/>
            <p:cNvSpPr>
              <a:spLocks/>
            </p:cNvSpPr>
            <p:nvPr userDrawn="1"/>
          </p:nvSpPr>
          <p:spPr bwMode="auto">
            <a:xfrm>
              <a:off x="864" y="5161"/>
              <a:ext cx="90" cy="80"/>
            </a:xfrm>
            <a:custGeom>
              <a:avLst/>
              <a:gdLst>
                <a:gd name="T0" fmla="*/ 75 w 150"/>
                <a:gd name="T1" fmla="*/ 0 h 133"/>
                <a:gd name="T2" fmla="*/ 75 w 150"/>
                <a:gd name="T3" fmla="*/ 0 h 133"/>
                <a:gd name="T4" fmla="*/ 0 w 150"/>
                <a:gd name="T5" fmla="*/ 133 h 133"/>
                <a:gd name="T6" fmla="*/ 150 w 150"/>
                <a:gd name="T7" fmla="*/ 133 h 133"/>
                <a:gd name="T8" fmla="*/ 75 w 150"/>
                <a:gd name="T9" fmla="*/ 0 h 133"/>
              </a:gdLst>
              <a:ahLst/>
              <a:cxnLst>
                <a:cxn ang="0">
                  <a:pos x="T0" y="T1"/>
                </a:cxn>
                <a:cxn ang="0">
                  <a:pos x="T2" y="T3"/>
                </a:cxn>
                <a:cxn ang="0">
                  <a:pos x="T4" y="T5"/>
                </a:cxn>
                <a:cxn ang="0">
                  <a:pos x="T6" y="T7"/>
                </a:cxn>
                <a:cxn ang="0">
                  <a:pos x="T8" y="T9"/>
                </a:cxn>
              </a:cxnLst>
              <a:rect l="0" t="0" r="r" b="b"/>
              <a:pathLst>
                <a:path w="150" h="133">
                  <a:moveTo>
                    <a:pt x="75" y="0"/>
                  </a:moveTo>
                  <a:lnTo>
                    <a:pt x="75" y="0"/>
                  </a:lnTo>
                  <a:lnTo>
                    <a:pt x="0" y="133"/>
                  </a:lnTo>
                  <a:lnTo>
                    <a:pt x="150" y="133"/>
                  </a:lnTo>
                  <a:lnTo>
                    <a:pt x="75" y="0"/>
                  </a:lnTo>
                  <a:close/>
                </a:path>
              </a:pathLst>
            </a:custGeom>
            <a:solidFill>
              <a:srgbClr val="039F5A"/>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6" name="Freeform 75"/>
            <p:cNvSpPr>
              <a:spLocks/>
            </p:cNvSpPr>
            <p:nvPr userDrawn="1"/>
          </p:nvSpPr>
          <p:spPr bwMode="auto">
            <a:xfrm>
              <a:off x="472" y="5161"/>
              <a:ext cx="90" cy="80"/>
            </a:xfrm>
            <a:custGeom>
              <a:avLst/>
              <a:gdLst>
                <a:gd name="T0" fmla="*/ 74 w 150"/>
                <a:gd name="T1" fmla="*/ 0 h 133"/>
                <a:gd name="T2" fmla="*/ 74 w 150"/>
                <a:gd name="T3" fmla="*/ 0 h 133"/>
                <a:gd name="T4" fmla="*/ 0 w 150"/>
                <a:gd name="T5" fmla="*/ 133 h 133"/>
                <a:gd name="T6" fmla="*/ 150 w 150"/>
                <a:gd name="T7" fmla="*/ 133 h 133"/>
                <a:gd name="T8" fmla="*/ 74 w 150"/>
                <a:gd name="T9" fmla="*/ 0 h 133"/>
              </a:gdLst>
              <a:ahLst/>
              <a:cxnLst>
                <a:cxn ang="0">
                  <a:pos x="T0" y="T1"/>
                </a:cxn>
                <a:cxn ang="0">
                  <a:pos x="T2" y="T3"/>
                </a:cxn>
                <a:cxn ang="0">
                  <a:pos x="T4" y="T5"/>
                </a:cxn>
                <a:cxn ang="0">
                  <a:pos x="T6" y="T7"/>
                </a:cxn>
                <a:cxn ang="0">
                  <a:pos x="T8" y="T9"/>
                </a:cxn>
              </a:cxnLst>
              <a:rect l="0" t="0" r="r" b="b"/>
              <a:pathLst>
                <a:path w="150" h="133">
                  <a:moveTo>
                    <a:pt x="74" y="0"/>
                  </a:moveTo>
                  <a:lnTo>
                    <a:pt x="74" y="0"/>
                  </a:lnTo>
                  <a:lnTo>
                    <a:pt x="0" y="133"/>
                  </a:lnTo>
                  <a:lnTo>
                    <a:pt x="150" y="133"/>
                  </a:lnTo>
                  <a:lnTo>
                    <a:pt x="74"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7" name="Freeform 76"/>
            <p:cNvSpPr>
              <a:spLocks noEditPoints="1"/>
            </p:cNvSpPr>
            <p:nvPr userDrawn="1"/>
          </p:nvSpPr>
          <p:spPr bwMode="auto">
            <a:xfrm>
              <a:off x="303" y="5162"/>
              <a:ext cx="55" cy="79"/>
            </a:xfrm>
            <a:custGeom>
              <a:avLst/>
              <a:gdLst>
                <a:gd name="T0" fmla="*/ 92 w 93"/>
                <a:gd name="T1" fmla="*/ 40 h 131"/>
                <a:gd name="T2" fmla="*/ 92 w 93"/>
                <a:gd name="T3" fmla="*/ 40 h 131"/>
                <a:gd name="T4" fmla="*/ 87 w 93"/>
                <a:gd name="T5" fmla="*/ 63 h 131"/>
                <a:gd name="T6" fmla="*/ 70 w 93"/>
                <a:gd name="T7" fmla="*/ 79 h 131"/>
                <a:gd name="T8" fmla="*/ 45 w 93"/>
                <a:gd name="T9" fmla="*/ 84 h 131"/>
                <a:gd name="T10" fmla="*/ 27 w 93"/>
                <a:gd name="T11" fmla="*/ 84 h 131"/>
                <a:gd name="T12" fmla="*/ 27 w 93"/>
                <a:gd name="T13" fmla="*/ 124 h 131"/>
                <a:gd name="T14" fmla="*/ 27 w 93"/>
                <a:gd name="T15" fmla="*/ 131 h 131"/>
                <a:gd name="T16" fmla="*/ 20 w 93"/>
                <a:gd name="T17" fmla="*/ 131 h 131"/>
                <a:gd name="T18" fmla="*/ 8 w 93"/>
                <a:gd name="T19" fmla="*/ 131 h 131"/>
                <a:gd name="T20" fmla="*/ 0 w 93"/>
                <a:gd name="T21" fmla="*/ 131 h 131"/>
                <a:gd name="T22" fmla="*/ 0 w 93"/>
                <a:gd name="T23" fmla="*/ 124 h 131"/>
                <a:gd name="T24" fmla="*/ 0 w 93"/>
                <a:gd name="T25" fmla="*/ 8 h 131"/>
                <a:gd name="T26" fmla="*/ 0 w 93"/>
                <a:gd name="T27" fmla="*/ 0 h 131"/>
                <a:gd name="T28" fmla="*/ 8 w 93"/>
                <a:gd name="T29" fmla="*/ 0 h 131"/>
                <a:gd name="T30" fmla="*/ 38 w 93"/>
                <a:gd name="T31" fmla="*/ 0 h 131"/>
                <a:gd name="T32" fmla="*/ 75 w 93"/>
                <a:gd name="T33" fmla="*/ 9 h 131"/>
                <a:gd name="T34" fmla="*/ 92 w 93"/>
                <a:gd name="T35" fmla="*/ 40 h 131"/>
                <a:gd name="T36" fmla="*/ 60 w 93"/>
                <a:gd name="T37" fmla="*/ 29 h 131"/>
                <a:gd name="T38" fmla="*/ 60 w 93"/>
                <a:gd name="T39" fmla="*/ 29 h 131"/>
                <a:gd name="T40" fmla="*/ 40 w 93"/>
                <a:gd name="T41" fmla="*/ 25 h 131"/>
                <a:gd name="T42" fmla="*/ 27 w 93"/>
                <a:gd name="T43" fmla="*/ 25 h 131"/>
                <a:gd name="T44" fmla="*/ 27 w 93"/>
                <a:gd name="T45" fmla="*/ 59 h 131"/>
                <a:gd name="T46" fmla="*/ 44 w 93"/>
                <a:gd name="T47" fmla="*/ 59 h 131"/>
                <a:gd name="T48" fmla="*/ 61 w 93"/>
                <a:gd name="T49" fmla="*/ 54 h 131"/>
                <a:gd name="T50" fmla="*/ 66 w 93"/>
                <a:gd name="T51" fmla="*/ 41 h 131"/>
                <a:gd name="T52" fmla="*/ 60 w 93"/>
                <a:gd name="T53" fmla="*/ 2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31">
                  <a:moveTo>
                    <a:pt x="92" y="40"/>
                  </a:moveTo>
                  <a:lnTo>
                    <a:pt x="92" y="40"/>
                  </a:lnTo>
                  <a:cubicBezTo>
                    <a:pt x="93" y="48"/>
                    <a:pt x="91" y="56"/>
                    <a:pt x="87" y="63"/>
                  </a:cubicBezTo>
                  <a:cubicBezTo>
                    <a:pt x="83" y="70"/>
                    <a:pt x="77" y="75"/>
                    <a:pt x="70" y="79"/>
                  </a:cubicBezTo>
                  <a:cubicBezTo>
                    <a:pt x="62" y="83"/>
                    <a:pt x="54" y="84"/>
                    <a:pt x="45" y="84"/>
                  </a:cubicBezTo>
                  <a:lnTo>
                    <a:pt x="27" y="84"/>
                  </a:lnTo>
                  <a:lnTo>
                    <a:pt x="27" y="124"/>
                  </a:lnTo>
                  <a:lnTo>
                    <a:pt x="27" y="131"/>
                  </a:lnTo>
                  <a:lnTo>
                    <a:pt x="20" y="131"/>
                  </a:lnTo>
                  <a:lnTo>
                    <a:pt x="8" y="131"/>
                  </a:lnTo>
                  <a:lnTo>
                    <a:pt x="0" y="131"/>
                  </a:lnTo>
                  <a:lnTo>
                    <a:pt x="0" y="124"/>
                  </a:lnTo>
                  <a:lnTo>
                    <a:pt x="0" y="8"/>
                  </a:lnTo>
                  <a:lnTo>
                    <a:pt x="0" y="0"/>
                  </a:lnTo>
                  <a:lnTo>
                    <a:pt x="8" y="0"/>
                  </a:lnTo>
                  <a:lnTo>
                    <a:pt x="38" y="0"/>
                  </a:lnTo>
                  <a:cubicBezTo>
                    <a:pt x="54" y="0"/>
                    <a:pt x="66" y="3"/>
                    <a:pt x="75" y="9"/>
                  </a:cubicBezTo>
                  <a:cubicBezTo>
                    <a:pt x="86" y="15"/>
                    <a:pt x="92" y="25"/>
                    <a:pt x="92" y="40"/>
                  </a:cubicBezTo>
                  <a:close/>
                  <a:moveTo>
                    <a:pt x="60" y="29"/>
                  </a:moveTo>
                  <a:lnTo>
                    <a:pt x="60" y="29"/>
                  </a:lnTo>
                  <a:cubicBezTo>
                    <a:pt x="55" y="27"/>
                    <a:pt x="49" y="25"/>
                    <a:pt x="40" y="25"/>
                  </a:cubicBezTo>
                  <a:lnTo>
                    <a:pt x="27" y="25"/>
                  </a:lnTo>
                  <a:lnTo>
                    <a:pt x="27" y="59"/>
                  </a:lnTo>
                  <a:lnTo>
                    <a:pt x="44" y="59"/>
                  </a:lnTo>
                  <a:cubicBezTo>
                    <a:pt x="52" y="59"/>
                    <a:pt x="58" y="58"/>
                    <a:pt x="61" y="54"/>
                  </a:cubicBezTo>
                  <a:cubicBezTo>
                    <a:pt x="65" y="51"/>
                    <a:pt x="66" y="46"/>
                    <a:pt x="66" y="41"/>
                  </a:cubicBezTo>
                  <a:cubicBezTo>
                    <a:pt x="66" y="33"/>
                    <a:pt x="62" y="31"/>
                    <a:pt x="60" y="2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8" name="Freeform 77"/>
            <p:cNvSpPr>
              <a:spLocks noEditPoints="1"/>
            </p:cNvSpPr>
            <p:nvPr userDrawn="1"/>
          </p:nvSpPr>
          <p:spPr bwMode="auto">
            <a:xfrm>
              <a:off x="686" y="5162"/>
              <a:ext cx="60" cy="79"/>
            </a:xfrm>
            <a:custGeom>
              <a:avLst/>
              <a:gdLst>
                <a:gd name="T0" fmla="*/ 91 w 100"/>
                <a:gd name="T1" fmla="*/ 120 h 131"/>
                <a:gd name="T2" fmla="*/ 91 w 100"/>
                <a:gd name="T3" fmla="*/ 120 h 131"/>
                <a:gd name="T4" fmla="*/ 100 w 100"/>
                <a:gd name="T5" fmla="*/ 131 h 131"/>
                <a:gd name="T6" fmla="*/ 85 w 100"/>
                <a:gd name="T7" fmla="*/ 131 h 131"/>
                <a:gd name="T8" fmla="*/ 70 w 100"/>
                <a:gd name="T9" fmla="*/ 131 h 131"/>
                <a:gd name="T10" fmla="*/ 67 w 100"/>
                <a:gd name="T11" fmla="*/ 131 h 131"/>
                <a:gd name="T12" fmla="*/ 64 w 100"/>
                <a:gd name="T13" fmla="*/ 128 h 131"/>
                <a:gd name="T14" fmla="*/ 27 w 100"/>
                <a:gd name="T15" fmla="*/ 78 h 131"/>
                <a:gd name="T16" fmla="*/ 27 w 100"/>
                <a:gd name="T17" fmla="*/ 124 h 131"/>
                <a:gd name="T18" fmla="*/ 27 w 100"/>
                <a:gd name="T19" fmla="*/ 131 h 131"/>
                <a:gd name="T20" fmla="*/ 19 w 100"/>
                <a:gd name="T21" fmla="*/ 131 h 131"/>
                <a:gd name="T22" fmla="*/ 8 w 100"/>
                <a:gd name="T23" fmla="*/ 131 h 131"/>
                <a:gd name="T24" fmla="*/ 0 w 100"/>
                <a:gd name="T25" fmla="*/ 131 h 131"/>
                <a:gd name="T26" fmla="*/ 0 w 100"/>
                <a:gd name="T27" fmla="*/ 124 h 131"/>
                <a:gd name="T28" fmla="*/ 0 w 100"/>
                <a:gd name="T29" fmla="*/ 8 h 131"/>
                <a:gd name="T30" fmla="*/ 0 w 100"/>
                <a:gd name="T31" fmla="*/ 0 h 131"/>
                <a:gd name="T32" fmla="*/ 8 w 100"/>
                <a:gd name="T33" fmla="*/ 0 h 131"/>
                <a:gd name="T34" fmla="*/ 39 w 100"/>
                <a:gd name="T35" fmla="*/ 0 h 131"/>
                <a:gd name="T36" fmla="*/ 81 w 100"/>
                <a:gd name="T37" fmla="*/ 13 h 131"/>
                <a:gd name="T38" fmla="*/ 94 w 100"/>
                <a:gd name="T39" fmla="*/ 43 h 131"/>
                <a:gd name="T40" fmla="*/ 90 w 100"/>
                <a:gd name="T41" fmla="*/ 65 h 131"/>
                <a:gd name="T42" fmla="*/ 75 w 100"/>
                <a:gd name="T43" fmla="*/ 81 h 131"/>
                <a:gd name="T44" fmla="*/ 65 w 100"/>
                <a:gd name="T45" fmla="*/ 86 h 131"/>
                <a:gd name="T46" fmla="*/ 91 w 100"/>
                <a:gd name="T47" fmla="*/ 120 h 131"/>
                <a:gd name="T48" fmla="*/ 27 w 100"/>
                <a:gd name="T49" fmla="*/ 64 h 131"/>
                <a:gd name="T50" fmla="*/ 27 w 100"/>
                <a:gd name="T51" fmla="*/ 64 h 131"/>
                <a:gd name="T52" fmla="*/ 31 w 100"/>
                <a:gd name="T53" fmla="*/ 64 h 131"/>
                <a:gd name="T54" fmla="*/ 41 w 100"/>
                <a:gd name="T55" fmla="*/ 64 h 131"/>
                <a:gd name="T56" fmla="*/ 61 w 100"/>
                <a:gd name="T57" fmla="*/ 59 h 131"/>
                <a:gd name="T58" fmla="*/ 68 w 100"/>
                <a:gd name="T59" fmla="*/ 45 h 131"/>
                <a:gd name="T60" fmla="*/ 61 w 100"/>
                <a:gd name="T61" fmla="*/ 31 h 131"/>
                <a:gd name="T62" fmla="*/ 43 w 100"/>
                <a:gd name="T63" fmla="*/ 26 h 131"/>
                <a:gd name="T64" fmla="*/ 27 w 100"/>
                <a:gd name="T65" fmla="*/ 26 h 131"/>
                <a:gd name="T66" fmla="*/ 27 w 100"/>
                <a:gd name="T67" fmla="*/ 6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31">
                  <a:moveTo>
                    <a:pt x="91" y="120"/>
                  </a:moveTo>
                  <a:lnTo>
                    <a:pt x="91" y="120"/>
                  </a:lnTo>
                  <a:lnTo>
                    <a:pt x="100" y="131"/>
                  </a:lnTo>
                  <a:lnTo>
                    <a:pt x="85" y="131"/>
                  </a:lnTo>
                  <a:lnTo>
                    <a:pt x="70" y="131"/>
                  </a:lnTo>
                  <a:lnTo>
                    <a:pt x="67" y="131"/>
                  </a:lnTo>
                  <a:lnTo>
                    <a:pt x="64" y="128"/>
                  </a:lnTo>
                  <a:lnTo>
                    <a:pt x="27" y="78"/>
                  </a:lnTo>
                  <a:lnTo>
                    <a:pt x="27" y="124"/>
                  </a:lnTo>
                  <a:lnTo>
                    <a:pt x="27" y="131"/>
                  </a:lnTo>
                  <a:lnTo>
                    <a:pt x="19" y="131"/>
                  </a:lnTo>
                  <a:lnTo>
                    <a:pt x="8" y="131"/>
                  </a:lnTo>
                  <a:lnTo>
                    <a:pt x="0" y="131"/>
                  </a:lnTo>
                  <a:lnTo>
                    <a:pt x="0" y="124"/>
                  </a:lnTo>
                  <a:lnTo>
                    <a:pt x="0" y="8"/>
                  </a:lnTo>
                  <a:lnTo>
                    <a:pt x="0" y="0"/>
                  </a:lnTo>
                  <a:lnTo>
                    <a:pt x="8" y="0"/>
                  </a:lnTo>
                  <a:lnTo>
                    <a:pt x="39" y="0"/>
                  </a:lnTo>
                  <a:cubicBezTo>
                    <a:pt x="59" y="0"/>
                    <a:pt x="73" y="4"/>
                    <a:pt x="81" y="13"/>
                  </a:cubicBezTo>
                  <a:cubicBezTo>
                    <a:pt x="89" y="21"/>
                    <a:pt x="93" y="31"/>
                    <a:pt x="94" y="43"/>
                  </a:cubicBezTo>
                  <a:cubicBezTo>
                    <a:pt x="95" y="51"/>
                    <a:pt x="93" y="58"/>
                    <a:pt x="90" y="65"/>
                  </a:cubicBezTo>
                  <a:cubicBezTo>
                    <a:pt x="86" y="72"/>
                    <a:pt x="81" y="77"/>
                    <a:pt x="75" y="81"/>
                  </a:cubicBezTo>
                  <a:cubicBezTo>
                    <a:pt x="72" y="83"/>
                    <a:pt x="69" y="85"/>
                    <a:pt x="65" y="86"/>
                  </a:cubicBezTo>
                  <a:lnTo>
                    <a:pt x="91" y="120"/>
                  </a:lnTo>
                  <a:close/>
                  <a:moveTo>
                    <a:pt x="27" y="64"/>
                  </a:moveTo>
                  <a:lnTo>
                    <a:pt x="27" y="64"/>
                  </a:lnTo>
                  <a:lnTo>
                    <a:pt x="31" y="64"/>
                  </a:lnTo>
                  <a:lnTo>
                    <a:pt x="41" y="64"/>
                  </a:lnTo>
                  <a:cubicBezTo>
                    <a:pt x="49" y="64"/>
                    <a:pt x="56" y="62"/>
                    <a:pt x="61" y="59"/>
                  </a:cubicBezTo>
                  <a:cubicBezTo>
                    <a:pt x="65" y="55"/>
                    <a:pt x="68" y="51"/>
                    <a:pt x="68" y="45"/>
                  </a:cubicBezTo>
                  <a:cubicBezTo>
                    <a:pt x="68" y="39"/>
                    <a:pt x="65" y="35"/>
                    <a:pt x="61" y="31"/>
                  </a:cubicBezTo>
                  <a:cubicBezTo>
                    <a:pt x="56" y="27"/>
                    <a:pt x="50" y="26"/>
                    <a:pt x="43" y="26"/>
                  </a:cubicBezTo>
                  <a:lnTo>
                    <a:pt x="27" y="26"/>
                  </a:lnTo>
                  <a:lnTo>
                    <a:pt x="27" y="6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9" name="Freeform 78"/>
            <p:cNvSpPr>
              <a:spLocks noEditPoints="1"/>
            </p:cNvSpPr>
            <p:nvPr userDrawn="1"/>
          </p:nvSpPr>
          <p:spPr bwMode="auto">
            <a:xfrm>
              <a:off x="1078" y="5162"/>
              <a:ext cx="68" cy="79"/>
            </a:xfrm>
            <a:custGeom>
              <a:avLst/>
              <a:gdLst>
                <a:gd name="T0" fmla="*/ 105 w 113"/>
                <a:gd name="T1" fmla="*/ 33 h 131"/>
                <a:gd name="T2" fmla="*/ 105 w 113"/>
                <a:gd name="T3" fmla="*/ 33 h 131"/>
                <a:gd name="T4" fmla="*/ 113 w 113"/>
                <a:gd name="T5" fmla="*/ 67 h 131"/>
                <a:gd name="T6" fmla="*/ 103 w 113"/>
                <a:gd name="T7" fmla="*/ 101 h 131"/>
                <a:gd name="T8" fmla="*/ 78 w 113"/>
                <a:gd name="T9" fmla="*/ 124 h 131"/>
                <a:gd name="T10" fmla="*/ 45 w 113"/>
                <a:gd name="T11" fmla="*/ 131 h 131"/>
                <a:gd name="T12" fmla="*/ 7 w 113"/>
                <a:gd name="T13" fmla="*/ 131 h 131"/>
                <a:gd name="T14" fmla="*/ 0 w 113"/>
                <a:gd name="T15" fmla="*/ 131 h 131"/>
                <a:gd name="T16" fmla="*/ 0 w 113"/>
                <a:gd name="T17" fmla="*/ 124 h 131"/>
                <a:gd name="T18" fmla="*/ 0 w 113"/>
                <a:gd name="T19" fmla="*/ 8 h 131"/>
                <a:gd name="T20" fmla="*/ 0 w 113"/>
                <a:gd name="T21" fmla="*/ 0 h 131"/>
                <a:gd name="T22" fmla="*/ 7 w 113"/>
                <a:gd name="T23" fmla="*/ 0 h 131"/>
                <a:gd name="T24" fmla="*/ 39 w 113"/>
                <a:gd name="T25" fmla="*/ 0 h 131"/>
                <a:gd name="T26" fmla="*/ 79 w 113"/>
                <a:gd name="T27" fmla="*/ 9 h 131"/>
                <a:gd name="T28" fmla="*/ 105 w 113"/>
                <a:gd name="T29" fmla="*/ 33 h 131"/>
                <a:gd name="T30" fmla="*/ 76 w 113"/>
                <a:gd name="T31" fmla="*/ 38 h 131"/>
                <a:gd name="T32" fmla="*/ 76 w 113"/>
                <a:gd name="T33" fmla="*/ 38 h 131"/>
                <a:gd name="T34" fmla="*/ 39 w 113"/>
                <a:gd name="T35" fmla="*/ 25 h 131"/>
                <a:gd name="T36" fmla="*/ 26 w 113"/>
                <a:gd name="T37" fmla="*/ 25 h 131"/>
                <a:gd name="T38" fmla="*/ 26 w 113"/>
                <a:gd name="T39" fmla="*/ 106 h 131"/>
                <a:gd name="T40" fmla="*/ 37 w 113"/>
                <a:gd name="T41" fmla="*/ 106 h 131"/>
                <a:gd name="T42" fmla="*/ 72 w 113"/>
                <a:gd name="T43" fmla="*/ 96 h 131"/>
                <a:gd name="T44" fmla="*/ 87 w 113"/>
                <a:gd name="T45" fmla="*/ 66 h 131"/>
                <a:gd name="T46" fmla="*/ 76 w 113"/>
                <a:gd name="T47" fmla="*/ 3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31">
                  <a:moveTo>
                    <a:pt x="105" y="33"/>
                  </a:moveTo>
                  <a:lnTo>
                    <a:pt x="105" y="33"/>
                  </a:lnTo>
                  <a:cubicBezTo>
                    <a:pt x="110" y="44"/>
                    <a:pt x="113" y="55"/>
                    <a:pt x="113" y="67"/>
                  </a:cubicBezTo>
                  <a:cubicBezTo>
                    <a:pt x="113" y="80"/>
                    <a:pt x="110" y="91"/>
                    <a:pt x="103" y="101"/>
                  </a:cubicBezTo>
                  <a:cubicBezTo>
                    <a:pt x="97" y="111"/>
                    <a:pt x="88" y="119"/>
                    <a:pt x="78" y="124"/>
                  </a:cubicBezTo>
                  <a:cubicBezTo>
                    <a:pt x="67" y="129"/>
                    <a:pt x="56" y="131"/>
                    <a:pt x="45" y="131"/>
                  </a:cubicBezTo>
                  <a:lnTo>
                    <a:pt x="7" y="131"/>
                  </a:lnTo>
                  <a:lnTo>
                    <a:pt x="0" y="131"/>
                  </a:lnTo>
                  <a:lnTo>
                    <a:pt x="0" y="124"/>
                  </a:lnTo>
                  <a:lnTo>
                    <a:pt x="0" y="8"/>
                  </a:lnTo>
                  <a:lnTo>
                    <a:pt x="0" y="0"/>
                  </a:lnTo>
                  <a:lnTo>
                    <a:pt x="7" y="0"/>
                  </a:lnTo>
                  <a:lnTo>
                    <a:pt x="39" y="0"/>
                  </a:lnTo>
                  <a:cubicBezTo>
                    <a:pt x="54" y="0"/>
                    <a:pt x="68" y="3"/>
                    <a:pt x="79" y="9"/>
                  </a:cubicBezTo>
                  <a:cubicBezTo>
                    <a:pt x="90" y="15"/>
                    <a:pt x="99" y="23"/>
                    <a:pt x="105" y="33"/>
                  </a:cubicBezTo>
                  <a:close/>
                  <a:moveTo>
                    <a:pt x="76" y="38"/>
                  </a:moveTo>
                  <a:lnTo>
                    <a:pt x="76" y="38"/>
                  </a:lnTo>
                  <a:cubicBezTo>
                    <a:pt x="67" y="29"/>
                    <a:pt x="55" y="25"/>
                    <a:pt x="39" y="25"/>
                  </a:cubicBezTo>
                  <a:lnTo>
                    <a:pt x="26" y="25"/>
                  </a:lnTo>
                  <a:lnTo>
                    <a:pt x="26" y="106"/>
                  </a:lnTo>
                  <a:lnTo>
                    <a:pt x="37" y="106"/>
                  </a:lnTo>
                  <a:cubicBezTo>
                    <a:pt x="51" y="106"/>
                    <a:pt x="63" y="103"/>
                    <a:pt x="72" y="96"/>
                  </a:cubicBezTo>
                  <a:cubicBezTo>
                    <a:pt x="81" y="89"/>
                    <a:pt x="86" y="80"/>
                    <a:pt x="87" y="66"/>
                  </a:cubicBezTo>
                  <a:cubicBezTo>
                    <a:pt x="87" y="55"/>
                    <a:pt x="84" y="46"/>
                    <a:pt x="76" y="3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80" name="Freeform 79"/>
            <p:cNvSpPr>
              <a:spLocks noEditPoints="1"/>
            </p:cNvSpPr>
            <p:nvPr userDrawn="1"/>
          </p:nvSpPr>
          <p:spPr bwMode="auto">
            <a:xfrm>
              <a:off x="1278" y="5161"/>
              <a:ext cx="83" cy="81"/>
            </a:xfrm>
            <a:custGeom>
              <a:avLst/>
              <a:gdLst>
                <a:gd name="T0" fmla="*/ 138 w 138"/>
                <a:gd name="T1" fmla="*/ 69 h 136"/>
                <a:gd name="T2" fmla="*/ 138 w 138"/>
                <a:gd name="T3" fmla="*/ 69 h 136"/>
                <a:gd name="T4" fmla="*/ 128 w 138"/>
                <a:gd name="T5" fmla="*/ 104 h 136"/>
                <a:gd name="T6" fmla="*/ 101 w 138"/>
                <a:gd name="T7" fmla="*/ 128 h 136"/>
                <a:gd name="T8" fmla="*/ 68 w 138"/>
                <a:gd name="T9" fmla="*/ 136 h 136"/>
                <a:gd name="T10" fmla="*/ 35 w 138"/>
                <a:gd name="T11" fmla="*/ 126 h 136"/>
                <a:gd name="T12" fmla="*/ 10 w 138"/>
                <a:gd name="T13" fmla="*/ 102 h 136"/>
                <a:gd name="T14" fmla="*/ 1 w 138"/>
                <a:gd name="T15" fmla="*/ 66 h 136"/>
                <a:gd name="T16" fmla="*/ 6 w 138"/>
                <a:gd name="T17" fmla="*/ 42 h 136"/>
                <a:gd name="T18" fmla="*/ 20 w 138"/>
                <a:gd name="T19" fmla="*/ 21 h 136"/>
                <a:gd name="T20" fmla="*/ 41 w 138"/>
                <a:gd name="T21" fmla="*/ 6 h 136"/>
                <a:gd name="T22" fmla="*/ 69 w 138"/>
                <a:gd name="T23" fmla="*/ 0 h 136"/>
                <a:gd name="T24" fmla="*/ 104 w 138"/>
                <a:gd name="T25" fmla="*/ 9 h 136"/>
                <a:gd name="T26" fmla="*/ 129 w 138"/>
                <a:gd name="T27" fmla="*/ 34 h 136"/>
                <a:gd name="T28" fmla="*/ 138 w 138"/>
                <a:gd name="T29" fmla="*/ 69 h 136"/>
                <a:gd name="T30" fmla="*/ 107 w 138"/>
                <a:gd name="T31" fmla="*/ 47 h 136"/>
                <a:gd name="T32" fmla="*/ 107 w 138"/>
                <a:gd name="T33" fmla="*/ 47 h 136"/>
                <a:gd name="T34" fmla="*/ 90 w 138"/>
                <a:gd name="T35" fmla="*/ 31 h 136"/>
                <a:gd name="T36" fmla="*/ 69 w 138"/>
                <a:gd name="T37" fmla="*/ 26 h 136"/>
                <a:gd name="T38" fmla="*/ 48 w 138"/>
                <a:gd name="T39" fmla="*/ 32 h 136"/>
                <a:gd name="T40" fmla="*/ 32 w 138"/>
                <a:gd name="T41" fmla="*/ 47 h 136"/>
                <a:gd name="T42" fmla="*/ 27 w 138"/>
                <a:gd name="T43" fmla="*/ 66 h 136"/>
                <a:gd name="T44" fmla="*/ 34 w 138"/>
                <a:gd name="T45" fmla="*/ 91 h 136"/>
                <a:gd name="T46" fmla="*/ 50 w 138"/>
                <a:gd name="T47" fmla="*/ 105 h 136"/>
                <a:gd name="T48" fmla="*/ 69 w 138"/>
                <a:gd name="T49" fmla="*/ 109 h 136"/>
                <a:gd name="T50" fmla="*/ 98 w 138"/>
                <a:gd name="T51" fmla="*/ 99 h 136"/>
                <a:gd name="T52" fmla="*/ 112 w 138"/>
                <a:gd name="T53" fmla="*/ 68 h 136"/>
                <a:gd name="T54" fmla="*/ 107 w 138"/>
                <a:gd name="T55" fmla="*/ 4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8" h="136">
                  <a:moveTo>
                    <a:pt x="138" y="69"/>
                  </a:moveTo>
                  <a:lnTo>
                    <a:pt x="138" y="69"/>
                  </a:lnTo>
                  <a:cubicBezTo>
                    <a:pt x="138" y="82"/>
                    <a:pt x="135" y="94"/>
                    <a:pt x="128" y="104"/>
                  </a:cubicBezTo>
                  <a:cubicBezTo>
                    <a:pt x="121" y="114"/>
                    <a:pt x="112" y="122"/>
                    <a:pt x="101" y="128"/>
                  </a:cubicBezTo>
                  <a:cubicBezTo>
                    <a:pt x="90" y="133"/>
                    <a:pt x="79" y="136"/>
                    <a:pt x="68" y="136"/>
                  </a:cubicBezTo>
                  <a:cubicBezTo>
                    <a:pt x="57" y="135"/>
                    <a:pt x="46" y="132"/>
                    <a:pt x="35" y="126"/>
                  </a:cubicBezTo>
                  <a:cubicBezTo>
                    <a:pt x="25" y="121"/>
                    <a:pt x="16" y="112"/>
                    <a:pt x="10" y="102"/>
                  </a:cubicBezTo>
                  <a:cubicBezTo>
                    <a:pt x="4" y="92"/>
                    <a:pt x="0" y="80"/>
                    <a:pt x="1" y="66"/>
                  </a:cubicBezTo>
                  <a:cubicBezTo>
                    <a:pt x="1" y="58"/>
                    <a:pt x="3" y="50"/>
                    <a:pt x="6" y="42"/>
                  </a:cubicBezTo>
                  <a:cubicBezTo>
                    <a:pt x="9" y="34"/>
                    <a:pt x="14" y="27"/>
                    <a:pt x="20" y="21"/>
                  </a:cubicBezTo>
                  <a:cubicBezTo>
                    <a:pt x="26" y="15"/>
                    <a:pt x="33" y="10"/>
                    <a:pt x="41" y="6"/>
                  </a:cubicBezTo>
                  <a:cubicBezTo>
                    <a:pt x="50" y="2"/>
                    <a:pt x="59" y="0"/>
                    <a:pt x="69" y="0"/>
                  </a:cubicBezTo>
                  <a:cubicBezTo>
                    <a:pt x="81" y="0"/>
                    <a:pt x="93" y="3"/>
                    <a:pt x="104" y="9"/>
                  </a:cubicBezTo>
                  <a:cubicBezTo>
                    <a:pt x="114" y="15"/>
                    <a:pt x="123" y="24"/>
                    <a:pt x="129" y="34"/>
                  </a:cubicBezTo>
                  <a:cubicBezTo>
                    <a:pt x="135" y="45"/>
                    <a:pt x="138" y="57"/>
                    <a:pt x="138" y="69"/>
                  </a:cubicBezTo>
                  <a:close/>
                  <a:moveTo>
                    <a:pt x="107" y="47"/>
                  </a:moveTo>
                  <a:lnTo>
                    <a:pt x="107" y="47"/>
                  </a:lnTo>
                  <a:cubicBezTo>
                    <a:pt x="103" y="40"/>
                    <a:pt x="97" y="35"/>
                    <a:pt x="90" y="31"/>
                  </a:cubicBezTo>
                  <a:cubicBezTo>
                    <a:pt x="84" y="28"/>
                    <a:pt x="76" y="26"/>
                    <a:pt x="69" y="26"/>
                  </a:cubicBezTo>
                  <a:cubicBezTo>
                    <a:pt x="62" y="26"/>
                    <a:pt x="55" y="28"/>
                    <a:pt x="48" y="32"/>
                  </a:cubicBezTo>
                  <a:cubicBezTo>
                    <a:pt x="41" y="36"/>
                    <a:pt x="36" y="41"/>
                    <a:pt x="32" y="47"/>
                  </a:cubicBezTo>
                  <a:cubicBezTo>
                    <a:pt x="29" y="54"/>
                    <a:pt x="27" y="60"/>
                    <a:pt x="27" y="66"/>
                  </a:cubicBezTo>
                  <a:cubicBezTo>
                    <a:pt x="27" y="76"/>
                    <a:pt x="29" y="84"/>
                    <a:pt x="34" y="91"/>
                  </a:cubicBezTo>
                  <a:cubicBezTo>
                    <a:pt x="38" y="98"/>
                    <a:pt x="44" y="102"/>
                    <a:pt x="50" y="105"/>
                  </a:cubicBezTo>
                  <a:cubicBezTo>
                    <a:pt x="56" y="108"/>
                    <a:pt x="63" y="109"/>
                    <a:pt x="69" y="109"/>
                  </a:cubicBezTo>
                  <a:cubicBezTo>
                    <a:pt x="79" y="109"/>
                    <a:pt x="89" y="106"/>
                    <a:pt x="98" y="99"/>
                  </a:cubicBezTo>
                  <a:cubicBezTo>
                    <a:pt x="107" y="92"/>
                    <a:pt x="111" y="82"/>
                    <a:pt x="112" y="68"/>
                  </a:cubicBezTo>
                  <a:cubicBezTo>
                    <a:pt x="112" y="60"/>
                    <a:pt x="111" y="53"/>
                    <a:pt x="107" y="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81" name="Freeform 80"/>
            <p:cNvSpPr>
              <a:spLocks/>
            </p:cNvSpPr>
            <p:nvPr userDrawn="1"/>
          </p:nvSpPr>
          <p:spPr bwMode="auto">
            <a:xfrm>
              <a:off x="1485" y="5162"/>
              <a:ext cx="73" cy="79"/>
            </a:xfrm>
            <a:custGeom>
              <a:avLst/>
              <a:gdLst>
                <a:gd name="T0" fmla="*/ 90 w 122"/>
                <a:gd name="T1" fmla="*/ 131 h 131"/>
                <a:gd name="T2" fmla="*/ 90 w 122"/>
                <a:gd name="T3" fmla="*/ 131 h 131"/>
                <a:gd name="T4" fmla="*/ 94 w 122"/>
                <a:gd name="T5" fmla="*/ 131 h 131"/>
                <a:gd name="T6" fmla="*/ 108 w 122"/>
                <a:gd name="T7" fmla="*/ 131 h 131"/>
                <a:gd name="T8" fmla="*/ 122 w 122"/>
                <a:gd name="T9" fmla="*/ 131 h 131"/>
                <a:gd name="T10" fmla="*/ 114 w 122"/>
                <a:gd name="T11" fmla="*/ 120 h 131"/>
                <a:gd name="T12" fmla="*/ 77 w 122"/>
                <a:gd name="T13" fmla="*/ 64 h 131"/>
                <a:gd name="T14" fmla="*/ 111 w 122"/>
                <a:gd name="T15" fmla="*/ 12 h 131"/>
                <a:gd name="T16" fmla="*/ 119 w 122"/>
                <a:gd name="T17" fmla="*/ 0 h 131"/>
                <a:gd name="T18" fmla="*/ 105 w 122"/>
                <a:gd name="T19" fmla="*/ 0 h 131"/>
                <a:gd name="T20" fmla="*/ 92 w 122"/>
                <a:gd name="T21" fmla="*/ 0 h 131"/>
                <a:gd name="T22" fmla="*/ 88 w 122"/>
                <a:gd name="T23" fmla="*/ 0 h 131"/>
                <a:gd name="T24" fmla="*/ 85 w 122"/>
                <a:gd name="T25" fmla="*/ 3 h 131"/>
                <a:gd name="T26" fmla="*/ 61 w 122"/>
                <a:gd name="T27" fmla="*/ 41 h 131"/>
                <a:gd name="T28" fmla="*/ 36 w 122"/>
                <a:gd name="T29" fmla="*/ 3 h 131"/>
                <a:gd name="T30" fmla="*/ 34 w 122"/>
                <a:gd name="T31" fmla="*/ 0 h 131"/>
                <a:gd name="T32" fmla="*/ 30 w 122"/>
                <a:gd name="T33" fmla="*/ 0 h 131"/>
                <a:gd name="T34" fmla="*/ 17 w 122"/>
                <a:gd name="T35" fmla="*/ 0 h 131"/>
                <a:gd name="T36" fmla="*/ 3 w 122"/>
                <a:gd name="T37" fmla="*/ 0 h 131"/>
                <a:gd name="T38" fmla="*/ 10 w 122"/>
                <a:gd name="T39" fmla="*/ 12 h 131"/>
                <a:gd name="T40" fmla="*/ 45 w 122"/>
                <a:gd name="T41" fmla="*/ 64 h 131"/>
                <a:gd name="T42" fmla="*/ 8 w 122"/>
                <a:gd name="T43" fmla="*/ 120 h 131"/>
                <a:gd name="T44" fmla="*/ 0 w 122"/>
                <a:gd name="T45" fmla="*/ 131 h 131"/>
                <a:gd name="T46" fmla="*/ 14 w 122"/>
                <a:gd name="T47" fmla="*/ 131 h 131"/>
                <a:gd name="T48" fmla="*/ 28 w 122"/>
                <a:gd name="T49" fmla="*/ 131 h 131"/>
                <a:gd name="T50" fmla="*/ 32 w 122"/>
                <a:gd name="T51" fmla="*/ 131 h 131"/>
                <a:gd name="T52" fmla="*/ 34 w 122"/>
                <a:gd name="T53" fmla="*/ 128 h 131"/>
                <a:gd name="T54" fmla="*/ 61 w 122"/>
                <a:gd name="T55" fmla="*/ 88 h 131"/>
                <a:gd name="T56" fmla="*/ 88 w 122"/>
                <a:gd name="T57" fmla="*/ 128 h 131"/>
                <a:gd name="T58" fmla="*/ 90 w 122"/>
                <a:gd name="T59"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131">
                  <a:moveTo>
                    <a:pt x="90" y="131"/>
                  </a:moveTo>
                  <a:lnTo>
                    <a:pt x="90" y="131"/>
                  </a:lnTo>
                  <a:lnTo>
                    <a:pt x="94" y="131"/>
                  </a:lnTo>
                  <a:lnTo>
                    <a:pt x="108" y="131"/>
                  </a:lnTo>
                  <a:lnTo>
                    <a:pt x="122" y="131"/>
                  </a:lnTo>
                  <a:lnTo>
                    <a:pt x="114" y="120"/>
                  </a:lnTo>
                  <a:lnTo>
                    <a:pt x="77" y="64"/>
                  </a:lnTo>
                  <a:lnTo>
                    <a:pt x="111" y="12"/>
                  </a:lnTo>
                  <a:lnTo>
                    <a:pt x="119" y="0"/>
                  </a:lnTo>
                  <a:lnTo>
                    <a:pt x="105" y="0"/>
                  </a:lnTo>
                  <a:lnTo>
                    <a:pt x="92" y="0"/>
                  </a:lnTo>
                  <a:lnTo>
                    <a:pt x="88" y="0"/>
                  </a:lnTo>
                  <a:lnTo>
                    <a:pt x="85" y="3"/>
                  </a:lnTo>
                  <a:lnTo>
                    <a:pt x="61" y="41"/>
                  </a:lnTo>
                  <a:lnTo>
                    <a:pt x="36" y="3"/>
                  </a:lnTo>
                  <a:lnTo>
                    <a:pt x="34" y="0"/>
                  </a:lnTo>
                  <a:lnTo>
                    <a:pt x="30" y="0"/>
                  </a:lnTo>
                  <a:lnTo>
                    <a:pt x="17" y="0"/>
                  </a:lnTo>
                  <a:lnTo>
                    <a:pt x="3" y="0"/>
                  </a:lnTo>
                  <a:lnTo>
                    <a:pt x="10" y="12"/>
                  </a:lnTo>
                  <a:lnTo>
                    <a:pt x="45" y="64"/>
                  </a:lnTo>
                  <a:lnTo>
                    <a:pt x="8" y="120"/>
                  </a:lnTo>
                  <a:lnTo>
                    <a:pt x="0" y="131"/>
                  </a:lnTo>
                  <a:lnTo>
                    <a:pt x="14" y="131"/>
                  </a:lnTo>
                  <a:lnTo>
                    <a:pt x="28" y="131"/>
                  </a:lnTo>
                  <a:lnTo>
                    <a:pt x="32" y="131"/>
                  </a:lnTo>
                  <a:lnTo>
                    <a:pt x="34" y="128"/>
                  </a:lnTo>
                  <a:lnTo>
                    <a:pt x="61" y="88"/>
                  </a:lnTo>
                  <a:lnTo>
                    <a:pt x="88" y="128"/>
                  </a:lnTo>
                  <a:lnTo>
                    <a:pt x="90" y="13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82" name="Freeform 81"/>
            <p:cNvSpPr>
              <a:spLocks noEditPoints="1"/>
            </p:cNvSpPr>
            <p:nvPr userDrawn="1"/>
          </p:nvSpPr>
          <p:spPr bwMode="auto">
            <a:xfrm>
              <a:off x="1566" y="5161"/>
              <a:ext cx="33" cy="15"/>
            </a:xfrm>
            <a:custGeom>
              <a:avLst/>
              <a:gdLst>
                <a:gd name="T0" fmla="*/ 21 w 55"/>
                <a:gd name="T1" fmla="*/ 0 h 26"/>
                <a:gd name="T2" fmla="*/ 21 w 55"/>
                <a:gd name="T3" fmla="*/ 0 h 26"/>
                <a:gd name="T4" fmla="*/ 21 w 55"/>
                <a:gd name="T5" fmla="*/ 4 h 26"/>
                <a:gd name="T6" fmla="*/ 13 w 55"/>
                <a:gd name="T7" fmla="*/ 4 h 26"/>
                <a:gd name="T8" fmla="*/ 13 w 55"/>
                <a:gd name="T9" fmla="*/ 26 h 26"/>
                <a:gd name="T10" fmla="*/ 8 w 55"/>
                <a:gd name="T11" fmla="*/ 26 h 26"/>
                <a:gd name="T12" fmla="*/ 8 w 55"/>
                <a:gd name="T13" fmla="*/ 4 h 26"/>
                <a:gd name="T14" fmla="*/ 0 w 55"/>
                <a:gd name="T15" fmla="*/ 4 h 26"/>
                <a:gd name="T16" fmla="*/ 0 w 55"/>
                <a:gd name="T17" fmla="*/ 0 h 26"/>
                <a:gd name="T18" fmla="*/ 21 w 55"/>
                <a:gd name="T19" fmla="*/ 0 h 26"/>
                <a:gd name="T20" fmla="*/ 49 w 55"/>
                <a:gd name="T21" fmla="*/ 26 h 26"/>
                <a:gd name="T22" fmla="*/ 49 w 55"/>
                <a:gd name="T23" fmla="*/ 26 h 26"/>
                <a:gd name="T24" fmla="*/ 48 w 55"/>
                <a:gd name="T25" fmla="*/ 11 h 26"/>
                <a:gd name="T26" fmla="*/ 48 w 55"/>
                <a:gd name="T27" fmla="*/ 3 h 26"/>
                <a:gd name="T28" fmla="*/ 48 w 55"/>
                <a:gd name="T29" fmla="*/ 3 h 26"/>
                <a:gd name="T30" fmla="*/ 46 w 55"/>
                <a:gd name="T31" fmla="*/ 11 h 26"/>
                <a:gd name="T32" fmla="*/ 41 w 55"/>
                <a:gd name="T33" fmla="*/ 25 h 26"/>
                <a:gd name="T34" fmla="*/ 36 w 55"/>
                <a:gd name="T35" fmla="*/ 25 h 26"/>
                <a:gd name="T36" fmla="*/ 31 w 55"/>
                <a:gd name="T37" fmla="*/ 11 h 26"/>
                <a:gd name="T38" fmla="*/ 29 w 55"/>
                <a:gd name="T39" fmla="*/ 3 h 26"/>
                <a:gd name="T40" fmla="*/ 29 w 55"/>
                <a:gd name="T41" fmla="*/ 3 h 26"/>
                <a:gd name="T42" fmla="*/ 29 w 55"/>
                <a:gd name="T43" fmla="*/ 11 h 26"/>
                <a:gd name="T44" fmla="*/ 28 w 55"/>
                <a:gd name="T45" fmla="*/ 26 h 26"/>
                <a:gd name="T46" fmla="*/ 23 w 55"/>
                <a:gd name="T47" fmla="*/ 26 h 26"/>
                <a:gd name="T48" fmla="*/ 25 w 55"/>
                <a:gd name="T49" fmla="*/ 0 h 26"/>
                <a:gd name="T50" fmla="*/ 33 w 55"/>
                <a:gd name="T51" fmla="*/ 0 h 26"/>
                <a:gd name="T52" fmla="*/ 37 w 55"/>
                <a:gd name="T53" fmla="*/ 13 h 26"/>
                <a:gd name="T54" fmla="*/ 39 w 55"/>
                <a:gd name="T55" fmla="*/ 19 h 26"/>
                <a:gd name="T56" fmla="*/ 39 w 55"/>
                <a:gd name="T57" fmla="*/ 19 h 26"/>
                <a:gd name="T58" fmla="*/ 41 w 55"/>
                <a:gd name="T59" fmla="*/ 13 h 26"/>
                <a:gd name="T60" fmla="*/ 45 w 55"/>
                <a:gd name="T61" fmla="*/ 0 h 26"/>
                <a:gd name="T62" fmla="*/ 53 w 55"/>
                <a:gd name="T63" fmla="*/ 0 h 26"/>
                <a:gd name="T64" fmla="*/ 55 w 55"/>
                <a:gd name="T65" fmla="*/ 26 h 26"/>
                <a:gd name="T66" fmla="*/ 49 w 55"/>
                <a:gd name="T6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26">
                  <a:moveTo>
                    <a:pt x="21" y="0"/>
                  </a:moveTo>
                  <a:lnTo>
                    <a:pt x="21" y="0"/>
                  </a:lnTo>
                  <a:lnTo>
                    <a:pt x="21" y="4"/>
                  </a:lnTo>
                  <a:lnTo>
                    <a:pt x="13" y="4"/>
                  </a:lnTo>
                  <a:lnTo>
                    <a:pt x="13" y="26"/>
                  </a:lnTo>
                  <a:lnTo>
                    <a:pt x="8" y="26"/>
                  </a:lnTo>
                  <a:lnTo>
                    <a:pt x="8" y="4"/>
                  </a:lnTo>
                  <a:lnTo>
                    <a:pt x="0" y="4"/>
                  </a:lnTo>
                  <a:lnTo>
                    <a:pt x="0" y="0"/>
                  </a:lnTo>
                  <a:lnTo>
                    <a:pt x="21" y="0"/>
                  </a:lnTo>
                  <a:close/>
                  <a:moveTo>
                    <a:pt x="49" y="26"/>
                  </a:moveTo>
                  <a:lnTo>
                    <a:pt x="49" y="26"/>
                  </a:lnTo>
                  <a:lnTo>
                    <a:pt x="48" y="11"/>
                  </a:lnTo>
                  <a:cubicBezTo>
                    <a:pt x="48" y="9"/>
                    <a:pt x="48" y="6"/>
                    <a:pt x="48" y="3"/>
                  </a:cubicBezTo>
                  <a:lnTo>
                    <a:pt x="48" y="3"/>
                  </a:lnTo>
                  <a:cubicBezTo>
                    <a:pt x="47" y="6"/>
                    <a:pt x="46" y="9"/>
                    <a:pt x="46" y="11"/>
                  </a:cubicBezTo>
                  <a:lnTo>
                    <a:pt x="41" y="25"/>
                  </a:lnTo>
                  <a:lnTo>
                    <a:pt x="36" y="25"/>
                  </a:lnTo>
                  <a:lnTo>
                    <a:pt x="31" y="11"/>
                  </a:lnTo>
                  <a:cubicBezTo>
                    <a:pt x="31" y="9"/>
                    <a:pt x="30" y="6"/>
                    <a:pt x="29" y="3"/>
                  </a:cubicBezTo>
                  <a:lnTo>
                    <a:pt x="29" y="3"/>
                  </a:lnTo>
                  <a:cubicBezTo>
                    <a:pt x="29" y="6"/>
                    <a:pt x="29" y="8"/>
                    <a:pt x="29" y="11"/>
                  </a:cubicBezTo>
                  <a:lnTo>
                    <a:pt x="28" y="26"/>
                  </a:lnTo>
                  <a:lnTo>
                    <a:pt x="23" y="26"/>
                  </a:lnTo>
                  <a:lnTo>
                    <a:pt x="25" y="0"/>
                  </a:lnTo>
                  <a:lnTo>
                    <a:pt x="33" y="0"/>
                  </a:lnTo>
                  <a:lnTo>
                    <a:pt x="37" y="13"/>
                  </a:lnTo>
                  <a:cubicBezTo>
                    <a:pt x="38" y="15"/>
                    <a:pt x="38" y="17"/>
                    <a:pt x="39" y="19"/>
                  </a:cubicBezTo>
                  <a:lnTo>
                    <a:pt x="39" y="19"/>
                  </a:lnTo>
                  <a:cubicBezTo>
                    <a:pt x="40" y="17"/>
                    <a:pt x="40" y="15"/>
                    <a:pt x="41" y="13"/>
                  </a:cubicBezTo>
                  <a:lnTo>
                    <a:pt x="45" y="0"/>
                  </a:lnTo>
                  <a:lnTo>
                    <a:pt x="53" y="0"/>
                  </a:lnTo>
                  <a:lnTo>
                    <a:pt x="55" y="26"/>
                  </a:lnTo>
                  <a:lnTo>
                    <a:pt x="49" y="2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grpSp>
      <p:sp>
        <p:nvSpPr>
          <p:cNvPr id="83" name="TextBox 1"/>
          <p:cNvSpPr txBox="1"/>
          <p:nvPr userDrawn="1"/>
        </p:nvSpPr>
        <p:spPr>
          <a:xfrm>
            <a:off x="10085190" y="8102573"/>
            <a:ext cx="2587756" cy="307777"/>
          </a:xfrm>
          <a:prstGeom prst="rect">
            <a:avLst/>
          </a:prstGeom>
          <a:noFill/>
        </p:spPr>
        <p:txBody>
          <a:bodyPr wrap="square" rtlCol="0">
            <a:spAutoFit/>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pPr algn="r"/>
            <a:r>
              <a:rPr lang="en-GB" sz="1400" dirty="0" smtClean="0">
                <a:solidFill>
                  <a:srgbClr val="473931"/>
                </a:solidFill>
              </a:rPr>
              <a:t>Copyright ©2014 Paradox </a:t>
            </a:r>
            <a:endParaRPr lang="en-GB" sz="1400" dirty="0">
              <a:solidFill>
                <a:srgbClr val="473931"/>
              </a:solidFill>
            </a:endParaRPr>
          </a:p>
        </p:txBody>
      </p:sp>
      <p:sp>
        <p:nvSpPr>
          <p:cNvPr id="74" name="Freeform 73"/>
          <p:cNvSpPr>
            <a:spLocks/>
          </p:cNvSpPr>
          <p:nvPr userDrawn="1"/>
        </p:nvSpPr>
        <p:spPr bwMode="auto">
          <a:xfrm>
            <a:off x="12199202" y="2437899"/>
            <a:ext cx="804871" cy="1393863"/>
          </a:xfrm>
          <a:custGeom>
            <a:avLst/>
            <a:gdLst>
              <a:gd name="T0" fmla="*/ 843 w 843"/>
              <a:gd name="T1" fmla="*/ 0 h 1461"/>
              <a:gd name="T2" fmla="*/ 843 w 843"/>
              <a:gd name="T3" fmla="*/ 0 h 1461"/>
              <a:gd name="T4" fmla="*/ 0 w 843"/>
              <a:gd name="T5" fmla="*/ 0 h 1461"/>
              <a:gd name="T6" fmla="*/ 843 w 843"/>
              <a:gd name="T7" fmla="*/ 1461 h 1461"/>
              <a:gd name="T8" fmla="*/ 843 w 843"/>
              <a:gd name="T9" fmla="*/ 0 h 1461"/>
            </a:gdLst>
            <a:ahLst/>
            <a:cxnLst>
              <a:cxn ang="0">
                <a:pos x="T0" y="T1"/>
              </a:cxn>
              <a:cxn ang="0">
                <a:pos x="T2" y="T3"/>
              </a:cxn>
              <a:cxn ang="0">
                <a:pos x="T4" y="T5"/>
              </a:cxn>
              <a:cxn ang="0">
                <a:pos x="T6" y="T7"/>
              </a:cxn>
              <a:cxn ang="0">
                <a:pos x="T8" y="T9"/>
              </a:cxn>
            </a:cxnLst>
            <a:rect l="0" t="0" r="r" b="b"/>
            <a:pathLst>
              <a:path w="843" h="1461">
                <a:moveTo>
                  <a:pt x="843" y="0"/>
                </a:moveTo>
                <a:lnTo>
                  <a:pt x="843" y="0"/>
                </a:lnTo>
                <a:lnTo>
                  <a:pt x="0" y="0"/>
                </a:lnTo>
                <a:lnTo>
                  <a:pt x="843" y="1461"/>
                </a:lnTo>
                <a:lnTo>
                  <a:pt x="84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Tree>
    <p:extLst>
      <p:ext uri="{BB962C8B-B14F-4D97-AF65-F5344CB8AC3E}">
        <p14:creationId xmlns:p14="http://schemas.microsoft.com/office/powerpoint/2010/main" val="73622708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634206" y="1662906"/>
            <a:ext cx="114300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p:nvPr>
        </p:nvSpPr>
        <p:spPr>
          <a:xfrm>
            <a:off x="650161" y="346794"/>
            <a:ext cx="11702892" cy="1443302"/>
          </a:xfrm>
        </p:spPr>
        <p:txBody>
          <a:bodyPr/>
          <a:lstStyle>
            <a:lvl1pPr algn="l">
              <a:defRPr/>
            </a:lvl1pPr>
          </a:lstStyle>
          <a:p>
            <a:r>
              <a:rPr lang="en-US" smtClean="0"/>
              <a:t>Click to edit Master title style</a:t>
            </a:r>
            <a:endParaRPr lang="en-US" dirty="0"/>
          </a:p>
        </p:txBody>
      </p:sp>
      <p:sp>
        <p:nvSpPr>
          <p:cNvPr id="6" name="Content Placeholder 2"/>
          <p:cNvSpPr>
            <a:spLocks noGrp="1"/>
          </p:cNvSpPr>
          <p:nvPr>
            <p:ph idx="1"/>
          </p:nvPr>
        </p:nvSpPr>
        <p:spPr>
          <a:xfrm>
            <a:off x="650161" y="2020625"/>
            <a:ext cx="11702892" cy="57150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9092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05606" y="346794"/>
            <a:ext cx="11702892" cy="1443302"/>
          </a:xfrm>
        </p:spPr>
        <p:txBody>
          <a:bodyPr/>
          <a:lstStyle>
            <a:lvl1pPr algn="l">
              <a:defRPr/>
            </a:lvl1pPr>
          </a:lstStyle>
          <a:p>
            <a:r>
              <a:rPr lang="en-US" dirty="0" smtClean="0"/>
              <a:t>Click to edit Master title style</a:t>
            </a:r>
            <a:endParaRPr lang="en-US" dirty="0"/>
          </a:p>
        </p:txBody>
      </p:sp>
      <p:sp>
        <p:nvSpPr>
          <p:cNvPr id="7" name="Content Placeholder 2"/>
          <p:cNvSpPr>
            <a:spLocks noGrp="1"/>
          </p:cNvSpPr>
          <p:nvPr>
            <p:ph idx="1"/>
          </p:nvPr>
        </p:nvSpPr>
        <p:spPr>
          <a:xfrm>
            <a:off x="481806" y="2272430"/>
            <a:ext cx="11702892" cy="57150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4" name="Straight Connector 3"/>
          <p:cNvCxnSpPr/>
          <p:nvPr userDrawn="1"/>
        </p:nvCxnSpPr>
        <p:spPr>
          <a:xfrm>
            <a:off x="634206" y="1891506"/>
            <a:ext cx="114300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71796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4" name="Group 3"/>
          <p:cNvGrpSpPr>
            <a:grpSpLocks noChangeAspect="1"/>
          </p:cNvGrpSpPr>
          <p:nvPr userDrawn="1"/>
        </p:nvGrpSpPr>
        <p:grpSpPr bwMode="auto">
          <a:xfrm>
            <a:off x="-860" y="1020"/>
            <a:ext cx="13004933" cy="8437794"/>
            <a:chOff x="0" y="4"/>
            <a:chExt cx="8192" cy="5315"/>
          </a:xfrm>
        </p:grpSpPr>
        <p:sp>
          <p:nvSpPr>
            <p:cNvPr id="5" name="AutoShape 3"/>
            <p:cNvSpPr>
              <a:spLocks noChangeAspect="1" noChangeArrowheads="1" noTextEdit="1"/>
            </p:cNvSpPr>
            <p:nvPr userDrawn="1"/>
          </p:nvSpPr>
          <p:spPr bwMode="auto">
            <a:xfrm>
              <a:off x="0" y="5"/>
              <a:ext cx="8184" cy="5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8" name="Freeform 7"/>
            <p:cNvSpPr>
              <a:spLocks/>
            </p:cNvSpPr>
            <p:nvPr userDrawn="1"/>
          </p:nvSpPr>
          <p:spPr bwMode="auto">
            <a:xfrm>
              <a:off x="1668" y="5014"/>
              <a:ext cx="3" cy="2"/>
            </a:xfrm>
            <a:custGeom>
              <a:avLst/>
              <a:gdLst>
                <a:gd name="T0" fmla="*/ 2 w 5"/>
                <a:gd name="T1" fmla="*/ 3 h 3"/>
                <a:gd name="T2" fmla="*/ 2 w 5"/>
                <a:gd name="T3" fmla="*/ 3 h 3"/>
                <a:gd name="T4" fmla="*/ 5 w 5"/>
                <a:gd name="T5" fmla="*/ 3 h 3"/>
                <a:gd name="T6" fmla="*/ 0 w 5"/>
                <a:gd name="T7" fmla="*/ 0 h 3"/>
                <a:gd name="T8" fmla="*/ 2 w 5"/>
                <a:gd name="T9" fmla="*/ 3 h 3"/>
              </a:gdLst>
              <a:ahLst/>
              <a:cxnLst>
                <a:cxn ang="0">
                  <a:pos x="T0" y="T1"/>
                </a:cxn>
                <a:cxn ang="0">
                  <a:pos x="T2" y="T3"/>
                </a:cxn>
                <a:cxn ang="0">
                  <a:pos x="T4" y="T5"/>
                </a:cxn>
                <a:cxn ang="0">
                  <a:pos x="T6" y="T7"/>
                </a:cxn>
                <a:cxn ang="0">
                  <a:pos x="T8" y="T9"/>
                </a:cxn>
              </a:cxnLst>
              <a:rect l="0" t="0" r="r" b="b"/>
              <a:pathLst>
                <a:path w="5" h="3">
                  <a:moveTo>
                    <a:pt x="2" y="3"/>
                  </a:moveTo>
                  <a:lnTo>
                    <a:pt x="2" y="3"/>
                  </a:lnTo>
                  <a:lnTo>
                    <a:pt x="5" y="3"/>
                  </a:lnTo>
                  <a:lnTo>
                    <a:pt x="0" y="0"/>
                  </a:lnTo>
                  <a:lnTo>
                    <a:pt x="2" y="3"/>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9" name="Freeform 8"/>
            <p:cNvSpPr>
              <a:spLocks/>
            </p:cNvSpPr>
            <p:nvPr userDrawn="1"/>
          </p:nvSpPr>
          <p:spPr bwMode="auto">
            <a:xfrm>
              <a:off x="0" y="5085"/>
              <a:ext cx="1856" cy="234"/>
            </a:xfrm>
            <a:custGeom>
              <a:avLst/>
              <a:gdLst>
                <a:gd name="T0" fmla="*/ 0 w 3091"/>
                <a:gd name="T1" fmla="*/ 0 h 390"/>
                <a:gd name="T2" fmla="*/ 0 w 3091"/>
                <a:gd name="T3" fmla="*/ 0 h 390"/>
                <a:gd name="T4" fmla="*/ 0 w 3091"/>
                <a:gd name="T5" fmla="*/ 390 h 390"/>
                <a:gd name="T6" fmla="*/ 3091 w 3091"/>
                <a:gd name="T7" fmla="*/ 390 h 390"/>
                <a:gd name="T8" fmla="*/ 2866 w 3091"/>
                <a:gd name="T9" fmla="*/ 0 h 390"/>
                <a:gd name="T10" fmla="*/ 0 w 3091"/>
                <a:gd name="T11" fmla="*/ 0 h 390"/>
              </a:gdLst>
              <a:ahLst/>
              <a:cxnLst>
                <a:cxn ang="0">
                  <a:pos x="T0" y="T1"/>
                </a:cxn>
                <a:cxn ang="0">
                  <a:pos x="T2" y="T3"/>
                </a:cxn>
                <a:cxn ang="0">
                  <a:pos x="T4" y="T5"/>
                </a:cxn>
                <a:cxn ang="0">
                  <a:pos x="T6" y="T7"/>
                </a:cxn>
                <a:cxn ang="0">
                  <a:pos x="T8" y="T9"/>
                </a:cxn>
                <a:cxn ang="0">
                  <a:pos x="T10" y="T11"/>
                </a:cxn>
              </a:cxnLst>
              <a:rect l="0" t="0" r="r" b="b"/>
              <a:pathLst>
                <a:path w="3091" h="390">
                  <a:moveTo>
                    <a:pt x="0" y="0"/>
                  </a:moveTo>
                  <a:lnTo>
                    <a:pt x="0" y="0"/>
                  </a:lnTo>
                  <a:lnTo>
                    <a:pt x="0" y="390"/>
                  </a:lnTo>
                  <a:lnTo>
                    <a:pt x="3091" y="390"/>
                  </a:lnTo>
                  <a:lnTo>
                    <a:pt x="2866"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0" name="Freeform 9"/>
            <p:cNvSpPr>
              <a:spLocks/>
            </p:cNvSpPr>
            <p:nvPr userDrawn="1"/>
          </p:nvSpPr>
          <p:spPr bwMode="auto">
            <a:xfrm>
              <a:off x="1978" y="5249"/>
              <a:ext cx="3" cy="2"/>
            </a:xfrm>
            <a:custGeom>
              <a:avLst/>
              <a:gdLst>
                <a:gd name="T0" fmla="*/ 0 w 5"/>
                <a:gd name="T1" fmla="*/ 0 h 3"/>
                <a:gd name="T2" fmla="*/ 0 w 5"/>
                <a:gd name="T3" fmla="*/ 0 h 3"/>
                <a:gd name="T4" fmla="*/ 5 w 5"/>
                <a:gd name="T5" fmla="*/ 3 h 3"/>
                <a:gd name="T6" fmla="*/ 4 w 5"/>
                <a:gd name="T7" fmla="*/ 0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lnTo>
                    <a:pt x="0" y="0"/>
                  </a:lnTo>
                  <a:lnTo>
                    <a:pt x="5" y="3"/>
                  </a:lnTo>
                  <a:lnTo>
                    <a:pt x="4"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1" name="Freeform 10"/>
            <p:cNvSpPr>
              <a:spLocks/>
            </p:cNvSpPr>
            <p:nvPr userDrawn="1"/>
          </p:nvSpPr>
          <p:spPr bwMode="auto">
            <a:xfrm>
              <a:off x="1774" y="5083"/>
              <a:ext cx="6418" cy="235"/>
            </a:xfrm>
            <a:custGeom>
              <a:avLst/>
              <a:gdLst>
                <a:gd name="T0" fmla="*/ 10687 w 10687"/>
                <a:gd name="T1" fmla="*/ 0 h 391"/>
                <a:gd name="T2" fmla="*/ 10687 w 10687"/>
                <a:gd name="T3" fmla="*/ 0 h 391"/>
                <a:gd name="T4" fmla="*/ 0 w 10687"/>
                <a:gd name="T5" fmla="*/ 0 h 391"/>
                <a:gd name="T6" fmla="*/ 226 w 10687"/>
                <a:gd name="T7" fmla="*/ 391 h 391"/>
                <a:gd name="T8" fmla="*/ 10687 w 10687"/>
                <a:gd name="T9" fmla="*/ 390 h 391"/>
                <a:gd name="T10" fmla="*/ 10687 w 10687"/>
                <a:gd name="T11" fmla="*/ 0 h 391"/>
              </a:gdLst>
              <a:ahLst/>
              <a:cxnLst>
                <a:cxn ang="0">
                  <a:pos x="T0" y="T1"/>
                </a:cxn>
                <a:cxn ang="0">
                  <a:pos x="T2" y="T3"/>
                </a:cxn>
                <a:cxn ang="0">
                  <a:pos x="T4" y="T5"/>
                </a:cxn>
                <a:cxn ang="0">
                  <a:pos x="T6" y="T7"/>
                </a:cxn>
                <a:cxn ang="0">
                  <a:pos x="T8" y="T9"/>
                </a:cxn>
                <a:cxn ang="0">
                  <a:pos x="T10" y="T11"/>
                </a:cxn>
              </a:cxnLst>
              <a:rect l="0" t="0" r="r" b="b"/>
              <a:pathLst>
                <a:path w="10687" h="391">
                  <a:moveTo>
                    <a:pt x="10687" y="0"/>
                  </a:moveTo>
                  <a:lnTo>
                    <a:pt x="10687" y="0"/>
                  </a:lnTo>
                  <a:lnTo>
                    <a:pt x="0" y="0"/>
                  </a:lnTo>
                  <a:lnTo>
                    <a:pt x="226" y="391"/>
                  </a:lnTo>
                  <a:lnTo>
                    <a:pt x="10687" y="390"/>
                  </a:lnTo>
                  <a:lnTo>
                    <a:pt x="10687"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2" name="Freeform 11"/>
            <p:cNvSpPr>
              <a:spLocks/>
            </p:cNvSpPr>
            <p:nvPr userDrawn="1"/>
          </p:nvSpPr>
          <p:spPr bwMode="auto">
            <a:xfrm>
              <a:off x="81"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3" name="Freeform 12"/>
            <p:cNvSpPr>
              <a:spLocks/>
            </p:cNvSpPr>
            <p:nvPr userDrawn="1"/>
          </p:nvSpPr>
          <p:spPr bwMode="auto">
            <a:xfrm>
              <a:off x="358" y="49"/>
              <a:ext cx="483"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4" name="Freeform 13"/>
            <p:cNvSpPr>
              <a:spLocks/>
            </p:cNvSpPr>
            <p:nvPr userDrawn="1"/>
          </p:nvSpPr>
          <p:spPr bwMode="auto">
            <a:xfrm>
              <a:off x="636" y="8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5" name="Freeform 14"/>
            <p:cNvSpPr>
              <a:spLocks/>
            </p:cNvSpPr>
            <p:nvPr userDrawn="1"/>
          </p:nvSpPr>
          <p:spPr bwMode="auto">
            <a:xfrm>
              <a:off x="913" y="49"/>
              <a:ext cx="483" cy="418"/>
            </a:xfrm>
            <a:custGeom>
              <a:avLst/>
              <a:gdLst>
                <a:gd name="T0" fmla="*/ 803 w 803"/>
                <a:gd name="T1" fmla="*/ 0 h 696"/>
                <a:gd name="T2" fmla="*/ 803 w 803"/>
                <a:gd name="T3" fmla="*/ 0 h 696"/>
                <a:gd name="T4" fmla="*/ 401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6" name="Freeform 15"/>
            <p:cNvSpPr>
              <a:spLocks/>
            </p:cNvSpPr>
            <p:nvPr userDrawn="1"/>
          </p:nvSpPr>
          <p:spPr bwMode="auto">
            <a:xfrm>
              <a:off x="1190"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7" name="Freeform 16"/>
            <p:cNvSpPr>
              <a:spLocks/>
            </p:cNvSpPr>
            <p:nvPr userDrawn="1"/>
          </p:nvSpPr>
          <p:spPr bwMode="auto">
            <a:xfrm>
              <a:off x="1468" y="49"/>
              <a:ext cx="482"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8" name="Freeform 17"/>
            <p:cNvSpPr>
              <a:spLocks/>
            </p:cNvSpPr>
            <p:nvPr userDrawn="1"/>
          </p:nvSpPr>
          <p:spPr bwMode="auto">
            <a:xfrm>
              <a:off x="1745" y="70"/>
              <a:ext cx="482" cy="418"/>
            </a:xfrm>
            <a:custGeom>
              <a:avLst/>
              <a:gdLst>
                <a:gd name="T0" fmla="*/ 402 w 803"/>
                <a:gd name="T1" fmla="*/ 0 h 696"/>
                <a:gd name="T2" fmla="*/ 402 w 803"/>
                <a:gd name="T3" fmla="*/ 0 h 696"/>
                <a:gd name="T4" fmla="*/ 803 w 803"/>
                <a:gd name="T5" fmla="*/ 696 h 696"/>
                <a:gd name="T6" fmla="*/ 0 w 803"/>
                <a:gd name="T7" fmla="*/ 696 h 696"/>
                <a:gd name="T8" fmla="*/ 402 w 803"/>
                <a:gd name="T9" fmla="*/ 0 h 696"/>
              </a:gdLst>
              <a:ahLst/>
              <a:cxnLst>
                <a:cxn ang="0">
                  <a:pos x="T0" y="T1"/>
                </a:cxn>
                <a:cxn ang="0">
                  <a:pos x="T2" y="T3"/>
                </a:cxn>
                <a:cxn ang="0">
                  <a:pos x="T4" y="T5"/>
                </a:cxn>
                <a:cxn ang="0">
                  <a:pos x="T6" y="T7"/>
                </a:cxn>
                <a:cxn ang="0">
                  <a:pos x="T8" y="T9"/>
                </a:cxn>
              </a:cxnLst>
              <a:rect l="0" t="0" r="r" b="b"/>
              <a:pathLst>
                <a:path w="803" h="696">
                  <a:moveTo>
                    <a:pt x="402" y="0"/>
                  </a:moveTo>
                  <a:lnTo>
                    <a:pt x="402" y="0"/>
                  </a:lnTo>
                  <a:lnTo>
                    <a:pt x="803"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9" name="Freeform 18"/>
            <p:cNvSpPr>
              <a:spLocks/>
            </p:cNvSpPr>
            <p:nvPr userDrawn="1"/>
          </p:nvSpPr>
          <p:spPr bwMode="auto">
            <a:xfrm>
              <a:off x="2299"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0" name="Freeform 19"/>
            <p:cNvSpPr>
              <a:spLocks/>
            </p:cNvSpPr>
            <p:nvPr userDrawn="1"/>
          </p:nvSpPr>
          <p:spPr bwMode="auto">
            <a:xfrm>
              <a:off x="2577" y="49"/>
              <a:ext cx="482"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F0F0F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1" name="Freeform 20"/>
            <p:cNvSpPr>
              <a:spLocks/>
            </p:cNvSpPr>
            <p:nvPr userDrawn="1"/>
          </p:nvSpPr>
          <p:spPr bwMode="auto">
            <a:xfrm>
              <a:off x="2854" y="70"/>
              <a:ext cx="482" cy="418"/>
            </a:xfrm>
            <a:custGeom>
              <a:avLst/>
              <a:gdLst>
                <a:gd name="T0" fmla="*/ 401 w 803"/>
                <a:gd name="T1" fmla="*/ 0 h 696"/>
                <a:gd name="T2" fmla="*/ 401 w 803"/>
                <a:gd name="T3" fmla="*/ 0 h 696"/>
                <a:gd name="T4" fmla="*/ 803 w 803"/>
                <a:gd name="T5" fmla="*/ 696 h 696"/>
                <a:gd name="T6" fmla="*/ 0 w 803"/>
                <a:gd name="T7" fmla="*/ 696 h 696"/>
                <a:gd name="T8" fmla="*/ 401 w 803"/>
                <a:gd name="T9" fmla="*/ 0 h 696"/>
              </a:gdLst>
              <a:ahLst/>
              <a:cxnLst>
                <a:cxn ang="0">
                  <a:pos x="T0" y="T1"/>
                </a:cxn>
                <a:cxn ang="0">
                  <a:pos x="T2" y="T3"/>
                </a:cxn>
                <a:cxn ang="0">
                  <a:pos x="T4" y="T5"/>
                </a:cxn>
                <a:cxn ang="0">
                  <a:pos x="T6" y="T7"/>
                </a:cxn>
                <a:cxn ang="0">
                  <a:pos x="T8" y="T9"/>
                </a:cxn>
              </a:cxnLst>
              <a:rect l="0" t="0" r="r" b="b"/>
              <a:pathLst>
                <a:path w="803" h="696">
                  <a:moveTo>
                    <a:pt x="401" y="0"/>
                  </a:moveTo>
                  <a:lnTo>
                    <a:pt x="401" y="0"/>
                  </a:lnTo>
                  <a:lnTo>
                    <a:pt x="803" y="696"/>
                  </a:lnTo>
                  <a:lnTo>
                    <a:pt x="0" y="696"/>
                  </a:lnTo>
                  <a:lnTo>
                    <a:pt x="40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2" name="Freeform 21"/>
            <p:cNvSpPr>
              <a:spLocks/>
            </p:cNvSpPr>
            <p:nvPr userDrawn="1"/>
          </p:nvSpPr>
          <p:spPr bwMode="auto">
            <a:xfrm>
              <a:off x="3131" y="49"/>
              <a:ext cx="483" cy="418"/>
            </a:xfrm>
            <a:custGeom>
              <a:avLst/>
              <a:gdLst>
                <a:gd name="T0" fmla="*/ 803 w 803"/>
                <a:gd name="T1" fmla="*/ 0 h 696"/>
                <a:gd name="T2" fmla="*/ 803 w 803"/>
                <a:gd name="T3" fmla="*/ 0 h 696"/>
                <a:gd name="T4" fmla="*/ 401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3" name="Freeform 22"/>
            <p:cNvSpPr>
              <a:spLocks/>
            </p:cNvSpPr>
            <p:nvPr userDrawn="1"/>
          </p:nvSpPr>
          <p:spPr bwMode="auto">
            <a:xfrm>
              <a:off x="3408"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4" name="Freeform 23"/>
            <p:cNvSpPr>
              <a:spLocks/>
            </p:cNvSpPr>
            <p:nvPr userDrawn="1"/>
          </p:nvSpPr>
          <p:spPr bwMode="auto">
            <a:xfrm>
              <a:off x="81" y="1039"/>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5" name="Freeform 24"/>
            <p:cNvSpPr>
              <a:spLocks/>
            </p:cNvSpPr>
            <p:nvPr userDrawn="1"/>
          </p:nvSpPr>
          <p:spPr bwMode="auto">
            <a:xfrm>
              <a:off x="81"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6" name="Freeform 25"/>
            <p:cNvSpPr>
              <a:spLocks/>
            </p:cNvSpPr>
            <p:nvPr userDrawn="1"/>
          </p:nvSpPr>
          <p:spPr bwMode="auto">
            <a:xfrm>
              <a:off x="81"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7" name="Freeform 26"/>
            <p:cNvSpPr>
              <a:spLocks/>
            </p:cNvSpPr>
            <p:nvPr userDrawn="1"/>
          </p:nvSpPr>
          <p:spPr bwMode="auto">
            <a:xfrm>
              <a:off x="358"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8" name="Freeform 27"/>
            <p:cNvSpPr>
              <a:spLocks/>
            </p:cNvSpPr>
            <p:nvPr userDrawn="1"/>
          </p:nvSpPr>
          <p:spPr bwMode="auto">
            <a:xfrm>
              <a:off x="358" y="1976"/>
              <a:ext cx="483"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9" name="Freeform 28"/>
            <p:cNvSpPr>
              <a:spLocks/>
            </p:cNvSpPr>
            <p:nvPr userDrawn="1"/>
          </p:nvSpPr>
          <p:spPr bwMode="auto">
            <a:xfrm>
              <a:off x="636" y="1495"/>
              <a:ext cx="482" cy="418"/>
            </a:xfrm>
            <a:custGeom>
              <a:avLst/>
              <a:gdLst>
                <a:gd name="T0" fmla="*/ 803 w 803"/>
                <a:gd name="T1" fmla="*/ 0 h 696"/>
                <a:gd name="T2" fmla="*/ 803 w 803"/>
                <a:gd name="T3" fmla="*/ 0 h 696"/>
                <a:gd name="T4" fmla="*/ 402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0" name="Freeform 29"/>
            <p:cNvSpPr>
              <a:spLocks/>
            </p:cNvSpPr>
            <p:nvPr userDrawn="1"/>
          </p:nvSpPr>
          <p:spPr bwMode="auto">
            <a:xfrm>
              <a:off x="913" y="1976"/>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1" name="Freeform 30"/>
            <p:cNvSpPr>
              <a:spLocks/>
            </p:cNvSpPr>
            <p:nvPr userDrawn="1"/>
          </p:nvSpPr>
          <p:spPr bwMode="auto">
            <a:xfrm>
              <a:off x="1190"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2" name="Freeform 31"/>
            <p:cNvSpPr>
              <a:spLocks/>
            </p:cNvSpPr>
            <p:nvPr userDrawn="1"/>
          </p:nvSpPr>
          <p:spPr bwMode="auto">
            <a:xfrm>
              <a:off x="1190"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3" name="Freeform 32"/>
            <p:cNvSpPr>
              <a:spLocks/>
            </p:cNvSpPr>
            <p:nvPr userDrawn="1"/>
          </p:nvSpPr>
          <p:spPr bwMode="auto">
            <a:xfrm>
              <a:off x="1468" y="1516"/>
              <a:ext cx="482"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4" name="Freeform 33"/>
            <p:cNvSpPr>
              <a:spLocks/>
            </p:cNvSpPr>
            <p:nvPr userDrawn="1"/>
          </p:nvSpPr>
          <p:spPr bwMode="auto">
            <a:xfrm>
              <a:off x="1468" y="1976"/>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5" name="Freeform 34"/>
            <p:cNvSpPr>
              <a:spLocks/>
            </p:cNvSpPr>
            <p:nvPr userDrawn="1"/>
          </p:nvSpPr>
          <p:spPr bwMode="auto">
            <a:xfrm>
              <a:off x="1745" y="1996"/>
              <a:ext cx="482" cy="418"/>
            </a:xfrm>
            <a:custGeom>
              <a:avLst/>
              <a:gdLst>
                <a:gd name="T0" fmla="*/ 402 w 803"/>
                <a:gd name="T1" fmla="*/ 0 h 696"/>
                <a:gd name="T2" fmla="*/ 402 w 803"/>
                <a:gd name="T3" fmla="*/ 0 h 696"/>
                <a:gd name="T4" fmla="*/ 803 w 803"/>
                <a:gd name="T5" fmla="*/ 696 h 696"/>
                <a:gd name="T6" fmla="*/ 0 w 803"/>
                <a:gd name="T7" fmla="*/ 696 h 696"/>
                <a:gd name="T8" fmla="*/ 402 w 803"/>
                <a:gd name="T9" fmla="*/ 0 h 696"/>
              </a:gdLst>
              <a:ahLst/>
              <a:cxnLst>
                <a:cxn ang="0">
                  <a:pos x="T0" y="T1"/>
                </a:cxn>
                <a:cxn ang="0">
                  <a:pos x="T2" y="T3"/>
                </a:cxn>
                <a:cxn ang="0">
                  <a:pos x="T4" y="T5"/>
                </a:cxn>
                <a:cxn ang="0">
                  <a:pos x="T6" y="T7"/>
                </a:cxn>
                <a:cxn ang="0">
                  <a:pos x="T8" y="T9"/>
                </a:cxn>
              </a:cxnLst>
              <a:rect l="0" t="0" r="r" b="b"/>
              <a:pathLst>
                <a:path w="803" h="696">
                  <a:moveTo>
                    <a:pt x="402" y="0"/>
                  </a:moveTo>
                  <a:lnTo>
                    <a:pt x="402" y="0"/>
                  </a:lnTo>
                  <a:lnTo>
                    <a:pt x="803"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6" name="Freeform 35"/>
            <p:cNvSpPr>
              <a:spLocks/>
            </p:cNvSpPr>
            <p:nvPr userDrawn="1"/>
          </p:nvSpPr>
          <p:spPr bwMode="auto">
            <a:xfrm>
              <a:off x="2022"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7" name="Freeform 36"/>
            <p:cNvSpPr>
              <a:spLocks/>
            </p:cNvSpPr>
            <p:nvPr userDrawn="1"/>
          </p:nvSpPr>
          <p:spPr bwMode="auto">
            <a:xfrm>
              <a:off x="2299"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8" name="Freeform 37"/>
            <p:cNvSpPr>
              <a:spLocks/>
            </p:cNvSpPr>
            <p:nvPr userDrawn="1"/>
          </p:nvSpPr>
          <p:spPr bwMode="auto">
            <a:xfrm>
              <a:off x="2577" y="1976"/>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9" name="Freeform 38"/>
            <p:cNvSpPr>
              <a:spLocks/>
            </p:cNvSpPr>
            <p:nvPr userDrawn="1"/>
          </p:nvSpPr>
          <p:spPr bwMode="auto">
            <a:xfrm>
              <a:off x="2854" y="1495"/>
              <a:ext cx="482" cy="418"/>
            </a:xfrm>
            <a:custGeom>
              <a:avLst/>
              <a:gdLst>
                <a:gd name="T0" fmla="*/ 803 w 803"/>
                <a:gd name="T1" fmla="*/ 0 h 696"/>
                <a:gd name="T2" fmla="*/ 803 w 803"/>
                <a:gd name="T3" fmla="*/ 0 h 696"/>
                <a:gd name="T4" fmla="*/ 401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0" name="Freeform 39"/>
            <p:cNvSpPr>
              <a:spLocks/>
            </p:cNvSpPr>
            <p:nvPr userDrawn="1"/>
          </p:nvSpPr>
          <p:spPr bwMode="auto">
            <a:xfrm>
              <a:off x="3131"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1" name="Freeform 40"/>
            <p:cNvSpPr>
              <a:spLocks/>
            </p:cNvSpPr>
            <p:nvPr userDrawn="1"/>
          </p:nvSpPr>
          <p:spPr bwMode="auto">
            <a:xfrm>
              <a:off x="3408"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2" name="Freeform 41"/>
            <p:cNvSpPr>
              <a:spLocks/>
            </p:cNvSpPr>
            <p:nvPr userDrawn="1"/>
          </p:nvSpPr>
          <p:spPr bwMode="auto">
            <a:xfrm>
              <a:off x="81" y="2454"/>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3" name="Freeform 42"/>
            <p:cNvSpPr>
              <a:spLocks/>
            </p:cNvSpPr>
            <p:nvPr userDrawn="1"/>
          </p:nvSpPr>
          <p:spPr bwMode="auto">
            <a:xfrm>
              <a:off x="358"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4" name="Freeform 43"/>
            <p:cNvSpPr>
              <a:spLocks/>
            </p:cNvSpPr>
            <p:nvPr userDrawn="1"/>
          </p:nvSpPr>
          <p:spPr bwMode="auto">
            <a:xfrm>
              <a:off x="358" y="2935"/>
              <a:ext cx="483"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5" name="Freeform 44"/>
            <p:cNvSpPr>
              <a:spLocks/>
            </p:cNvSpPr>
            <p:nvPr userDrawn="1"/>
          </p:nvSpPr>
          <p:spPr bwMode="auto">
            <a:xfrm>
              <a:off x="636" y="2955"/>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6" name="Freeform 45"/>
            <p:cNvSpPr>
              <a:spLocks/>
            </p:cNvSpPr>
            <p:nvPr userDrawn="1"/>
          </p:nvSpPr>
          <p:spPr bwMode="auto">
            <a:xfrm>
              <a:off x="913"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7" name="Freeform 46"/>
            <p:cNvSpPr>
              <a:spLocks/>
            </p:cNvSpPr>
            <p:nvPr userDrawn="1"/>
          </p:nvSpPr>
          <p:spPr bwMode="auto">
            <a:xfrm>
              <a:off x="1190" y="2955"/>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8" name="Freeform 47"/>
            <p:cNvSpPr>
              <a:spLocks/>
            </p:cNvSpPr>
            <p:nvPr userDrawn="1"/>
          </p:nvSpPr>
          <p:spPr bwMode="auto">
            <a:xfrm>
              <a:off x="1468" y="2935"/>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9" name="Freeform 48"/>
            <p:cNvSpPr>
              <a:spLocks/>
            </p:cNvSpPr>
            <p:nvPr userDrawn="1"/>
          </p:nvSpPr>
          <p:spPr bwMode="auto">
            <a:xfrm>
              <a:off x="1191" y="3414"/>
              <a:ext cx="482" cy="418"/>
            </a:xfrm>
            <a:custGeom>
              <a:avLst/>
              <a:gdLst>
                <a:gd name="T0" fmla="*/ 803 w 803"/>
                <a:gd name="T1" fmla="*/ 0 h 696"/>
                <a:gd name="T2" fmla="*/ 803 w 803"/>
                <a:gd name="T3" fmla="*/ 0 h 696"/>
                <a:gd name="T4" fmla="*/ 401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0"/>
                  </a:lnTo>
                  <a:lnTo>
                    <a:pt x="803"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0" name="Freeform 49"/>
            <p:cNvSpPr>
              <a:spLocks/>
            </p:cNvSpPr>
            <p:nvPr userDrawn="1"/>
          </p:nvSpPr>
          <p:spPr bwMode="auto">
            <a:xfrm>
              <a:off x="3408" y="3414"/>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1" name="Freeform 50"/>
            <p:cNvSpPr>
              <a:spLocks/>
            </p:cNvSpPr>
            <p:nvPr userDrawn="1"/>
          </p:nvSpPr>
          <p:spPr bwMode="auto">
            <a:xfrm>
              <a:off x="2577" y="3414"/>
              <a:ext cx="482" cy="418"/>
            </a:xfrm>
            <a:custGeom>
              <a:avLst/>
              <a:gdLst>
                <a:gd name="T0" fmla="*/ 803 w 803"/>
                <a:gd name="T1" fmla="*/ 0 h 696"/>
                <a:gd name="T2" fmla="*/ 803 w 803"/>
                <a:gd name="T3" fmla="*/ 0 h 696"/>
                <a:gd name="T4" fmla="*/ 402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2" name="Freeform 51"/>
            <p:cNvSpPr>
              <a:spLocks/>
            </p:cNvSpPr>
            <p:nvPr userDrawn="1"/>
          </p:nvSpPr>
          <p:spPr bwMode="auto">
            <a:xfrm>
              <a:off x="2022"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0F0F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3" name="Freeform 52"/>
            <p:cNvSpPr>
              <a:spLocks/>
            </p:cNvSpPr>
            <p:nvPr userDrawn="1"/>
          </p:nvSpPr>
          <p:spPr bwMode="auto">
            <a:xfrm>
              <a:off x="358" y="3883"/>
              <a:ext cx="483" cy="418"/>
            </a:xfrm>
            <a:custGeom>
              <a:avLst/>
              <a:gdLst>
                <a:gd name="T0" fmla="*/ 804 w 804"/>
                <a:gd name="T1" fmla="*/ 696 h 696"/>
                <a:gd name="T2" fmla="*/ 804 w 804"/>
                <a:gd name="T3" fmla="*/ 696 h 696"/>
                <a:gd name="T4" fmla="*/ 0 w 804"/>
                <a:gd name="T5" fmla="*/ 696 h 696"/>
                <a:gd name="T6" fmla="*/ 402 w 804"/>
                <a:gd name="T7" fmla="*/ 0 h 696"/>
                <a:gd name="T8" fmla="*/ 804 w 804"/>
                <a:gd name="T9" fmla="*/ 696 h 696"/>
              </a:gdLst>
              <a:ahLst/>
              <a:cxnLst>
                <a:cxn ang="0">
                  <a:pos x="T0" y="T1"/>
                </a:cxn>
                <a:cxn ang="0">
                  <a:pos x="T2" y="T3"/>
                </a:cxn>
                <a:cxn ang="0">
                  <a:pos x="T4" y="T5"/>
                </a:cxn>
                <a:cxn ang="0">
                  <a:pos x="T6" y="T7"/>
                </a:cxn>
                <a:cxn ang="0">
                  <a:pos x="T8" y="T9"/>
                </a:cxn>
              </a:cxnLst>
              <a:rect l="0" t="0" r="r" b="b"/>
              <a:pathLst>
                <a:path w="804" h="696">
                  <a:moveTo>
                    <a:pt x="804" y="696"/>
                  </a:moveTo>
                  <a:lnTo>
                    <a:pt x="804" y="696"/>
                  </a:lnTo>
                  <a:lnTo>
                    <a:pt x="0" y="696"/>
                  </a:lnTo>
                  <a:lnTo>
                    <a:pt x="402" y="0"/>
                  </a:lnTo>
                  <a:lnTo>
                    <a:pt x="804" y="696"/>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4" name="Freeform 53"/>
            <p:cNvSpPr>
              <a:spLocks/>
            </p:cNvSpPr>
            <p:nvPr userDrawn="1"/>
          </p:nvSpPr>
          <p:spPr bwMode="auto">
            <a:xfrm>
              <a:off x="2022" y="2935"/>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5" name="Freeform 54"/>
            <p:cNvSpPr>
              <a:spLocks/>
            </p:cNvSpPr>
            <p:nvPr userDrawn="1"/>
          </p:nvSpPr>
          <p:spPr bwMode="auto">
            <a:xfrm>
              <a:off x="2022" y="4343"/>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6" name="Freeform 55"/>
            <p:cNvSpPr>
              <a:spLocks/>
            </p:cNvSpPr>
            <p:nvPr userDrawn="1"/>
          </p:nvSpPr>
          <p:spPr bwMode="auto">
            <a:xfrm>
              <a:off x="2577" y="2475"/>
              <a:ext cx="482"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7" name="Freeform 56"/>
            <p:cNvSpPr>
              <a:spLocks/>
            </p:cNvSpPr>
            <p:nvPr userDrawn="1"/>
          </p:nvSpPr>
          <p:spPr bwMode="auto">
            <a:xfrm>
              <a:off x="45" y="2935"/>
              <a:ext cx="241" cy="417"/>
            </a:xfrm>
            <a:custGeom>
              <a:avLst/>
              <a:gdLst>
                <a:gd name="T0" fmla="*/ 0 w 402"/>
                <a:gd name="T1" fmla="*/ 0 h 695"/>
                <a:gd name="T2" fmla="*/ 0 w 402"/>
                <a:gd name="T3" fmla="*/ 0 h 695"/>
                <a:gd name="T4" fmla="*/ 0 w 402"/>
                <a:gd name="T5" fmla="*/ 695 h 695"/>
                <a:gd name="T6" fmla="*/ 0 w 402"/>
                <a:gd name="T7" fmla="*/ 695 h 695"/>
                <a:gd name="T8" fmla="*/ 402 w 402"/>
                <a:gd name="T9" fmla="*/ 0 h 695"/>
                <a:gd name="T10" fmla="*/ 0 w 402"/>
                <a:gd name="T11" fmla="*/ 0 h 695"/>
              </a:gdLst>
              <a:ahLst/>
              <a:cxnLst>
                <a:cxn ang="0">
                  <a:pos x="T0" y="T1"/>
                </a:cxn>
                <a:cxn ang="0">
                  <a:pos x="T2" y="T3"/>
                </a:cxn>
                <a:cxn ang="0">
                  <a:pos x="T4" y="T5"/>
                </a:cxn>
                <a:cxn ang="0">
                  <a:pos x="T6" y="T7"/>
                </a:cxn>
                <a:cxn ang="0">
                  <a:pos x="T8" y="T9"/>
                </a:cxn>
                <a:cxn ang="0">
                  <a:pos x="T10" y="T11"/>
                </a:cxn>
              </a:cxnLst>
              <a:rect l="0" t="0" r="r" b="b"/>
              <a:pathLst>
                <a:path w="402" h="695">
                  <a:moveTo>
                    <a:pt x="0" y="0"/>
                  </a:moveTo>
                  <a:lnTo>
                    <a:pt x="0" y="0"/>
                  </a:lnTo>
                  <a:lnTo>
                    <a:pt x="0" y="695"/>
                  </a:lnTo>
                  <a:lnTo>
                    <a:pt x="0" y="695"/>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8" name="Freeform 57"/>
            <p:cNvSpPr>
              <a:spLocks/>
            </p:cNvSpPr>
            <p:nvPr userDrawn="1"/>
          </p:nvSpPr>
          <p:spPr bwMode="auto">
            <a:xfrm>
              <a:off x="45" y="2475"/>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9" name="Freeform 58"/>
            <p:cNvSpPr>
              <a:spLocks/>
            </p:cNvSpPr>
            <p:nvPr userDrawn="1"/>
          </p:nvSpPr>
          <p:spPr bwMode="auto">
            <a:xfrm>
              <a:off x="45" y="1976"/>
              <a:ext cx="241" cy="417"/>
            </a:xfrm>
            <a:custGeom>
              <a:avLst/>
              <a:gdLst>
                <a:gd name="T0" fmla="*/ 0 w 402"/>
                <a:gd name="T1" fmla="*/ 0 h 695"/>
                <a:gd name="T2" fmla="*/ 0 w 402"/>
                <a:gd name="T3" fmla="*/ 0 h 695"/>
                <a:gd name="T4" fmla="*/ 0 w 402"/>
                <a:gd name="T5" fmla="*/ 695 h 695"/>
                <a:gd name="T6" fmla="*/ 0 w 402"/>
                <a:gd name="T7" fmla="*/ 695 h 695"/>
                <a:gd name="T8" fmla="*/ 402 w 402"/>
                <a:gd name="T9" fmla="*/ 0 h 695"/>
                <a:gd name="T10" fmla="*/ 0 w 402"/>
                <a:gd name="T11" fmla="*/ 0 h 695"/>
              </a:gdLst>
              <a:ahLst/>
              <a:cxnLst>
                <a:cxn ang="0">
                  <a:pos x="T0" y="T1"/>
                </a:cxn>
                <a:cxn ang="0">
                  <a:pos x="T2" y="T3"/>
                </a:cxn>
                <a:cxn ang="0">
                  <a:pos x="T4" y="T5"/>
                </a:cxn>
                <a:cxn ang="0">
                  <a:pos x="T6" y="T7"/>
                </a:cxn>
                <a:cxn ang="0">
                  <a:pos x="T8" y="T9"/>
                </a:cxn>
                <a:cxn ang="0">
                  <a:pos x="T10" y="T11"/>
                </a:cxn>
              </a:cxnLst>
              <a:rect l="0" t="0" r="r" b="b"/>
              <a:pathLst>
                <a:path w="402" h="695">
                  <a:moveTo>
                    <a:pt x="0" y="0"/>
                  </a:moveTo>
                  <a:lnTo>
                    <a:pt x="0" y="0"/>
                  </a:lnTo>
                  <a:lnTo>
                    <a:pt x="0" y="695"/>
                  </a:lnTo>
                  <a:lnTo>
                    <a:pt x="0" y="695"/>
                  </a:lnTo>
                  <a:lnTo>
                    <a:pt x="402" y="0"/>
                  </a:lnTo>
                  <a:lnTo>
                    <a:pt x="0"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0" name="Freeform 59"/>
            <p:cNvSpPr>
              <a:spLocks/>
            </p:cNvSpPr>
            <p:nvPr userDrawn="1"/>
          </p:nvSpPr>
          <p:spPr bwMode="auto">
            <a:xfrm>
              <a:off x="45" y="1516"/>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1" name="Freeform 60"/>
            <p:cNvSpPr>
              <a:spLocks/>
            </p:cNvSpPr>
            <p:nvPr userDrawn="1"/>
          </p:nvSpPr>
          <p:spPr bwMode="auto">
            <a:xfrm>
              <a:off x="45" y="1018"/>
              <a:ext cx="241" cy="418"/>
            </a:xfrm>
            <a:custGeom>
              <a:avLst/>
              <a:gdLst>
                <a:gd name="T0" fmla="*/ 0 w 402"/>
                <a:gd name="T1" fmla="*/ 0 h 696"/>
                <a:gd name="T2" fmla="*/ 0 w 402"/>
                <a:gd name="T3" fmla="*/ 0 h 696"/>
                <a:gd name="T4" fmla="*/ 0 w 402"/>
                <a:gd name="T5" fmla="*/ 696 h 696"/>
                <a:gd name="T6" fmla="*/ 0 w 402"/>
                <a:gd name="T7" fmla="*/ 696 h 696"/>
                <a:gd name="T8" fmla="*/ 402 w 402"/>
                <a:gd name="T9" fmla="*/ 0 h 696"/>
                <a:gd name="T10" fmla="*/ 0 w 402"/>
                <a:gd name="T11" fmla="*/ 0 h 696"/>
              </a:gdLst>
              <a:ahLst/>
              <a:cxnLst>
                <a:cxn ang="0">
                  <a:pos x="T0" y="T1"/>
                </a:cxn>
                <a:cxn ang="0">
                  <a:pos x="T2" y="T3"/>
                </a:cxn>
                <a:cxn ang="0">
                  <a:pos x="T4" y="T5"/>
                </a:cxn>
                <a:cxn ang="0">
                  <a:pos x="T6" y="T7"/>
                </a:cxn>
                <a:cxn ang="0">
                  <a:pos x="T8" y="T9"/>
                </a:cxn>
                <a:cxn ang="0">
                  <a:pos x="T10" y="T11"/>
                </a:cxn>
              </a:cxnLst>
              <a:rect l="0" t="0" r="r" b="b"/>
              <a:pathLst>
                <a:path w="402" h="696">
                  <a:moveTo>
                    <a:pt x="0" y="0"/>
                  </a:moveTo>
                  <a:lnTo>
                    <a:pt x="0" y="0"/>
                  </a:lnTo>
                  <a:lnTo>
                    <a:pt x="0" y="696"/>
                  </a:lnTo>
                  <a:lnTo>
                    <a:pt x="0" y="696"/>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2" name="Freeform 61"/>
            <p:cNvSpPr>
              <a:spLocks/>
            </p:cNvSpPr>
            <p:nvPr userDrawn="1"/>
          </p:nvSpPr>
          <p:spPr bwMode="auto">
            <a:xfrm>
              <a:off x="45" y="559"/>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3" name="Freeform 62"/>
            <p:cNvSpPr>
              <a:spLocks/>
            </p:cNvSpPr>
            <p:nvPr userDrawn="1"/>
          </p:nvSpPr>
          <p:spPr bwMode="auto">
            <a:xfrm>
              <a:off x="45" y="49"/>
              <a:ext cx="241" cy="418"/>
            </a:xfrm>
            <a:custGeom>
              <a:avLst/>
              <a:gdLst>
                <a:gd name="T0" fmla="*/ 0 w 402"/>
                <a:gd name="T1" fmla="*/ 0 h 696"/>
                <a:gd name="T2" fmla="*/ 0 w 402"/>
                <a:gd name="T3" fmla="*/ 0 h 696"/>
                <a:gd name="T4" fmla="*/ 0 w 402"/>
                <a:gd name="T5" fmla="*/ 696 h 696"/>
                <a:gd name="T6" fmla="*/ 0 w 402"/>
                <a:gd name="T7" fmla="*/ 696 h 696"/>
                <a:gd name="T8" fmla="*/ 402 w 402"/>
                <a:gd name="T9" fmla="*/ 0 h 696"/>
                <a:gd name="T10" fmla="*/ 0 w 402"/>
                <a:gd name="T11" fmla="*/ 0 h 696"/>
              </a:gdLst>
              <a:ahLst/>
              <a:cxnLst>
                <a:cxn ang="0">
                  <a:pos x="T0" y="T1"/>
                </a:cxn>
                <a:cxn ang="0">
                  <a:pos x="T2" y="T3"/>
                </a:cxn>
                <a:cxn ang="0">
                  <a:pos x="T4" y="T5"/>
                </a:cxn>
                <a:cxn ang="0">
                  <a:pos x="T6" y="T7"/>
                </a:cxn>
                <a:cxn ang="0">
                  <a:pos x="T8" y="T9"/>
                </a:cxn>
                <a:cxn ang="0">
                  <a:pos x="T10" y="T11"/>
                </a:cxn>
              </a:cxnLst>
              <a:rect l="0" t="0" r="r" b="b"/>
              <a:pathLst>
                <a:path w="402" h="696">
                  <a:moveTo>
                    <a:pt x="0" y="0"/>
                  </a:moveTo>
                  <a:lnTo>
                    <a:pt x="0" y="0"/>
                  </a:lnTo>
                  <a:lnTo>
                    <a:pt x="0" y="696"/>
                  </a:lnTo>
                  <a:lnTo>
                    <a:pt x="0" y="696"/>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4" name="Freeform 63"/>
            <p:cNvSpPr>
              <a:spLocks/>
            </p:cNvSpPr>
            <p:nvPr userDrawn="1"/>
          </p:nvSpPr>
          <p:spPr bwMode="auto">
            <a:xfrm>
              <a:off x="7102" y="530"/>
              <a:ext cx="1014" cy="878"/>
            </a:xfrm>
            <a:custGeom>
              <a:avLst/>
              <a:gdLst>
                <a:gd name="T0" fmla="*/ 1688 w 1688"/>
                <a:gd name="T1" fmla="*/ 0 h 1462"/>
                <a:gd name="T2" fmla="*/ 1688 w 1688"/>
                <a:gd name="T3" fmla="*/ 0 h 1462"/>
                <a:gd name="T4" fmla="*/ 844 w 1688"/>
                <a:gd name="T5" fmla="*/ 1462 h 1462"/>
                <a:gd name="T6" fmla="*/ 0 w 1688"/>
                <a:gd name="T7" fmla="*/ 0 h 1462"/>
                <a:gd name="T8" fmla="*/ 1688 w 1688"/>
                <a:gd name="T9" fmla="*/ 0 h 1462"/>
              </a:gdLst>
              <a:ahLst/>
              <a:cxnLst>
                <a:cxn ang="0">
                  <a:pos x="T0" y="T1"/>
                </a:cxn>
                <a:cxn ang="0">
                  <a:pos x="T2" y="T3"/>
                </a:cxn>
                <a:cxn ang="0">
                  <a:pos x="T4" y="T5"/>
                </a:cxn>
                <a:cxn ang="0">
                  <a:pos x="T6" y="T7"/>
                </a:cxn>
                <a:cxn ang="0">
                  <a:pos x="T8" y="T9"/>
                </a:cxn>
              </a:cxnLst>
              <a:rect l="0" t="0" r="r" b="b"/>
              <a:pathLst>
                <a:path w="1688" h="1462">
                  <a:moveTo>
                    <a:pt x="1688" y="0"/>
                  </a:moveTo>
                  <a:lnTo>
                    <a:pt x="1688" y="0"/>
                  </a:lnTo>
                  <a:lnTo>
                    <a:pt x="844" y="1462"/>
                  </a:lnTo>
                  <a:lnTo>
                    <a:pt x="0" y="0"/>
                  </a:lnTo>
                  <a:lnTo>
                    <a:pt x="16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7" name="Freeform 66"/>
            <p:cNvSpPr>
              <a:spLocks/>
            </p:cNvSpPr>
            <p:nvPr userDrawn="1"/>
          </p:nvSpPr>
          <p:spPr bwMode="auto">
            <a:xfrm>
              <a:off x="83" y="531"/>
              <a:ext cx="7445" cy="921"/>
            </a:xfrm>
            <a:custGeom>
              <a:avLst/>
              <a:gdLst>
                <a:gd name="T0" fmla="*/ 11532 w 12398"/>
                <a:gd name="T1" fmla="*/ 11 h 1533"/>
                <a:gd name="T2" fmla="*/ 11532 w 12398"/>
                <a:gd name="T3" fmla="*/ 11 h 1533"/>
                <a:gd name="T4" fmla="*/ 11513 w 12398"/>
                <a:gd name="T5" fmla="*/ 0 h 1533"/>
                <a:gd name="T6" fmla="*/ 12398 w 12398"/>
                <a:gd name="T7" fmla="*/ 1533 h 1533"/>
                <a:gd name="T8" fmla="*/ 867 w 12398"/>
                <a:gd name="T9" fmla="*/ 1533 h 1533"/>
                <a:gd name="T10" fmla="*/ 0 w 12398"/>
                <a:gd name="T11" fmla="*/ 13 h 1533"/>
                <a:gd name="T12" fmla="*/ 11532 w 12398"/>
                <a:gd name="T13" fmla="*/ 11 h 1533"/>
              </a:gdLst>
              <a:ahLst/>
              <a:cxnLst>
                <a:cxn ang="0">
                  <a:pos x="T0" y="T1"/>
                </a:cxn>
                <a:cxn ang="0">
                  <a:pos x="T2" y="T3"/>
                </a:cxn>
                <a:cxn ang="0">
                  <a:pos x="T4" y="T5"/>
                </a:cxn>
                <a:cxn ang="0">
                  <a:pos x="T6" y="T7"/>
                </a:cxn>
                <a:cxn ang="0">
                  <a:pos x="T8" y="T9"/>
                </a:cxn>
                <a:cxn ang="0">
                  <a:pos x="T10" y="T11"/>
                </a:cxn>
                <a:cxn ang="0">
                  <a:pos x="T12" y="T13"/>
                </a:cxn>
              </a:cxnLst>
              <a:rect l="0" t="0" r="r" b="b"/>
              <a:pathLst>
                <a:path w="12398" h="1533">
                  <a:moveTo>
                    <a:pt x="11532" y="11"/>
                  </a:moveTo>
                  <a:lnTo>
                    <a:pt x="11532" y="11"/>
                  </a:lnTo>
                  <a:lnTo>
                    <a:pt x="11513" y="0"/>
                  </a:lnTo>
                  <a:lnTo>
                    <a:pt x="12398" y="1533"/>
                  </a:lnTo>
                  <a:lnTo>
                    <a:pt x="867" y="1533"/>
                  </a:lnTo>
                  <a:lnTo>
                    <a:pt x="0" y="13"/>
                  </a:lnTo>
                  <a:lnTo>
                    <a:pt x="11532" y="1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8" name="Freeform 67"/>
            <p:cNvSpPr>
              <a:spLocks/>
            </p:cNvSpPr>
            <p:nvPr userDrawn="1"/>
          </p:nvSpPr>
          <p:spPr bwMode="auto">
            <a:xfrm>
              <a:off x="7102" y="4"/>
              <a:ext cx="1015" cy="438"/>
            </a:xfrm>
            <a:custGeom>
              <a:avLst/>
              <a:gdLst>
                <a:gd name="T0" fmla="*/ 422 w 1689"/>
                <a:gd name="T1" fmla="*/ 0 h 730"/>
                <a:gd name="T2" fmla="*/ 422 w 1689"/>
                <a:gd name="T3" fmla="*/ 0 h 730"/>
                <a:gd name="T4" fmla="*/ 0 w 1689"/>
                <a:gd name="T5" fmla="*/ 730 h 730"/>
                <a:gd name="T6" fmla="*/ 1689 w 1689"/>
                <a:gd name="T7" fmla="*/ 730 h 730"/>
                <a:gd name="T8" fmla="*/ 1266 w 1689"/>
                <a:gd name="T9" fmla="*/ 0 h 730"/>
                <a:gd name="T10" fmla="*/ 422 w 1689"/>
                <a:gd name="T11" fmla="*/ 0 h 730"/>
              </a:gdLst>
              <a:ahLst/>
              <a:cxnLst>
                <a:cxn ang="0">
                  <a:pos x="T0" y="T1"/>
                </a:cxn>
                <a:cxn ang="0">
                  <a:pos x="T2" y="T3"/>
                </a:cxn>
                <a:cxn ang="0">
                  <a:pos x="T4" y="T5"/>
                </a:cxn>
                <a:cxn ang="0">
                  <a:pos x="T6" y="T7"/>
                </a:cxn>
                <a:cxn ang="0">
                  <a:pos x="T8" y="T9"/>
                </a:cxn>
                <a:cxn ang="0">
                  <a:pos x="T10" y="T11"/>
                </a:cxn>
              </a:cxnLst>
              <a:rect l="0" t="0" r="r" b="b"/>
              <a:pathLst>
                <a:path w="1689" h="730">
                  <a:moveTo>
                    <a:pt x="422" y="0"/>
                  </a:moveTo>
                  <a:lnTo>
                    <a:pt x="422" y="0"/>
                  </a:lnTo>
                  <a:lnTo>
                    <a:pt x="0" y="730"/>
                  </a:lnTo>
                  <a:lnTo>
                    <a:pt x="1689" y="730"/>
                  </a:lnTo>
                  <a:lnTo>
                    <a:pt x="1266" y="0"/>
                  </a:lnTo>
                  <a:lnTo>
                    <a:pt x="422"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9" name="Freeform 68"/>
            <p:cNvSpPr>
              <a:spLocks/>
            </p:cNvSpPr>
            <p:nvPr userDrawn="1"/>
          </p:nvSpPr>
          <p:spPr bwMode="auto">
            <a:xfrm>
              <a:off x="7963" y="4"/>
              <a:ext cx="229" cy="394"/>
            </a:xfrm>
            <a:custGeom>
              <a:avLst/>
              <a:gdLst>
                <a:gd name="T0" fmla="*/ 380 w 380"/>
                <a:gd name="T1" fmla="*/ 0 h 657"/>
                <a:gd name="T2" fmla="*/ 380 w 380"/>
                <a:gd name="T3" fmla="*/ 0 h 657"/>
                <a:gd name="T4" fmla="*/ 0 w 380"/>
                <a:gd name="T5" fmla="*/ 0 h 657"/>
                <a:gd name="T6" fmla="*/ 380 w 380"/>
                <a:gd name="T7" fmla="*/ 657 h 657"/>
                <a:gd name="T8" fmla="*/ 380 w 380"/>
                <a:gd name="T9" fmla="*/ 0 h 657"/>
              </a:gdLst>
              <a:ahLst/>
              <a:cxnLst>
                <a:cxn ang="0">
                  <a:pos x="T0" y="T1"/>
                </a:cxn>
                <a:cxn ang="0">
                  <a:pos x="T2" y="T3"/>
                </a:cxn>
                <a:cxn ang="0">
                  <a:pos x="T4" y="T5"/>
                </a:cxn>
                <a:cxn ang="0">
                  <a:pos x="T6" y="T7"/>
                </a:cxn>
                <a:cxn ang="0">
                  <a:pos x="T8" y="T9"/>
                </a:cxn>
              </a:cxnLst>
              <a:rect l="0" t="0" r="r" b="b"/>
              <a:pathLst>
                <a:path w="380" h="657">
                  <a:moveTo>
                    <a:pt x="380" y="0"/>
                  </a:moveTo>
                  <a:lnTo>
                    <a:pt x="380" y="0"/>
                  </a:lnTo>
                  <a:lnTo>
                    <a:pt x="0" y="0"/>
                  </a:lnTo>
                  <a:lnTo>
                    <a:pt x="380" y="657"/>
                  </a:lnTo>
                  <a:lnTo>
                    <a:pt x="38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0" name="Freeform 69"/>
            <p:cNvSpPr>
              <a:spLocks/>
            </p:cNvSpPr>
            <p:nvPr userDrawn="1"/>
          </p:nvSpPr>
          <p:spPr bwMode="auto">
            <a:xfrm>
              <a:off x="7685" y="574"/>
              <a:ext cx="507" cy="878"/>
            </a:xfrm>
            <a:custGeom>
              <a:avLst/>
              <a:gdLst>
                <a:gd name="T0" fmla="*/ 844 w 844"/>
                <a:gd name="T1" fmla="*/ 0 h 1462"/>
                <a:gd name="T2" fmla="*/ 844 w 844"/>
                <a:gd name="T3" fmla="*/ 0 h 1462"/>
                <a:gd name="T4" fmla="*/ 0 w 844"/>
                <a:gd name="T5" fmla="*/ 1462 h 1462"/>
                <a:gd name="T6" fmla="*/ 844 w 844"/>
                <a:gd name="T7" fmla="*/ 1462 h 1462"/>
                <a:gd name="T8" fmla="*/ 844 w 844"/>
                <a:gd name="T9" fmla="*/ 0 h 1462"/>
              </a:gdLst>
              <a:ahLst/>
              <a:cxnLst>
                <a:cxn ang="0">
                  <a:pos x="T0" y="T1"/>
                </a:cxn>
                <a:cxn ang="0">
                  <a:pos x="T2" y="T3"/>
                </a:cxn>
                <a:cxn ang="0">
                  <a:pos x="T4" y="T5"/>
                </a:cxn>
                <a:cxn ang="0">
                  <a:pos x="T6" y="T7"/>
                </a:cxn>
                <a:cxn ang="0">
                  <a:pos x="T8" y="T9"/>
                </a:cxn>
              </a:cxnLst>
              <a:rect l="0" t="0" r="r" b="b"/>
              <a:pathLst>
                <a:path w="844" h="1462">
                  <a:moveTo>
                    <a:pt x="844" y="0"/>
                  </a:moveTo>
                  <a:lnTo>
                    <a:pt x="844" y="0"/>
                  </a:lnTo>
                  <a:lnTo>
                    <a:pt x="0" y="1462"/>
                  </a:lnTo>
                  <a:lnTo>
                    <a:pt x="844" y="1462"/>
                  </a:lnTo>
                  <a:lnTo>
                    <a:pt x="844"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1" name="Freeform 70"/>
            <p:cNvSpPr>
              <a:spLocks/>
            </p:cNvSpPr>
            <p:nvPr userDrawn="1"/>
          </p:nvSpPr>
          <p:spPr bwMode="auto">
            <a:xfrm>
              <a:off x="7685" y="1539"/>
              <a:ext cx="507" cy="878"/>
            </a:xfrm>
            <a:custGeom>
              <a:avLst/>
              <a:gdLst>
                <a:gd name="T0" fmla="*/ 843 w 843"/>
                <a:gd name="T1" fmla="*/ 0 h 1461"/>
                <a:gd name="T2" fmla="*/ 843 w 843"/>
                <a:gd name="T3" fmla="*/ 0 h 1461"/>
                <a:gd name="T4" fmla="*/ 0 w 843"/>
                <a:gd name="T5" fmla="*/ 0 h 1461"/>
                <a:gd name="T6" fmla="*/ 843 w 843"/>
                <a:gd name="T7" fmla="*/ 1461 h 1461"/>
                <a:gd name="T8" fmla="*/ 843 w 843"/>
                <a:gd name="T9" fmla="*/ 0 h 1461"/>
              </a:gdLst>
              <a:ahLst/>
              <a:cxnLst>
                <a:cxn ang="0">
                  <a:pos x="T0" y="T1"/>
                </a:cxn>
                <a:cxn ang="0">
                  <a:pos x="T2" y="T3"/>
                </a:cxn>
                <a:cxn ang="0">
                  <a:pos x="T4" y="T5"/>
                </a:cxn>
                <a:cxn ang="0">
                  <a:pos x="T6" y="T7"/>
                </a:cxn>
                <a:cxn ang="0">
                  <a:pos x="T8" y="T9"/>
                </a:cxn>
              </a:cxnLst>
              <a:rect l="0" t="0" r="r" b="b"/>
              <a:pathLst>
                <a:path w="843" h="1461">
                  <a:moveTo>
                    <a:pt x="843" y="0"/>
                  </a:moveTo>
                  <a:lnTo>
                    <a:pt x="843" y="0"/>
                  </a:lnTo>
                  <a:lnTo>
                    <a:pt x="0" y="0"/>
                  </a:lnTo>
                  <a:lnTo>
                    <a:pt x="843" y="1461"/>
                  </a:lnTo>
                  <a:lnTo>
                    <a:pt x="84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4" name="Freeform 73"/>
            <p:cNvSpPr>
              <a:spLocks/>
            </p:cNvSpPr>
            <p:nvPr userDrawn="1"/>
          </p:nvSpPr>
          <p:spPr bwMode="auto">
            <a:xfrm>
              <a:off x="864" y="5161"/>
              <a:ext cx="90" cy="80"/>
            </a:xfrm>
            <a:custGeom>
              <a:avLst/>
              <a:gdLst>
                <a:gd name="T0" fmla="*/ 75 w 150"/>
                <a:gd name="T1" fmla="*/ 0 h 133"/>
                <a:gd name="T2" fmla="*/ 75 w 150"/>
                <a:gd name="T3" fmla="*/ 0 h 133"/>
                <a:gd name="T4" fmla="*/ 0 w 150"/>
                <a:gd name="T5" fmla="*/ 133 h 133"/>
                <a:gd name="T6" fmla="*/ 150 w 150"/>
                <a:gd name="T7" fmla="*/ 133 h 133"/>
                <a:gd name="T8" fmla="*/ 75 w 150"/>
                <a:gd name="T9" fmla="*/ 0 h 133"/>
              </a:gdLst>
              <a:ahLst/>
              <a:cxnLst>
                <a:cxn ang="0">
                  <a:pos x="T0" y="T1"/>
                </a:cxn>
                <a:cxn ang="0">
                  <a:pos x="T2" y="T3"/>
                </a:cxn>
                <a:cxn ang="0">
                  <a:pos x="T4" y="T5"/>
                </a:cxn>
                <a:cxn ang="0">
                  <a:pos x="T6" y="T7"/>
                </a:cxn>
                <a:cxn ang="0">
                  <a:pos x="T8" y="T9"/>
                </a:cxn>
              </a:cxnLst>
              <a:rect l="0" t="0" r="r" b="b"/>
              <a:pathLst>
                <a:path w="150" h="133">
                  <a:moveTo>
                    <a:pt x="75" y="0"/>
                  </a:moveTo>
                  <a:lnTo>
                    <a:pt x="75" y="0"/>
                  </a:lnTo>
                  <a:lnTo>
                    <a:pt x="0" y="133"/>
                  </a:lnTo>
                  <a:lnTo>
                    <a:pt x="150" y="133"/>
                  </a:lnTo>
                  <a:lnTo>
                    <a:pt x="75" y="0"/>
                  </a:lnTo>
                  <a:close/>
                </a:path>
              </a:pathLst>
            </a:custGeom>
            <a:solidFill>
              <a:srgbClr val="039F5A"/>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5" name="Freeform 74"/>
            <p:cNvSpPr>
              <a:spLocks/>
            </p:cNvSpPr>
            <p:nvPr userDrawn="1"/>
          </p:nvSpPr>
          <p:spPr bwMode="auto">
            <a:xfrm>
              <a:off x="472" y="5161"/>
              <a:ext cx="90" cy="80"/>
            </a:xfrm>
            <a:custGeom>
              <a:avLst/>
              <a:gdLst>
                <a:gd name="T0" fmla="*/ 74 w 150"/>
                <a:gd name="T1" fmla="*/ 0 h 133"/>
                <a:gd name="T2" fmla="*/ 74 w 150"/>
                <a:gd name="T3" fmla="*/ 0 h 133"/>
                <a:gd name="T4" fmla="*/ 0 w 150"/>
                <a:gd name="T5" fmla="*/ 133 h 133"/>
                <a:gd name="T6" fmla="*/ 150 w 150"/>
                <a:gd name="T7" fmla="*/ 133 h 133"/>
                <a:gd name="T8" fmla="*/ 74 w 150"/>
                <a:gd name="T9" fmla="*/ 0 h 133"/>
              </a:gdLst>
              <a:ahLst/>
              <a:cxnLst>
                <a:cxn ang="0">
                  <a:pos x="T0" y="T1"/>
                </a:cxn>
                <a:cxn ang="0">
                  <a:pos x="T2" y="T3"/>
                </a:cxn>
                <a:cxn ang="0">
                  <a:pos x="T4" y="T5"/>
                </a:cxn>
                <a:cxn ang="0">
                  <a:pos x="T6" y="T7"/>
                </a:cxn>
                <a:cxn ang="0">
                  <a:pos x="T8" y="T9"/>
                </a:cxn>
              </a:cxnLst>
              <a:rect l="0" t="0" r="r" b="b"/>
              <a:pathLst>
                <a:path w="150" h="133">
                  <a:moveTo>
                    <a:pt x="74" y="0"/>
                  </a:moveTo>
                  <a:lnTo>
                    <a:pt x="74" y="0"/>
                  </a:lnTo>
                  <a:lnTo>
                    <a:pt x="0" y="133"/>
                  </a:lnTo>
                  <a:lnTo>
                    <a:pt x="150" y="133"/>
                  </a:lnTo>
                  <a:lnTo>
                    <a:pt x="74"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6" name="Freeform 75"/>
            <p:cNvSpPr>
              <a:spLocks noEditPoints="1"/>
            </p:cNvSpPr>
            <p:nvPr userDrawn="1"/>
          </p:nvSpPr>
          <p:spPr bwMode="auto">
            <a:xfrm>
              <a:off x="303" y="5162"/>
              <a:ext cx="55" cy="79"/>
            </a:xfrm>
            <a:custGeom>
              <a:avLst/>
              <a:gdLst>
                <a:gd name="T0" fmla="*/ 92 w 93"/>
                <a:gd name="T1" fmla="*/ 40 h 131"/>
                <a:gd name="T2" fmla="*/ 92 w 93"/>
                <a:gd name="T3" fmla="*/ 40 h 131"/>
                <a:gd name="T4" fmla="*/ 87 w 93"/>
                <a:gd name="T5" fmla="*/ 63 h 131"/>
                <a:gd name="T6" fmla="*/ 70 w 93"/>
                <a:gd name="T7" fmla="*/ 79 h 131"/>
                <a:gd name="T8" fmla="*/ 45 w 93"/>
                <a:gd name="T9" fmla="*/ 84 h 131"/>
                <a:gd name="T10" fmla="*/ 27 w 93"/>
                <a:gd name="T11" fmla="*/ 84 h 131"/>
                <a:gd name="T12" fmla="*/ 27 w 93"/>
                <a:gd name="T13" fmla="*/ 124 h 131"/>
                <a:gd name="T14" fmla="*/ 27 w 93"/>
                <a:gd name="T15" fmla="*/ 131 h 131"/>
                <a:gd name="T16" fmla="*/ 20 w 93"/>
                <a:gd name="T17" fmla="*/ 131 h 131"/>
                <a:gd name="T18" fmla="*/ 8 w 93"/>
                <a:gd name="T19" fmla="*/ 131 h 131"/>
                <a:gd name="T20" fmla="*/ 0 w 93"/>
                <a:gd name="T21" fmla="*/ 131 h 131"/>
                <a:gd name="T22" fmla="*/ 0 w 93"/>
                <a:gd name="T23" fmla="*/ 124 h 131"/>
                <a:gd name="T24" fmla="*/ 0 w 93"/>
                <a:gd name="T25" fmla="*/ 8 h 131"/>
                <a:gd name="T26" fmla="*/ 0 w 93"/>
                <a:gd name="T27" fmla="*/ 0 h 131"/>
                <a:gd name="T28" fmla="*/ 8 w 93"/>
                <a:gd name="T29" fmla="*/ 0 h 131"/>
                <a:gd name="T30" fmla="*/ 38 w 93"/>
                <a:gd name="T31" fmla="*/ 0 h 131"/>
                <a:gd name="T32" fmla="*/ 75 w 93"/>
                <a:gd name="T33" fmla="*/ 9 h 131"/>
                <a:gd name="T34" fmla="*/ 92 w 93"/>
                <a:gd name="T35" fmla="*/ 40 h 131"/>
                <a:gd name="T36" fmla="*/ 60 w 93"/>
                <a:gd name="T37" fmla="*/ 29 h 131"/>
                <a:gd name="T38" fmla="*/ 60 w 93"/>
                <a:gd name="T39" fmla="*/ 29 h 131"/>
                <a:gd name="T40" fmla="*/ 40 w 93"/>
                <a:gd name="T41" fmla="*/ 25 h 131"/>
                <a:gd name="T42" fmla="*/ 27 w 93"/>
                <a:gd name="T43" fmla="*/ 25 h 131"/>
                <a:gd name="T44" fmla="*/ 27 w 93"/>
                <a:gd name="T45" fmla="*/ 59 h 131"/>
                <a:gd name="T46" fmla="*/ 44 w 93"/>
                <a:gd name="T47" fmla="*/ 59 h 131"/>
                <a:gd name="T48" fmla="*/ 61 w 93"/>
                <a:gd name="T49" fmla="*/ 54 h 131"/>
                <a:gd name="T50" fmla="*/ 66 w 93"/>
                <a:gd name="T51" fmla="*/ 41 h 131"/>
                <a:gd name="T52" fmla="*/ 60 w 93"/>
                <a:gd name="T53" fmla="*/ 2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31">
                  <a:moveTo>
                    <a:pt x="92" y="40"/>
                  </a:moveTo>
                  <a:lnTo>
                    <a:pt x="92" y="40"/>
                  </a:lnTo>
                  <a:cubicBezTo>
                    <a:pt x="93" y="48"/>
                    <a:pt x="91" y="56"/>
                    <a:pt x="87" y="63"/>
                  </a:cubicBezTo>
                  <a:cubicBezTo>
                    <a:pt x="83" y="70"/>
                    <a:pt x="77" y="75"/>
                    <a:pt x="70" y="79"/>
                  </a:cubicBezTo>
                  <a:cubicBezTo>
                    <a:pt x="62" y="83"/>
                    <a:pt x="54" y="84"/>
                    <a:pt x="45" y="84"/>
                  </a:cubicBezTo>
                  <a:lnTo>
                    <a:pt x="27" y="84"/>
                  </a:lnTo>
                  <a:lnTo>
                    <a:pt x="27" y="124"/>
                  </a:lnTo>
                  <a:lnTo>
                    <a:pt x="27" y="131"/>
                  </a:lnTo>
                  <a:lnTo>
                    <a:pt x="20" y="131"/>
                  </a:lnTo>
                  <a:lnTo>
                    <a:pt x="8" y="131"/>
                  </a:lnTo>
                  <a:lnTo>
                    <a:pt x="0" y="131"/>
                  </a:lnTo>
                  <a:lnTo>
                    <a:pt x="0" y="124"/>
                  </a:lnTo>
                  <a:lnTo>
                    <a:pt x="0" y="8"/>
                  </a:lnTo>
                  <a:lnTo>
                    <a:pt x="0" y="0"/>
                  </a:lnTo>
                  <a:lnTo>
                    <a:pt x="8" y="0"/>
                  </a:lnTo>
                  <a:lnTo>
                    <a:pt x="38" y="0"/>
                  </a:lnTo>
                  <a:cubicBezTo>
                    <a:pt x="54" y="0"/>
                    <a:pt x="66" y="3"/>
                    <a:pt x="75" y="9"/>
                  </a:cubicBezTo>
                  <a:cubicBezTo>
                    <a:pt x="86" y="15"/>
                    <a:pt x="92" y="25"/>
                    <a:pt x="92" y="40"/>
                  </a:cubicBezTo>
                  <a:close/>
                  <a:moveTo>
                    <a:pt x="60" y="29"/>
                  </a:moveTo>
                  <a:lnTo>
                    <a:pt x="60" y="29"/>
                  </a:lnTo>
                  <a:cubicBezTo>
                    <a:pt x="55" y="27"/>
                    <a:pt x="49" y="25"/>
                    <a:pt x="40" y="25"/>
                  </a:cubicBezTo>
                  <a:lnTo>
                    <a:pt x="27" y="25"/>
                  </a:lnTo>
                  <a:lnTo>
                    <a:pt x="27" y="59"/>
                  </a:lnTo>
                  <a:lnTo>
                    <a:pt x="44" y="59"/>
                  </a:lnTo>
                  <a:cubicBezTo>
                    <a:pt x="52" y="59"/>
                    <a:pt x="58" y="58"/>
                    <a:pt x="61" y="54"/>
                  </a:cubicBezTo>
                  <a:cubicBezTo>
                    <a:pt x="65" y="51"/>
                    <a:pt x="66" y="46"/>
                    <a:pt x="66" y="41"/>
                  </a:cubicBezTo>
                  <a:cubicBezTo>
                    <a:pt x="66" y="33"/>
                    <a:pt x="62" y="31"/>
                    <a:pt x="60" y="2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7" name="Freeform 76"/>
            <p:cNvSpPr>
              <a:spLocks noEditPoints="1"/>
            </p:cNvSpPr>
            <p:nvPr userDrawn="1"/>
          </p:nvSpPr>
          <p:spPr bwMode="auto">
            <a:xfrm>
              <a:off x="686" y="5162"/>
              <a:ext cx="60" cy="79"/>
            </a:xfrm>
            <a:custGeom>
              <a:avLst/>
              <a:gdLst>
                <a:gd name="T0" fmla="*/ 91 w 100"/>
                <a:gd name="T1" fmla="*/ 120 h 131"/>
                <a:gd name="T2" fmla="*/ 91 w 100"/>
                <a:gd name="T3" fmla="*/ 120 h 131"/>
                <a:gd name="T4" fmla="*/ 100 w 100"/>
                <a:gd name="T5" fmla="*/ 131 h 131"/>
                <a:gd name="T6" fmla="*/ 85 w 100"/>
                <a:gd name="T7" fmla="*/ 131 h 131"/>
                <a:gd name="T8" fmla="*/ 70 w 100"/>
                <a:gd name="T9" fmla="*/ 131 h 131"/>
                <a:gd name="T10" fmla="*/ 67 w 100"/>
                <a:gd name="T11" fmla="*/ 131 h 131"/>
                <a:gd name="T12" fmla="*/ 64 w 100"/>
                <a:gd name="T13" fmla="*/ 128 h 131"/>
                <a:gd name="T14" fmla="*/ 27 w 100"/>
                <a:gd name="T15" fmla="*/ 78 h 131"/>
                <a:gd name="T16" fmla="*/ 27 w 100"/>
                <a:gd name="T17" fmla="*/ 124 h 131"/>
                <a:gd name="T18" fmla="*/ 27 w 100"/>
                <a:gd name="T19" fmla="*/ 131 h 131"/>
                <a:gd name="T20" fmla="*/ 19 w 100"/>
                <a:gd name="T21" fmla="*/ 131 h 131"/>
                <a:gd name="T22" fmla="*/ 8 w 100"/>
                <a:gd name="T23" fmla="*/ 131 h 131"/>
                <a:gd name="T24" fmla="*/ 0 w 100"/>
                <a:gd name="T25" fmla="*/ 131 h 131"/>
                <a:gd name="T26" fmla="*/ 0 w 100"/>
                <a:gd name="T27" fmla="*/ 124 h 131"/>
                <a:gd name="T28" fmla="*/ 0 w 100"/>
                <a:gd name="T29" fmla="*/ 8 h 131"/>
                <a:gd name="T30" fmla="*/ 0 w 100"/>
                <a:gd name="T31" fmla="*/ 0 h 131"/>
                <a:gd name="T32" fmla="*/ 8 w 100"/>
                <a:gd name="T33" fmla="*/ 0 h 131"/>
                <a:gd name="T34" fmla="*/ 39 w 100"/>
                <a:gd name="T35" fmla="*/ 0 h 131"/>
                <a:gd name="T36" fmla="*/ 81 w 100"/>
                <a:gd name="T37" fmla="*/ 13 h 131"/>
                <a:gd name="T38" fmla="*/ 94 w 100"/>
                <a:gd name="T39" fmla="*/ 43 h 131"/>
                <a:gd name="T40" fmla="*/ 90 w 100"/>
                <a:gd name="T41" fmla="*/ 65 h 131"/>
                <a:gd name="T42" fmla="*/ 75 w 100"/>
                <a:gd name="T43" fmla="*/ 81 h 131"/>
                <a:gd name="T44" fmla="*/ 65 w 100"/>
                <a:gd name="T45" fmla="*/ 86 h 131"/>
                <a:gd name="T46" fmla="*/ 91 w 100"/>
                <a:gd name="T47" fmla="*/ 120 h 131"/>
                <a:gd name="T48" fmla="*/ 27 w 100"/>
                <a:gd name="T49" fmla="*/ 64 h 131"/>
                <a:gd name="T50" fmla="*/ 27 w 100"/>
                <a:gd name="T51" fmla="*/ 64 h 131"/>
                <a:gd name="T52" fmla="*/ 31 w 100"/>
                <a:gd name="T53" fmla="*/ 64 h 131"/>
                <a:gd name="T54" fmla="*/ 41 w 100"/>
                <a:gd name="T55" fmla="*/ 64 h 131"/>
                <a:gd name="T56" fmla="*/ 61 w 100"/>
                <a:gd name="T57" fmla="*/ 59 h 131"/>
                <a:gd name="T58" fmla="*/ 68 w 100"/>
                <a:gd name="T59" fmla="*/ 45 h 131"/>
                <a:gd name="T60" fmla="*/ 61 w 100"/>
                <a:gd name="T61" fmla="*/ 31 h 131"/>
                <a:gd name="T62" fmla="*/ 43 w 100"/>
                <a:gd name="T63" fmla="*/ 26 h 131"/>
                <a:gd name="T64" fmla="*/ 27 w 100"/>
                <a:gd name="T65" fmla="*/ 26 h 131"/>
                <a:gd name="T66" fmla="*/ 27 w 100"/>
                <a:gd name="T67" fmla="*/ 6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31">
                  <a:moveTo>
                    <a:pt x="91" y="120"/>
                  </a:moveTo>
                  <a:lnTo>
                    <a:pt x="91" y="120"/>
                  </a:lnTo>
                  <a:lnTo>
                    <a:pt x="100" y="131"/>
                  </a:lnTo>
                  <a:lnTo>
                    <a:pt x="85" y="131"/>
                  </a:lnTo>
                  <a:lnTo>
                    <a:pt x="70" y="131"/>
                  </a:lnTo>
                  <a:lnTo>
                    <a:pt x="67" y="131"/>
                  </a:lnTo>
                  <a:lnTo>
                    <a:pt x="64" y="128"/>
                  </a:lnTo>
                  <a:lnTo>
                    <a:pt x="27" y="78"/>
                  </a:lnTo>
                  <a:lnTo>
                    <a:pt x="27" y="124"/>
                  </a:lnTo>
                  <a:lnTo>
                    <a:pt x="27" y="131"/>
                  </a:lnTo>
                  <a:lnTo>
                    <a:pt x="19" y="131"/>
                  </a:lnTo>
                  <a:lnTo>
                    <a:pt x="8" y="131"/>
                  </a:lnTo>
                  <a:lnTo>
                    <a:pt x="0" y="131"/>
                  </a:lnTo>
                  <a:lnTo>
                    <a:pt x="0" y="124"/>
                  </a:lnTo>
                  <a:lnTo>
                    <a:pt x="0" y="8"/>
                  </a:lnTo>
                  <a:lnTo>
                    <a:pt x="0" y="0"/>
                  </a:lnTo>
                  <a:lnTo>
                    <a:pt x="8" y="0"/>
                  </a:lnTo>
                  <a:lnTo>
                    <a:pt x="39" y="0"/>
                  </a:lnTo>
                  <a:cubicBezTo>
                    <a:pt x="59" y="0"/>
                    <a:pt x="73" y="4"/>
                    <a:pt x="81" y="13"/>
                  </a:cubicBezTo>
                  <a:cubicBezTo>
                    <a:pt x="89" y="21"/>
                    <a:pt x="93" y="31"/>
                    <a:pt x="94" y="43"/>
                  </a:cubicBezTo>
                  <a:cubicBezTo>
                    <a:pt x="95" y="51"/>
                    <a:pt x="93" y="58"/>
                    <a:pt x="90" y="65"/>
                  </a:cubicBezTo>
                  <a:cubicBezTo>
                    <a:pt x="86" y="72"/>
                    <a:pt x="81" y="77"/>
                    <a:pt x="75" y="81"/>
                  </a:cubicBezTo>
                  <a:cubicBezTo>
                    <a:pt x="72" y="83"/>
                    <a:pt x="69" y="85"/>
                    <a:pt x="65" y="86"/>
                  </a:cubicBezTo>
                  <a:lnTo>
                    <a:pt x="91" y="120"/>
                  </a:lnTo>
                  <a:close/>
                  <a:moveTo>
                    <a:pt x="27" y="64"/>
                  </a:moveTo>
                  <a:lnTo>
                    <a:pt x="27" y="64"/>
                  </a:lnTo>
                  <a:lnTo>
                    <a:pt x="31" y="64"/>
                  </a:lnTo>
                  <a:lnTo>
                    <a:pt x="41" y="64"/>
                  </a:lnTo>
                  <a:cubicBezTo>
                    <a:pt x="49" y="64"/>
                    <a:pt x="56" y="62"/>
                    <a:pt x="61" y="59"/>
                  </a:cubicBezTo>
                  <a:cubicBezTo>
                    <a:pt x="65" y="55"/>
                    <a:pt x="68" y="51"/>
                    <a:pt x="68" y="45"/>
                  </a:cubicBezTo>
                  <a:cubicBezTo>
                    <a:pt x="68" y="39"/>
                    <a:pt x="65" y="35"/>
                    <a:pt x="61" y="31"/>
                  </a:cubicBezTo>
                  <a:cubicBezTo>
                    <a:pt x="56" y="27"/>
                    <a:pt x="50" y="26"/>
                    <a:pt x="43" y="26"/>
                  </a:cubicBezTo>
                  <a:lnTo>
                    <a:pt x="27" y="26"/>
                  </a:lnTo>
                  <a:lnTo>
                    <a:pt x="27" y="6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8" name="Freeform 77"/>
            <p:cNvSpPr>
              <a:spLocks noEditPoints="1"/>
            </p:cNvSpPr>
            <p:nvPr userDrawn="1"/>
          </p:nvSpPr>
          <p:spPr bwMode="auto">
            <a:xfrm>
              <a:off x="1078" y="5162"/>
              <a:ext cx="68" cy="79"/>
            </a:xfrm>
            <a:custGeom>
              <a:avLst/>
              <a:gdLst>
                <a:gd name="T0" fmla="*/ 105 w 113"/>
                <a:gd name="T1" fmla="*/ 33 h 131"/>
                <a:gd name="T2" fmla="*/ 105 w 113"/>
                <a:gd name="T3" fmla="*/ 33 h 131"/>
                <a:gd name="T4" fmla="*/ 113 w 113"/>
                <a:gd name="T5" fmla="*/ 67 h 131"/>
                <a:gd name="T6" fmla="*/ 103 w 113"/>
                <a:gd name="T7" fmla="*/ 101 h 131"/>
                <a:gd name="T8" fmla="*/ 78 w 113"/>
                <a:gd name="T9" fmla="*/ 124 h 131"/>
                <a:gd name="T10" fmla="*/ 45 w 113"/>
                <a:gd name="T11" fmla="*/ 131 h 131"/>
                <a:gd name="T12" fmla="*/ 7 w 113"/>
                <a:gd name="T13" fmla="*/ 131 h 131"/>
                <a:gd name="T14" fmla="*/ 0 w 113"/>
                <a:gd name="T15" fmla="*/ 131 h 131"/>
                <a:gd name="T16" fmla="*/ 0 w 113"/>
                <a:gd name="T17" fmla="*/ 124 h 131"/>
                <a:gd name="T18" fmla="*/ 0 w 113"/>
                <a:gd name="T19" fmla="*/ 8 h 131"/>
                <a:gd name="T20" fmla="*/ 0 w 113"/>
                <a:gd name="T21" fmla="*/ 0 h 131"/>
                <a:gd name="T22" fmla="*/ 7 w 113"/>
                <a:gd name="T23" fmla="*/ 0 h 131"/>
                <a:gd name="T24" fmla="*/ 39 w 113"/>
                <a:gd name="T25" fmla="*/ 0 h 131"/>
                <a:gd name="T26" fmla="*/ 79 w 113"/>
                <a:gd name="T27" fmla="*/ 9 h 131"/>
                <a:gd name="T28" fmla="*/ 105 w 113"/>
                <a:gd name="T29" fmla="*/ 33 h 131"/>
                <a:gd name="T30" fmla="*/ 76 w 113"/>
                <a:gd name="T31" fmla="*/ 38 h 131"/>
                <a:gd name="T32" fmla="*/ 76 w 113"/>
                <a:gd name="T33" fmla="*/ 38 h 131"/>
                <a:gd name="T34" fmla="*/ 39 w 113"/>
                <a:gd name="T35" fmla="*/ 25 h 131"/>
                <a:gd name="T36" fmla="*/ 26 w 113"/>
                <a:gd name="T37" fmla="*/ 25 h 131"/>
                <a:gd name="T38" fmla="*/ 26 w 113"/>
                <a:gd name="T39" fmla="*/ 106 h 131"/>
                <a:gd name="T40" fmla="*/ 37 w 113"/>
                <a:gd name="T41" fmla="*/ 106 h 131"/>
                <a:gd name="T42" fmla="*/ 72 w 113"/>
                <a:gd name="T43" fmla="*/ 96 h 131"/>
                <a:gd name="T44" fmla="*/ 87 w 113"/>
                <a:gd name="T45" fmla="*/ 66 h 131"/>
                <a:gd name="T46" fmla="*/ 76 w 113"/>
                <a:gd name="T47" fmla="*/ 3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31">
                  <a:moveTo>
                    <a:pt x="105" y="33"/>
                  </a:moveTo>
                  <a:lnTo>
                    <a:pt x="105" y="33"/>
                  </a:lnTo>
                  <a:cubicBezTo>
                    <a:pt x="110" y="44"/>
                    <a:pt x="113" y="55"/>
                    <a:pt x="113" y="67"/>
                  </a:cubicBezTo>
                  <a:cubicBezTo>
                    <a:pt x="113" y="80"/>
                    <a:pt x="110" y="91"/>
                    <a:pt x="103" y="101"/>
                  </a:cubicBezTo>
                  <a:cubicBezTo>
                    <a:pt x="97" y="111"/>
                    <a:pt x="88" y="119"/>
                    <a:pt x="78" y="124"/>
                  </a:cubicBezTo>
                  <a:cubicBezTo>
                    <a:pt x="67" y="129"/>
                    <a:pt x="56" y="131"/>
                    <a:pt x="45" y="131"/>
                  </a:cubicBezTo>
                  <a:lnTo>
                    <a:pt x="7" y="131"/>
                  </a:lnTo>
                  <a:lnTo>
                    <a:pt x="0" y="131"/>
                  </a:lnTo>
                  <a:lnTo>
                    <a:pt x="0" y="124"/>
                  </a:lnTo>
                  <a:lnTo>
                    <a:pt x="0" y="8"/>
                  </a:lnTo>
                  <a:lnTo>
                    <a:pt x="0" y="0"/>
                  </a:lnTo>
                  <a:lnTo>
                    <a:pt x="7" y="0"/>
                  </a:lnTo>
                  <a:lnTo>
                    <a:pt x="39" y="0"/>
                  </a:lnTo>
                  <a:cubicBezTo>
                    <a:pt x="54" y="0"/>
                    <a:pt x="68" y="3"/>
                    <a:pt x="79" y="9"/>
                  </a:cubicBezTo>
                  <a:cubicBezTo>
                    <a:pt x="90" y="15"/>
                    <a:pt x="99" y="23"/>
                    <a:pt x="105" y="33"/>
                  </a:cubicBezTo>
                  <a:close/>
                  <a:moveTo>
                    <a:pt x="76" y="38"/>
                  </a:moveTo>
                  <a:lnTo>
                    <a:pt x="76" y="38"/>
                  </a:lnTo>
                  <a:cubicBezTo>
                    <a:pt x="67" y="29"/>
                    <a:pt x="55" y="25"/>
                    <a:pt x="39" y="25"/>
                  </a:cubicBezTo>
                  <a:lnTo>
                    <a:pt x="26" y="25"/>
                  </a:lnTo>
                  <a:lnTo>
                    <a:pt x="26" y="106"/>
                  </a:lnTo>
                  <a:lnTo>
                    <a:pt x="37" y="106"/>
                  </a:lnTo>
                  <a:cubicBezTo>
                    <a:pt x="51" y="106"/>
                    <a:pt x="63" y="103"/>
                    <a:pt x="72" y="96"/>
                  </a:cubicBezTo>
                  <a:cubicBezTo>
                    <a:pt x="81" y="89"/>
                    <a:pt x="86" y="80"/>
                    <a:pt x="87" y="66"/>
                  </a:cubicBezTo>
                  <a:cubicBezTo>
                    <a:pt x="87" y="55"/>
                    <a:pt x="84" y="46"/>
                    <a:pt x="76" y="3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9" name="Freeform 78"/>
            <p:cNvSpPr>
              <a:spLocks noEditPoints="1"/>
            </p:cNvSpPr>
            <p:nvPr userDrawn="1"/>
          </p:nvSpPr>
          <p:spPr bwMode="auto">
            <a:xfrm>
              <a:off x="1278" y="5161"/>
              <a:ext cx="83" cy="81"/>
            </a:xfrm>
            <a:custGeom>
              <a:avLst/>
              <a:gdLst>
                <a:gd name="T0" fmla="*/ 138 w 138"/>
                <a:gd name="T1" fmla="*/ 69 h 136"/>
                <a:gd name="T2" fmla="*/ 138 w 138"/>
                <a:gd name="T3" fmla="*/ 69 h 136"/>
                <a:gd name="T4" fmla="*/ 128 w 138"/>
                <a:gd name="T5" fmla="*/ 104 h 136"/>
                <a:gd name="T6" fmla="*/ 101 w 138"/>
                <a:gd name="T7" fmla="*/ 128 h 136"/>
                <a:gd name="T8" fmla="*/ 68 w 138"/>
                <a:gd name="T9" fmla="*/ 136 h 136"/>
                <a:gd name="T10" fmla="*/ 35 w 138"/>
                <a:gd name="T11" fmla="*/ 126 h 136"/>
                <a:gd name="T12" fmla="*/ 10 w 138"/>
                <a:gd name="T13" fmla="*/ 102 h 136"/>
                <a:gd name="T14" fmla="*/ 1 w 138"/>
                <a:gd name="T15" fmla="*/ 66 h 136"/>
                <a:gd name="T16" fmla="*/ 6 w 138"/>
                <a:gd name="T17" fmla="*/ 42 h 136"/>
                <a:gd name="T18" fmla="*/ 20 w 138"/>
                <a:gd name="T19" fmla="*/ 21 h 136"/>
                <a:gd name="T20" fmla="*/ 41 w 138"/>
                <a:gd name="T21" fmla="*/ 6 h 136"/>
                <a:gd name="T22" fmla="*/ 69 w 138"/>
                <a:gd name="T23" fmla="*/ 0 h 136"/>
                <a:gd name="T24" fmla="*/ 104 w 138"/>
                <a:gd name="T25" fmla="*/ 9 h 136"/>
                <a:gd name="T26" fmla="*/ 129 w 138"/>
                <a:gd name="T27" fmla="*/ 34 h 136"/>
                <a:gd name="T28" fmla="*/ 138 w 138"/>
                <a:gd name="T29" fmla="*/ 69 h 136"/>
                <a:gd name="T30" fmla="*/ 107 w 138"/>
                <a:gd name="T31" fmla="*/ 47 h 136"/>
                <a:gd name="T32" fmla="*/ 107 w 138"/>
                <a:gd name="T33" fmla="*/ 47 h 136"/>
                <a:gd name="T34" fmla="*/ 90 w 138"/>
                <a:gd name="T35" fmla="*/ 31 h 136"/>
                <a:gd name="T36" fmla="*/ 69 w 138"/>
                <a:gd name="T37" fmla="*/ 26 h 136"/>
                <a:gd name="T38" fmla="*/ 48 w 138"/>
                <a:gd name="T39" fmla="*/ 32 h 136"/>
                <a:gd name="T40" fmla="*/ 32 w 138"/>
                <a:gd name="T41" fmla="*/ 47 h 136"/>
                <a:gd name="T42" fmla="*/ 27 w 138"/>
                <a:gd name="T43" fmla="*/ 66 h 136"/>
                <a:gd name="T44" fmla="*/ 34 w 138"/>
                <a:gd name="T45" fmla="*/ 91 h 136"/>
                <a:gd name="T46" fmla="*/ 50 w 138"/>
                <a:gd name="T47" fmla="*/ 105 h 136"/>
                <a:gd name="T48" fmla="*/ 69 w 138"/>
                <a:gd name="T49" fmla="*/ 109 h 136"/>
                <a:gd name="T50" fmla="*/ 98 w 138"/>
                <a:gd name="T51" fmla="*/ 99 h 136"/>
                <a:gd name="T52" fmla="*/ 112 w 138"/>
                <a:gd name="T53" fmla="*/ 68 h 136"/>
                <a:gd name="T54" fmla="*/ 107 w 138"/>
                <a:gd name="T55" fmla="*/ 4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8" h="136">
                  <a:moveTo>
                    <a:pt x="138" y="69"/>
                  </a:moveTo>
                  <a:lnTo>
                    <a:pt x="138" y="69"/>
                  </a:lnTo>
                  <a:cubicBezTo>
                    <a:pt x="138" y="82"/>
                    <a:pt x="135" y="94"/>
                    <a:pt x="128" y="104"/>
                  </a:cubicBezTo>
                  <a:cubicBezTo>
                    <a:pt x="121" y="114"/>
                    <a:pt x="112" y="122"/>
                    <a:pt x="101" y="128"/>
                  </a:cubicBezTo>
                  <a:cubicBezTo>
                    <a:pt x="90" y="133"/>
                    <a:pt x="79" y="136"/>
                    <a:pt x="68" y="136"/>
                  </a:cubicBezTo>
                  <a:cubicBezTo>
                    <a:pt x="57" y="135"/>
                    <a:pt x="46" y="132"/>
                    <a:pt x="35" y="126"/>
                  </a:cubicBezTo>
                  <a:cubicBezTo>
                    <a:pt x="25" y="121"/>
                    <a:pt x="16" y="112"/>
                    <a:pt x="10" y="102"/>
                  </a:cubicBezTo>
                  <a:cubicBezTo>
                    <a:pt x="4" y="92"/>
                    <a:pt x="0" y="80"/>
                    <a:pt x="1" y="66"/>
                  </a:cubicBezTo>
                  <a:cubicBezTo>
                    <a:pt x="1" y="58"/>
                    <a:pt x="3" y="50"/>
                    <a:pt x="6" y="42"/>
                  </a:cubicBezTo>
                  <a:cubicBezTo>
                    <a:pt x="9" y="34"/>
                    <a:pt x="14" y="27"/>
                    <a:pt x="20" y="21"/>
                  </a:cubicBezTo>
                  <a:cubicBezTo>
                    <a:pt x="26" y="15"/>
                    <a:pt x="33" y="10"/>
                    <a:pt x="41" y="6"/>
                  </a:cubicBezTo>
                  <a:cubicBezTo>
                    <a:pt x="50" y="2"/>
                    <a:pt x="59" y="0"/>
                    <a:pt x="69" y="0"/>
                  </a:cubicBezTo>
                  <a:cubicBezTo>
                    <a:pt x="81" y="0"/>
                    <a:pt x="93" y="3"/>
                    <a:pt x="104" y="9"/>
                  </a:cubicBezTo>
                  <a:cubicBezTo>
                    <a:pt x="114" y="15"/>
                    <a:pt x="123" y="24"/>
                    <a:pt x="129" y="34"/>
                  </a:cubicBezTo>
                  <a:cubicBezTo>
                    <a:pt x="135" y="45"/>
                    <a:pt x="138" y="57"/>
                    <a:pt x="138" y="69"/>
                  </a:cubicBezTo>
                  <a:close/>
                  <a:moveTo>
                    <a:pt x="107" y="47"/>
                  </a:moveTo>
                  <a:lnTo>
                    <a:pt x="107" y="47"/>
                  </a:lnTo>
                  <a:cubicBezTo>
                    <a:pt x="103" y="40"/>
                    <a:pt x="97" y="35"/>
                    <a:pt x="90" y="31"/>
                  </a:cubicBezTo>
                  <a:cubicBezTo>
                    <a:pt x="84" y="28"/>
                    <a:pt x="76" y="26"/>
                    <a:pt x="69" y="26"/>
                  </a:cubicBezTo>
                  <a:cubicBezTo>
                    <a:pt x="62" y="26"/>
                    <a:pt x="55" y="28"/>
                    <a:pt x="48" y="32"/>
                  </a:cubicBezTo>
                  <a:cubicBezTo>
                    <a:pt x="41" y="36"/>
                    <a:pt x="36" y="41"/>
                    <a:pt x="32" y="47"/>
                  </a:cubicBezTo>
                  <a:cubicBezTo>
                    <a:pt x="29" y="54"/>
                    <a:pt x="27" y="60"/>
                    <a:pt x="27" y="66"/>
                  </a:cubicBezTo>
                  <a:cubicBezTo>
                    <a:pt x="27" y="76"/>
                    <a:pt x="29" y="84"/>
                    <a:pt x="34" y="91"/>
                  </a:cubicBezTo>
                  <a:cubicBezTo>
                    <a:pt x="38" y="98"/>
                    <a:pt x="44" y="102"/>
                    <a:pt x="50" y="105"/>
                  </a:cubicBezTo>
                  <a:cubicBezTo>
                    <a:pt x="56" y="108"/>
                    <a:pt x="63" y="109"/>
                    <a:pt x="69" y="109"/>
                  </a:cubicBezTo>
                  <a:cubicBezTo>
                    <a:pt x="79" y="109"/>
                    <a:pt x="89" y="106"/>
                    <a:pt x="98" y="99"/>
                  </a:cubicBezTo>
                  <a:cubicBezTo>
                    <a:pt x="107" y="92"/>
                    <a:pt x="111" y="82"/>
                    <a:pt x="112" y="68"/>
                  </a:cubicBezTo>
                  <a:cubicBezTo>
                    <a:pt x="112" y="60"/>
                    <a:pt x="111" y="53"/>
                    <a:pt x="107" y="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80" name="Freeform 79"/>
            <p:cNvSpPr>
              <a:spLocks/>
            </p:cNvSpPr>
            <p:nvPr userDrawn="1"/>
          </p:nvSpPr>
          <p:spPr bwMode="auto">
            <a:xfrm>
              <a:off x="1485" y="5162"/>
              <a:ext cx="73" cy="79"/>
            </a:xfrm>
            <a:custGeom>
              <a:avLst/>
              <a:gdLst>
                <a:gd name="T0" fmla="*/ 90 w 122"/>
                <a:gd name="T1" fmla="*/ 131 h 131"/>
                <a:gd name="T2" fmla="*/ 90 w 122"/>
                <a:gd name="T3" fmla="*/ 131 h 131"/>
                <a:gd name="T4" fmla="*/ 94 w 122"/>
                <a:gd name="T5" fmla="*/ 131 h 131"/>
                <a:gd name="T6" fmla="*/ 108 w 122"/>
                <a:gd name="T7" fmla="*/ 131 h 131"/>
                <a:gd name="T8" fmla="*/ 122 w 122"/>
                <a:gd name="T9" fmla="*/ 131 h 131"/>
                <a:gd name="T10" fmla="*/ 114 w 122"/>
                <a:gd name="T11" fmla="*/ 120 h 131"/>
                <a:gd name="T12" fmla="*/ 77 w 122"/>
                <a:gd name="T13" fmla="*/ 64 h 131"/>
                <a:gd name="T14" fmla="*/ 111 w 122"/>
                <a:gd name="T15" fmla="*/ 12 h 131"/>
                <a:gd name="T16" fmla="*/ 119 w 122"/>
                <a:gd name="T17" fmla="*/ 0 h 131"/>
                <a:gd name="T18" fmla="*/ 105 w 122"/>
                <a:gd name="T19" fmla="*/ 0 h 131"/>
                <a:gd name="T20" fmla="*/ 92 w 122"/>
                <a:gd name="T21" fmla="*/ 0 h 131"/>
                <a:gd name="T22" fmla="*/ 88 w 122"/>
                <a:gd name="T23" fmla="*/ 0 h 131"/>
                <a:gd name="T24" fmla="*/ 85 w 122"/>
                <a:gd name="T25" fmla="*/ 3 h 131"/>
                <a:gd name="T26" fmla="*/ 61 w 122"/>
                <a:gd name="T27" fmla="*/ 41 h 131"/>
                <a:gd name="T28" fmla="*/ 36 w 122"/>
                <a:gd name="T29" fmla="*/ 3 h 131"/>
                <a:gd name="T30" fmla="*/ 34 w 122"/>
                <a:gd name="T31" fmla="*/ 0 h 131"/>
                <a:gd name="T32" fmla="*/ 30 w 122"/>
                <a:gd name="T33" fmla="*/ 0 h 131"/>
                <a:gd name="T34" fmla="*/ 17 w 122"/>
                <a:gd name="T35" fmla="*/ 0 h 131"/>
                <a:gd name="T36" fmla="*/ 3 w 122"/>
                <a:gd name="T37" fmla="*/ 0 h 131"/>
                <a:gd name="T38" fmla="*/ 10 w 122"/>
                <a:gd name="T39" fmla="*/ 12 h 131"/>
                <a:gd name="T40" fmla="*/ 45 w 122"/>
                <a:gd name="T41" fmla="*/ 64 h 131"/>
                <a:gd name="T42" fmla="*/ 8 w 122"/>
                <a:gd name="T43" fmla="*/ 120 h 131"/>
                <a:gd name="T44" fmla="*/ 0 w 122"/>
                <a:gd name="T45" fmla="*/ 131 h 131"/>
                <a:gd name="T46" fmla="*/ 14 w 122"/>
                <a:gd name="T47" fmla="*/ 131 h 131"/>
                <a:gd name="T48" fmla="*/ 28 w 122"/>
                <a:gd name="T49" fmla="*/ 131 h 131"/>
                <a:gd name="T50" fmla="*/ 32 w 122"/>
                <a:gd name="T51" fmla="*/ 131 h 131"/>
                <a:gd name="T52" fmla="*/ 34 w 122"/>
                <a:gd name="T53" fmla="*/ 128 h 131"/>
                <a:gd name="T54" fmla="*/ 61 w 122"/>
                <a:gd name="T55" fmla="*/ 88 h 131"/>
                <a:gd name="T56" fmla="*/ 88 w 122"/>
                <a:gd name="T57" fmla="*/ 128 h 131"/>
                <a:gd name="T58" fmla="*/ 90 w 122"/>
                <a:gd name="T59"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131">
                  <a:moveTo>
                    <a:pt x="90" y="131"/>
                  </a:moveTo>
                  <a:lnTo>
                    <a:pt x="90" y="131"/>
                  </a:lnTo>
                  <a:lnTo>
                    <a:pt x="94" y="131"/>
                  </a:lnTo>
                  <a:lnTo>
                    <a:pt x="108" y="131"/>
                  </a:lnTo>
                  <a:lnTo>
                    <a:pt x="122" y="131"/>
                  </a:lnTo>
                  <a:lnTo>
                    <a:pt x="114" y="120"/>
                  </a:lnTo>
                  <a:lnTo>
                    <a:pt x="77" y="64"/>
                  </a:lnTo>
                  <a:lnTo>
                    <a:pt x="111" y="12"/>
                  </a:lnTo>
                  <a:lnTo>
                    <a:pt x="119" y="0"/>
                  </a:lnTo>
                  <a:lnTo>
                    <a:pt x="105" y="0"/>
                  </a:lnTo>
                  <a:lnTo>
                    <a:pt x="92" y="0"/>
                  </a:lnTo>
                  <a:lnTo>
                    <a:pt x="88" y="0"/>
                  </a:lnTo>
                  <a:lnTo>
                    <a:pt x="85" y="3"/>
                  </a:lnTo>
                  <a:lnTo>
                    <a:pt x="61" y="41"/>
                  </a:lnTo>
                  <a:lnTo>
                    <a:pt x="36" y="3"/>
                  </a:lnTo>
                  <a:lnTo>
                    <a:pt x="34" y="0"/>
                  </a:lnTo>
                  <a:lnTo>
                    <a:pt x="30" y="0"/>
                  </a:lnTo>
                  <a:lnTo>
                    <a:pt x="17" y="0"/>
                  </a:lnTo>
                  <a:lnTo>
                    <a:pt x="3" y="0"/>
                  </a:lnTo>
                  <a:lnTo>
                    <a:pt x="10" y="12"/>
                  </a:lnTo>
                  <a:lnTo>
                    <a:pt x="45" y="64"/>
                  </a:lnTo>
                  <a:lnTo>
                    <a:pt x="8" y="120"/>
                  </a:lnTo>
                  <a:lnTo>
                    <a:pt x="0" y="131"/>
                  </a:lnTo>
                  <a:lnTo>
                    <a:pt x="14" y="131"/>
                  </a:lnTo>
                  <a:lnTo>
                    <a:pt x="28" y="131"/>
                  </a:lnTo>
                  <a:lnTo>
                    <a:pt x="32" y="131"/>
                  </a:lnTo>
                  <a:lnTo>
                    <a:pt x="34" y="128"/>
                  </a:lnTo>
                  <a:lnTo>
                    <a:pt x="61" y="88"/>
                  </a:lnTo>
                  <a:lnTo>
                    <a:pt x="88" y="128"/>
                  </a:lnTo>
                  <a:lnTo>
                    <a:pt x="90" y="13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81" name="Freeform 80"/>
            <p:cNvSpPr>
              <a:spLocks noEditPoints="1"/>
            </p:cNvSpPr>
            <p:nvPr userDrawn="1"/>
          </p:nvSpPr>
          <p:spPr bwMode="auto">
            <a:xfrm>
              <a:off x="1566" y="5161"/>
              <a:ext cx="33" cy="15"/>
            </a:xfrm>
            <a:custGeom>
              <a:avLst/>
              <a:gdLst>
                <a:gd name="T0" fmla="*/ 21 w 55"/>
                <a:gd name="T1" fmla="*/ 0 h 26"/>
                <a:gd name="T2" fmla="*/ 21 w 55"/>
                <a:gd name="T3" fmla="*/ 0 h 26"/>
                <a:gd name="T4" fmla="*/ 21 w 55"/>
                <a:gd name="T5" fmla="*/ 4 h 26"/>
                <a:gd name="T6" fmla="*/ 13 w 55"/>
                <a:gd name="T7" fmla="*/ 4 h 26"/>
                <a:gd name="T8" fmla="*/ 13 w 55"/>
                <a:gd name="T9" fmla="*/ 26 h 26"/>
                <a:gd name="T10" fmla="*/ 8 w 55"/>
                <a:gd name="T11" fmla="*/ 26 h 26"/>
                <a:gd name="T12" fmla="*/ 8 w 55"/>
                <a:gd name="T13" fmla="*/ 4 h 26"/>
                <a:gd name="T14" fmla="*/ 0 w 55"/>
                <a:gd name="T15" fmla="*/ 4 h 26"/>
                <a:gd name="T16" fmla="*/ 0 w 55"/>
                <a:gd name="T17" fmla="*/ 0 h 26"/>
                <a:gd name="T18" fmla="*/ 21 w 55"/>
                <a:gd name="T19" fmla="*/ 0 h 26"/>
                <a:gd name="T20" fmla="*/ 49 w 55"/>
                <a:gd name="T21" fmla="*/ 26 h 26"/>
                <a:gd name="T22" fmla="*/ 49 w 55"/>
                <a:gd name="T23" fmla="*/ 26 h 26"/>
                <a:gd name="T24" fmla="*/ 48 w 55"/>
                <a:gd name="T25" fmla="*/ 11 h 26"/>
                <a:gd name="T26" fmla="*/ 48 w 55"/>
                <a:gd name="T27" fmla="*/ 3 h 26"/>
                <a:gd name="T28" fmla="*/ 48 w 55"/>
                <a:gd name="T29" fmla="*/ 3 h 26"/>
                <a:gd name="T30" fmla="*/ 46 w 55"/>
                <a:gd name="T31" fmla="*/ 11 h 26"/>
                <a:gd name="T32" fmla="*/ 41 w 55"/>
                <a:gd name="T33" fmla="*/ 25 h 26"/>
                <a:gd name="T34" fmla="*/ 36 w 55"/>
                <a:gd name="T35" fmla="*/ 25 h 26"/>
                <a:gd name="T36" fmla="*/ 31 w 55"/>
                <a:gd name="T37" fmla="*/ 11 h 26"/>
                <a:gd name="T38" fmla="*/ 29 w 55"/>
                <a:gd name="T39" fmla="*/ 3 h 26"/>
                <a:gd name="T40" fmla="*/ 29 w 55"/>
                <a:gd name="T41" fmla="*/ 3 h 26"/>
                <a:gd name="T42" fmla="*/ 29 w 55"/>
                <a:gd name="T43" fmla="*/ 11 h 26"/>
                <a:gd name="T44" fmla="*/ 28 w 55"/>
                <a:gd name="T45" fmla="*/ 26 h 26"/>
                <a:gd name="T46" fmla="*/ 23 w 55"/>
                <a:gd name="T47" fmla="*/ 26 h 26"/>
                <a:gd name="T48" fmla="*/ 25 w 55"/>
                <a:gd name="T49" fmla="*/ 0 h 26"/>
                <a:gd name="T50" fmla="*/ 33 w 55"/>
                <a:gd name="T51" fmla="*/ 0 h 26"/>
                <a:gd name="T52" fmla="*/ 37 w 55"/>
                <a:gd name="T53" fmla="*/ 13 h 26"/>
                <a:gd name="T54" fmla="*/ 39 w 55"/>
                <a:gd name="T55" fmla="*/ 19 h 26"/>
                <a:gd name="T56" fmla="*/ 39 w 55"/>
                <a:gd name="T57" fmla="*/ 19 h 26"/>
                <a:gd name="T58" fmla="*/ 41 w 55"/>
                <a:gd name="T59" fmla="*/ 13 h 26"/>
                <a:gd name="T60" fmla="*/ 45 w 55"/>
                <a:gd name="T61" fmla="*/ 0 h 26"/>
                <a:gd name="T62" fmla="*/ 53 w 55"/>
                <a:gd name="T63" fmla="*/ 0 h 26"/>
                <a:gd name="T64" fmla="*/ 55 w 55"/>
                <a:gd name="T65" fmla="*/ 26 h 26"/>
                <a:gd name="T66" fmla="*/ 49 w 55"/>
                <a:gd name="T6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26">
                  <a:moveTo>
                    <a:pt x="21" y="0"/>
                  </a:moveTo>
                  <a:lnTo>
                    <a:pt x="21" y="0"/>
                  </a:lnTo>
                  <a:lnTo>
                    <a:pt x="21" y="4"/>
                  </a:lnTo>
                  <a:lnTo>
                    <a:pt x="13" y="4"/>
                  </a:lnTo>
                  <a:lnTo>
                    <a:pt x="13" y="26"/>
                  </a:lnTo>
                  <a:lnTo>
                    <a:pt x="8" y="26"/>
                  </a:lnTo>
                  <a:lnTo>
                    <a:pt x="8" y="4"/>
                  </a:lnTo>
                  <a:lnTo>
                    <a:pt x="0" y="4"/>
                  </a:lnTo>
                  <a:lnTo>
                    <a:pt x="0" y="0"/>
                  </a:lnTo>
                  <a:lnTo>
                    <a:pt x="21" y="0"/>
                  </a:lnTo>
                  <a:close/>
                  <a:moveTo>
                    <a:pt x="49" y="26"/>
                  </a:moveTo>
                  <a:lnTo>
                    <a:pt x="49" y="26"/>
                  </a:lnTo>
                  <a:lnTo>
                    <a:pt x="48" y="11"/>
                  </a:lnTo>
                  <a:cubicBezTo>
                    <a:pt x="48" y="9"/>
                    <a:pt x="48" y="6"/>
                    <a:pt x="48" y="3"/>
                  </a:cubicBezTo>
                  <a:lnTo>
                    <a:pt x="48" y="3"/>
                  </a:lnTo>
                  <a:cubicBezTo>
                    <a:pt x="47" y="6"/>
                    <a:pt x="46" y="9"/>
                    <a:pt x="46" y="11"/>
                  </a:cubicBezTo>
                  <a:lnTo>
                    <a:pt x="41" y="25"/>
                  </a:lnTo>
                  <a:lnTo>
                    <a:pt x="36" y="25"/>
                  </a:lnTo>
                  <a:lnTo>
                    <a:pt x="31" y="11"/>
                  </a:lnTo>
                  <a:cubicBezTo>
                    <a:pt x="31" y="9"/>
                    <a:pt x="30" y="6"/>
                    <a:pt x="29" y="3"/>
                  </a:cubicBezTo>
                  <a:lnTo>
                    <a:pt x="29" y="3"/>
                  </a:lnTo>
                  <a:cubicBezTo>
                    <a:pt x="29" y="6"/>
                    <a:pt x="29" y="8"/>
                    <a:pt x="29" y="11"/>
                  </a:cubicBezTo>
                  <a:lnTo>
                    <a:pt x="28" y="26"/>
                  </a:lnTo>
                  <a:lnTo>
                    <a:pt x="23" y="26"/>
                  </a:lnTo>
                  <a:lnTo>
                    <a:pt x="25" y="0"/>
                  </a:lnTo>
                  <a:lnTo>
                    <a:pt x="33" y="0"/>
                  </a:lnTo>
                  <a:lnTo>
                    <a:pt x="37" y="13"/>
                  </a:lnTo>
                  <a:cubicBezTo>
                    <a:pt x="38" y="15"/>
                    <a:pt x="38" y="17"/>
                    <a:pt x="39" y="19"/>
                  </a:cubicBezTo>
                  <a:lnTo>
                    <a:pt x="39" y="19"/>
                  </a:lnTo>
                  <a:cubicBezTo>
                    <a:pt x="40" y="17"/>
                    <a:pt x="40" y="15"/>
                    <a:pt x="41" y="13"/>
                  </a:cubicBezTo>
                  <a:lnTo>
                    <a:pt x="45" y="0"/>
                  </a:lnTo>
                  <a:lnTo>
                    <a:pt x="53" y="0"/>
                  </a:lnTo>
                  <a:lnTo>
                    <a:pt x="55" y="26"/>
                  </a:lnTo>
                  <a:lnTo>
                    <a:pt x="49" y="2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grpSp>
      <p:sp>
        <p:nvSpPr>
          <p:cNvPr id="82" name="TextBox 1"/>
          <p:cNvSpPr txBox="1"/>
          <p:nvPr userDrawn="1"/>
        </p:nvSpPr>
        <p:spPr>
          <a:xfrm>
            <a:off x="10085190" y="8102573"/>
            <a:ext cx="2587756" cy="307777"/>
          </a:xfrm>
          <a:prstGeom prst="rect">
            <a:avLst/>
          </a:prstGeom>
          <a:noFill/>
        </p:spPr>
        <p:txBody>
          <a:bodyPr wrap="square" rtlCol="0">
            <a:spAutoFit/>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pPr algn="r"/>
            <a:r>
              <a:rPr lang="en-GB" sz="1400" dirty="0" smtClean="0">
                <a:solidFill>
                  <a:srgbClr val="473931"/>
                </a:solidFill>
              </a:rPr>
              <a:t>Copyright ©2014 Paradox </a:t>
            </a:r>
            <a:endParaRPr lang="en-GB" sz="1400" dirty="0">
              <a:solidFill>
                <a:srgbClr val="473931"/>
              </a:solidFill>
            </a:endParaRPr>
          </a:p>
        </p:txBody>
      </p:sp>
      <p:grpSp>
        <p:nvGrpSpPr>
          <p:cNvPr id="86" name="Group 85"/>
          <p:cNvGrpSpPr>
            <a:grpSpLocks noChangeAspect="1"/>
          </p:cNvGrpSpPr>
          <p:nvPr userDrawn="1"/>
        </p:nvGrpSpPr>
        <p:grpSpPr bwMode="auto">
          <a:xfrm>
            <a:off x="-860" y="1020"/>
            <a:ext cx="13004933" cy="8437794"/>
            <a:chOff x="0" y="4"/>
            <a:chExt cx="8192" cy="5315"/>
          </a:xfrm>
        </p:grpSpPr>
        <p:sp>
          <p:nvSpPr>
            <p:cNvPr id="87" name="AutoShape 3"/>
            <p:cNvSpPr>
              <a:spLocks noChangeAspect="1" noChangeArrowheads="1" noTextEdit="1"/>
            </p:cNvSpPr>
            <p:nvPr userDrawn="1"/>
          </p:nvSpPr>
          <p:spPr bwMode="auto">
            <a:xfrm>
              <a:off x="0" y="5"/>
              <a:ext cx="8184" cy="5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88" name="Freeform 87"/>
            <p:cNvSpPr>
              <a:spLocks/>
            </p:cNvSpPr>
            <p:nvPr userDrawn="1"/>
          </p:nvSpPr>
          <p:spPr bwMode="auto">
            <a:xfrm>
              <a:off x="1668" y="5014"/>
              <a:ext cx="3" cy="2"/>
            </a:xfrm>
            <a:custGeom>
              <a:avLst/>
              <a:gdLst>
                <a:gd name="T0" fmla="*/ 2 w 5"/>
                <a:gd name="T1" fmla="*/ 3 h 3"/>
                <a:gd name="T2" fmla="*/ 2 w 5"/>
                <a:gd name="T3" fmla="*/ 3 h 3"/>
                <a:gd name="T4" fmla="*/ 5 w 5"/>
                <a:gd name="T5" fmla="*/ 3 h 3"/>
                <a:gd name="T6" fmla="*/ 0 w 5"/>
                <a:gd name="T7" fmla="*/ 0 h 3"/>
                <a:gd name="T8" fmla="*/ 2 w 5"/>
                <a:gd name="T9" fmla="*/ 3 h 3"/>
              </a:gdLst>
              <a:ahLst/>
              <a:cxnLst>
                <a:cxn ang="0">
                  <a:pos x="T0" y="T1"/>
                </a:cxn>
                <a:cxn ang="0">
                  <a:pos x="T2" y="T3"/>
                </a:cxn>
                <a:cxn ang="0">
                  <a:pos x="T4" y="T5"/>
                </a:cxn>
                <a:cxn ang="0">
                  <a:pos x="T6" y="T7"/>
                </a:cxn>
                <a:cxn ang="0">
                  <a:pos x="T8" y="T9"/>
                </a:cxn>
              </a:cxnLst>
              <a:rect l="0" t="0" r="r" b="b"/>
              <a:pathLst>
                <a:path w="5" h="3">
                  <a:moveTo>
                    <a:pt x="2" y="3"/>
                  </a:moveTo>
                  <a:lnTo>
                    <a:pt x="2" y="3"/>
                  </a:lnTo>
                  <a:lnTo>
                    <a:pt x="5" y="3"/>
                  </a:lnTo>
                  <a:lnTo>
                    <a:pt x="0" y="0"/>
                  </a:lnTo>
                  <a:lnTo>
                    <a:pt x="2" y="3"/>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89" name="Freeform 88"/>
            <p:cNvSpPr>
              <a:spLocks/>
            </p:cNvSpPr>
            <p:nvPr userDrawn="1"/>
          </p:nvSpPr>
          <p:spPr bwMode="auto">
            <a:xfrm>
              <a:off x="0" y="5085"/>
              <a:ext cx="1856" cy="234"/>
            </a:xfrm>
            <a:custGeom>
              <a:avLst/>
              <a:gdLst>
                <a:gd name="T0" fmla="*/ 0 w 3091"/>
                <a:gd name="T1" fmla="*/ 0 h 390"/>
                <a:gd name="T2" fmla="*/ 0 w 3091"/>
                <a:gd name="T3" fmla="*/ 0 h 390"/>
                <a:gd name="T4" fmla="*/ 0 w 3091"/>
                <a:gd name="T5" fmla="*/ 390 h 390"/>
                <a:gd name="T6" fmla="*/ 3091 w 3091"/>
                <a:gd name="T7" fmla="*/ 390 h 390"/>
                <a:gd name="T8" fmla="*/ 2866 w 3091"/>
                <a:gd name="T9" fmla="*/ 0 h 390"/>
                <a:gd name="T10" fmla="*/ 0 w 3091"/>
                <a:gd name="T11" fmla="*/ 0 h 390"/>
              </a:gdLst>
              <a:ahLst/>
              <a:cxnLst>
                <a:cxn ang="0">
                  <a:pos x="T0" y="T1"/>
                </a:cxn>
                <a:cxn ang="0">
                  <a:pos x="T2" y="T3"/>
                </a:cxn>
                <a:cxn ang="0">
                  <a:pos x="T4" y="T5"/>
                </a:cxn>
                <a:cxn ang="0">
                  <a:pos x="T6" y="T7"/>
                </a:cxn>
                <a:cxn ang="0">
                  <a:pos x="T8" y="T9"/>
                </a:cxn>
                <a:cxn ang="0">
                  <a:pos x="T10" y="T11"/>
                </a:cxn>
              </a:cxnLst>
              <a:rect l="0" t="0" r="r" b="b"/>
              <a:pathLst>
                <a:path w="3091" h="390">
                  <a:moveTo>
                    <a:pt x="0" y="0"/>
                  </a:moveTo>
                  <a:lnTo>
                    <a:pt x="0" y="0"/>
                  </a:lnTo>
                  <a:lnTo>
                    <a:pt x="0" y="390"/>
                  </a:lnTo>
                  <a:lnTo>
                    <a:pt x="3091" y="390"/>
                  </a:lnTo>
                  <a:lnTo>
                    <a:pt x="2866"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90" name="Freeform 89"/>
            <p:cNvSpPr>
              <a:spLocks/>
            </p:cNvSpPr>
            <p:nvPr userDrawn="1"/>
          </p:nvSpPr>
          <p:spPr bwMode="auto">
            <a:xfrm>
              <a:off x="1978" y="5249"/>
              <a:ext cx="3" cy="2"/>
            </a:xfrm>
            <a:custGeom>
              <a:avLst/>
              <a:gdLst>
                <a:gd name="T0" fmla="*/ 0 w 5"/>
                <a:gd name="T1" fmla="*/ 0 h 3"/>
                <a:gd name="T2" fmla="*/ 0 w 5"/>
                <a:gd name="T3" fmla="*/ 0 h 3"/>
                <a:gd name="T4" fmla="*/ 5 w 5"/>
                <a:gd name="T5" fmla="*/ 3 h 3"/>
                <a:gd name="T6" fmla="*/ 4 w 5"/>
                <a:gd name="T7" fmla="*/ 0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lnTo>
                    <a:pt x="0" y="0"/>
                  </a:lnTo>
                  <a:lnTo>
                    <a:pt x="5" y="3"/>
                  </a:lnTo>
                  <a:lnTo>
                    <a:pt x="4"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91" name="Freeform 90"/>
            <p:cNvSpPr>
              <a:spLocks/>
            </p:cNvSpPr>
            <p:nvPr userDrawn="1"/>
          </p:nvSpPr>
          <p:spPr bwMode="auto">
            <a:xfrm>
              <a:off x="1774" y="5083"/>
              <a:ext cx="6418" cy="235"/>
            </a:xfrm>
            <a:custGeom>
              <a:avLst/>
              <a:gdLst>
                <a:gd name="T0" fmla="*/ 10687 w 10687"/>
                <a:gd name="T1" fmla="*/ 0 h 391"/>
                <a:gd name="T2" fmla="*/ 10687 w 10687"/>
                <a:gd name="T3" fmla="*/ 0 h 391"/>
                <a:gd name="T4" fmla="*/ 0 w 10687"/>
                <a:gd name="T5" fmla="*/ 0 h 391"/>
                <a:gd name="T6" fmla="*/ 226 w 10687"/>
                <a:gd name="T7" fmla="*/ 391 h 391"/>
                <a:gd name="T8" fmla="*/ 10687 w 10687"/>
                <a:gd name="T9" fmla="*/ 390 h 391"/>
                <a:gd name="T10" fmla="*/ 10687 w 10687"/>
                <a:gd name="T11" fmla="*/ 0 h 391"/>
              </a:gdLst>
              <a:ahLst/>
              <a:cxnLst>
                <a:cxn ang="0">
                  <a:pos x="T0" y="T1"/>
                </a:cxn>
                <a:cxn ang="0">
                  <a:pos x="T2" y="T3"/>
                </a:cxn>
                <a:cxn ang="0">
                  <a:pos x="T4" y="T5"/>
                </a:cxn>
                <a:cxn ang="0">
                  <a:pos x="T6" y="T7"/>
                </a:cxn>
                <a:cxn ang="0">
                  <a:pos x="T8" y="T9"/>
                </a:cxn>
                <a:cxn ang="0">
                  <a:pos x="T10" y="T11"/>
                </a:cxn>
              </a:cxnLst>
              <a:rect l="0" t="0" r="r" b="b"/>
              <a:pathLst>
                <a:path w="10687" h="391">
                  <a:moveTo>
                    <a:pt x="10687" y="0"/>
                  </a:moveTo>
                  <a:lnTo>
                    <a:pt x="10687" y="0"/>
                  </a:lnTo>
                  <a:lnTo>
                    <a:pt x="0" y="0"/>
                  </a:lnTo>
                  <a:lnTo>
                    <a:pt x="226" y="391"/>
                  </a:lnTo>
                  <a:lnTo>
                    <a:pt x="10687" y="390"/>
                  </a:lnTo>
                  <a:lnTo>
                    <a:pt x="10687"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92" name="Freeform 91"/>
            <p:cNvSpPr>
              <a:spLocks/>
            </p:cNvSpPr>
            <p:nvPr userDrawn="1"/>
          </p:nvSpPr>
          <p:spPr bwMode="auto">
            <a:xfrm>
              <a:off x="81"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93" name="Freeform 92"/>
            <p:cNvSpPr>
              <a:spLocks/>
            </p:cNvSpPr>
            <p:nvPr userDrawn="1"/>
          </p:nvSpPr>
          <p:spPr bwMode="auto">
            <a:xfrm>
              <a:off x="358" y="49"/>
              <a:ext cx="483"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94" name="Freeform 93"/>
            <p:cNvSpPr>
              <a:spLocks/>
            </p:cNvSpPr>
            <p:nvPr userDrawn="1"/>
          </p:nvSpPr>
          <p:spPr bwMode="auto">
            <a:xfrm>
              <a:off x="636" y="8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95" name="Freeform 94"/>
            <p:cNvSpPr>
              <a:spLocks/>
            </p:cNvSpPr>
            <p:nvPr userDrawn="1"/>
          </p:nvSpPr>
          <p:spPr bwMode="auto">
            <a:xfrm>
              <a:off x="913" y="49"/>
              <a:ext cx="483" cy="418"/>
            </a:xfrm>
            <a:custGeom>
              <a:avLst/>
              <a:gdLst>
                <a:gd name="T0" fmla="*/ 803 w 803"/>
                <a:gd name="T1" fmla="*/ 0 h 696"/>
                <a:gd name="T2" fmla="*/ 803 w 803"/>
                <a:gd name="T3" fmla="*/ 0 h 696"/>
                <a:gd name="T4" fmla="*/ 401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96" name="Freeform 95"/>
            <p:cNvSpPr>
              <a:spLocks/>
            </p:cNvSpPr>
            <p:nvPr userDrawn="1"/>
          </p:nvSpPr>
          <p:spPr bwMode="auto">
            <a:xfrm>
              <a:off x="1190"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97" name="Freeform 96"/>
            <p:cNvSpPr>
              <a:spLocks/>
            </p:cNvSpPr>
            <p:nvPr userDrawn="1"/>
          </p:nvSpPr>
          <p:spPr bwMode="auto">
            <a:xfrm>
              <a:off x="1468" y="49"/>
              <a:ext cx="482"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98" name="Freeform 97"/>
            <p:cNvSpPr>
              <a:spLocks/>
            </p:cNvSpPr>
            <p:nvPr userDrawn="1"/>
          </p:nvSpPr>
          <p:spPr bwMode="auto">
            <a:xfrm>
              <a:off x="1745" y="70"/>
              <a:ext cx="482" cy="418"/>
            </a:xfrm>
            <a:custGeom>
              <a:avLst/>
              <a:gdLst>
                <a:gd name="T0" fmla="*/ 402 w 803"/>
                <a:gd name="T1" fmla="*/ 0 h 696"/>
                <a:gd name="T2" fmla="*/ 402 w 803"/>
                <a:gd name="T3" fmla="*/ 0 h 696"/>
                <a:gd name="T4" fmla="*/ 803 w 803"/>
                <a:gd name="T5" fmla="*/ 696 h 696"/>
                <a:gd name="T6" fmla="*/ 0 w 803"/>
                <a:gd name="T7" fmla="*/ 696 h 696"/>
                <a:gd name="T8" fmla="*/ 402 w 803"/>
                <a:gd name="T9" fmla="*/ 0 h 696"/>
              </a:gdLst>
              <a:ahLst/>
              <a:cxnLst>
                <a:cxn ang="0">
                  <a:pos x="T0" y="T1"/>
                </a:cxn>
                <a:cxn ang="0">
                  <a:pos x="T2" y="T3"/>
                </a:cxn>
                <a:cxn ang="0">
                  <a:pos x="T4" y="T5"/>
                </a:cxn>
                <a:cxn ang="0">
                  <a:pos x="T6" y="T7"/>
                </a:cxn>
                <a:cxn ang="0">
                  <a:pos x="T8" y="T9"/>
                </a:cxn>
              </a:cxnLst>
              <a:rect l="0" t="0" r="r" b="b"/>
              <a:pathLst>
                <a:path w="803" h="696">
                  <a:moveTo>
                    <a:pt x="402" y="0"/>
                  </a:moveTo>
                  <a:lnTo>
                    <a:pt x="402" y="0"/>
                  </a:lnTo>
                  <a:lnTo>
                    <a:pt x="803"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99" name="Freeform 98"/>
            <p:cNvSpPr>
              <a:spLocks/>
            </p:cNvSpPr>
            <p:nvPr userDrawn="1"/>
          </p:nvSpPr>
          <p:spPr bwMode="auto">
            <a:xfrm>
              <a:off x="2299"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00" name="Freeform 99"/>
            <p:cNvSpPr>
              <a:spLocks/>
            </p:cNvSpPr>
            <p:nvPr userDrawn="1"/>
          </p:nvSpPr>
          <p:spPr bwMode="auto">
            <a:xfrm>
              <a:off x="2577" y="49"/>
              <a:ext cx="482"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F0F0F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01" name="Freeform 100"/>
            <p:cNvSpPr>
              <a:spLocks/>
            </p:cNvSpPr>
            <p:nvPr userDrawn="1"/>
          </p:nvSpPr>
          <p:spPr bwMode="auto">
            <a:xfrm>
              <a:off x="2854" y="70"/>
              <a:ext cx="482" cy="418"/>
            </a:xfrm>
            <a:custGeom>
              <a:avLst/>
              <a:gdLst>
                <a:gd name="T0" fmla="*/ 401 w 803"/>
                <a:gd name="T1" fmla="*/ 0 h 696"/>
                <a:gd name="T2" fmla="*/ 401 w 803"/>
                <a:gd name="T3" fmla="*/ 0 h 696"/>
                <a:gd name="T4" fmla="*/ 803 w 803"/>
                <a:gd name="T5" fmla="*/ 696 h 696"/>
                <a:gd name="T6" fmla="*/ 0 w 803"/>
                <a:gd name="T7" fmla="*/ 696 h 696"/>
                <a:gd name="T8" fmla="*/ 401 w 803"/>
                <a:gd name="T9" fmla="*/ 0 h 696"/>
              </a:gdLst>
              <a:ahLst/>
              <a:cxnLst>
                <a:cxn ang="0">
                  <a:pos x="T0" y="T1"/>
                </a:cxn>
                <a:cxn ang="0">
                  <a:pos x="T2" y="T3"/>
                </a:cxn>
                <a:cxn ang="0">
                  <a:pos x="T4" y="T5"/>
                </a:cxn>
                <a:cxn ang="0">
                  <a:pos x="T6" y="T7"/>
                </a:cxn>
                <a:cxn ang="0">
                  <a:pos x="T8" y="T9"/>
                </a:cxn>
              </a:cxnLst>
              <a:rect l="0" t="0" r="r" b="b"/>
              <a:pathLst>
                <a:path w="803" h="696">
                  <a:moveTo>
                    <a:pt x="401" y="0"/>
                  </a:moveTo>
                  <a:lnTo>
                    <a:pt x="401" y="0"/>
                  </a:lnTo>
                  <a:lnTo>
                    <a:pt x="803" y="696"/>
                  </a:lnTo>
                  <a:lnTo>
                    <a:pt x="0" y="696"/>
                  </a:lnTo>
                  <a:lnTo>
                    <a:pt x="40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02" name="Freeform 101"/>
            <p:cNvSpPr>
              <a:spLocks/>
            </p:cNvSpPr>
            <p:nvPr userDrawn="1"/>
          </p:nvSpPr>
          <p:spPr bwMode="auto">
            <a:xfrm>
              <a:off x="3131" y="49"/>
              <a:ext cx="483" cy="418"/>
            </a:xfrm>
            <a:custGeom>
              <a:avLst/>
              <a:gdLst>
                <a:gd name="T0" fmla="*/ 803 w 803"/>
                <a:gd name="T1" fmla="*/ 0 h 696"/>
                <a:gd name="T2" fmla="*/ 803 w 803"/>
                <a:gd name="T3" fmla="*/ 0 h 696"/>
                <a:gd name="T4" fmla="*/ 401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03" name="Freeform 102"/>
            <p:cNvSpPr>
              <a:spLocks/>
            </p:cNvSpPr>
            <p:nvPr userDrawn="1"/>
          </p:nvSpPr>
          <p:spPr bwMode="auto">
            <a:xfrm>
              <a:off x="3408"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04" name="Freeform 103"/>
            <p:cNvSpPr>
              <a:spLocks/>
            </p:cNvSpPr>
            <p:nvPr userDrawn="1"/>
          </p:nvSpPr>
          <p:spPr bwMode="auto">
            <a:xfrm>
              <a:off x="81" y="1039"/>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05" name="Freeform 104"/>
            <p:cNvSpPr>
              <a:spLocks/>
            </p:cNvSpPr>
            <p:nvPr userDrawn="1"/>
          </p:nvSpPr>
          <p:spPr bwMode="auto">
            <a:xfrm>
              <a:off x="81"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06" name="Freeform 105"/>
            <p:cNvSpPr>
              <a:spLocks/>
            </p:cNvSpPr>
            <p:nvPr userDrawn="1"/>
          </p:nvSpPr>
          <p:spPr bwMode="auto">
            <a:xfrm>
              <a:off x="81"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07" name="Freeform 106"/>
            <p:cNvSpPr>
              <a:spLocks/>
            </p:cNvSpPr>
            <p:nvPr userDrawn="1"/>
          </p:nvSpPr>
          <p:spPr bwMode="auto">
            <a:xfrm>
              <a:off x="358"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08" name="Freeform 107"/>
            <p:cNvSpPr>
              <a:spLocks/>
            </p:cNvSpPr>
            <p:nvPr userDrawn="1"/>
          </p:nvSpPr>
          <p:spPr bwMode="auto">
            <a:xfrm>
              <a:off x="358" y="1976"/>
              <a:ext cx="483"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09" name="Freeform 108"/>
            <p:cNvSpPr>
              <a:spLocks/>
            </p:cNvSpPr>
            <p:nvPr userDrawn="1"/>
          </p:nvSpPr>
          <p:spPr bwMode="auto">
            <a:xfrm>
              <a:off x="636" y="1495"/>
              <a:ext cx="482" cy="418"/>
            </a:xfrm>
            <a:custGeom>
              <a:avLst/>
              <a:gdLst>
                <a:gd name="T0" fmla="*/ 803 w 803"/>
                <a:gd name="T1" fmla="*/ 0 h 696"/>
                <a:gd name="T2" fmla="*/ 803 w 803"/>
                <a:gd name="T3" fmla="*/ 0 h 696"/>
                <a:gd name="T4" fmla="*/ 402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10" name="Freeform 109"/>
            <p:cNvSpPr>
              <a:spLocks/>
            </p:cNvSpPr>
            <p:nvPr userDrawn="1"/>
          </p:nvSpPr>
          <p:spPr bwMode="auto">
            <a:xfrm>
              <a:off x="913" y="1976"/>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11" name="Freeform 110"/>
            <p:cNvSpPr>
              <a:spLocks/>
            </p:cNvSpPr>
            <p:nvPr userDrawn="1"/>
          </p:nvSpPr>
          <p:spPr bwMode="auto">
            <a:xfrm>
              <a:off x="1190"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12" name="Freeform 111"/>
            <p:cNvSpPr>
              <a:spLocks/>
            </p:cNvSpPr>
            <p:nvPr userDrawn="1"/>
          </p:nvSpPr>
          <p:spPr bwMode="auto">
            <a:xfrm>
              <a:off x="1190"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13" name="Freeform 112"/>
            <p:cNvSpPr>
              <a:spLocks/>
            </p:cNvSpPr>
            <p:nvPr userDrawn="1"/>
          </p:nvSpPr>
          <p:spPr bwMode="auto">
            <a:xfrm>
              <a:off x="1468" y="1516"/>
              <a:ext cx="482"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14" name="Freeform 113"/>
            <p:cNvSpPr>
              <a:spLocks/>
            </p:cNvSpPr>
            <p:nvPr userDrawn="1"/>
          </p:nvSpPr>
          <p:spPr bwMode="auto">
            <a:xfrm>
              <a:off x="1468" y="1976"/>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15" name="Freeform 114"/>
            <p:cNvSpPr>
              <a:spLocks/>
            </p:cNvSpPr>
            <p:nvPr userDrawn="1"/>
          </p:nvSpPr>
          <p:spPr bwMode="auto">
            <a:xfrm>
              <a:off x="1745" y="1996"/>
              <a:ext cx="482" cy="418"/>
            </a:xfrm>
            <a:custGeom>
              <a:avLst/>
              <a:gdLst>
                <a:gd name="T0" fmla="*/ 402 w 803"/>
                <a:gd name="T1" fmla="*/ 0 h 696"/>
                <a:gd name="T2" fmla="*/ 402 w 803"/>
                <a:gd name="T3" fmla="*/ 0 h 696"/>
                <a:gd name="T4" fmla="*/ 803 w 803"/>
                <a:gd name="T5" fmla="*/ 696 h 696"/>
                <a:gd name="T6" fmla="*/ 0 w 803"/>
                <a:gd name="T7" fmla="*/ 696 h 696"/>
                <a:gd name="T8" fmla="*/ 402 w 803"/>
                <a:gd name="T9" fmla="*/ 0 h 696"/>
              </a:gdLst>
              <a:ahLst/>
              <a:cxnLst>
                <a:cxn ang="0">
                  <a:pos x="T0" y="T1"/>
                </a:cxn>
                <a:cxn ang="0">
                  <a:pos x="T2" y="T3"/>
                </a:cxn>
                <a:cxn ang="0">
                  <a:pos x="T4" y="T5"/>
                </a:cxn>
                <a:cxn ang="0">
                  <a:pos x="T6" y="T7"/>
                </a:cxn>
                <a:cxn ang="0">
                  <a:pos x="T8" y="T9"/>
                </a:cxn>
              </a:cxnLst>
              <a:rect l="0" t="0" r="r" b="b"/>
              <a:pathLst>
                <a:path w="803" h="696">
                  <a:moveTo>
                    <a:pt x="402" y="0"/>
                  </a:moveTo>
                  <a:lnTo>
                    <a:pt x="402" y="0"/>
                  </a:lnTo>
                  <a:lnTo>
                    <a:pt x="803"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16" name="Freeform 115"/>
            <p:cNvSpPr>
              <a:spLocks/>
            </p:cNvSpPr>
            <p:nvPr userDrawn="1"/>
          </p:nvSpPr>
          <p:spPr bwMode="auto">
            <a:xfrm>
              <a:off x="2022"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17" name="Freeform 116"/>
            <p:cNvSpPr>
              <a:spLocks/>
            </p:cNvSpPr>
            <p:nvPr userDrawn="1"/>
          </p:nvSpPr>
          <p:spPr bwMode="auto">
            <a:xfrm>
              <a:off x="2299"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18" name="Freeform 117"/>
            <p:cNvSpPr>
              <a:spLocks/>
            </p:cNvSpPr>
            <p:nvPr userDrawn="1"/>
          </p:nvSpPr>
          <p:spPr bwMode="auto">
            <a:xfrm>
              <a:off x="2577" y="1976"/>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19" name="Freeform 118"/>
            <p:cNvSpPr>
              <a:spLocks/>
            </p:cNvSpPr>
            <p:nvPr userDrawn="1"/>
          </p:nvSpPr>
          <p:spPr bwMode="auto">
            <a:xfrm>
              <a:off x="2854" y="1495"/>
              <a:ext cx="482" cy="418"/>
            </a:xfrm>
            <a:custGeom>
              <a:avLst/>
              <a:gdLst>
                <a:gd name="T0" fmla="*/ 803 w 803"/>
                <a:gd name="T1" fmla="*/ 0 h 696"/>
                <a:gd name="T2" fmla="*/ 803 w 803"/>
                <a:gd name="T3" fmla="*/ 0 h 696"/>
                <a:gd name="T4" fmla="*/ 401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20" name="Freeform 119"/>
            <p:cNvSpPr>
              <a:spLocks/>
            </p:cNvSpPr>
            <p:nvPr userDrawn="1"/>
          </p:nvSpPr>
          <p:spPr bwMode="auto">
            <a:xfrm>
              <a:off x="3131"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21" name="Freeform 120"/>
            <p:cNvSpPr>
              <a:spLocks/>
            </p:cNvSpPr>
            <p:nvPr userDrawn="1"/>
          </p:nvSpPr>
          <p:spPr bwMode="auto">
            <a:xfrm>
              <a:off x="3408"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22" name="Freeform 121"/>
            <p:cNvSpPr>
              <a:spLocks/>
            </p:cNvSpPr>
            <p:nvPr userDrawn="1"/>
          </p:nvSpPr>
          <p:spPr bwMode="auto">
            <a:xfrm>
              <a:off x="81" y="2454"/>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23" name="Freeform 122"/>
            <p:cNvSpPr>
              <a:spLocks/>
            </p:cNvSpPr>
            <p:nvPr userDrawn="1"/>
          </p:nvSpPr>
          <p:spPr bwMode="auto">
            <a:xfrm>
              <a:off x="358"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24" name="Freeform 123"/>
            <p:cNvSpPr>
              <a:spLocks/>
            </p:cNvSpPr>
            <p:nvPr userDrawn="1"/>
          </p:nvSpPr>
          <p:spPr bwMode="auto">
            <a:xfrm>
              <a:off x="358" y="2935"/>
              <a:ext cx="483"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25" name="Freeform 124"/>
            <p:cNvSpPr>
              <a:spLocks/>
            </p:cNvSpPr>
            <p:nvPr userDrawn="1"/>
          </p:nvSpPr>
          <p:spPr bwMode="auto">
            <a:xfrm>
              <a:off x="636" y="2955"/>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26" name="Freeform 125"/>
            <p:cNvSpPr>
              <a:spLocks/>
            </p:cNvSpPr>
            <p:nvPr userDrawn="1"/>
          </p:nvSpPr>
          <p:spPr bwMode="auto">
            <a:xfrm>
              <a:off x="913"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27" name="Freeform 126"/>
            <p:cNvSpPr>
              <a:spLocks/>
            </p:cNvSpPr>
            <p:nvPr userDrawn="1"/>
          </p:nvSpPr>
          <p:spPr bwMode="auto">
            <a:xfrm>
              <a:off x="1190" y="2955"/>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28" name="Freeform 127"/>
            <p:cNvSpPr>
              <a:spLocks/>
            </p:cNvSpPr>
            <p:nvPr userDrawn="1"/>
          </p:nvSpPr>
          <p:spPr bwMode="auto">
            <a:xfrm>
              <a:off x="1468" y="2935"/>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29" name="Freeform 128"/>
            <p:cNvSpPr>
              <a:spLocks/>
            </p:cNvSpPr>
            <p:nvPr userDrawn="1"/>
          </p:nvSpPr>
          <p:spPr bwMode="auto">
            <a:xfrm>
              <a:off x="1191" y="3414"/>
              <a:ext cx="482" cy="418"/>
            </a:xfrm>
            <a:custGeom>
              <a:avLst/>
              <a:gdLst>
                <a:gd name="T0" fmla="*/ 803 w 803"/>
                <a:gd name="T1" fmla="*/ 0 h 696"/>
                <a:gd name="T2" fmla="*/ 803 w 803"/>
                <a:gd name="T3" fmla="*/ 0 h 696"/>
                <a:gd name="T4" fmla="*/ 401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0"/>
                  </a:lnTo>
                  <a:lnTo>
                    <a:pt x="803"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30" name="Freeform 129"/>
            <p:cNvSpPr>
              <a:spLocks/>
            </p:cNvSpPr>
            <p:nvPr userDrawn="1"/>
          </p:nvSpPr>
          <p:spPr bwMode="auto">
            <a:xfrm>
              <a:off x="3408" y="3414"/>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31" name="Freeform 130"/>
            <p:cNvSpPr>
              <a:spLocks/>
            </p:cNvSpPr>
            <p:nvPr userDrawn="1"/>
          </p:nvSpPr>
          <p:spPr bwMode="auto">
            <a:xfrm>
              <a:off x="2577" y="3414"/>
              <a:ext cx="482" cy="418"/>
            </a:xfrm>
            <a:custGeom>
              <a:avLst/>
              <a:gdLst>
                <a:gd name="T0" fmla="*/ 803 w 803"/>
                <a:gd name="T1" fmla="*/ 0 h 696"/>
                <a:gd name="T2" fmla="*/ 803 w 803"/>
                <a:gd name="T3" fmla="*/ 0 h 696"/>
                <a:gd name="T4" fmla="*/ 402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32" name="Freeform 131"/>
            <p:cNvSpPr>
              <a:spLocks/>
            </p:cNvSpPr>
            <p:nvPr userDrawn="1"/>
          </p:nvSpPr>
          <p:spPr bwMode="auto">
            <a:xfrm>
              <a:off x="2022"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0F0F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33" name="Freeform 132"/>
            <p:cNvSpPr>
              <a:spLocks/>
            </p:cNvSpPr>
            <p:nvPr userDrawn="1"/>
          </p:nvSpPr>
          <p:spPr bwMode="auto">
            <a:xfrm>
              <a:off x="358" y="3883"/>
              <a:ext cx="483" cy="418"/>
            </a:xfrm>
            <a:custGeom>
              <a:avLst/>
              <a:gdLst>
                <a:gd name="T0" fmla="*/ 804 w 804"/>
                <a:gd name="T1" fmla="*/ 696 h 696"/>
                <a:gd name="T2" fmla="*/ 804 w 804"/>
                <a:gd name="T3" fmla="*/ 696 h 696"/>
                <a:gd name="T4" fmla="*/ 0 w 804"/>
                <a:gd name="T5" fmla="*/ 696 h 696"/>
                <a:gd name="T6" fmla="*/ 402 w 804"/>
                <a:gd name="T7" fmla="*/ 0 h 696"/>
                <a:gd name="T8" fmla="*/ 804 w 804"/>
                <a:gd name="T9" fmla="*/ 696 h 696"/>
              </a:gdLst>
              <a:ahLst/>
              <a:cxnLst>
                <a:cxn ang="0">
                  <a:pos x="T0" y="T1"/>
                </a:cxn>
                <a:cxn ang="0">
                  <a:pos x="T2" y="T3"/>
                </a:cxn>
                <a:cxn ang="0">
                  <a:pos x="T4" y="T5"/>
                </a:cxn>
                <a:cxn ang="0">
                  <a:pos x="T6" y="T7"/>
                </a:cxn>
                <a:cxn ang="0">
                  <a:pos x="T8" y="T9"/>
                </a:cxn>
              </a:cxnLst>
              <a:rect l="0" t="0" r="r" b="b"/>
              <a:pathLst>
                <a:path w="804" h="696">
                  <a:moveTo>
                    <a:pt x="804" y="696"/>
                  </a:moveTo>
                  <a:lnTo>
                    <a:pt x="804" y="696"/>
                  </a:lnTo>
                  <a:lnTo>
                    <a:pt x="0" y="696"/>
                  </a:lnTo>
                  <a:lnTo>
                    <a:pt x="402" y="0"/>
                  </a:lnTo>
                  <a:lnTo>
                    <a:pt x="804" y="696"/>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34" name="Freeform 133"/>
            <p:cNvSpPr>
              <a:spLocks/>
            </p:cNvSpPr>
            <p:nvPr userDrawn="1"/>
          </p:nvSpPr>
          <p:spPr bwMode="auto">
            <a:xfrm>
              <a:off x="2022" y="2935"/>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35" name="Freeform 134"/>
            <p:cNvSpPr>
              <a:spLocks/>
            </p:cNvSpPr>
            <p:nvPr userDrawn="1"/>
          </p:nvSpPr>
          <p:spPr bwMode="auto">
            <a:xfrm>
              <a:off x="2022" y="4343"/>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36" name="Freeform 135"/>
            <p:cNvSpPr>
              <a:spLocks/>
            </p:cNvSpPr>
            <p:nvPr userDrawn="1"/>
          </p:nvSpPr>
          <p:spPr bwMode="auto">
            <a:xfrm>
              <a:off x="2577" y="2475"/>
              <a:ext cx="482"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37" name="Freeform 136"/>
            <p:cNvSpPr>
              <a:spLocks/>
            </p:cNvSpPr>
            <p:nvPr userDrawn="1"/>
          </p:nvSpPr>
          <p:spPr bwMode="auto">
            <a:xfrm>
              <a:off x="45" y="2935"/>
              <a:ext cx="241" cy="417"/>
            </a:xfrm>
            <a:custGeom>
              <a:avLst/>
              <a:gdLst>
                <a:gd name="T0" fmla="*/ 0 w 402"/>
                <a:gd name="T1" fmla="*/ 0 h 695"/>
                <a:gd name="T2" fmla="*/ 0 w 402"/>
                <a:gd name="T3" fmla="*/ 0 h 695"/>
                <a:gd name="T4" fmla="*/ 0 w 402"/>
                <a:gd name="T5" fmla="*/ 695 h 695"/>
                <a:gd name="T6" fmla="*/ 0 w 402"/>
                <a:gd name="T7" fmla="*/ 695 h 695"/>
                <a:gd name="T8" fmla="*/ 402 w 402"/>
                <a:gd name="T9" fmla="*/ 0 h 695"/>
                <a:gd name="T10" fmla="*/ 0 w 402"/>
                <a:gd name="T11" fmla="*/ 0 h 695"/>
              </a:gdLst>
              <a:ahLst/>
              <a:cxnLst>
                <a:cxn ang="0">
                  <a:pos x="T0" y="T1"/>
                </a:cxn>
                <a:cxn ang="0">
                  <a:pos x="T2" y="T3"/>
                </a:cxn>
                <a:cxn ang="0">
                  <a:pos x="T4" y="T5"/>
                </a:cxn>
                <a:cxn ang="0">
                  <a:pos x="T6" y="T7"/>
                </a:cxn>
                <a:cxn ang="0">
                  <a:pos x="T8" y="T9"/>
                </a:cxn>
                <a:cxn ang="0">
                  <a:pos x="T10" y="T11"/>
                </a:cxn>
              </a:cxnLst>
              <a:rect l="0" t="0" r="r" b="b"/>
              <a:pathLst>
                <a:path w="402" h="695">
                  <a:moveTo>
                    <a:pt x="0" y="0"/>
                  </a:moveTo>
                  <a:lnTo>
                    <a:pt x="0" y="0"/>
                  </a:lnTo>
                  <a:lnTo>
                    <a:pt x="0" y="695"/>
                  </a:lnTo>
                  <a:lnTo>
                    <a:pt x="0" y="695"/>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38" name="Freeform 137"/>
            <p:cNvSpPr>
              <a:spLocks/>
            </p:cNvSpPr>
            <p:nvPr userDrawn="1"/>
          </p:nvSpPr>
          <p:spPr bwMode="auto">
            <a:xfrm>
              <a:off x="45" y="2475"/>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39" name="Freeform 138"/>
            <p:cNvSpPr>
              <a:spLocks/>
            </p:cNvSpPr>
            <p:nvPr userDrawn="1"/>
          </p:nvSpPr>
          <p:spPr bwMode="auto">
            <a:xfrm>
              <a:off x="45" y="1976"/>
              <a:ext cx="241" cy="417"/>
            </a:xfrm>
            <a:custGeom>
              <a:avLst/>
              <a:gdLst>
                <a:gd name="T0" fmla="*/ 0 w 402"/>
                <a:gd name="T1" fmla="*/ 0 h 695"/>
                <a:gd name="T2" fmla="*/ 0 w 402"/>
                <a:gd name="T3" fmla="*/ 0 h 695"/>
                <a:gd name="T4" fmla="*/ 0 w 402"/>
                <a:gd name="T5" fmla="*/ 695 h 695"/>
                <a:gd name="T6" fmla="*/ 0 w 402"/>
                <a:gd name="T7" fmla="*/ 695 h 695"/>
                <a:gd name="T8" fmla="*/ 402 w 402"/>
                <a:gd name="T9" fmla="*/ 0 h 695"/>
                <a:gd name="T10" fmla="*/ 0 w 402"/>
                <a:gd name="T11" fmla="*/ 0 h 695"/>
              </a:gdLst>
              <a:ahLst/>
              <a:cxnLst>
                <a:cxn ang="0">
                  <a:pos x="T0" y="T1"/>
                </a:cxn>
                <a:cxn ang="0">
                  <a:pos x="T2" y="T3"/>
                </a:cxn>
                <a:cxn ang="0">
                  <a:pos x="T4" y="T5"/>
                </a:cxn>
                <a:cxn ang="0">
                  <a:pos x="T6" y="T7"/>
                </a:cxn>
                <a:cxn ang="0">
                  <a:pos x="T8" y="T9"/>
                </a:cxn>
                <a:cxn ang="0">
                  <a:pos x="T10" y="T11"/>
                </a:cxn>
              </a:cxnLst>
              <a:rect l="0" t="0" r="r" b="b"/>
              <a:pathLst>
                <a:path w="402" h="695">
                  <a:moveTo>
                    <a:pt x="0" y="0"/>
                  </a:moveTo>
                  <a:lnTo>
                    <a:pt x="0" y="0"/>
                  </a:lnTo>
                  <a:lnTo>
                    <a:pt x="0" y="695"/>
                  </a:lnTo>
                  <a:lnTo>
                    <a:pt x="0" y="695"/>
                  </a:lnTo>
                  <a:lnTo>
                    <a:pt x="402" y="0"/>
                  </a:lnTo>
                  <a:lnTo>
                    <a:pt x="0"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40" name="Freeform 139"/>
            <p:cNvSpPr>
              <a:spLocks/>
            </p:cNvSpPr>
            <p:nvPr userDrawn="1"/>
          </p:nvSpPr>
          <p:spPr bwMode="auto">
            <a:xfrm>
              <a:off x="45" y="1516"/>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41" name="Freeform 140"/>
            <p:cNvSpPr>
              <a:spLocks/>
            </p:cNvSpPr>
            <p:nvPr userDrawn="1"/>
          </p:nvSpPr>
          <p:spPr bwMode="auto">
            <a:xfrm>
              <a:off x="45" y="1018"/>
              <a:ext cx="241" cy="418"/>
            </a:xfrm>
            <a:custGeom>
              <a:avLst/>
              <a:gdLst>
                <a:gd name="T0" fmla="*/ 0 w 402"/>
                <a:gd name="T1" fmla="*/ 0 h 696"/>
                <a:gd name="T2" fmla="*/ 0 w 402"/>
                <a:gd name="T3" fmla="*/ 0 h 696"/>
                <a:gd name="T4" fmla="*/ 0 w 402"/>
                <a:gd name="T5" fmla="*/ 696 h 696"/>
                <a:gd name="T6" fmla="*/ 0 w 402"/>
                <a:gd name="T7" fmla="*/ 696 h 696"/>
                <a:gd name="T8" fmla="*/ 402 w 402"/>
                <a:gd name="T9" fmla="*/ 0 h 696"/>
                <a:gd name="T10" fmla="*/ 0 w 402"/>
                <a:gd name="T11" fmla="*/ 0 h 696"/>
              </a:gdLst>
              <a:ahLst/>
              <a:cxnLst>
                <a:cxn ang="0">
                  <a:pos x="T0" y="T1"/>
                </a:cxn>
                <a:cxn ang="0">
                  <a:pos x="T2" y="T3"/>
                </a:cxn>
                <a:cxn ang="0">
                  <a:pos x="T4" y="T5"/>
                </a:cxn>
                <a:cxn ang="0">
                  <a:pos x="T6" y="T7"/>
                </a:cxn>
                <a:cxn ang="0">
                  <a:pos x="T8" y="T9"/>
                </a:cxn>
                <a:cxn ang="0">
                  <a:pos x="T10" y="T11"/>
                </a:cxn>
              </a:cxnLst>
              <a:rect l="0" t="0" r="r" b="b"/>
              <a:pathLst>
                <a:path w="402" h="696">
                  <a:moveTo>
                    <a:pt x="0" y="0"/>
                  </a:moveTo>
                  <a:lnTo>
                    <a:pt x="0" y="0"/>
                  </a:lnTo>
                  <a:lnTo>
                    <a:pt x="0" y="696"/>
                  </a:lnTo>
                  <a:lnTo>
                    <a:pt x="0" y="696"/>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42" name="Freeform 141"/>
            <p:cNvSpPr>
              <a:spLocks/>
            </p:cNvSpPr>
            <p:nvPr userDrawn="1"/>
          </p:nvSpPr>
          <p:spPr bwMode="auto">
            <a:xfrm>
              <a:off x="45" y="559"/>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43" name="Freeform 142"/>
            <p:cNvSpPr>
              <a:spLocks/>
            </p:cNvSpPr>
            <p:nvPr userDrawn="1"/>
          </p:nvSpPr>
          <p:spPr bwMode="auto">
            <a:xfrm>
              <a:off x="45" y="49"/>
              <a:ext cx="241" cy="418"/>
            </a:xfrm>
            <a:custGeom>
              <a:avLst/>
              <a:gdLst>
                <a:gd name="T0" fmla="*/ 0 w 402"/>
                <a:gd name="T1" fmla="*/ 0 h 696"/>
                <a:gd name="T2" fmla="*/ 0 w 402"/>
                <a:gd name="T3" fmla="*/ 0 h 696"/>
                <a:gd name="T4" fmla="*/ 0 w 402"/>
                <a:gd name="T5" fmla="*/ 696 h 696"/>
                <a:gd name="T6" fmla="*/ 0 w 402"/>
                <a:gd name="T7" fmla="*/ 696 h 696"/>
                <a:gd name="T8" fmla="*/ 402 w 402"/>
                <a:gd name="T9" fmla="*/ 0 h 696"/>
                <a:gd name="T10" fmla="*/ 0 w 402"/>
                <a:gd name="T11" fmla="*/ 0 h 696"/>
              </a:gdLst>
              <a:ahLst/>
              <a:cxnLst>
                <a:cxn ang="0">
                  <a:pos x="T0" y="T1"/>
                </a:cxn>
                <a:cxn ang="0">
                  <a:pos x="T2" y="T3"/>
                </a:cxn>
                <a:cxn ang="0">
                  <a:pos x="T4" y="T5"/>
                </a:cxn>
                <a:cxn ang="0">
                  <a:pos x="T6" y="T7"/>
                </a:cxn>
                <a:cxn ang="0">
                  <a:pos x="T8" y="T9"/>
                </a:cxn>
                <a:cxn ang="0">
                  <a:pos x="T10" y="T11"/>
                </a:cxn>
              </a:cxnLst>
              <a:rect l="0" t="0" r="r" b="b"/>
              <a:pathLst>
                <a:path w="402" h="696">
                  <a:moveTo>
                    <a:pt x="0" y="0"/>
                  </a:moveTo>
                  <a:lnTo>
                    <a:pt x="0" y="0"/>
                  </a:lnTo>
                  <a:lnTo>
                    <a:pt x="0" y="696"/>
                  </a:lnTo>
                  <a:lnTo>
                    <a:pt x="0" y="696"/>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44" name="Freeform 143"/>
            <p:cNvSpPr>
              <a:spLocks/>
            </p:cNvSpPr>
            <p:nvPr userDrawn="1"/>
          </p:nvSpPr>
          <p:spPr bwMode="auto">
            <a:xfrm>
              <a:off x="7102" y="530"/>
              <a:ext cx="1014" cy="878"/>
            </a:xfrm>
            <a:custGeom>
              <a:avLst/>
              <a:gdLst>
                <a:gd name="T0" fmla="*/ 1688 w 1688"/>
                <a:gd name="T1" fmla="*/ 0 h 1462"/>
                <a:gd name="T2" fmla="*/ 1688 w 1688"/>
                <a:gd name="T3" fmla="*/ 0 h 1462"/>
                <a:gd name="T4" fmla="*/ 844 w 1688"/>
                <a:gd name="T5" fmla="*/ 1462 h 1462"/>
                <a:gd name="T6" fmla="*/ 0 w 1688"/>
                <a:gd name="T7" fmla="*/ 0 h 1462"/>
                <a:gd name="T8" fmla="*/ 1688 w 1688"/>
                <a:gd name="T9" fmla="*/ 0 h 1462"/>
              </a:gdLst>
              <a:ahLst/>
              <a:cxnLst>
                <a:cxn ang="0">
                  <a:pos x="T0" y="T1"/>
                </a:cxn>
                <a:cxn ang="0">
                  <a:pos x="T2" y="T3"/>
                </a:cxn>
                <a:cxn ang="0">
                  <a:pos x="T4" y="T5"/>
                </a:cxn>
                <a:cxn ang="0">
                  <a:pos x="T6" y="T7"/>
                </a:cxn>
                <a:cxn ang="0">
                  <a:pos x="T8" y="T9"/>
                </a:cxn>
              </a:cxnLst>
              <a:rect l="0" t="0" r="r" b="b"/>
              <a:pathLst>
                <a:path w="1688" h="1462">
                  <a:moveTo>
                    <a:pt x="1688" y="0"/>
                  </a:moveTo>
                  <a:lnTo>
                    <a:pt x="1688" y="0"/>
                  </a:lnTo>
                  <a:lnTo>
                    <a:pt x="844" y="1462"/>
                  </a:lnTo>
                  <a:lnTo>
                    <a:pt x="0" y="0"/>
                  </a:lnTo>
                  <a:lnTo>
                    <a:pt x="16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45" name="Freeform 144"/>
            <p:cNvSpPr>
              <a:spLocks/>
            </p:cNvSpPr>
            <p:nvPr userDrawn="1"/>
          </p:nvSpPr>
          <p:spPr bwMode="auto">
            <a:xfrm>
              <a:off x="7102" y="2548"/>
              <a:ext cx="1014" cy="878"/>
            </a:xfrm>
            <a:custGeom>
              <a:avLst/>
              <a:gdLst>
                <a:gd name="T0" fmla="*/ 1688 w 1688"/>
                <a:gd name="T1" fmla="*/ 0 h 1462"/>
                <a:gd name="T2" fmla="*/ 1688 w 1688"/>
                <a:gd name="T3" fmla="*/ 0 h 1462"/>
                <a:gd name="T4" fmla="*/ 844 w 1688"/>
                <a:gd name="T5" fmla="*/ 1462 h 1462"/>
                <a:gd name="T6" fmla="*/ 0 w 1688"/>
                <a:gd name="T7" fmla="*/ 1 h 1462"/>
                <a:gd name="T8" fmla="*/ 1688 w 1688"/>
                <a:gd name="T9" fmla="*/ 0 h 1462"/>
              </a:gdLst>
              <a:ahLst/>
              <a:cxnLst>
                <a:cxn ang="0">
                  <a:pos x="T0" y="T1"/>
                </a:cxn>
                <a:cxn ang="0">
                  <a:pos x="T2" y="T3"/>
                </a:cxn>
                <a:cxn ang="0">
                  <a:pos x="T4" y="T5"/>
                </a:cxn>
                <a:cxn ang="0">
                  <a:pos x="T6" y="T7"/>
                </a:cxn>
                <a:cxn ang="0">
                  <a:pos x="T8" y="T9"/>
                </a:cxn>
              </a:cxnLst>
              <a:rect l="0" t="0" r="r" b="b"/>
              <a:pathLst>
                <a:path w="1688" h="1462">
                  <a:moveTo>
                    <a:pt x="1688" y="0"/>
                  </a:moveTo>
                  <a:lnTo>
                    <a:pt x="1688" y="0"/>
                  </a:lnTo>
                  <a:lnTo>
                    <a:pt x="844" y="1462"/>
                  </a:lnTo>
                  <a:lnTo>
                    <a:pt x="0" y="1"/>
                  </a:lnTo>
                  <a:lnTo>
                    <a:pt x="1688" y="0"/>
                  </a:lnTo>
                  <a:close/>
                </a:path>
              </a:pathLst>
            </a:custGeom>
            <a:solidFill>
              <a:schemeClr val="accent1">
                <a:alpha val="46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46" name="Freeform 145"/>
            <p:cNvSpPr>
              <a:spLocks/>
            </p:cNvSpPr>
            <p:nvPr userDrawn="1"/>
          </p:nvSpPr>
          <p:spPr bwMode="auto">
            <a:xfrm>
              <a:off x="83" y="531"/>
              <a:ext cx="7445" cy="921"/>
            </a:xfrm>
            <a:custGeom>
              <a:avLst/>
              <a:gdLst>
                <a:gd name="T0" fmla="*/ 11532 w 12398"/>
                <a:gd name="T1" fmla="*/ 11 h 1533"/>
                <a:gd name="T2" fmla="*/ 11532 w 12398"/>
                <a:gd name="T3" fmla="*/ 11 h 1533"/>
                <a:gd name="T4" fmla="*/ 11513 w 12398"/>
                <a:gd name="T5" fmla="*/ 0 h 1533"/>
                <a:gd name="T6" fmla="*/ 12398 w 12398"/>
                <a:gd name="T7" fmla="*/ 1533 h 1533"/>
                <a:gd name="T8" fmla="*/ 867 w 12398"/>
                <a:gd name="T9" fmla="*/ 1533 h 1533"/>
                <a:gd name="T10" fmla="*/ 0 w 12398"/>
                <a:gd name="T11" fmla="*/ 13 h 1533"/>
                <a:gd name="T12" fmla="*/ 11532 w 12398"/>
                <a:gd name="T13" fmla="*/ 11 h 1533"/>
              </a:gdLst>
              <a:ahLst/>
              <a:cxnLst>
                <a:cxn ang="0">
                  <a:pos x="T0" y="T1"/>
                </a:cxn>
                <a:cxn ang="0">
                  <a:pos x="T2" y="T3"/>
                </a:cxn>
                <a:cxn ang="0">
                  <a:pos x="T4" y="T5"/>
                </a:cxn>
                <a:cxn ang="0">
                  <a:pos x="T6" y="T7"/>
                </a:cxn>
                <a:cxn ang="0">
                  <a:pos x="T8" y="T9"/>
                </a:cxn>
                <a:cxn ang="0">
                  <a:pos x="T10" y="T11"/>
                </a:cxn>
                <a:cxn ang="0">
                  <a:pos x="T12" y="T13"/>
                </a:cxn>
              </a:cxnLst>
              <a:rect l="0" t="0" r="r" b="b"/>
              <a:pathLst>
                <a:path w="12398" h="1533">
                  <a:moveTo>
                    <a:pt x="11532" y="11"/>
                  </a:moveTo>
                  <a:lnTo>
                    <a:pt x="11532" y="11"/>
                  </a:lnTo>
                  <a:lnTo>
                    <a:pt x="11513" y="0"/>
                  </a:lnTo>
                  <a:lnTo>
                    <a:pt x="12398" y="1533"/>
                  </a:lnTo>
                  <a:lnTo>
                    <a:pt x="867" y="1533"/>
                  </a:lnTo>
                  <a:lnTo>
                    <a:pt x="0" y="13"/>
                  </a:lnTo>
                  <a:lnTo>
                    <a:pt x="11532" y="1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47" name="Freeform 146"/>
            <p:cNvSpPr>
              <a:spLocks/>
            </p:cNvSpPr>
            <p:nvPr userDrawn="1"/>
          </p:nvSpPr>
          <p:spPr bwMode="auto">
            <a:xfrm>
              <a:off x="7102" y="4"/>
              <a:ext cx="1015" cy="438"/>
            </a:xfrm>
            <a:custGeom>
              <a:avLst/>
              <a:gdLst>
                <a:gd name="T0" fmla="*/ 422 w 1689"/>
                <a:gd name="T1" fmla="*/ 0 h 730"/>
                <a:gd name="T2" fmla="*/ 422 w 1689"/>
                <a:gd name="T3" fmla="*/ 0 h 730"/>
                <a:gd name="T4" fmla="*/ 0 w 1689"/>
                <a:gd name="T5" fmla="*/ 730 h 730"/>
                <a:gd name="T6" fmla="*/ 1689 w 1689"/>
                <a:gd name="T7" fmla="*/ 730 h 730"/>
                <a:gd name="T8" fmla="*/ 1266 w 1689"/>
                <a:gd name="T9" fmla="*/ 0 h 730"/>
                <a:gd name="T10" fmla="*/ 422 w 1689"/>
                <a:gd name="T11" fmla="*/ 0 h 730"/>
              </a:gdLst>
              <a:ahLst/>
              <a:cxnLst>
                <a:cxn ang="0">
                  <a:pos x="T0" y="T1"/>
                </a:cxn>
                <a:cxn ang="0">
                  <a:pos x="T2" y="T3"/>
                </a:cxn>
                <a:cxn ang="0">
                  <a:pos x="T4" y="T5"/>
                </a:cxn>
                <a:cxn ang="0">
                  <a:pos x="T6" y="T7"/>
                </a:cxn>
                <a:cxn ang="0">
                  <a:pos x="T8" y="T9"/>
                </a:cxn>
                <a:cxn ang="0">
                  <a:pos x="T10" y="T11"/>
                </a:cxn>
              </a:cxnLst>
              <a:rect l="0" t="0" r="r" b="b"/>
              <a:pathLst>
                <a:path w="1689" h="730">
                  <a:moveTo>
                    <a:pt x="422" y="0"/>
                  </a:moveTo>
                  <a:lnTo>
                    <a:pt x="422" y="0"/>
                  </a:lnTo>
                  <a:lnTo>
                    <a:pt x="0" y="730"/>
                  </a:lnTo>
                  <a:lnTo>
                    <a:pt x="1689" y="730"/>
                  </a:lnTo>
                  <a:lnTo>
                    <a:pt x="1266" y="0"/>
                  </a:lnTo>
                  <a:lnTo>
                    <a:pt x="422"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48" name="Freeform 147"/>
            <p:cNvSpPr>
              <a:spLocks/>
            </p:cNvSpPr>
            <p:nvPr userDrawn="1"/>
          </p:nvSpPr>
          <p:spPr bwMode="auto">
            <a:xfrm>
              <a:off x="7963" y="4"/>
              <a:ext cx="229" cy="394"/>
            </a:xfrm>
            <a:custGeom>
              <a:avLst/>
              <a:gdLst>
                <a:gd name="T0" fmla="*/ 380 w 380"/>
                <a:gd name="T1" fmla="*/ 0 h 657"/>
                <a:gd name="T2" fmla="*/ 380 w 380"/>
                <a:gd name="T3" fmla="*/ 0 h 657"/>
                <a:gd name="T4" fmla="*/ 0 w 380"/>
                <a:gd name="T5" fmla="*/ 0 h 657"/>
                <a:gd name="T6" fmla="*/ 380 w 380"/>
                <a:gd name="T7" fmla="*/ 657 h 657"/>
                <a:gd name="T8" fmla="*/ 380 w 380"/>
                <a:gd name="T9" fmla="*/ 0 h 657"/>
              </a:gdLst>
              <a:ahLst/>
              <a:cxnLst>
                <a:cxn ang="0">
                  <a:pos x="T0" y="T1"/>
                </a:cxn>
                <a:cxn ang="0">
                  <a:pos x="T2" y="T3"/>
                </a:cxn>
                <a:cxn ang="0">
                  <a:pos x="T4" y="T5"/>
                </a:cxn>
                <a:cxn ang="0">
                  <a:pos x="T6" y="T7"/>
                </a:cxn>
                <a:cxn ang="0">
                  <a:pos x="T8" y="T9"/>
                </a:cxn>
              </a:cxnLst>
              <a:rect l="0" t="0" r="r" b="b"/>
              <a:pathLst>
                <a:path w="380" h="657">
                  <a:moveTo>
                    <a:pt x="380" y="0"/>
                  </a:moveTo>
                  <a:lnTo>
                    <a:pt x="380" y="0"/>
                  </a:lnTo>
                  <a:lnTo>
                    <a:pt x="0" y="0"/>
                  </a:lnTo>
                  <a:lnTo>
                    <a:pt x="380" y="657"/>
                  </a:lnTo>
                  <a:lnTo>
                    <a:pt x="38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49" name="Freeform 148"/>
            <p:cNvSpPr>
              <a:spLocks/>
            </p:cNvSpPr>
            <p:nvPr userDrawn="1"/>
          </p:nvSpPr>
          <p:spPr bwMode="auto">
            <a:xfrm>
              <a:off x="7685" y="574"/>
              <a:ext cx="507" cy="878"/>
            </a:xfrm>
            <a:custGeom>
              <a:avLst/>
              <a:gdLst>
                <a:gd name="T0" fmla="*/ 844 w 844"/>
                <a:gd name="T1" fmla="*/ 0 h 1462"/>
                <a:gd name="T2" fmla="*/ 844 w 844"/>
                <a:gd name="T3" fmla="*/ 0 h 1462"/>
                <a:gd name="T4" fmla="*/ 0 w 844"/>
                <a:gd name="T5" fmla="*/ 1462 h 1462"/>
                <a:gd name="T6" fmla="*/ 844 w 844"/>
                <a:gd name="T7" fmla="*/ 1462 h 1462"/>
                <a:gd name="T8" fmla="*/ 844 w 844"/>
                <a:gd name="T9" fmla="*/ 0 h 1462"/>
              </a:gdLst>
              <a:ahLst/>
              <a:cxnLst>
                <a:cxn ang="0">
                  <a:pos x="T0" y="T1"/>
                </a:cxn>
                <a:cxn ang="0">
                  <a:pos x="T2" y="T3"/>
                </a:cxn>
                <a:cxn ang="0">
                  <a:pos x="T4" y="T5"/>
                </a:cxn>
                <a:cxn ang="0">
                  <a:pos x="T6" y="T7"/>
                </a:cxn>
                <a:cxn ang="0">
                  <a:pos x="T8" y="T9"/>
                </a:cxn>
              </a:cxnLst>
              <a:rect l="0" t="0" r="r" b="b"/>
              <a:pathLst>
                <a:path w="844" h="1462">
                  <a:moveTo>
                    <a:pt x="844" y="0"/>
                  </a:moveTo>
                  <a:lnTo>
                    <a:pt x="844" y="0"/>
                  </a:lnTo>
                  <a:lnTo>
                    <a:pt x="0" y="1462"/>
                  </a:lnTo>
                  <a:lnTo>
                    <a:pt x="844" y="1462"/>
                  </a:lnTo>
                  <a:lnTo>
                    <a:pt x="844"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50" name="Freeform 149"/>
            <p:cNvSpPr>
              <a:spLocks/>
            </p:cNvSpPr>
            <p:nvPr userDrawn="1"/>
          </p:nvSpPr>
          <p:spPr bwMode="auto">
            <a:xfrm>
              <a:off x="7685" y="1539"/>
              <a:ext cx="507" cy="878"/>
            </a:xfrm>
            <a:custGeom>
              <a:avLst/>
              <a:gdLst>
                <a:gd name="T0" fmla="*/ 843 w 843"/>
                <a:gd name="T1" fmla="*/ 0 h 1461"/>
                <a:gd name="T2" fmla="*/ 843 w 843"/>
                <a:gd name="T3" fmla="*/ 0 h 1461"/>
                <a:gd name="T4" fmla="*/ 0 w 843"/>
                <a:gd name="T5" fmla="*/ 0 h 1461"/>
                <a:gd name="T6" fmla="*/ 843 w 843"/>
                <a:gd name="T7" fmla="*/ 1461 h 1461"/>
                <a:gd name="T8" fmla="*/ 843 w 843"/>
                <a:gd name="T9" fmla="*/ 0 h 1461"/>
              </a:gdLst>
              <a:ahLst/>
              <a:cxnLst>
                <a:cxn ang="0">
                  <a:pos x="T0" y="T1"/>
                </a:cxn>
                <a:cxn ang="0">
                  <a:pos x="T2" y="T3"/>
                </a:cxn>
                <a:cxn ang="0">
                  <a:pos x="T4" y="T5"/>
                </a:cxn>
                <a:cxn ang="0">
                  <a:pos x="T6" y="T7"/>
                </a:cxn>
                <a:cxn ang="0">
                  <a:pos x="T8" y="T9"/>
                </a:cxn>
              </a:cxnLst>
              <a:rect l="0" t="0" r="r" b="b"/>
              <a:pathLst>
                <a:path w="843" h="1461">
                  <a:moveTo>
                    <a:pt x="843" y="0"/>
                  </a:moveTo>
                  <a:lnTo>
                    <a:pt x="843" y="0"/>
                  </a:lnTo>
                  <a:lnTo>
                    <a:pt x="0" y="0"/>
                  </a:lnTo>
                  <a:lnTo>
                    <a:pt x="843" y="1461"/>
                  </a:lnTo>
                  <a:lnTo>
                    <a:pt x="84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51" name="Freeform 150"/>
            <p:cNvSpPr>
              <a:spLocks/>
            </p:cNvSpPr>
            <p:nvPr userDrawn="1"/>
          </p:nvSpPr>
          <p:spPr bwMode="auto">
            <a:xfrm>
              <a:off x="7685" y="2592"/>
              <a:ext cx="507" cy="878"/>
            </a:xfrm>
            <a:custGeom>
              <a:avLst/>
              <a:gdLst>
                <a:gd name="T0" fmla="*/ 844 w 844"/>
                <a:gd name="T1" fmla="*/ 0 h 1462"/>
                <a:gd name="T2" fmla="*/ 844 w 844"/>
                <a:gd name="T3" fmla="*/ 0 h 1462"/>
                <a:gd name="T4" fmla="*/ 0 w 844"/>
                <a:gd name="T5" fmla="*/ 1462 h 1462"/>
                <a:gd name="T6" fmla="*/ 844 w 844"/>
                <a:gd name="T7" fmla="*/ 1462 h 1462"/>
                <a:gd name="T8" fmla="*/ 844 w 844"/>
                <a:gd name="T9" fmla="*/ 0 h 1462"/>
              </a:gdLst>
              <a:ahLst/>
              <a:cxnLst>
                <a:cxn ang="0">
                  <a:pos x="T0" y="T1"/>
                </a:cxn>
                <a:cxn ang="0">
                  <a:pos x="T2" y="T3"/>
                </a:cxn>
                <a:cxn ang="0">
                  <a:pos x="T4" y="T5"/>
                </a:cxn>
                <a:cxn ang="0">
                  <a:pos x="T6" y="T7"/>
                </a:cxn>
                <a:cxn ang="0">
                  <a:pos x="T8" y="T9"/>
                </a:cxn>
              </a:cxnLst>
              <a:rect l="0" t="0" r="r" b="b"/>
              <a:pathLst>
                <a:path w="844" h="1462">
                  <a:moveTo>
                    <a:pt x="844" y="0"/>
                  </a:moveTo>
                  <a:lnTo>
                    <a:pt x="844" y="0"/>
                  </a:lnTo>
                  <a:lnTo>
                    <a:pt x="0" y="1462"/>
                  </a:lnTo>
                  <a:lnTo>
                    <a:pt x="844" y="1462"/>
                  </a:lnTo>
                  <a:lnTo>
                    <a:pt x="844" y="0"/>
                  </a:lnTo>
                  <a:close/>
                </a:path>
              </a:pathLst>
            </a:custGeom>
            <a:solidFill>
              <a:schemeClr val="bg2">
                <a:lumMod val="75000"/>
                <a:alpha val="56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52" name="Freeform 151"/>
            <p:cNvSpPr>
              <a:spLocks/>
            </p:cNvSpPr>
            <p:nvPr userDrawn="1"/>
          </p:nvSpPr>
          <p:spPr bwMode="auto">
            <a:xfrm>
              <a:off x="7685" y="3552"/>
              <a:ext cx="507" cy="877"/>
            </a:xfrm>
            <a:custGeom>
              <a:avLst/>
              <a:gdLst>
                <a:gd name="T0" fmla="*/ 843 w 843"/>
                <a:gd name="T1" fmla="*/ 0 h 1461"/>
                <a:gd name="T2" fmla="*/ 843 w 843"/>
                <a:gd name="T3" fmla="*/ 0 h 1461"/>
                <a:gd name="T4" fmla="*/ 0 w 843"/>
                <a:gd name="T5" fmla="*/ 1 h 1461"/>
                <a:gd name="T6" fmla="*/ 843 w 843"/>
                <a:gd name="T7" fmla="*/ 1461 h 1461"/>
                <a:gd name="T8" fmla="*/ 843 w 843"/>
                <a:gd name="T9" fmla="*/ 0 h 1461"/>
              </a:gdLst>
              <a:ahLst/>
              <a:cxnLst>
                <a:cxn ang="0">
                  <a:pos x="T0" y="T1"/>
                </a:cxn>
                <a:cxn ang="0">
                  <a:pos x="T2" y="T3"/>
                </a:cxn>
                <a:cxn ang="0">
                  <a:pos x="T4" y="T5"/>
                </a:cxn>
                <a:cxn ang="0">
                  <a:pos x="T6" y="T7"/>
                </a:cxn>
                <a:cxn ang="0">
                  <a:pos x="T8" y="T9"/>
                </a:cxn>
              </a:cxnLst>
              <a:rect l="0" t="0" r="r" b="b"/>
              <a:pathLst>
                <a:path w="843" h="1461">
                  <a:moveTo>
                    <a:pt x="843" y="0"/>
                  </a:moveTo>
                  <a:lnTo>
                    <a:pt x="843" y="0"/>
                  </a:lnTo>
                  <a:lnTo>
                    <a:pt x="0" y="1"/>
                  </a:lnTo>
                  <a:lnTo>
                    <a:pt x="843" y="1461"/>
                  </a:lnTo>
                  <a:lnTo>
                    <a:pt x="843" y="0"/>
                  </a:lnTo>
                  <a:close/>
                </a:path>
              </a:pathLst>
            </a:custGeom>
            <a:solidFill>
              <a:schemeClr val="accent1">
                <a:alpha val="33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53" name="Freeform 152"/>
            <p:cNvSpPr>
              <a:spLocks/>
            </p:cNvSpPr>
            <p:nvPr userDrawn="1"/>
          </p:nvSpPr>
          <p:spPr bwMode="auto">
            <a:xfrm>
              <a:off x="864" y="5161"/>
              <a:ext cx="90" cy="80"/>
            </a:xfrm>
            <a:custGeom>
              <a:avLst/>
              <a:gdLst>
                <a:gd name="T0" fmla="*/ 75 w 150"/>
                <a:gd name="T1" fmla="*/ 0 h 133"/>
                <a:gd name="T2" fmla="*/ 75 w 150"/>
                <a:gd name="T3" fmla="*/ 0 h 133"/>
                <a:gd name="T4" fmla="*/ 0 w 150"/>
                <a:gd name="T5" fmla="*/ 133 h 133"/>
                <a:gd name="T6" fmla="*/ 150 w 150"/>
                <a:gd name="T7" fmla="*/ 133 h 133"/>
                <a:gd name="T8" fmla="*/ 75 w 150"/>
                <a:gd name="T9" fmla="*/ 0 h 133"/>
              </a:gdLst>
              <a:ahLst/>
              <a:cxnLst>
                <a:cxn ang="0">
                  <a:pos x="T0" y="T1"/>
                </a:cxn>
                <a:cxn ang="0">
                  <a:pos x="T2" y="T3"/>
                </a:cxn>
                <a:cxn ang="0">
                  <a:pos x="T4" y="T5"/>
                </a:cxn>
                <a:cxn ang="0">
                  <a:pos x="T6" y="T7"/>
                </a:cxn>
                <a:cxn ang="0">
                  <a:pos x="T8" y="T9"/>
                </a:cxn>
              </a:cxnLst>
              <a:rect l="0" t="0" r="r" b="b"/>
              <a:pathLst>
                <a:path w="150" h="133">
                  <a:moveTo>
                    <a:pt x="75" y="0"/>
                  </a:moveTo>
                  <a:lnTo>
                    <a:pt x="75" y="0"/>
                  </a:lnTo>
                  <a:lnTo>
                    <a:pt x="0" y="133"/>
                  </a:lnTo>
                  <a:lnTo>
                    <a:pt x="150" y="133"/>
                  </a:lnTo>
                  <a:lnTo>
                    <a:pt x="75" y="0"/>
                  </a:lnTo>
                  <a:close/>
                </a:path>
              </a:pathLst>
            </a:custGeom>
            <a:solidFill>
              <a:srgbClr val="039F5A"/>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54" name="Freeform 153"/>
            <p:cNvSpPr>
              <a:spLocks/>
            </p:cNvSpPr>
            <p:nvPr userDrawn="1"/>
          </p:nvSpPr>
          <p:spPr bwMode="auto">
            <a:xfrm>
              <a:off x="472" y="5161"/>
              <a:ext cx="90" cy="80"/>
            </a:xfrm>
            <a:custGeom>
              <a:avLst/>
              <a:gdLst>
                <a:gd name="T0" fmla="*/ 74 w 150"/>
                <a:gd name="T1" fmla="*/ 0 h 133"/>
                <a:gd name="T2" fmla="*/ 74 w 150"/>
                <a:gd name="T3" fmla="*/ 0 h 133"/>
                <a:gd name="T4" fmla="*/ 0 w 150"/>
                <a:gd name="T5" fmla="*/ 133 h 133"/>
                <a:gd name="T6" fmla="*/ 150 w 150"/>
                <a:gd name="T7" fmla="*/ 133 h 133"/>
                <a:gd name="T8" fmla="*/ 74 w 150"/>
                <a:gd name="T9" fmla="*/ 0 h 133"/>
              </a:gdLst>
              <a:ahLst/>
              <a:cxnLst>
                <a:cxn ang="0">
                  <a:pos x="T0" y="T1"/>
                </a:cxn>
                <a:cxn ang="0">
                  <a:pos x="T2" y="T3"/>
                </a:cxn>
                <a:cxn ang="0">
                  <a:pos x="T4" y="T5"/>
                </a:cxn>
                <a:cxn ang="0">
                  <a:pos x="T6" y="T7"/>
                </a:cxn>
                <a:cxn ang="0">
                  <a:pos x="T8" y="T9"/>
                </a:cxn>
              </a:cxnLst>
              <a:rect l="0" t="0" r="r" b="b"/>
              <a:pathLst>
                <a:path w="150" h="133">
                  <a:moveTo>
                    <a:pt x="74" y="0"/>
                  </a:moveTo>
                  <a:lnTo>
                    <a:pt x="74" y="0"/>
                  </a:lnTo>
                  <a:lnTo>
                    <a:pt x="0" y="133"/>
                  </a:lnTo>
                  <a:lnTo>
                    <a:pt x="150" y="133"/>
                  </a:lnTo>
                  <a:lnTo>
                    <a:pt x="74"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55" name="Freeform 154"/>
            <p:cNvSpPr>
              <a:spLocks noEditPoints="1"/>
            </p:cNvSpPr>
            <p:nvPr userDrawn="1"/>
          </p:nvSpPr>
          <p:spPr bwMode="auto">
            <a:xfrm>
              <a:off x="303" y="5162"/>
              <a:ext cx="55" cy="79"/>
            </a:xfrm>
            <a:custGeom>
              <a:avLst/>
              <a:gdLst>
                <a:gd name="T0" fmla="*/ 92 w 93"/>
                <a:gd name="T1" fmla="*/ 40 h 131"/>
                <a:gd name="T2" fmla="*/ 92 w 93"/>
                <a:gd name="T3" fmla="*/ 40 h 131"/>
                <a:gd name="T4" fmla="*/ 87 w 93"/>
                <a:gd name="T5" fmla="*/ 63 h 131"/>
                <a:gd name="T6" fmla="*/ 70 w 93"/>
                <a:gd name="T7" fmla="*/ 79 h 131"/>
                <a:gd name="T8" fmla="*/ 45 w 93"/>
                <a:gd name="T9" fmla="*/ 84 h 131"/>
                <a:gd name="T10" fmla="*/ 27 w 93"/>
                <a:gd name="T11" fmla="*/ 84 h 131"/>
                <a:gd name="T12" fmla="*/ 27 w 93"/>
                <a:gd name="T13" fmla="*/ 124 h 131"/>
                <a:gd name="T14" fmla="*/ 27 w 93"/>
                <a:gd name="T15" fmla="*/ 131 h 131"/>
                <a:gd name="T16" fmla="*/ 20 w 93"/>
                <a:gd name="T17" fmla="*/ 131 h 131"/>
                <a:gd name="T18" fmla="*/ 8 w 93"/>
                <a:gd name="T19" fmla="*/ 131 h 131"/>
                <a:gd name="T20" fmla="*/ 0 w 93"/>
                <a:gd name="T21" fmla="*/ 131 h 131"/>
                <a:gd name="T22" fmla="*/ 0 w 93"/>
                <a:gd name="T23" fmla="*/ 124 h 131"/>
                <a:gd name="T24" fmla="*/ 0 w 93"/>
                <a:gd name="T25" fmla="*/ 8 h 131"/>
                <a:gd name="T26" fmla="*/ 0 w 93"/>
                <a:gd name="T27" fmla="*/ 0 h 131"/>
                <a:gd name="T28" fmla="*/ 8 w 93"/>
                <a:gd name="T29" fmla="*/ 0 h 131"/>
                <a:gd name="T30" fmla="*/ 38 w 93"/>
                <a:gd name="T31" fmla="*/ 0 h 131"/>
                <a:gd name="T32" fmla="*/ 75 w 93"/>
                <a:gd name="T33" fmla="*/ 9 h 131"/>
                <a:gd name="T34" fmla="*/ 92 w 93"/>
                <a:gd name="T35" fmla="*/ 40 h 131"/>
                <a:gd name="T36" fmla="*/ 60 w 93"/>
                <a:gd name="T37" fmla="*/ 29 h 131"/>
                <a:gd name="T38" fmla="*/ 60 w 93"/>
                <a:gd name="T39" fmla="*/ 29 h 131"/>
                <a:gd name="T40" fmla="*/ 40 w 93"/>
                <a:gd name="T41" fmla="*/ 25 h 131"/>
                <a:gd name="T42" fmla="*/ 27 w 93"/>
                <a:gd name="T43" fmla="*/ 25 h 131"/>
                <a:gd name="T44" fmla="*/ 27 w 93"/>
                <a:gd name="T45" fmla="*/ 59 h 131"/>
                <a:gd name="T46" fmla="*/ 44 w 93"/>
                <a:gd name="T47" fmla="*/ 59 h 131"/>
                <a:gd name="T48" fmla="*/ 61 w 93"/>
                <a:gd name="T49" fmla="*/ 54 h 131"/>
                <a:gd name="T50" fmla="*/ 66 w 93"/>
                <a:gd name="T51" fmla="*/ 41 h 131"/>
                <a:gd name="T52" fmla="*/ 60 w 93"/>
                <a:gd name="T53" fmla="*/ 2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31">
                  <a:moveTo>
                    <a:pt x="92" y="40"/>
                  </a:moveTo>
                  <a:lnTo>
                    <a:pt x="92" y="40"/>
                  </a:lnTo>
                  <a:cubicBezTo>
                    <a:pt x="93" y="48"/>
                    <a:pt x="91" y="56"/>
                    <a:pt x="87" y="63"/>
                  </a:cubicBezTo>
                  <a:cubicBezTo>
                    <a:pt x="83" y="70"/>
                    <a:pt x="77" y="75"/>
                    <a:pt x="70" y="79"/>
                  </a:cubicBezTo>
                  <a:cubicBezTo>
                    <a:pt x="62" y="83"/>
                    <a:pt x="54" y="84"/>
                    <a:pt x="45" y="84"/>
                  </a:cubicBezTo>
                  <a:lnTo>
                    <a:pt x="27" y="84"/>
                  </a:lnTo>
                  <a:lnTo>
                    <a:pt x="27" y="124"/>
                  </a:lnTo>
                  <a:lnTo>
                    <a:pt x="27" y="131"/>
                  </a:lnTo>
                  <a:lnTo>
                    <a:pt x="20" y="131"/>
                  </a:lnTo>
                  <a:lnTo>
                    <a:pt x="8" y="131"/>
                  </a:lnTo>
                  <a:lnTo>
                    <a:pt x="0" y="131"/>
                  </a:lnTo>
                  <a:lnTo>
                    <a:pt x="0" y="124"/>
                  </a:lnTo>
                  <a:lnTo>
                    <a:pt x="0" y="8"/>
                  </a:lnTo>
                  <a:lnTo>
                    <a:pt x="0" y="0"/>
                  </a:lnTo>
                  <a:lnTo>
                    <a:pt x="8" y="0"/>
                  </a:lnTo>
                  <a:lnTo>
                    <a:pt x="38" y="0"/>
                  </a:lnTo>
                  <a:cubicBezTo>
                    <a:pt x="54" y="0"/>
                    <a:pt x="66" y="3"/>
                    <a:pt x="75" y="9"/>
                  </a:cubicBezTo>
                  <a:cubicBezTo>
                    <a:pt x="86" y="15"/>
                    <a:pt x="92" y="25"/>
                    <a:pt x="92" y="40"/>
                  </a:cubicBezTo>
                  <a:close/>
                  <a:moveTo>
                    <a:pt x="60" y="29"/>
                  </a:moveTo>
                  <a:lnTo>
                    <a:pt x="60" y="29"/>
                  </a:lnTo>
                  <a:cubicBezTo>
                    <a:pt x="55" y="27"/>
                    <a:pt x="49" y="25"/>
                    <a:pt x="40" y="25"/>
                  </a:cubicBezTo>
                  <a:lnTo>
                    <a:pt x="27" y="25"/>
                  </a:lnTo>
                  <a:lnTo>
                    <a:pt x="27" y="59"/>
                  </a:lnTo>
                  <a:lnTo>
                    <a:pt x="44" y="59"/>
                  </a:lnTo>
                  <a:cubicBezTo>
                    <a:pt x="52" y="59"/>
                    <a:pt x="58" y="58"/>
                    <a:pt x="61" y="54"/>
                  </a:cubicBezTo>
                  <a:cubicBezTo>
                    <a:pt x="65" y="51"/>
                    <a:pt x="66" y="46"/>
                    <a:pt x="66" y="41"/>
                  </a:cubicBezTo>
                  <a:cubicBezTo>
                    <a:pt x="66" y="33"/>
                    <a:pt x="62" y="31"/>
                    <a:pt x="60" y="2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56" name="Freeform 155"/>
            <p:cNvSpPr>
              <a:spLocks noEditPoints="1"/>
            </p:cNvSpPr>
            <p:nvPr userDrawn="1"/>
          </p:nvSpPr>
          <p:spPr bwMode="auto">
            <a:xfrm>
              <a:off x="686" y="5162"/>
              <a:ext cx="60" cy="79"/>
            </a:xfrm>
            <a:custGeom>
              <a:avLst/>
              <a:gdLst>
                <a:gd name="T0" fmla="*/ 91 w 100"/>
                <a:gd name="T1" fmla="*/ 120 h 131"/>
                <a:gd name="T2" fmla="*/ 91 w 100"/>
                <a:gd name="T3" fmla="*/ 120 h 131"/>
                <a:gd name="T4" fmla="*/ 100 w 100"/>
                <a:gd name="T5" fmla="*/ 131 h 131"/>
                <a:gd name="T6" fmla="*/ 85 w 100"/>
                <a:gd name="T7" fmla="*/ 131 h 131"/>
                <a:gd name="T8" fmla="*/ 70 w 100"/>
                <a:gd name="T9" fmla="*/ 131 h 131"/>
                <a:gd name="T10" fmla="*/ 67 w 100"/>
                <a:gd name="T11" fmla="*/ 131 h 131"/>
                <a:gd name="T12" fmla="*/ 64 w 100"/>
                <a:gd name="T13" fmla="*/ 128 h 131"/>
                <a:gd name="T14" fmla="*/ 27 w 100"/>
                <a:gd name="T15" fmla="*/ 78 h 131"/>
                <a:gd name="T16" fmla="*/ 27 w 100"/>
                <a:gd name="T17" fmla="*/ 124 h 131"/>
                <a:gd name="T18" fmla="*/ 27 w 100"/>
                <a:gd name="T19" fmla="*/ 131 h 131"/>
                <a:gd name="T20" fmla="*/ 19 w 100"/>
                <a:gd name="T21" fmla="*/ 131 h 131"/>
                <a:gd name="T22" fmla="*/ 8 w 100"/>
                <a:gd name="T23" fmla="*/ 131 h 131"/>
                <a:gd name="T24" fmla="*/ 0 w 100"/>
                <a:gd name="T25" fmla="*/ 131 h 131"/>
                <a:gd name="T26" fmla="*/ 0 w 100"/>
                <a:gd name="T27" fmla="*/ 124 h 131"/>
                <a:gd name="T28" fmla="*/ 0 w 100"/>
                <a:gd name="T29" fmla="*/ 8 h 131"/>
                <a:gd name="T30" fmla="*/ 0 w 100"/>
                <a:gd name="T31" fmla="*/ 0 h 131"/>
                <a:gd name="T32" fmla="*/ 8 w 100"/>
                <a:gd name="T33" fmla="*/ 0 h 131"/>
                <a:gd name="T34" fmla="*/ 39 w 100"/>
                <a:gd name="T35" fmla="*/ 0 h 131"/>
                <a:gd name="T36" fmla="*/ 81 w 100"/>
                <a:gd name="T37" fmla="*/ 13 h 131"/>
                <a:gd name="T38" fmla="*/ 94 w 100"/>
                <a:gd name="T39" fmla="*/ 43 h 131"/>
                <a:gd name="T40" fmla="*/ 90 w 100"/>
                <a:gd name="T41" fmla="*/ 65 h 131"/>
                <a:gd name="T42" fmla="*/ 75 w 100"/>
                <a:gd name="T43" fmla="*/ 81 h 131"/>
                <a:gd name="T44" fmla="*/ 65 w 100"/>
                <a:gd name="T45" fmla="*/ 86 h 131"/>
                <a:gd name="T46" fmla="*/ 91 w 100"/>
                <a:gd name="T47" fmla="*/ 120 h 131"/>
                <a:gd name="T48" fmla="*/ 27 w 100"/>
                <a:gd name="T49" fmla="*/ 64 h 131"/>
                <a:gd name="T50" fmla="*/ 27 w 100"/>
                <a:gd name="T51" fmla="*/ 64 h 131"/>
                <a:gd name="T52" fmla="*/ 31 w 100"/>
                <a:gd name="T53" fmla="*/ 64 h 131"/>
                <a:gd name="T54" fmla="*/ 41 w 100"/>
                <a:gd name="T55" fmla="*/ 64 h 131"/>
                <a:gd name="T56" fmla="*/ 61 w 100"/>
                <a:gd name="T57" fmla="*/ 59 h 131"/>
                <a:gd name="T58" fmla="*/ 68 w 100"/>
                <a:gd name="T59" fmla="*/ 45 h 131"/>
                <a:gd name="T60" fmla="*/ 61 w 100"/>
                <a:gd name="T61" fmla="*/ 31 h 131"/>
                <a:gd name="T62" fmla="*/ 43 w 100"/>
                <a:gd name="T63" fmla="*/ 26 h 131"/>
                <a:gd name="T64" fmla="*/ 27 w 100"/>
                <a:gd name="T65" fmla="*/ 26 h 131"/>
                <a:gd name="T66" fmla="*/ 27 w 100"/>
                <a:gd name="T67" fmla="*/ 6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31">
                  <a:moveTo>
                    <a:pt x="91" y="120"/>
                  </a:moveTo>
                  <a:lnTo>
                    <a:pt x="91" y="120"/>
                  </a:lnTo>
                  <a:lnTo>
                    <a:pt x="100" y="131"/>
                  </a:lnTo>
                  <a:lnTo>
                    <a:pt x="85" y="131"/>
                  </a:lnTo>
                  <a:lnTo>
                    <a:pt x="70" y="131"/>
                  </a:lnTo>
                  <a:lnTo>
                    <a:pt x="67" y="131"/>
                  </a:lnTo>
                  <a:lnTo>
                    <a:pt x="64" y="128"/>
                  </a:lnTo>
                  <a:lnTo>
                    <a:pt x="27" y="78"/>
                  </a:lnTo>
                  <a:lnTo>
                    <a:pt x="27" y="124"/>
                  </a:lnTo>
                  <a:lnTo>
                    <a:pt x="27" y="131"/>
                  </a:lnTo>
                  <a:lnTo>
                    <a:pt x="19" y="131"/>
                  </a:lnTo>
                  <a:lnTo>
                    <a:pt x="8" y="131"/>
                  </a:lnTo>
                  <a:lnTo>
                    <a:pt x="0" y="131"/>
                  </a:lnTo>
                  <a:lnTo>
                    <a:pt x="0" y="124"/>
                  </a:lnTo>
                  <a:lnTo>
                    <a:pt x="0" y="8"/>
                  </a:lnTo>
                  <a:lnTo>
                    <a:pt x="0" y="0"/>
                  </a:lnTo>
                  <a:lnTo>
                    <a:pt x="8" y="0"/>
                  </a:lnTo>
                  <a:lnTo>
                    <a:pt x="39" y="0"/>
                  </a:lnTo>
                  <a:cubicBezTo>
                    <a:pt x="59" y="0"/>
                    <a:pt x="73" y="4"/>
                    <a:pt x="81" y="13"/>
                  </a:cubicBezTo>
                  <a:cubicBezTo>
                    <a:pt x="89" y="21"/>
                    <a:pt x="93" y="31"/>
                    <a:pt x="94" y="43"/>
                  </a:cubicBezTo>
                  <a:cubicBezTo>
                    <a:pt x="95" y="51"/>
                    <a:pt x="93" y="58"/>
                    <a:pt x="90" y="65"/>
                  </a:cubicBezTo>
                  <a:cubicBezTo>
                    <a:pt x="86" y="72"/>
                    <a:pt x="81" y="77"/>
                    <a:pt x="75" y="81"/>
                  </a:cubicBezTo>
                  <a:cubicBezTo>
                    <a:pt x="72" y="83"/>
                    <a:pt x="69" y="85"/>
                    <a:pt x="65" y="86"/>
                  </a:cubicBezTo>
                  <a:lnTo>
                    <a:pt x="91" y="120"/>
                  </a:lnTo>
                  <a:close/>
                  <a:moveTo>
                    <a:pt x="27" y="64"/>
                  </a:moveTo>
                  <a:lnTo>
                    <a:pt x="27" y="64"/>
                  </a:lnTo>
                  <a:lnTo>
                    <a:pt x="31" y="64"/>
                  </a:lnTo>
                  <a:lnTo>
                    <a:pt x="41" y="64"/>
                  </a:lnTo>
                  <a:cubicBezTo>
                    <a:pt x="49" y="64"/>
                    <a:pt x="56" y="62"/>
                    <a:pt x="61" y="59"/>
                  </a:cubicBezTo>
                  <a:cubicBezTo>
                    <a:pt x="65" y="55"/>
                    <a:pt x="68" y="51"/>
                    <a:pt x="68" y="45"/>
                  </a:cubicBezTo>
                  <a:cubicBezTo>
                    <a:pt x="68" y="39"/>
                    <a:pt x="65" y="35"/>
                    <a:pt x="61" y="31"/>
                  </a:cubicBezTo>
                  <a:cubicBezTo>
                    <a:pt x="56" y="27"/>
                    <a:pt x="50" y="26"/>
                    <a:pt x="43" y="26"/>
                  </a:cubicBezTo>
                  <a:lnTo>
                    <a:pt x="27" y="26"/>
                  </a:lnTo>
                  <a:lnTo>
                    <a:pt x="27" y="6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57" name="Freeform 156"/>
            <p:cNvSpPr>
              <a:spLocks noEditPoints="1"/>
            </p:cNvSpPr>
            <p:nvPr userDrawn="1"/>
          </p:nvSpPr>
          <p:spPr bwMode="auto">
            <a:xfrm>
              <a:off x="1078" y="5162"/>
              <a:ext cx="68" cy="79"/>
            </a:xfrm>
            <a:custGeom>
              <a:avLst/>
              <a:gdLst>
                <a:gd name="T0" fmla="*/ 105 w 113"/>
                <a:gd name="T1" fmla="*/ 33 h 131"/>
                <a:gd name="T2" fmla="*/ 105 w 113"/>
                <a:gd name="T3" fmla="*/ 33 h 131"/>
                <a:gd name="T4" fmla="*/ 113 w 113"/>
                <a:gd name="T5" fmla="*/ 67 h 131"/>
                <a:gd name="T6" fmla="*/ 103 w 113"/>
                <a:gd name="T7" fmla="*/ 101 h 131"/>
                <a:gd name="T8" fmla="*/ 78 w 113"/>
                <a:gd name="T9" fmla="*/ 124 h 131"/>
                <a:gd name="T10" fmla="*/ 45 w 113"/>
                <a:gd name="T11" fmla="*/ 131 h 131"/>
                <a:gd name="T12" fmla="*/ 7 w 113"/>
                <a:gd name="T13" fmla="*/ 131 h 131"/>
                <a:gd name="T14" fmla="*/ 0 w 113"/>
                <a:gd name="T15" fmla="*/ 131 h 131"/>
                <a:gd name="T16" fmla="*/ 0 w 113"/>
                <a:gd name="T17" fmla="*/ 124 h 131"/>
                <a:gd name="T18" fmla="*/ 0 w 113"/>
                <a:gd name="T19" fmla="*/ 8 h 131"/>
                <a:gd name="T20" fmla="*/ 0 w 113"/>
                <a:gd name="T21" fmla="*/ 0 h 131"/>
                <a:gd name="T22" fmla="*/ 7 w 113"/>
                <a:gd name="T23" fmla="*/ 0 h 131"/>
                <a:gd name="T24" fmla="*/ 39 w 113"/>
                <a:gd name="T25" fmla="*/ 0 h 131"/>
                <a:gd name="T26" fmla="*/ 79 w 113"/>
                <a:gd name="T27" fmla="*/ 9 h 131"/>
                <a:gd name="T28" fmla="*/ 105 w 113"/>
                <a:gd name="T29" fmla="*/ 33 h 131"/>
                <a:gd name="T30" fmla="*/ 76 w 113"/>
                <a:gd name="T31" fmla="*/ 38 h 131"/>
                <a:gd name="T32" fmla="*/ 76 w 113"/>
                <a:gd name="T33" fmla="*/ 38 h 131"/>
                <a:gd name="T34" fmla="*/ 39 w 113"/>
                <a:gd name="T35" fmla="*/ 25 h 131"/>
                <a:gd name="T36" fmla="*/ 26 w 113"/>
                <a:gd name="T37" fmla="*/ 25 h 131"/>
                <a:gd name="T38" fmla="*/ 26 w 113"/>
                <a:gd name="T39" fmla="*/ 106 h 131"/>
                <a:gd name="T40" fmla="*/ 37 w 113"/>
                <a:gd name="T41" fmla="*/ 106 h 131"/>
                <a:gd name="T42" fmla="*/ 72 w 113"/>
                <a:gd name="T43" fmla="*/ 96 h 131"/>
                <a:gd name="T44" fmla="*/ 87 w 113"/>
                <a:gd name="T45" fmla="*/ 66 h 131"/>
                <a:gd name="T46" fmla="*/ 76 w 113"/>
                <a:gd name="T47" fmla="*/ 3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31">
                  <a:moveTo>
                    <a:pt x="105" y="33"/>
                  </a:moveTo>
                  <a:lnTo>
                    <a:pt x="105" y="33"/>
                  </a:lnTo>
                  <a:cubicBezTo>
                    <a:pt x="110" y="44"/>
                    <a:pt x="113" y="55"/>
                    <a:pt x="113" y="67"/>
                  </a:cubicBezTo>
                  <a:cubicBezTo>
                    <a:pt x="113" y="80"/>
                    <a:pt x="110" y="91"/>
                    <a:pt x="103" y="101"/>
                  </a:cubicBezTo>
                  <a:cubicBezTo>
                    <a:pt x="97" y="111"/>
                    <a:pt x="88" y="119"/>
                    <a:pt x="78" y="124"/>
                  </a:cubicBezTo>
                  <a:cubicBezTo>
                    <a:pt x="67" y="129"/>
                    <a:pt x="56" y="131"/>
                    <a:pt x="45" y="131"/>
                  </a:cubicBezTo>
                  <a:lnTo>
                    <a:pt x="7" y="131"/>
                  </a:lnTo>
                  <a:lnTo>
                    <a:pt x="0" y="131"/>
                  </a:lnTo>
                  <a:lnTo>
                    <a:pt x="0" y="124"/>
                  </a:lnTo>
                  <a:lnTo>
                    <a:pt x="0" y="8"/>
                  </a:lnTo>
                  <a:lnTo>
                    <a:pt x="0" y="0"/>
                  </a:lnTo>
                  <a:lnTo>
                    <a:pt x="7" y="0"/>
                  </a:lnTo>
                  <a:lnTo>
                    <a:pt x="39" y="0"/>
                  </a:lnTo>
                  <a:cubicBezTo>
                    <a:pt x="54" y="0"/>
                    <a:pt x="68" y="3"/>
                    <a:pt x="79" y="9"/>
                  </a:cubicBezTo>
                  <a:cubicBezTo>
                    <a:pt x="90" y="15"/>
                    <a:pt x="99" y="23"/>
                    <a:pt x="105" y="33"/>
                  </a:cubicBezTo>
                  <a:close/>
                  <a:moveTo>
                    <a:pt x="76" y="38"/>
                  </a:moveTo>
                  <a:lnTo>
                    <a:pt x="76" y="38"/>
                  </a:lnTo>
                  <a:cubicBezTo>
                    <a:pt x="67" y="29"/>
                    <a:pt x="55" y="25"/>
                    <a:pt x="39" y="25"/>
                  </a:cubicBezTo>
                  <a:lnTo>
                    <a:pt x="26" y="25"/>
                  </a:lnTo>
                  <a:lnTo>
                    <a:pt x="26" y="106"/>
                  </a:lnTo>
                  <a:lnTo>
                    <a:pt x="37" y="106"/>
                  </a:lnTo>
                  <a:cubicBezTo>
                    <a:pt x="51" y="106"/>
                    <a:pt x="63" y="103"/>
                    <a:pt x="72" y="96"/>
                  </a:cubicBezTo>
                  <a:cubicBezTo>
                    <a:pt x="81" y="89"/>
                    <a:pt x="86" y="80"/>
                    <a:pt x="87" y="66"/>
                  </a:cubicBezTo>
                  <a:cubicBezTo>
                    <a:pt x="87" y="55"/>
                    <a:pt x="84" y="46"/>
                    <a:pt x="76" y="3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58" name="Freeform 157"/>
            <p:cNvSpPr>
              <a:spLocks noEditPoints="1"/>
            </p:cNvSpPr>
            <p:nvPr userDrawn="1"/>
          </p:nvSpPr>
          <p:spPr bwMode="auto">
            <a:xfrm>
              <a:off x="1278" y="5161"/>
              <a:ext cx="83" cy="81"/>
            </a:xfrm>
            <a:custGeom>
              <a:avLst/>
              <a:gdLst>
                <a:gd name="T0" fmla="*/ 138 w 138"/>
                <a:gd name="T1" fmla="*/ 69 h 136"/>
                <a:gd name="T2" fmla="*/ 138 w 138"/>
                <a:gd name="T3" fmla="*/ 69 h 136"/>
                <a:gd name="T4" fmla="*/ 128 w 138"/>
                <a:gd name="T5" fmla="*/ 104 h 136"/>
                <a:gd name="T6" fmla="*/ 101 w 138"/>
                <a:gd name="T7" fmla="*/ 128 h 136"/>
                <a:gd name="T8" fmla="*/ 68 w 138"/>
                <a:gd name="T9" fmla="*/ 136 h 136"/>
                <a:gd name="T10" fmla="*/ 35 w 138"/>
                <a:gd name="T11" fmla="*/ 126 h 136"/>
                <a:gd name="T12" fmla="*/ 10 w 138"/>
                <a:gd name="T13" fmla="*/ 102 h 136"/>
                <a:gd name="T14" fmla="*/ 1 w 138"/>
                <a:gd name="T15" fmla="*/ 66 h 136"/>
                <a:gd name="T16" fmla="*/ 6 w 138"/>
                <a:gd name="T17" fmla="*/ 42 h 136"/>
                <a:gd name="T18" fmla="*/ 20 w 138"/>
                <a:gd name="T19" fmla="*/ 21 h 136"/>
                <a:gd name="T20" fmla="*/ 41 w 138"/>
                <a:gd name="T21" fmla="*/ 6 h 136"/>
                <a:gd name="T22" fmla="*/ 69 w 138"/>
                <a:gd name="T23" fmla="*/ 0 h 136"/>
                <a:gd name="T24" fmla="*/ 104 w 138"/>
                <a:gd name="T25" fmla="*/ 9 h 136"/>
                <a:gd name="T26" fmla="*/ 129 w 138"/>
                <a:gd name="T27" fmla="*/ 34 h 136"/>
                <a:gd name="T28" fmla="*/ 138 w 138"/>
                <a:gd name="T29" fmla="*/ 69 h 136"/>
                <a:gd name="T30" fmla="*/ 107 w 138"/>
                <a:gd name="T31" fmla="*/ 47 h 136"/>
                <a:gd name="T32" fmla="*/ 107 w 138"/>
                <a:gd name="T33" fmla="*/ 47 h 136"/>
                <a:gd name="T34" fmla="*/ 90 w 138"/>
                <a:gd name="T35" fmla="*/ 31 h 136"/>
                <a:gd name="T36" fmla="*/ 69 w 138"/>
                <a:gd name="T37" fmla="*/ 26 h 136"/>
                <a:gd name="T38" fmla="*/ 48 w 138"/>
                <a:gd name="T39" fmla="*/ 32 h 136"/>
                <a:gd name="T40" fmla="*/ 32 w 138"/>
                <a:gd name="T41" fmla="*/ 47 h 136"/>
                <a:gd name="T42" fmla="*/ 27 w 138"/>
                <a:gd name="T43" fmla="*/ 66 h 136"/>
                <a:gd name="T44" fmla="*/ 34 w 138"/>
                <a:gd name="T45" fmla="*/ 91 h 136"/>
                <a:gd name="T46" fmla="*/ 50 w 138"/>
                <a:gd name="T47" fmla="*/ 105 h 136"/>
                <a:gd name="T48" fmla="*/ 69 w 138"/>
                <a:gd name="T49" fmla="*/ 109 h 136"/>
                <a:gd name="T50" fmla="*/ 98 w 138"/>
                <a:gd name="T51" fmla="*/ 99 h 136"/>
                <a:gd name="T52" fmla="*/ 112 w 138"/>
                <a:gd name="T53" fmla="*/ 68 h 136"/>
                <a:gd name="T54" fmla="*/ 107 w 138"/>
                <a:gd name="T55" fmla="*/ 4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8" h="136">
                  <a:moveTo>
                    <a:pt x="138" y="69"/>
                  </a:moveTo>
                  <a:lnTo>
                    <a:pt x="138" y="69"/>
                  </a:lnTo>
                  <a:cubicBezTo>
                    <a:pt x="138" y="82"/>
                    <a:pt x="135" y="94"/>
                    <a:pt x="128" y="104"/>
                  </a:cubicBezTo>
                  <a:cubicBezTo>
                    <a:pt x="121" y="114"/>
                    <a:pt x="112" y="122"/>
                    <a:pt x="101" y="128"/>
                  </a:cubicBezTo>
                  <a:cubicBezTo>
                    <a:pt x="90" y="133"/>
                    <a:pt x="79" y="136"/>
                    <a:pt x="68" y="136"/>
                  </a:cubicBezTo>
                  <a:cubicBezTo>
                    <a:pt x="57" y="135"/>
                    <a:pt x="46" y="132"/>
                    <a:pt x="35" y="126"/>
                  </a:cubicBezTo>
                  <a:cubicBezTo>
                    <a:pt x="25" y="121"/>
                    <a:pt x="16" y="112"/>
                    <a:pt x="10" y="102"/>
                  </a:cubicBezTo>
                  <a:cubicBezTo>
                    <a:pt x="4" y="92"/>
                    <a:pt x="0" y="80"/>
                    <a:pt x="1" y="66"/>
                  </a:cubicBezTo>
                  <a:cubicBezTo>
                    <a:pt x="1" y="58"/>
                    <a:pt x="3" y="50"/>
                    <a:pt x="6" y="42"/>
                  </a:cubicBezTo>
                  <a:cubicBezTo>
                    <a:pt x="9" y="34"/>
                    <a:pt x="14" y="27"/>
                    <a:pt x="20" y="21"/>
                  </a:cubicBezTo>
                  <a:cubicBezTo>
                    <a:pt x="26" y="15"/>
                    <a:pt x="33" y="10"/>
                    <a:pt x="41" y="6"/>
                  </a:cubicBezTo>
                  <a:cubicBezTo>
                    <a:pt x="50" y="2"/>
                    <a:pt x="59" y="0"/>
                    <a:pt x="69" y="0"/>
                  </a:cubicBezTo>
                  <a:cubicBezTo>
                    <a:pt x="81" y="0"/>
                    <a:pt x="93" y="3"/>
                    <a:pt x="104" y="9"/>
                  </a:cubicBezTo>
                  <a:cubicBezTo>
                    <a:pt x="114" y="15"/>
                    <a:pt x="123" y="24"/>
                    <a:pt x="129" y="34"/>
                  </a:cubicBezTo>
                  <a:cubicBezTo>
                    <a:pt x="135" y="45"/>
                    <a:pt x="138" y="57"/>
                    <a:pt x="138" y="69"/>
                  </a:cubicBezTo>
                  <a:close/>
                  <a:moveTo>
                    <a:pt x="107" y="47"/>
                  </a:moveTo>
                  <a:lnTo>
                    <a:pt x="107" y="47"/>
                  </a:lnTo>
                  <a:cubicBezTo>
                    <a:pt x="103" y="40"/>
                    <a:pt x="97" y="35"/>
                    <a:pt x="90" y="31"/>
                  </a:cubicBezTo>
                  <a:cubicBezTo>
                    <a:pt x="84" y="28"/>
                    <a:pt x="76" y="26"/>
                    <a:pt x="69" y="26"/>
                  </a:cubicBezTo>
                  <a:cubicBezTo>
                    <a:pt x="62" y="26"/>
                    <a:pt x="55" y="28"/>
                    <a:pt x="48" y="32"/>
                  </a:cubicBezTo>
                  <a:cubicBezTo>
                    <a:pt x="41" y="36"/>
                    <a:pt x="36" y="41"/>
                    <a:pt x="32" y="47"/>
                  </a:cubicBezTo>
                  <a:cubicBezTo>
                    <a:pt x="29" y="54"/>
                    <a:pt x="27" y="60"/>
                    <a:pt x="27" y="66"/>
                  </a:cubicBezTo>
                  <a:cubicBezTo>
                    <a:pt x="27" y="76"/>
                    <a:pt x="29" y="84"/>
                    <a:pt x="34" y="91"/>
                  </a:cubicBezTo>
                  <a:cubicBezTo>
                    <a:pt x="38" y="98"/>
                    <a:pt x="44" y="102"/>
                    <a:pt x="50" y="105"/>
                  </a:cubicBezTo>
                  <a:cubicBezTo>
                    <a:pt x="56" y="108"/>
                    <a:pt x="63" y="109"/>
                    <a:pt x="69" y="109"/>
                  </a:cubicBezTo>
                  <a:cubicBezTo>
                    <a:pt x="79" y="109"/>
                    <a:pt x="89" y="106"/>
                    <a:pt x="98" y="99"/>
                  </a:cubicBezTo>
                  <a:cubicBezTo>
                    <a:pt x="107" y="92"/>
                    <a:pt x="111" y="82"/>
                    <a:pt x="112" y="68"/>
                  </a:cubicBezTo>
                  <a:cubicBezTo>
                    <a:pt x="112" y="60"/>
                    <a:pt x="111" y="53"/>
                    <a:pt x="107" y="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59" name="Freeform 158"/>
            <p:cNvSpPr>
              <a:spLocks/>
            </p:cNvSpPr>
            <p:nvPr userDrawn="1"/>
          </p:nvSpPr>
          <p:spPr bwMode="auto">
            <a:xfrm>
              <a:off x="1485" y="5162"/>
              <a:ext cx="73" cy="79"/>
            </a:xfrm>
            <a:custGeom>
              <a:avLst/>
              <a:gdLst>
                <a:gd name="T0" fmla="*/ 90 w 122"/>
                <a:gd name="T1" fmla="*/ 131 h 131"/>
                <a:gd name="T2" fmla="*/ 90 w 122"/>
                <a:gd name="T3" fmla="*/ 131 h 131"/>
                <a:gd name="T4" fmla="*/ 94 w 122"/>
                <a:gd name="T5" fmla="*/ 131 h 131"/>
                <a:gd name="T6" fmla="*/ 108 w 122"/>
                <a:gd name="T7" fmla="*/ 131 h 131"/>
                <a:gd name="T8" fmla="*/ 122 w 122"/>
                <a:gd name="T9" fmla="*/ 131 h 131"/>
                <a:gd name="T10" fmla="*/ 114 w 122"/>
                <a:gd name="T11" fmla="*/ 120 h 131"/>
                <a:gd name="T12" fmla="*/ 77 w 122"/>
                <a:gd name="T13" fmla="*/ 64 h 131"/>
                <a:gd name="T14" fmla="*/ 111 w 122"/>
                <a:gd name="T15" fmla="*/ 12 h 131"/>
                <a:gd name="T16" fmla="*/ 119 w 122"/>
                <a:gd name="T17" fmla="*/ 0 h 131"/>
                <a:gd name="T18" fmla="*/ 105 w 122"/>
                <a:gd name="T19" fmla="*/ 0 h 131"/>
                <a:gd name="T20" fmla="*/ 92 w 122"/>
                <a:gd name="T21" fmla="*/ 0 h 131"/>
                <a:gd name="T22" fmla="*/ 88 w 122"/>
                <a:gd name="T23" fmla="*/ 0 h 131"/>
                <a:gd name="T24" fmla="*/ 85 w 122"/>
                <a:gd name="T25" fmla="*/ 3 h 131"/>
                <a:gd name="T26" fmla="*/ 61 w 122"/>
                <a:gd name="T27" fmla="*/ 41 h 131"/>
                <a:gd name="T28" fmla="*/ 36 w 122"/>
                <a:gd name="T29" fmla="*/ 3 h 131"/>
                <a:gd name="T30" fmla="*/ 34 w 122"/>
                <a:gd name="T31" fmla="*/ 0 h 131"/>
                <a:gd name="T32" fmla="*/ 30 w 122"/>
                <a:gd name="T33" fmla="*/ 0 h 131"/>
                <a:gd name="T34" fmla="*/ 17 w 122"/>
                <a:gd name="T35" fmla="*/ 0 h 131"/>
                <a:gd name="T36" fmla="*/ 3 w 122"/>
                <a:gd name="T37" fmla="*/ 0 h 131"/>
                <a:gd name="T38" fmla="*/ 10 w 122"/>
                <a:gd name="T39" fmla="*/ 12 h 131"/>
                <a:gd name="T40" fmla="*/ 45 w 122"/>
                <a:gd name="T41" fmla="*/ 64 h 131"/>
                <a:gd name="T42" fmla="*/ 8 w 122"/>
                <a:gd name="T43" fmla="*/ 120 h 131"/>
                <a:gd name="T44" fmla="*/ 0 w 122"/>
                <a:gd name="T45" fmla="*/ 131 h 131"/>
                <a:gd name="T46" fmla="*/ 14 w 122"/>
                <a:gd name="T47" fmla="*/ 131 h 131"/>
                <a:gd name="T48" fmla="*/ 28 w 122"/>
                <a:gd name="T49" fmla="*/ 131 h 131"/>
                <a:gd name="T50" fmla="*/ 32 w 122"/>
                <a:gd name="T51" fmla="*/ 131 h 131"/>
                <a:gd name="T52" fmla="*/ 34 w 122"/>
                <a:gd name="T53" fmla="*/ 128 h 131"/>
                <a:gd name="T54" fmla="*/ 61 w 122"/>
                <a:gd name="T55" fmla="*/ 88 h 131"/>
                <a:gd name="T56" fmla="*/ 88 w 122"/>
                <a:gd name="T57" fmla="*/ 128 h 131"/>
                <a:gd name="T58" fmla="*/ 90 w 122"/>
                <a:gd name="T59"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131">
                  <a:moveTo>
                    <a:pt x="90" y="131"/>
                  </a:moveTo>
                  <a:lnTo>
                    <a:pt x="90" y="131"/>
                  </a:lnTo>
                  <a:lnTo>
                    <a:pt x="94" y="131"/>
                  </a:lnTo>
                  <a:lnTo>
                    <a:pt x="108" y="131"/>
                  </a:lnTo>
                  <a:lnTo>
                    <a:pt x="122" y="131"/>
                  </a:lnTo>
                  <a:lnTo>
                    <a:pt x="114" y="120"/>
                  </a:lnTo>
                  <a:lnTo>
                    <a:pt x="77" y="64"/>
                  </a:lnTo>
                  <a:lnTo>
                    <a:pt x="111" y="12"/>
                  </a:lnTo>
                  <a:lnTo>
                    <a:pt x="119" y="0"/>
                  </a:lnTo>
                  <a:lnTo>
                    <a:pt x="105" y="0"/>
                  </a:lnTo>
                  <a:lnTo>
                    <a:pt x="92" y="0"/>
                  </a:lnTo>
                  <a:lnTo>
                    <a:pt x="88" y="0"/>
                  </a:lnTo>
                  <a:lnTo>
                    <a:pt x="85" y="3"/>
                  </a:lnTo>
                  <a:lnTo>
                    <a:pt x="61" y="41"/>
                  </a:lnTo>
                  <a:lnTo>
                    <a:pt x="36" y="3"/>
                  </a:lnTo>
                  <a:lnTo>
                    <a:pt x="34" y="0"/>
                  </a:lnTo>
                  <a:lnTo>
                    <a:pt x="30" y="0"/>
                  </a:lnTo>
                  <a:lnTo>
                    <a:pt x="17" y="0"/>
                  </a:lnTo>
                  <a:lnTo>
                    <a:pt x="3" y="0"/>
                  </a:lnTo>
                  <a:lnTo>
                    <a:pt x="10" y="12"/>
                  </a:lnTo>
                  <a:lnTo>
                    <a:pt x="45" y="64"/>
                  </a:lnTo>
                  <a:lnTo>
                    <a:pt x="8" y="120"/>
                  </a:lnTo>
                  <a:lnTo>
                    <a:pt x="0" y="131"/>
                  </a:lnTo>
                  <a:lnTo>
                    <a:pt x="14" y="131"/>
                  </a:lnTo>
                  <a:lnTo>
                    <a:pt x="28" y="131"/>
                  </a:lnTo>
                  <a:lnTo>
                    <a:pt x="32" y="131"/>
                  </a:lnTo>
                  <a:lnTo>
                    <a:pt x="34" y="128"/>
                  </a:lnTo>
                  <a:lnTo>
                    <a:pt x="61" y="88"/>
                  </a:lnTo>
                  <a:lnTo>
                    <a:pt x="88" y="128"/>
                  </a:lnTo>
                  <a:lnTo>
                    <a:pt x="90" y="13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60" name="Freeform 159"/>
            <p:cNvSpPr>
              <a:spLocks noEditPoints="1"/>
            </p:cNvSpPr>
            <p:nvPr userDrawn="1"/>
          </p:nvSpPr>
          <p:spPr bwMode="auto">
            <a:xfrm>
              <a:off x="1566" y="5161"/>
              <a:ext cx="33" cy="15"/>
            </a:xfrm>
            <a:custGeom>
              <a:avLst/>
              <a:gdLst>
                <a:gd name="T0" fmla="*/ 21 w 55"/>
                <a:gd name="T1" fmla="*/ 0 h 26"/>
                <a:gd name="T2" fmla="*/ 21 w 55"/>
                <a:gd name="T3" fmla="*/ 0 h 26"/>
                <a:gd name="T4" fmla="*/ 21 w 55"/>
                <a:gd name="T5" fmla="*/ 4 h 26"/>
                <a:gd name="T6" fmla="*/ 13 w 55"/>
                <a:gd name="T7" fmla="*/ 4 h 26"/>
                <a:gd name="T8" fmla="*/ 13 w 55"/>
                <a:gd name="T9" fmla="*/ 26 h 26"/>
                <a:gd name="T10" fmla="*/ 8 w 55"/>
                <a:gd name="T11" fmla="*/ 26 h 26"/>
                <a:gd name="T12" fmla="*/ 8 w 55"/>
                <a:gd name="T13" fmla="*/ 4 h 26"/>
                <a:gd name="T14" fmla="*/ 0 w 55"/>
                <a:gd name="T15" fmla="*/ 4 h 26"/>
                <a:gd name="T16" fmla="*/ 0 w 55"/>
                <a:gd name="T17" fmla="*/ 0 h 26"/>
                <a:gd name="T18" fmla="*/ 21 w 55"/>
                <a:gd name="T19" fmla="*/ 0 h 26"/>
                <a:gd name="T20" fmla="*/ 49 w 55"/>
                <a:gd name="T21" fmla="*/ 26 h 26"/>
                <a:gd name="T22" fmla="*/ 49 w 55"/>
                <a:gd name="T23" fmla="*/ 26 h 26"/>
                <a:gd name="T24" fmla="*/ 48 w 55"/>
                <a:gd name="T25" fmla="*/ 11 h 26"/>
                <a:gd name="T26" fmla="*/ 48 w 55"/>
                <a:gd name="T27" fmla="*/ 3 h 26"/>
                <a:gd name="T28" fmla="*/ 48 w 55"/>
                <a:gd name="T29" fmla="*/ 3 h 26"/>
                <a:gd name="T30" fmla="*/ 46 w 55"/>
                <a:gd name="T31" fmla="*/ 11 h 26"/>
                <a:gd name="T32" fmla="*/ 41 w 55"/>
                <a:gd name="T33" fmla="*/ 25 h 26"/>
                <a:gd name="T34" fmla="*/ 36 w 55"/>
                <a:gd name="T35" fmla="*/ 25 h 26"/>
                <a:gd name="T36" fmla="*/ 31 w 55"/>
                <a:gd name="T37" fmla="*/ 11 h 26"/>
                <a:gd name="T38" fmla="*/ 29 w 55"/>
                <a:gd name="T39" fmla="*/ 3 h 26"/>
                <a:gd name="T40" fmla="*/ 29 w 55"/>
                <a:gd name="T41" fmla="*/ 3 h 26"/>
                <a:gd name="T42" fmla="*/ 29 w 55"/>
                <a:gd name="T43" fmla="*/ 11 h 26"/>
                <a:gd name="T44" fmla="*/ 28 w 55"/>
                <a:gd name="T45" fmla="*/ 26 h 26"/>
                <a:gd name="T46" fmla="*/ 23 w 55"/>
                <a:gd name="T47" fmla="*/ 26 h 26"/>
                <a:gd name="T48" fmla="*/ 25 w 55"/>
                <a:gd name="T49" fmla="*/ 0 h 26"/>
                <a:gd name="T50" fmla="*/ 33 w 55"/>
                <a:gd name="T51" fmla="*/ 0 h 26"/>
                <a:gd name="T52" fmla="*/ 37 w 55"/>
                <a:gd name="T53" fmla="*/ 13 h 26"/>
                <a:gd name="T54" fmla="*/ 39 w 55"/>
                <a:gd name="T55" fmla="*/ 19 h 26"/>
                <a:gd name="T56" fmla="*/ 39 w 55"/>
                <a:gd name="T57" fmla="*/ 19 h 26"/>
                <a:gd name="T58" fmla="*/ 41 w 55"/>
                <a:gd name="T59" fmla="*/ 13 h 26"/>
                <a:gd name="T60" fmla="*/ 45 w 55"/>
                <a:gd name="T61" fmla="*/ 0 h 26"/>
                <a:gd name="T62" fmla="*/ 53 w 55"/>
                <a:gd name="T63" fmla="*/ 0 h 26"/>
                <a:gd name="T64" fmla="*/ 55 w 55"/>
                <a:gd name="T65" fmla="*/ 26 h 26"/>
                <a:gd name="T66" fmla="*/ 49 w 55"/>
                <a:gd name="T6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26">
                  <a:moveTo>
                    <a:pt x="21" y="0"/>
                  </a:moveTo>
                  <a:lnTo>
                    <a:pt x="21" y="0"/>
                  </a:lnTo>
                  <a:lnTo>
                    <a:pt x="21" y="4"/>
                  </a:lnTo>
                  <a:lnTo>
                    <a:pt x="13" y="4"/>
                  </a:lnTo>
                  <a:lnTo>
                    <a:pt x="13" y="26"/>
                  </a:lnTo>
                  <a:lnTo>
                    <a:pt x="8" y="26"/>
                  </a:lnTo>
                  <a:lnTo>
                    <a:pt x="8" y="4"/>
                  </a:lnTo>
                  <a:lnTo>
                    <a:pt x="0" y="4"/>
                  </a:lnTo>
                  <a:lnTo>
                    <a:pt x="0" y="0"/>
                  </a:lnTo>
                  <a:lnTo>
                    <a:pt x="21" y="0"/>
                  </a:lnTo>
                  <a:close/>
                  <a:moveTo>
                    <a:pt x="49" y="26"/>
                  </a:moveTo>
                  <a:lnTo>
                    <a:pt x="49" y="26"/>
                  </a:lnTo>
                  <a:lnTo>
                    <a:pt x="48" y="11"/>
                  </a:lnTo>
                  <a:cubicBezTo>
                    <a:pt x="48" y="9"/>
                    <a:pt x="48" y="6"/>
                    <a:pt x="48" y="3"/>
                  </a:cubicBezTo>
                  <a:lnTo>
                    <a:pt x="48" y="3"/>
                  </a:lnTo>
                  <a:cubicBezTo>
                    <a:pt x="47" y="6"/>
                    <a:pt x="46" y="9"/>
                    <a:pt x="46" y="11"/>
                  </a:cubicBezTo>
                  <a:lnTo>
                    <a:pt x="41" y="25"/>
                  </a:lnTo>
                  <a:lnTo>
                    <a:pt x="36" y="25"/>
                  </a:lnTo>
                  <a:lnTo>
                    <a:pt x="31" y="11"/>
                  </a:lnTo>
                  <a:cubicBezTo>
                    <a:pt x="31" y="9"/>
                    <a:pt x="30" y="6"/>
                    <a:pt x="29" y="3"/>
                  </a:cubicBezTo>
                  <a:lnTo>
                    <a:pt x="29" y="3"/>
                  </a:lnTo>
                  <a:cubicBezTo>
                    <a:pt x="29" y="6"/>
                    <a:pt x="29" y="8"/>
                    <a:pt x="29" y="11"/>
                  </a:cubicBezTo>
                  <a:lnTo>
                    <a:pt x="28" y="26"/>
                  </a:lnTo>
                  <a:lnTo>
                    <a:pt x="23" y="26"/>
                  </a:lnTo>
                  <a:lnTo>
                    <a:pt x="25" y="0"/>
                  </a:lnTo>
                  <a:lnTo>
                    <a:pt x="33" y="0"/>
                  </a:lnTo>
                  <a:lnTo>
                    <a:pt x="37" y="13"/>
                  </a:lnTo>
                  <a:cubicBezTo>
                    <a:pt x="38" y="15"/>
                    <a:pt x="38" y="17"/>
                    <a:pt x="39" y="19"/>
                  </a:cubicBezTo>
                  <a:lnTo>
                    <a:pt x="39" y="19"/>
                  </a:lnTo>
                  <a:cubicBezTo>
                    <a:pt x="40" y="17"/>
                    <a:pt x="40" y="15"/>
                    <a:pt x="41" y="13"/>
                  </a:cubicBezTo>
                  <a:lnTo>
                    <a:pt x="45" y="0"/>
                  </a:lnTo>
                  <a:lnTo>
                    <a:pt x="53" y="0"/>
                  </a:lnTo>
                  <a:lnTo>
                    <a:pt x="55" y="26"/>
                  </a:lnTo>
                  <a:lnTo>
                    <a:pt x="49" y="2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grpSp>
      <p:sp>
        <p:nvSpPr>
          <p:cNvPr id="161" name="Freeform 160"/>
          <p:cNvSpPr>
            <a:spLocks/>
          </p:cNvSpPr>
          <p:nvPr userDrawn="1"/>
        </p:nvSpPr>
        <p:spPr bwMode="auto">
          <a:xfrm>
            <a:off x="11273680" y="2507751"/>
            <a:ext cx="1611329" cy="1393863"/>
          </a:xfrm>
          <a:custGeom>
            <a:avLst/>
            <a:gdLst>
              <a:gd name="T0" fmla="*/ 844 w 1689"/>
              <a:gd name="T1" fmla="*/ 0 h 1462"/>
              <a:gd name="T2" fmla="*/ 844 w 1689"/>
              <a:gd name="T3" fmla="*/ 0 h 1462"/>
              <a:gd name="T4" fmla="*/ 1689 w 1689"/>
              <a:gd name="T5" fmla="*/ 1462 h 1462"/>
              <a:gd name="T6" fmla="*/ 0 w 1689"/>
              <a:gd name="T7" fmla="*/ 1462 h 1462"/>
              <a:gd name="T8" fmla="*/ 844 w 1689"/>
              <a:gd name="T9" fmla="*/ 0 h 1462"/>
            </a:gdLst>
            <a:ahLst/>
            <a:cxnLst>
              <a:cxn ang="0">
                <a:pos x="T0" y="T1"/>
              </a:cxn>
              <a:cxn ang="0">
                <a:pos x="T2" y="T3"/>
              </a:cxn>
              <a:cxn ang="0">
                <a:pos x="T4" y="T5"/>
              </a:cxn>
              <a:cxn ang="0">
                <a:pos x="T6" y="T7"/>
              </a:cxn>
              <a:cxn ang="0">
                <a:pos x="T8" y="T9"/>
              </a:cxn>
            </a:cxnLst>
            <a:rect l="0" t="0" r="r" b="b"/>
            <a:pathLst>
              <a:path w="1689" h="1462">
                <a:moveTo>
                  <a:pt x="844" y="0"/>
                </a:moveTo>
                <a:lnTo>
                  <a:pt x="844" y="0"/>
                </a:lnTo>
                <a:lnTo>
                  <a:pt x="1689" y="1462"/>
                </a:lnTo>
                <a:lnTo>
                  <a:pt x="0" y="1462"/>
                </a:lnTo>
                <a:lnTo>
                  <a:pt x="844" y="0"/>
                </a:lnTo>
                <a:close/>
              </a:path>
            </a:pathLst>
          </a:custGeom>
          <a:solidFill>
            <a:srgbClr val="554C42">
              <a:alpha val="70000"/>
            </a:srgb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Tree>
    <p:extLst>
      <p:ext uri="{BB962C8B-B14F-4D97-AF65-F5344CB8AC3E}">
        <p14:creationId xmlns:p14="http://schemas.microsoft.com/office/powerpoint/2010/main" val="105855661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6" name="Group 5"/>
          <p:cNvGrpSpPr>
            <a:grpSpLocks noChangeAspect="1"/>
          </p:cNvGrpSpPr>
          <p:nvPr userDrawn="1"/>
        </p:nvGrpSpPr>
        <p:grpSpPr bwMode="auto">
          <a:xfrm>
            <a:off x="-860" y="1020"/>
            <a:ext cx="13004933" cy="8437794"/>
            <a:chOff x="0" y="4"/>
            <a:chExt cx="8192" cy="5315"/>
          </a:xfrm>
        </p:grpSpPr>
        <p:sp>
          <p:nvSpPr>
            <p:cNvPr id="7" name="AutoShape 3"/>
            <p:cNvSpPr>
              <a:spLocks noChangeAspect="1" noChangeArrowheads="1" noTextEdit="1"/>
            </p:cNvSpPr>
            <p:nvPr userDrawn="1"/>
          </p:nvSpPr>
          <p:spPr bwMode="auto">
            <a:xfrm>
              <a:off x="0" y="5"/>
              <a:ext cx="8184" cy="5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8" name="Freeform 7"/>
            <p:cNvSpPr>
              <a:spLocks/>
            </p:cNvSpPr>
            <p:nvPr userDrawn="1"/>
          </p:nvSpPr>
          <p:spPr bwMode="auto">
            <a:xfrm>
              <a:off x="1668" y="5014"/>
              <a:ext cx="3" cy="2"/>
            </a:xfrm>
            <a:custGeom>
              <a:avLst/>
              <a:gdLst>
                <a:gd name="T0" fmla="*/ 2 w 5"/>
                <a:gd name="T1" fmla="*/ 3 h 3"/>
                <a:gd name="T2" fmla="*/ 2 w 5"/>
                <a:gd name="T3" fmla="*/ 3 h 3"/>
                <a:gd name="T4" fmla="*/ 5 w 5"/>
                <a:gd name="T5" fmla="*/ 3 h 3"/>
                <a:gd name="T6" fmla="*/ 0 w 5"/>
                <a:gd name="T7" fmla="*/ 0 h 3"/>
                <a:gd name="T8" fmla="*/ 2 w 5"/>
                <a:gd name="T9" fmla="*/ 3 h 3"/>
              </a:gdLst>
              <a:ahLst/>
              <a:cxnLst>
                <a:cxn ang="0">
                  <a:pos x="T0" y="T1"/>
                </a:cxn>
                <a:cxn ang="0">
                  <a:pos x="T2" y="T3"/>
                </a:cxn>
                <a:cxn ang="0">
                  <a:pos x="T4" y="T5"/>
                </a:cxn>
                <a:cxn ang="0">
                  <a:pos x="T6" y="T7"/>
                </a:cxn>
                <a:cxn ang="0">
                  <a:pos x="T8" y="T9"/>
                </a:cxn>
              </a:cxnLst>
              <a:rect l="0" t="0" r="r" b="b"/>
              <a:pathLst>
                <a:path w="5" h="3">
                  <a:moveTo>
                    <a:pt x="2" y="3"/>
                  </a:moveTo>
                  <a:lnTo>
                    <a:pt x="2" y="3"/>
                  </a:lnTo>
                  <a:lnTo>
                    <a:pt x="5" y="3"/>
                  </a:lnTo>
                  <a:lnTo>
                    <a:pt x="0" y="0"/>
                  </a:lnTo>
                  <a:lnTo>
                    <a:pt x="2" y="3"/>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9" name="Freeform 8"/>
            <p:cNvSpPr>
              <a:spLocks/>
            </p:cNvSpPr>
            <p:nvPr userDrawn="1"/>
          </p:nvSpPr>
          <p:spPr bwMode="auto">
            <a:xfrm>
              <a:off x="0" y="5085"/>
              <a:ext cx="1856" cy="234"/>
            </a:xfrm>
            <a:custGeom>
              <a:avLst/>
              <a:gdLst>
                <a:gd name="T0" fmla="*/ 0 w 3091"/>
                <a:gd name="T1" fmla="*/ 0 h 390"/>
                <a:gd name="T2" fmla="*/ 0 w 3091"/>
                <a:gd name="T3" fmla="*/ 0 h 390"/>
                <a:gd name="T4" fmla="*/ 0 w 3091"/>
                <a:gd name="T5" fmla="*/ 390 h 390"/>
                <a:gd name="T6" fmla="*/ 3091 w 3091"/>
                <a:gd name="T7" fmla="*/ 390 h 390"/>
                <a:gd name="T8" fmla="*/ 2866 w 3091"/>
                <a:gd name="T9" fmla="*/ 0 h 390"/>
                <a:gd name="T10" fmla="*/ 0 w 3091"/>
                <a:gd name="T11" fmla="*/ 0 h 390"/>
              </a:gdLst>
              <a:ahLst/>
              <a:cxnLst>
                <a:cxn ang="0">
                  <a:pos x="T0" y="T1"/>
                </a:cxn>
                <a:cxn ang="0">
                  <a:pos x="T2" y="T3"/>
                </a:cxn>
                <a:cxn ang="0">
                  <a:pos x="T4" y="T5"/>
                </a:cxn>
                <a:cxn ang="0">
                  <a:pos x="T6" y="T7"/>
                </a:cxn>
                <a:cxn ang="0">
                  <a:pos x="T8" y="T9"/>
                </a:cxn>
                <a:cxn ang="0">
                  <a:pos x="T10" y="T11"/>
                </a:cxn>
              </a:cxnLst>
              <a:rect l="0" t="0" r="r" b="b"/>
              <a:pathLst>
                <a:path w="3091" h="390">
                  <a:moveTo>
                    <a:pt x="0" y="0"/>
                  </a:moveTo>
                  <a:lnTo>
                    <a:pt x="0" y="0"/>
                  </a:lnTo>
                  <a:lnTo>
                    <a:pt x="0" y="390"/>
                  </a:lnTo>
                  <a:lnTo>
                    <a:pt x="3091" y="390"/>
                  </a:lnTo>
                  <a:lnTo>
                    <a:pt x="2866"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0" name="Freeform 9"/>
            <p:cNvSpPr>
              <a:spLocks/>
            </p:cNvSpPr>
            <p:nvPr userDrawn="1"/>
          </p:nvSpPr>
          <p:spPr bwMode="auto">
            <a:xfrm>
              <a:off x="1978" y="5249"/>
              <a:ext cx="3" cy="2"/>
            </a:xfrm>
            <a:custGeom>
              <a:avLst/>
              <a:gdLst>
                <a:gd name="T0" fmla="*/ 0 w 5"/>
                <a:gd name="T1" fmla="*/ 0 h 3"/>
                <a:gd name="T2" fmla="*/ 0 w 5"/>
                <a:gd name="T3" fmla="*/ 0 h 3"/>
                <a:gd name="T4" fmla="*/ 5 w 5"/>
                <a:gd name="T5" fmla="*/ 3 h 3"/>
                <a:gd name="T6" fmla="*/ 4 w 5"/>
                <a:gd name="T7" fmla="*/ 0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lnTo>
                    <a:pt x="0" y="0"/>
                  </a:lnTo>
                  <a:lnTo>
                    <a:pt x="5" y="3"/>
                  </a:lnTo>
                  <a:lnTo>
                    <a:pt x="4"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1" name="Freeform 10"/>
            <p:cNvSpPr>
              <a:spLocks/>
            </p:cNvSpPr>
            <p:nvPr userDrawn="1"/>
          </p:nvSpPr>
          <p:spPr bwMode="auto">
            <a:xfrm>
              <a:off x="1774" y="5083"/>
              <a:ext cx="6418" cy="235"/>
            </a:xfrm>
            <a:custGeom>
              <a:avLst/>
              <a:gdLst>
                <a:gd name="T0" fmla="*/ 10687 w 10687"/>
                <a:gd name="T1" fmla="*/ 0 h 391"/>
                <a:gd name="T2" fmla="*/ 10687 w 10687"/>
                <a:gd name="T3" fmla="*/ 0 h 391"/>
                <a:gd name="T4" fmla="*/ 0 w 10687"/>
                <a:gd name="T5" fmla="*/ 0 h 391"/>
                <a:gd name="T6" fmla="*/ 226 w 10687"/>
                <a:gd name="T7" fmla="*/ 391 h 391"/>
                <a:gd name="T8" fmla="*/ 10687 w 10687"/>
                <a:gd name="T9" fmla="*/ 390 h 391"/>
                <a:gd name="T10" fmla="*/ 10687 w 10687"/>
                <a:gd name="T11" fmla="*/ 0 h 391"/>
              </a:gdLst>
              <a:ahLst/>
              <a:cxnLst>
                <a:cxn ang="0">
                  <a:pos x="T0" y="T1"/>
                </a:cxn>
                <a:cxn ang="0">
                  <a:pos x="T2" y="T3"/>
                </a:cxn>
                <a:cxn ang="0">
                  <a:pos x="T4" y="T5"/>
                </a:cxn>
                <a:cxn ang="0">
                  <a:pos x="T6" y="T7"/>
                </a:cxn>
                <a:cxn ang="0">
                  <a:pos x="T8" y="T9"/>
                </a:cxn>
                <a:cxn ang="0">
                  <a:pos x="T10" y="T11"/>
                </a:cxn>
              </a:cxnLst>
              <a:rect l="0" t="0" r="r" b="b"/>
              <a:pathLst>
                <a:path w="10687" h="391">
                  <a:moveTo>
                    <a:pt x="10687" y="0"/>
                  </a:moveTo>
                  <a:lnTo>
                    <a:pt x="10687" y="0"/>
                  </a:lnTo>
                  <a:lnTo>
                    <a:pt x="0" y="0"/>
                  </a:lnTo>
                  <a:lnTo>
                    <a:pt x="226" y="391"/>
                  </a:lnTo>
                  <a:lnTo>
                    <a:pt x="10687" y="390"/>
                  </a:lnTo>
                  <a:lnTo>
                    <a:pt x="10687"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2" name="Freeform 11"/>
            <p:cNvSpPr>
              <a:spLocks/>
            </p:cNvSpPr>
            <p:nvPr userDrawn="1"/>
          </p:nvSpPr>
          <p:spPr bwMode="auto">
            <a:xfrm>
              <a:off x="81"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3" name="Freeform 12"/>
            <p:cNvSpPr>
              <a:spLocks/>
            </p:cNvSpPr>
            <p:nvPr userDrawn="1"/>
          </p:nvSpPr>
          <p:spPr bwMode="auto">
            <a:xfrm>
              <a:off x="358" y="49"/>
              <a:ext cx="483"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4" name="Freeform 13"/>
            <p:cNvSpPr>
              <a:spLocks/>
            </p:cNvSpPr>
            <p:nvPr userDrawn="1"/>
          </p:nvSpPr>
          <p:spPr bwMode="auto">
            <a:xfrm>
              <a:off x="636" y="8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5" name="Freeform 14"/>
            <p:cNvSpPr>
              <a:spLocks/>
            </p:cNvSpPr>
            <p:nvPr userDrawn="1"/>
          </p:nvSpPr>
          <p:spPr bwMode="auto">
            <a:xfrm>
              <a:off x="913" y="49"/>
              <a:ext cx="483" cy="418"/>
            </a:xfrm>
            <a:custGeom>
              <a:avLst/>
              <a:gdLst>
                <a:gd name="T0" fmla="*/ 803 w 803"/>
                <a:gd name="T1" fmla="*/ 0 h 696"/>
                <a:gd name="T2" fmla="*/ 803 w 803"/>
                <a:gd name="T3" fmla="*/ 0 h 696"/>
                <a:gd name="T4" fmla="*/ 401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6" name="Freeform 15"/>
            <p:cNvSpPr>
              <a:spLocks/>
            </p:cNvSpPr>
            <p:nvPr userDrawn="1"/>
          </p:nvSpPr>
          <p:spPr bwMode="auto">
            <a:xfrm>
              <a:off x="1190"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7" name="Freeform 16"/>
            <p:cNvSpPr>
              <a:spLocks/>
            </p:cNvSpPr>
            <p:nvPr userDrawn="1"/>
          </p:nvSpPr>
          <p:spPr bwMode="auto">
            <a:xfrm>
              <a:off x="1468" y="49"/>
              <a:ext cx="482"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8" name="Freeform 17"/>
            <p:cNvSpPr>
              <a:spLocks/>
            </p:cNvSpPr>
            <p:nvPr userDrawn="1"/>
          </p:nvSpPr>
          <p:spPr bwMode="auto">
            <a:xfrm>
              <a:off x="1745" y="70"/>
              <a:ext cx="482" cy="418"/>
            </a:xfrm>
            <a:custGeom>
              <a:avLst/>
              <a:gdLst>
                <a:gd name="T0" fmla="*/ 402 w 803"/>
                <a:gd name="T1" fmla="*/ 0 h 696"/>
                <a:gd name="T2" fmla="*/ 402 w 803"/>
                <a:gd name="T3" fmla="*/ 0 h 696"/>
                <a:gd name="T4" fmla="*/ 803 w 803"/>
                <a:gd name="T5" fmla="*/ 696 h 696"/>
                <a:gd name="T6" fmla="*/ 0 w 803"/>
                <a:gd name="T7" fmla="*/ 696 h 696"/>
                <a:gd name="T8" fmla="*/ 402 w 803"/>
                <a:gd name="T9" fmla="*/ 0 h 696"/>
              </a:gdLst>
              <a:ahLst/>
              <a:cxnLst>
                <a:cxn ang="0">
                  <a:pos x="T0" y="T1"/>
                </a:cxn>
                <a:cxn ang="0">
                  <a:pos x="T2" y="T3"/>
                </a:cxn>
                <a:cxn ang="0">
                  <a:pos x="T4" y="T5"/>
                </a:cxn>
                <a:cxn ang="0">
                  <a:pos x="T6" y="T7"/>
                </a:cxn>
                <a:cxn ang="0">
                  <a:pos x="T8" y="T9"/>
                </a:cxn>
              </a:cxnLst>
              <a:rect l="0" t="0" r="r" b="b"/>
              <a:pathLst>
                <a:path w="803" h="696">
                  <a:moveTo>
                    <a:pt x="402" y="0"/>
                  </a:moveTo>
                  <a:lnTo>
                    <a:pt x="402" y="0"/>
                  </a:lnTo>
                  <a:lnTo>
                    <a:pt x="803"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19" name="Freeform 18"/>
            <p:cNvSpPr>
              <a:spLocks/>
            </p:cNvSpPr>
            <p:nvPr userDrawn="1"/>
          </p:nvSpPr>
          <p:spPr bwMode="auto">
            <a:xfrm>
              <a:off x="2299"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0" name="Freeform 19"/>
            <p:cNvSpPr>
              <a:spLocks/>
            </p:cNvSpPr>
            <p:nvPr userDrawn="1"/>
          </p:nvSpPr>
          <p:spPr bwMode="auto">
            <a:xfrm>
              <a:off x="2577" y="49"/>
              <a:ext cx="482"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F0F0F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1" name="Freeform 20"/>
            <p:cNvSpPr>
              <a:spLocks/>
            </p:cNvSpPr>
            <p:nvPr userDrawn="1"/>
          </p:nvSpPr>
          <p:spPr bwMode="auto">
            <a:xfrm>
              <a:off x="2854" y="70"/>
              <a:ext cx="482" cy="418"/>
            </a:xfrm>
            <a:custGeom>
              <a:avLst/>
              <a:gdLst>
                <a:gd name="T0" fmla="*/ 401 w 803"/>
                <a:gd name="T1" fmla="*/ 0 h 696"/>
                <a:gd name="T2" fmla="*/ 401 w 803"/>
                <a:gd name="T3" fmla="*/ 0 h 696"/>
                <a:gd name="T4" fmla="*/ 803 w 803"/>
                <a:gd name="T5" fmla="*/ 696 h 696"/>
                <a:gd name="T6" fmla="*/ 0 w 803"/>
                <a:gd name="T7" fmla="*/ 696 h 696"/>
                <a:gd name="T8" fmla="*/ 401 w 803"/>
                <a:gd name="T9" fmla="*/ 0 h 696"/>
              </a:gdLst>
              <a:ahLst/>
              <a:cxnLst>
                <a:cxn ang="0">
                  <a:pos x="T0" y="T1"/>
                </a:cxn>
                <a:cxn ang="0">
                  <a:pos x="T2" y="T3"/>
                </a:cxn>
                <a:cxn ang="0">
                  <a:pos x="T4" y="T5"/>
                </a:cxn>
                <a:cxn ang="0">
                  <a:pos x="T6" y="T7"/>
                </a:cxn>
                <a:cxn ang="0">
                  <a:pos x="T8" y="T9"/>
                </a:cxn>
              </a:cxnLst>
              <a:rect l="0" t="0" r="r" b="b"/>
              <a:pathLst>
                <a:path w="803" h="696">
                  <a:moveTo>
                    <a:pt x="401" y="0"/>
                  </a:moveTo>
                  <a:lnTo>
                    <a:pt x="401" y="0"/>
                  </a:lnTo>
                  <a:lnTo>
                    <a:pt x="803" y="696"/>
                  </a:lnTo>
                  <a:lnTo>
                    <a:pt x="0" y="696"/>
                  </a:lnTo>
                  <a:lnTo>
                    <a:pt x="40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2" name="Freeform 21"/>
            <p:cNvSpPr>
              <a:spLocks/>
            </p:cNvSpPr>
            <p:nvPr userDrawn="1"/>
          </p:nvSpPr>
          <p:spPr bwMode="auto">
            <a:xfrm>
              <a:off x="3131" y="49"/>
              <a:ext cx="483" cy="418"/>
            </a:xfrm>
            <a:custGeom>
              <a:avLst/>
              <a:gdLst>
                <a:gd name="T0" fmla="*/ 803 w 803"/>
                <a:gd name="T1" fmla="*/ 0 h 696"/>
                <a:gd name="T2" fmla="*/ 803 w 803"/>
                <a:gd name="T3" fmla="*/ 0 h 696"/>
                <a:gd name="T4" fmla="*/ 401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3" name="Freeform 22"/>
            <p:cNvSpPr>
              <a:spLocks/>
            </p:cNvSpPr>
            <p:nvPr userDrawn="1"/>
          </p:nvSpPr>
          <p:spPr bwMode="auto">
            <a:xfrm>
              <a:off x="3408"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4" name="Freeform 23"/>
            <p:cNvSpPr>
              <a:spLocks/>
            </p:cNvSpPr>
            <p:nvPr userDrawn="1"/>
          </p:nvSpPr>
          <p:spPr bwMode="auto">
            <a:xfrm>
              <a:off x="81" y="1039"/>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5" name="Freeform 24"/>
            <p:cNvSpPr>
              <a:spLocks/>
            </p:cNvSpPr>
            <p:nvPr userDrawn="1"/>
          </p:nvSpPr>
          <p:spPr bwMode="auto">
            <a:xfrm>
              <a:off x="81"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6" name="Freeform 25"/>
            <p:cNvSpPr>
              <a:spLocks/>
            </p:cNvSpPr>
            <p:nvPr userDrawn="1"/>
          </p:nvSpPr>
          <p:spPr bwMode="auto">
            <a:xfrm>
              <a:off x="81"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7" name="Freeform 26"/>
            <p:cNvSpPr>
              <a:spLocks/>
            </p:cNvSpPr>
            <p:nvPr userDrawn="1"/>
          </p:nvSpPr>
          <p:spPr bwMode="auto">
            <a:xfrm>
              <a:off x="358"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8" name="Freeform 27"/>
            <p:cNvSpPr>
              <a:spLocks/>
            </p:cNvSpPr>
            <p:nvPr userDrawn="1"/>
          </p:nvSpPr>
          <p:spPr bwMode="auto">
            <a:xfrm>
              <a:off x="358" y="1976"/>
              <a:ext cx="483"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29" name="Freeform 28"/>
            <p:cNvSpPr>
              <a:spLocks/>
            </p:cNvSpPr>
            <p:nvPr userDrawn="1"/>
          </p:nvSpPr>
          <p:spPr bwMode="auto">
            <a:xfrm>
              <a:off x="636" y="1495"/>
              <a:ext cx="482" cy="418"/>
            </a:xfrm>
            <a:custGeom>
              <a:avLst/>
              <a:gdLst>
                <a:gd name="T0" fmla="*/ 803 w 803"/>
                <a:gd name="T1" fmla="*/ 0 h 696"/>
                <a:gd name="T2" fmla="*/ 803 w 803"/>
                <a:gd name="T3" fmla="*/ 0 h 696"/>
                <a:gd name="T4" fmla="*/ 402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0" name="Freeform 29"/>
            <p:cNvSpPr>
              <a:spLocks/>
            </p:cNvSpPr>
            <p:nvPr userDrawn="1"/>
          </p:nvSpPr>
          <p:spPr bwMode="auto">
            <a:xfrm>
              <a:off x="913" y="1976"/>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1" name="Freeform 30"/>
            <p:cNvSpPr>
              <a:spLocks/>
            </p:cNvSpPr>
            <p:nvPr userDrawn="1"/>
          </p:nvSpPr>
          <p:spPr bwMode="auto">
            <a:xfrm>
              <a:off x="1190"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2" name="Freeform 31"/>
            <p:cNvSpPr>
              <a:spLocks/>
            </p:cNvSpPr>
            <p:nvPr userDrawn="1"/>
          </p:nvSpPr>
          <p:spPr bwMode="auto">
            <a:xfrm>
              <a:off x="1190"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3" name="Freeform 32"/>
            <p:cNvSpPr>
              <a:spLocks/>
            </p:cNvSpPr>
            <p:nvPr userDrawn="1"/>
          </p:nvSpPr>
          <p:spPr bwMode="auto">
            <a:xfrm>
              <a:off x="1468" y="1516"/>
              <a:ext cx="482"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4" name="Freeform 33"/>
            <p:cNvSpPr>
              <a:spLocks/>
            </p:cNvSpPr>
            <p:nvPr userDrawn="1"/>
          </p:nvSpPr>
          <p:spPr bwMode="auto">
            <a:xfrm>
              <a:off x="1468" y="1976"/>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5" name="Freeform 34"/>
            <p:cNvSpPr>
              <a:spLocks/>
            </p:cNvSpPr>
            <p:nvPr userDrawn="1"/>
          </p:nvSpPr>
          <p:spPr bwMode="auto">
            <a:xfrm>
              <a:off x="1745" y="1996"/>
              <a:ext cx="482" cy="418"/>
            </a:xfrm>
            <a:custGeom>
              <a:avLst/>
              <a:gdLst>
                <a:gd name="T0" fmla="*/ 402 w 803"/>
                <a:gd name="T1" fmla="*/ 0 h 696"/>
                <a:gd name="T2" fmla="*/ 402 w 803"/>
                <a:gd name="T3" fmla="*/ 0 h 696"/>
                <a:gd name="T4" fmla="*/ 803 w 803"/>
                <a:gd name="T5" fmla="*/ 696 h 696"/>
                <a:gd name="T6" fmla="*/ 0 w 803"/>
                <a:gd name="T7" fmla="*/ 696 h 696"/>
                <a:gd name="T8" fmla="*/ 402 w 803"/>
                <a:gd name="T9" fmla="*/ 0 h 696"/>
              </a:gdLst>
              <a:ahLst/>
              <a:cxnLst>
                <a:cxn ang="0">
                  <a:pos x="T0" y="T1"/>
                </a:cxn>
                <a:cxn ang="0">
                  <a:pos x="T2" y="T3"/>
                </a:cxn>
                <a:cxn ang="0">
                  <a:pos x="T4" y="T5"/>
                </a:cxn>
                <a:cxn ang="0">
                  <a:pos x="T6" y="T7"/>
                </a:cxn>
                <a:cxn ang="0">
                  <a:pos x="T8" y="T9"/>
                </a:cxn>
              </a:cxnLst>
              <a:rect l="0" t="0" r="r" b="b"/>
              <a:pathLst>
                <a:path w="803" h="696">
                  <a:moveTo>
                    <a:pt x="402" y="0"/>
                  </a:moveTo>
                  <a:lnTo>
                    <a:pt x="402" y="0"/>
                  </a:lnTo>
                  <a:lnTo>
                    <a:pt x="803"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6" name="Freeform 35"/>
            <p:cNvSpPr>
              <a:spLocks/>
            </p:cNvSpPr>
            <p:nvPr userDrawn="1"/>
          </p:nvSpPr>
          <p:spPr bwMode="auto">
            <a:xfrm>
              <a:off x="2022"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7" name="Freeform 36"/>
            <p:cNvSpPr>
              <a:spLocks/>
            </p:cNvSpPr>
            <p:nvPr userDrawn="1"/>
          </p:nvSpPr>
          <p:spPr bwMode="auto">
            <a:xfrm>
              <a:off x="2299"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8" name="Freeform 37"/>
            <p:cNvSpPr>
              <a:spLocks/>
            </p:cNvSpPr>
            <p:nvPr userDrawn="1"/>
          </p:nvSpPr>
          <p:spPr bwMode="auto">
            <a:xfrm>
              <a:off x="2577" y="1976"/>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39" name="Freeform 38"/>
            <p:cNvSpPr>
              <a:spLocks/>
            </p:cNvSpPr>
            <p:nvPr userDrawn="1"/>
          </p:nvSpPr>
          <p:spPr bwMode="auto">
            <a:xfrm>
              <a:off x="2854" y="1495"/>
              <a:ext cx="482" cy="418"/>
            </a:xfrm>
            <a:custGeom>
              <a:avLst/>
              <a:gdLst>
                <a:gd name="T0" fmla="*/ 803 w 803"/>
                <a:gd name="T1" fmla="*/ 0 h 696"/>
                <a:gd name="T2" fmla="*/ 803 w 803"/>
                <a:gd name="T3" fmla="*/ 0 h 696"/>
                <a:gd name="T4" fmla="*/ 401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0" name="Freeform 39"/>
            <p:cNvSpPr>
              <a:spLocks/>
            </p:cNvSpPr>
            <p:nvPr userDrawn="1"/>
          </p:nvSpPr>
          <p:spPr bwMode="auto">
            <a:xfrm>
              <a:off x="3131"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1" name="Freeform 40"/>
            <p:cNvSpPr>
              <a:spLocks/>
            </p:cNvSpPr>
            <p:nvPr userDrawn="1"/>
          </p:nvSpPr>
          <p:spPr bwMode="auto">
            <a:xfrm>
              <a:off x="3408"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2" name="Freeform 41"/>
            <p:cNvSpPr>
              <a:spLocks/>
            </p:cNvSpPr>
            <p:nvPr userDrawn="1"/>
          </p:nvSpPr>
          <p:spPr bwMode="auto">
            <a:xfrm>
              <a:off x="81" y="2454"/>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3" name="Freeform 42"/>
            <p:cNvSpPr>
              <a:spLocks/>
            </p:cNvSpPr>
            <p:nvPr userDrawn="1"/>
          </p:nvSpPr>
          <p:spPr bwMode="auto">
            <a:xfrm>
              <a:off x="358"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4" name="Freeform 43"/>
            <p:cNvSpPr>
              <a:spLocks/>
            </p:cNvSpPr>
            <p:nvPr userDrawn="1"/>
          </p:nvSpPr>
          <p:spPr bwMode="auto">
            <a:xfrm>
              <a:off x="358" y="2935"/>
              <a:ext cx="483"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5" name="Freeform 44"/>
            <p:cNvSpPr>
              <a:spLocks/>
            </p:cNvSpPr>
            <p:nvPr userDrawn="1"/>
          </p:nvSpPr>
          <p:spPr bwMode="auto">
            <a:xfrm>
              <a:off x="636" y="2955"/>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6" name="Freeform 45"/>
            <p:cNvSpPr>
              <a:spLocks/>
            </p:cNvSpPr>
            <p:nvPr userDrawn="1"/>
          </p:nvSpPr>
          <p:spPr bwMode="auto">
            <a:xfrm>
              <a:off x="913"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7" name="Freeform 46"/>
            <p:cNvSpPr>
              <a:spLocks/>
            </p:cNvSpPr>
            <p:nvPr userDrawn="1"/>
          </p:nvSpPr>
          <p:spPr bwMode="auto">
            <a:xfrm>
              <a:off x="1190" y="2955"/>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8" name="Freeform 47"/>
            <p:cNvSpPr>
              <a:spLocks/>
            </p:cNvSpPr>
            <p:nvPr userDrawn="1"/>
          </p:nvSpPr>
          <p:spPr bwMode="auto">
            <a:xfrm>
              <a:off x="1468" y="2935"/>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49" name="Freeform 48"/>
            <p:cNvSpPr>
              <a:spLocks/>
            </p:cNvSpPr>
            <p:nvPr userDrawn="1"/>
          </p:nvSpPr>
          <p:spPr bwMode="auto">
            <a:xfrm>
              <a:off x="1191" y="3414"/>
              <a:ext cx="482" cy="418"/>
            </a:xfrm>
            <a:custGeom>
              <a:avLst/>
              <a:gdLst>
                <a:gd name="T0" fmla="*/ 803 w 803"/>
                <a:gd name="T1" fmla="*/ 0 h 696"/>
                <a:gd name="T2" fmla="*/ 803 w 803"/>
                <a:gd name="T3" fmla="*/ 0 h 696"/>
                <a:gd name="T4" fmla="*/ 401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0"/>
                  </a:lnTo>
                  <a:lnTo>
                    <a:pt x="803"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0" name="Freeform 49"/>
            <p:cNvSpPr>
              <a:spLocks/>
            </p:cNvSpPr>
            <p:nvPr userDrawn="1"/>
          </p:nvSpPr>
          <p:spPr bwMode="auto">
            <a:xfrm>
              <a:off x="3408" y="3414"/>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1" name="Freeform 50"/>
            <p:cNvSpPr>
              <a:spLocks/>
            </p:cNvSpPr>
            <p:nvPr userDrawn="1"/>
          </p:nvSpPr>
          <p:spPr bwMode="auto">
            <a:xfrm>
              <a:off x="2577" y="3414"/>
              <a:ext cx="482" cy="418"/>
            </a:xfrm>
            <a:custGeom>
              <a:avLst/>
              <a:gdLst>
                <a:gd name="T0" fmla="*/ 803 w 803"/>
                <a:gd name="T1" fmla="*/ 0 h 696"/>
                <a:gd name="T2" fmla="*/ 803 w 803"/>
                <a:gd name="T3" fmla="*/ 0 h 696"/>
                <a:gd name="T4" fmla="*/ 402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2" name="Freeform 51"/>
            <p:cNvSpPr>
              <a:spLocks/>
            </p:cNvSpPr>
            <p:nvPr userDrawn="1"/>
          </p:nvSpPr>
          <p:spPr bwMode="auto">
            <a:xfrm>
              <a:off x="2022"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0F0F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3" name="Freeform 52"/>
            <p:cNvSpPr>
              <a:spLocks/>
            </p:cNvSpPr>
            <p:nvPr userDrawn="1"/>
          </p:nvSpPr>
          <p:spPr bwMode="auto">
            <a:xfrm>
              <a:off x="358" y="3883"/>
              <a:ext cx="483" cy="418"/>
            </a:xfrm>
            <a:custGeom>
              <a:avLst/>
              <a:gdLst>
                <a:gd name="T0" fmla="*/ 804 w 804"/>
                <a:gd name="T1" fmla="*/ 696 h 696"/>
                <a:gd name="T2" fmla="*/ 804 w 804"/>
                <a:gd name="T3" fmla="*/ 696 h 696"/>
                <a:gd name="T4" fmla="*/ 0 w 804"/>
                <a:gd name="T5" fmla="*/ 696 h 696"/>
                <a:gd name="T6" fmla="*/ 402 w 804"/>
                <a:gd name="T7" fmla="*/ 0 h 696"/>
                <a:gd name="T8" fmla="*/ 804 w 804"/>
                <a:gd name="T9" fmla="*/ 696 h 696"/>
              </a:gdLst>
              <a:ahLst/>
              <a:cxnLst>
                <a:cxn ang="0">
                  <a:pos x="T0" y="T1"/>
                </a:cxn>
                <a:cxn ang="0">
                  <a:pos x="T2" y="T3"/>
                </a:cxn>
                <a:cxn ang="0">
                  <a:pos x="T4" y="T5"/>
                </a:cxn>
                <a:cxn ang="0">
                  <a:pos x="T6" y="T7"/>
                </a:cxn>
                <a:cxn ang="0">
                  <a:pos x="T8" y="T9"/>
                </a:cxn>
              </a:cxnLst>
              <a:rect l="0" t="0" r="r" b="b"/>
              <a:pathLst>
                <a:path w="804" h="696">
                  <a:moveTo>
                    <a:pt x="804" y="696"/>
                  </a:moveTo>
                  <a:lnTo>
                    <a:pt x="804" y="696"/>
                  </a:lnTo>
                  <a:lnTo>
                    <a:pt x="0" y="696"/>
                  </a:lnTo>
                  <a:lnTo>
                    <a:pt x="402" y="0"/>
                  </a:lnTo>
                  <a:lnTo>
                    <a:pt x="804" y="696"/>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4" name="Freeform 53"/>
            <p:cNvSpPr>
              <a:spLocks/>
            </p:cNvSpPr>
            <p:nvPr userDrawn="1"/>
          </p:nvSpPr>
          <p:spPr bwMode="auto">
            <a:xfrm>
              <a:off x="2022" y="2935"/>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5" name="Freeform 54"/>
            <p:cNvSpPr>
              <a:spLocks/>
            </p:cNvSpPr>
            <p:nvPr userDrawn="1"/>
          </p:nvSpPr>
          <p:spPr bwMode="auto">
            <a:xfrm>
              <a:off x="2022" y="4343"/>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6" name="Freeform 55"/>
            <p:cNvSpPr>
              <a:spLocks/>
            </p:cNvSpPr>
            <p:nvPr userDrawn="1"/>
          </p:nvSpPr>
          <p:spPr bwMode="auto">
            <a:xfrm>
              <a:off x="2577" y="2475"/>
              <a:ext cx="482"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7" name="Freeform 56"/>
            <p:cNvSpPr>
              <a:spLocks/>
            </p:cNvSpPr>
            <p:nvPr userDrawn="1"/>
          </p:nvSpPr>
          <p:spPr bwMode="auto">
            <a:xfrm>
              <a:off x="45" y="2935"/>
              <a:ext cx="241" cy="417"/>
            </a:xfrm>
            <a:custGeom>
              <a:avLst/>
              <a:gdLst>
                <a:gd name="T0" fmla="*/ 0 w 402"/>
                <a:gd name="T1" fmla="*/ 0 h 695"/>
                <a:gd name="T2" fmla="*/ 0 w 402"/>
                <a:gd name="T3" fmla="*/ 0 h 695"/>
                <a:gd name="T4" fmla="*/ 0 w 402"/>
                <a:gd name="T5" fmla="*/ 695 h 695"/>
                <a:gd name="T6" fmla="*/ 0 w 402"/>
                <a:gd name="T7" fmla="*/ 695 h 695"/>
                <a:gd name="T8" fmla="*/ 402 w 402"/>
                <a:gd name="T9" fmla="*/ 0 h 695"/>
                <a:gd name="T10" fmla="*/ 0 w 402"/>
                <a:gd name="T11" fmla="*/ 0 h 695"/>
              </a:gdLst>
              <a:ahLst/>
              <a:cxnLst>
                <a:cxn ang="0">
                  <a:pos x="T0" y="T1"/>
                </a:cxn>
                <a:cxn ang="0">
                  <a:pos x="T2" y="T3"/>
                </a:cxn>
                <a:cxn ang="0">
                  <a:pos x="T4" y="T5"/>
                </a:cxn>
                <a:cxn ang="0">
                  <a:pos x="T6" y="T7"/>
                </a:cxn>
                <a:cxn ang="0">
                  <a:pos x="T8" y="T9"/>
                </a:cxn>
                <a:cxn ang="0">
                  <a:pos x="T10" y="T11"/>
                </a:cxn>
              </a:cxnLst>
              <a:rect l="0" t="0" r="r" b="b"/>
              <a:pathLst>
                <a:path w="402" h="695">
                  <a:moveTo>
                    <a:pt x="0" y="0"/>
                  </a:moveTo>
                  <a:lnTo>
                    <a:pt x="0" y="0"/>
                  </a:lnTo>
                  <a:lnTo>
                    <a:pt x="0" y="695"/>
                  </a:lnTo>
                  <a:lnTo>
                    <a:pt x="0" y="695"/>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8" name="Freeform 57"/>
            <p:cNvSpPr>
              <a:spLocks/>
            </p:cNvSpPr>
            <p:nvPr userDrawn="1"/>
          </p:nvSpPr>
          <p:spPr bwMode="auto">
            <a:xfrm>
              <a:off x="45" y="2475"/>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59" name="Freeform 58"/>
            <p:cNvSpPr>
              <a:spLocks/>
            </p:cNvSpPr>
            <p:nvPr userDrawn="1"/>
          </p:nvSpPr>
          <p:spPr bwMode="auto">
            <a:xfrm>
              <a:off x="45" y="1976"/>
              <a:ext cx="241" cy="417"/>
            </a:xfrm>
            <a:custGeom>
              <a:avLst/>
              <a:gdLst>
                <a:gd name="T0" fmla="*/ 0 w 402"/>
                <a:gd name="T1" fmla="*/ 0 h 695"/>
                <a:gd name="T2" fmla="*/ 0 w 402"/>
                <a:gd name="T3" fmla="*/ 0 h 695"/>
                <a:gd name="T4" fmla="*/ 0 w 402"/>
                <a:gd name="T5" fmla="*/ 695 h 695"/>
                <a:gd name="T6" fmla="*/ 0 w 402"/>
                <a:gd name="T7" fmla="*/ 695 h 695"/>
                <a:gd name="T8" fmla="*/ 402 w 402"/>
                <a:gd name="T9" fmla="*/ 0 h 695"/>
                <a:gd name="T10" fmla="*/ 0 w 402"/>
                <a:gd name="T11" fmla="*/ 0 h 695"/>
              </a:gdLst>
              <a:ahLst/>
              <a:cxnLst>
                <a:cxn ang="0">
                  <a:pos x="T0" y="T1"/>
                </a:cxn>
                <a:cxn ang="0">
                  <a:pos x="T2" y="T3"/>
                </a:cxn>
                <a:cxn ang="0">
                  <a:pos x="T4" y="T5"/>
                </a:cxn>
                <a:cxn ang="0">
                  <a:pos x="T6" y="T7"/>
                </a:cxn>
                <a:cxn ang="0">
                  <a:pos x="T8" y="T9"/>
                </a:cxn>
                <a:cxn ang="0">
                  <a:pos x="T10" y="T11"/>
                </a:cxn>
              </a:cxnLst>
              <a:rect l="0" t="0" r="r" b="b"/>
              <a:pathLst>
                <a:path w="402" h="695">
                  <a:moveTo>
                    <a:pt x="0" y="0"/>
                  </a:moveTo>
                  <a:lnTo>
                    <a:pt x="0" y="0"/>
                  </a:lnTo>
                  <a:lnTo>
                    <a:pt x="0" y="695"/>
                  </a:lnTo>
                  <a:lnTo>
                    <a:pt x="0" y="695"/>
                  </a:lnTo>
                  <a:lnTo>
                    <a:pt x="402" y="0"/>
                  </a:lnTo>
                  <a:lnTo>
                    <a:pt x="0"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0" name="Freeform 59"/>
            <p:cNvSpPr>
              <a:spLocks/>
            </p:cNvSpPr>
            <p:nvPr userDrawn="1"/>
          </p:nvSpPr>
          <p:spPr bwMode="auto">
            <a:xfrm>
              <a:off x="45" y="1516"/>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1" name="Freeform 60"/>
            <p:cNvSpPr>
              <a:spLocks/>
            </p:cNvSpPr>
            <p:nvPr userDrawn="1"/>
          </p:nvSpPr>
          <p:spPr bwMode="auto">
            <a:xfrm>
              <a:off x="45" y="1018"/>
              <a:ext cx="241" cy="418"/>
            </a:xfrm>
            <a:custGeom>
              <a:avLst/>
              <a:gdLst>
                <a:gd name="T0" fmla="*/ 0 w 402"/>
                <a:gd name="T1" fmla="*/ 0 h 696"/>
                <a:gd name="T2" fmla="*/ 0 w 402"/>
                <a:gd name="T3" fmla="*/ 0 h 696"/>
                <a:gd name="T4" fmla="*/ 0 w 402"/>
                <a:gd name="T5" fmla="*/ 696 h 696"/>
                <a:gd name="T6" fmla="*/ 0 w 402"/>
                <a:gd name="T7" fmla="*/ 696 h 696"/>
                <a:gd name="T8" fmla="*/ 402 w 402"/>
                <a:gd name="T9" fmla="*/ 0 h 696"/>
                <a:gd name="T10" fmla="*/ 0 w 402"/>
                <a:gd name="T11" fmla="*/ 0 h 696"/>
              </a:gdLst>
              <a:ahLst/>
              <a:cxnLst>
                <a:cxn ang="0">
                  <a:pos x="T0" y="T1"/>
                </a:cxn>
                <a:cxn ang="0">
                  <a:pos x="T2" y="T3"/>
                </a:cxn>
                <a:cxn ang="0">
                  <a:pos x="T4" y="T5"/>
                </a:cxn>
                <a:cxn ang="0">
                  <a:pos x="T6" y="T7"/>
                </a:cxn>
                <a:cxn ang="0">
                  <a:pos x="T8" y="T9"/>
                </a:cxn>
                <a:cxn ang="0">
                  <a:pos x="T10" y="T11"/>
                </a:cxn>
              </a:cxnLst>
              <a:rect l="0" t="0" r="r" b="b"/>
              <a:pathLst>
                <a:path w="402" h="696">
                  <a:moveTo>
                    <a:pt x="0" y="0"/>
                  </a:moveTo>
                  <a:lnTo>
                    <a:pt x="0" y="0"/>
                  </a:lnTo>
                  <a:lnTo>
                    <a:pt x="0" y="696"/>
                  </a:lnTo>
                  <a:lnTo>
                    <a:pt x="0" y="696"/>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2" name="Freeform 61"/>
            <p:cNvSpPr>
              <a:spLocks/>
            </p:cNvSpPr>
            <p:nvPr userDrawn="1"/>
          </p:nvSpPr>
          <p:spPr bwMode="auto">
            <a:xfrm>
              <a:off x="45" y="559"/>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3" name="Freeform 62"/>
            <p:cNvSpPr>
              <a:spLocks/>
            </p:cNvSpPr>
            <p:nvPr userDrawn="1"/>
          </p:nvSpPr>
          <p:spPr bwMode="auto">
            <a:xfrm>
              <a:off x="45" y="49"/>
              <a:ext cx="241" cy="418"/>
            </a:xfrm>
            <a:custGeom>
              <a:avLst/>
              <a:gdLst>
                <a:gd name="T0" fmla="*/ 0 w 402"/>
                <a:gd name="T1" fmla="*/ 0 h 696"/>
                <a:gd name="T2" fmla="*/ 0 w 402"/>
                <a:gd name="T3" fmla="*/ 0 h 696"/>
                <a:gd name="T4" fmla="*/ 0 w 402"/>
                <a:gd name="T5" fmla="*/ 696 h 696"/>
                <a:gd name="T6" fmla="*/ 0 w 402"/>
                <a:gd name="T7" fmla="*/ 696 h 696"/>
                <a:gd name="T8" fmla="*/ 402 w 402"/>
                <a:gd name="T9" fmla="*/ 0 h 696"/>
                <a:gd name="T10" fmla="*/ 0 w 402"/>
                <a:gd name="T11" fmla="*/ 0 h 696"/>
              </a:gdLst>
              <a:ahLst/>
              <a:cxnLst>
                <a:cxn ang="0">
                  <a:pos x="T0" y="T1"/>
                </a:cxn>
                <a:cxn ang="0">
                  <a:pos x="T2" y="T3"/>
                </a:cxn>
                <a:cxn ang="0">
                  <a:pos x="T4" y="T5"/>
                </a:cxn>
                <a:cxn ang="0">
                  <a:pos x="T6" y="T7"/>
                </a:cxn>
                <a:cxn ang="0">
                  <a:pos x="T8" y="T9"/>
                </a:cxn>
                <a:cxn ang="0">
                  <a:pos x="T10" y="T11"/>
                </a:cxn>
              </a:cxnLst>
              <a:rect l="0" t="0" r="r" b="b"/>
              <a:pathLst>
                <a:path w="402" h="696">
                  <a:moveTo>
                    <a:pt x="0" y="0"/>
                  </a:moveTo>
                  <a:lnTo>
                    <a:pt x="0" y="0"/>
                  </a:lnTo>
                  <a:lnTo>
                    <a:pt x="0" y="696"/>
                  </a:lnTo>
                  <a:lnTo>
                    <a:pt x="0" y="696"/>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4" name="Freeform 63"/>
            <p:cNvSpPr>
              <a:spLocks/>
            </p:cNvSpPr>
            <p:nvPr userDrawn="1"/>
          </p:nvSpPr>
          <p:spPr bwMode="auto">
            <a:xfrm>
              <a:off x="7102" y="530"/>
              <a:ext cx="1014" cy="878"/>
            </a:xfrm>
            <a:custGeom>
              <a:avLst/>
              <a:gdLst>
                <a:gd name="T0" fmla="*/ 1688 w 1688"/>
                <a:gd name="T1" fmla="*/ 0 h 1462"/>
                <a:gd name="T2" fmla="*/ 1688 w 1688"/>
                <a:gd name="T3" fmla="*/ 0 h 1462"/>
                <a:gd name="T4" fmla="*/ 844 w 1688"/>
                <a:gd name="T5" fmla="*/ 1462 h 1462"/>
                <a:gd name="T6" fmla="*/ 0 w 1688"/>
                <a:gd name="T7" fmla="*/ 0 h 1462"/>
                <a:gd name="T8" fmla="*/ 1688 w 1688"/>
                <a:gd name="T9" fmla="*/ 0 h 1462"/>
              </a:gdLst>
              <a:ahLst/>
              <a:cxnLst>
                <a:cxn ang="0">
                  <a:pos x="T0" y="T1"/>
                </a:cxn>
                <a:cxn ang="0">
                  <a:pos x="T2" y="T3"/>
                </a:cxn>
                <a:cxn ang="0">
                  <a:pos x="T4" y="T5"/>
                </a:cxn>
                <a:cxn ang="0">
                  <a:pos x="T6" y="T7"/>
                </a:cxn>
                <a:cxn ang="0">
                  <a:pos x="T8" y="T9"/>
                </a:cxn>
              </a:cxnLst>
              <a:rect l="0" t="0" r="r" b="b"/>
              <a:pathLst>
                <a:path w="1688" h="1462">
                  <a:moveTo>
                    <a:pt x="1688" y="0"/>
                  </a:moveTo>
                  <a:lnTo>
                    <a:pt x="1688" y="0"/>
                  </a:lnTo>
                  <a:lnTo>
                    <a:pt x="844" y="1462"/>
                  </a:lnTo>
                  <a:lnTo>
                    <a:pt x="0" y="0"/>
                  </a:lnTo>
                  <a:lnTo>
                    <a:pt x="16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5" name="Freeform 64"/>
            <p:cNvSpPr>
              <a:spLocks/>
            </p:cNvSpPr>
            <p:nvPr userDrawn="1"/>
          </p:nvSpPr>
          <p:spPr bwMode="auto">
            <a:xfrm>
              <a:off x="7102" y="2548"/>
              <a:ext cx="1014" cy="878"/>
            </a:xfrm>
            <a:custGeom>
              <a:avLst/>
              <a:gdLst>
                <a:gd name="T0" fmla="*/ 1688 w 1688"/>
                <a:gd name="T1" fmla="*/ 0 h 1462"/>
                <a:gd name="T2" fmla="*/ 1688 w 1688"/>
                <a:gd name="T3" fmla="*/ 0 h 1462"/>
                <a:gd name="T4" fmla="*/ 844 w 1688"/>
                <a:gd name="T5" fmla="*/ 1462 h 1462"/>
                <a:gd name="T6" fmla="*/ 0 w 1688"/>
                <a:gd name="T7" fmla="*/ 1 h 1462"/>
                <a:gd name="T8" fmla="*/ 1688 w 1688"/>
                <a:gd name="T9" fmla="*/ 0 h 1462"/>
              </a:gdLst>
              <a:ahLst/>
              <a:cxnLst>
                <a:cxn ang="0">
                  <a:pos x="T0" y="T1"/>
                </a:cxn>
                <a:cxn ang="0">
                  <a:pos x="T2" y="T3"/>
                </a:cxn>
                <a:cxn ang="0">
                  <a:pos x="T4" y="T5"/>
                </a:cxn>
                <a:cxn ang="0">
                  <a:pos x="T6" y="T7"/>
                </a:cxn>
                <a:cxn ang="0">
                  <a:pos x="T8" y="T9"/>
                </a:cxn>
              </a:cxnLst>
              <a:rect l="0" t="0" r="r" b="b"/>
              <a:pathLst>
                <a:path w="1688" h="1462">
                  <a:moveTo>
                    <a:pt x="1688" y="0"/>
                  </a:moveTo>
                  <a:lnTo>
                    <a:pt x="1688" y="0"/>
                  </a:lnTo>
                  <a:lnTo>
                    <a:pt x="844" y="1462"/>
                  </a:lnTo>
                  <a:lnTo>
                    <a:pt x="0" y="1"/>
                  </a:lnTo>
                  <a:lnTo>
                    <a:pt x="1688" y="0"/>
                  </a:lnTo>
                  <a:close/>
                </a:path>
              </a:pathLst>
            </a:custGeom>
            <a:solidFill>
              <a:schemeClr val="accent1">
                <a:alpha val="46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7" name="Freeform 66"/>
            <p:cNvSpPr>
              <a:spLocks/>
            </p:cNvSpPr>
            <p:nvPr userDrawn="1"/>
          </p:nvSpPr>
          <p:spPr bwMode="auto">
            <a:xfrm>
              <a:off x="83" y="531"/>
              <a:ext cx="7445" cy="921"/>
            </a:xfrm>
            <a:custGeom>
              <a:avLst/>
              <a:gdLst>
                <a:gd name="T0" fmla="*/ 11532 w 12398"/>
                <a:gd name="T1" fmla="*/ 11 h 1533"/>
                <a:gd name="T2" fmla="*/ 11532 w 12398"/>
                <a:gd name="T3" fmla="*/ 11 h 1533"/>
                <a:gd name="T4" fmla="*/ 11513 w 12398"/>
                <a:gd name="T5" fmla="*/ 0 h 1533"/>
                <a:gd name="T6" fmla="*/ 12398 w 12398"/>
                <a:gd name="T7" fmla="*/ 1533 h 1533"/>
                <a:gd name="T8" fmla="*/ 867 w 12398"/>
                <a:gd name="T9" fmla="*/ 1533 h 1533"/>
                <a:gd name="T10" fmla="*/ 0 w 12398"/>
                <a:gd name="T11" fmla="*/ 13 h 1533"/>
                <a:gd name="T12" fmla="*/ 11532 w 12398"/>
                <a:gd name="T13" fmla="*/ 11 h 1533"/>
              </a:gdLst>
              <a:ahLst/>
              <a:cxnLst>
                <a:cxn ang="0">
                  <a:pos x="T0" y="T1"/>
                </a:cxn>
                <a:cxn ang="0">
                  <a:pos x="T2" y="T3"/>
                </a:cxn>
                <a:cxn ang="0">
                  <a:pos x="T4" y="T5"/>
                </a:cxn>
                <a:cxn ang="0">
                  <a:pos x="T6" y="T7"/>
                </a:cxn>
                <a:cxn ang="0">
                  <a:pos x="T8" y="T9"/>
                </a:cxn>
                <a:cxn ang="0">
                  <a:pos x="T10" y="T11"/>
                </a:cxn>
                <a:cxn ang="0">
                  <a:pos x="T12" y="T13"/>
                </a:cxn>
              </a:cxnLst>
              <a:rect l="0" t="0" r="r" b="b"/>
              <a:pathLst>
                <a:path w="12398" h="1533">
                  <a:moveTo>
                    <a:pt x="11532" y="11"/>
                  </a:moveTo>
                  <a:lnTo>
                    <a:pt x="11532" y="11"/>
                  </a:lnTo>
                  <a:lnTo>
                    <a:pt x="11513" y="0"/>
                  </a:lnTo>
                  <a:lnTo>
                    <a:pt x="12398" y="1533"/>
                  </a:lnTo>
                  <a:lnTo>
                    <a:pt x="867" y="1533"/>
                  </a:lnTo>
                  <a:lnTo>
                    <a:pt x="0" y="13"/>
                  </a:lnTo>
                  <a:lnTo>
                    <a:pt x="11532" y="1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8" name="Freeform 67"/>
            <p:cNvSpPr>
              <a:spLocks/>
            </p:cNvSpPr>
            <p:nvPr userDrawn="1"/>
          </p:nvSpPr>
          <p:spPr bwMode="auto">
            <a:xfrm>
              <a:off x="7102" y="4"/>
              <a:ext cx="1015" cy="438"/>
            </a:xfrm>
            <a:custGeom>
              <a:avLst/>
              <a:gdLst>
                <a:gd name="T0" fmla="*/ 422 w 1689"/>
                <a:gd name="T1" fmla="*/ 0 h 730"/>
                <a:gd name="T2" fmla="*/ 422 w 1689"/>
                <a:gd name="T3" fmla="*/ 0 h 730"/>
                <a:gd name="T4" fmla="*/ 0 w 1689"/>
                <a:gd name="T5" fmla="*/ 730 h 730"/>
                <a:gd name="T6" fmla="*/ 1689 w 1689"/>
                <a:gd name="T7" fmla="*/ 730 h 730"/>
                <a:gd name="T8" fmla="*/ 1266 w 1689"/>
                <a:gd name="T9" fmla="*/ 0 h 730"/>
                <a:gd name="T10" fmla="*/ 422 w 1689"/>
                <a:gd name="T11" fmla="*/ 0 h 730"/>
              </a:gdLst>
              <a:ahLst/>
              <a:cxnLst>
                <a:cxn ang="0">
                  <a:pos x="T0" y="T1"/>
                </a:cxn>
                <a:cxn ang="0">
                  <a:pos x="T2" y="T3"/>
                </a:cxn>
                <a:cxn ang="0">
                  <a:pos x="T4" y="T5"/>
                </a:cxn>
                <a:cxn ang="0">
                  <a:pos x="T6" y="T7"/>
                </a:cxn>
                <a:cxn ang="0">
                  <a:pos x="T8" y="T9"/>
                </a:cxn>
                <a:cxn ang="0">
                  <a:pos x="T10" y="T11"/>
                </a:cxn>
              </a:cxnLst>
              <a:rect l="0" t="0" r="r" b="b"/>
              <a:pathLst>
                <a:path w="1689" h="730">
                  <a:moveTo>
                    <a:pt x="422" y="0"/>
                  </a:moveTo>
                  <a:lnTo>
                    <a:pt x="422" y="0"/>
                  </a:lnTo>
                  <a:lnTo>
                    <a:pt x="0" y="730"/>
                  </a:lnTo>
                  <a:lnTo>
                    <a:pt x="1689" y="730"/>
                  </a:lnTo>
                  <a:lnTo>
                    <a:pt x="1266" y="0"/>
                  </a:lnTo>
                  <a:lnTo>
                    <a:pt x="422"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69" name="Freeform 68"/>
            <p:cNvSpPr>
              <a:spLocks/>
            </p:cNvSpPr>
            <p:nvPr userDrawn="1"/>
          </p:nvSpPr>
          <p:spPr bwMode="auto">
            <a:xfrm>
              <a:off x="7963" y="4"/>
              <a:ext cx="229" cy="394"/>
            </a:xfrm>
            <a:custGeom>
              <a:avLst/>
              <a:gdLst>
                <a:gd name="T0" fmla="*/ 380 w 380"/>
                <a:gd name="T1" fmla="*/ 0 h 657"/>
                <a:gd name="T2" fmla="*/ 380 w 380"/>
                <a:gd name="T3" fmla="*/ 0 h 657"/>
                <a:gd name="T4" fmla="*/ 0 w 380"/>
                <a:gd name="T5" fmla="*/ 0 h 657"/>
                <a:gd name="T6" fmla="*/ 380 w 380"/>
                <a:gd name="T7" fmla="*/ 657 h 657"/>
                <a:gd name="T8" fmla="*/ 380 w 380"/>
                <a:gd name="T9" fmla="*/ 0 h 657"/>
              </a:gdLst>
              <a:ahLst/>
              <a:cxnLst>
                <a:cxn ang="0">
                  <a:pos x="T0" y="T1"/>
                </a:cxn>
                <a:cxn ang="0">
                  <a:pos x="T2" y="T3"/>
                </a:cxn>
                <a:cxn ang="0">
                  <a:pos x="T4" y="T5"/>
                </a:cxn>
                <a:cxn ang="0">
                  <a:pos x="T6" y="T7"/>
                </a:cxn>
                <a:cxn ang="0">
                  <a:pos x="T8" y="T9"/>
                </a:cxn>
              </a:cxnLst>
              <a:rect l="0" t="0" r="r" b="b"/>
              <a:pathLst>
                <a:path w="380" h="657">
                  <a:moveTo>
                    <a:pt x="380" y="0"/>
                  </a:moveTo>
                  <a:lnTo>
                    <a:pt x="380" y="0"/>
                  </a:lnTo>
                  <a:lnTo>
                    <a:pt x="0" y="0"/>
                  </a:lnTo>
                  <a:lnTo>
                    <a:pt x="380" y="657"/>
                  </a:lnTo>
                  <a:lnTo>
                    <a:pt x="38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0" name="Freeform 69"/>
            <p:cNvSpPr>
              <a:spLocks/>
            </p:cNvSpPr>
            <p:nvPr userDrawn="1"/>
          </p:nvSpPr>
          <p:spPr bwMode="auto">
            <a:xfrm>
              <a:off x="7685" y="574"/>
              <a:ext cx="507" cy="878"/>
            </a:xfrm>
            <a:custGeom>
              <a:avLst/>
              <a:gdLst>
                <a:gd name="T0" fmla="*/ 844 w 844"/>
                <a:gd name="T1" fmla="*/ 0 h 1462"/>
                <a:gd name="T2" fmla="*/ 844 w 844"/>
                <a:gd name="T3" fmla="*/ 0 h 1462"/>
                <a:gd name="T4" fmla="*/ 0 w 844"/>
                <a:gd name="T5" fmla="*/ 1462 h 1462"/>
                <a:gd name="T6" fmla="*/ 844 w 844"/>
                <a:gd name="T7" fmla="*/ 1462 h 1462"/>
                <a:gd name="T8" fmla="*/ 844 w 844"/>
                <a:gd name="T9" fmla="*/ 0 h 1462"/>
              </a:gdLst>
              <a:ahLst/>
              <a:cxnLst>
                <a:cxn ang="0">
                  <a:pos x="T0" y="T1"/>
                </a:cxn>
                <a:cxn ang="0">
                  <a:pos x="T2" y="T3"/>
                </a:cxn>
                <a:cxn ang="0">
                  <a:pos x="T4" y="T5"/>
                </a:cxn>
                <a:cxn ang="0">
                  <a:pos x="T6" y="T7"/>
                </a:cxn>
                <a:cxn ang="0">
                  <a:pos x="T8" y="T9"/>
                </a:cxn>
              </a:cxnLst>
              <a:rect l="0" t="0" r="r" b="b"/>
              <a:pathLst>
                <a:path w="844" h="1462">
                  <a:moveTo>
                    <a:pt x="844" y="0"/>
                  </a:moveTo>
                  <a:lnTo>
                    <a:pt x="844" y="0"/>
                  </a:lnTo>
                  <a:lnTo>
                    <a:pt x="0" y="1462"/>
                  </a:lnTo>
                  <a:lnTo>
                    <a:pt x="844" y="1462"/>
                  </a:lnTo>
                  <a:lnTo>
                    <a:pt x="844"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1" name="Freeform 70"/>
            <p:cNvSpPr>
              <a:spLocks/>
            </p:cNvSpPr>
            <p:nvPr userDrawn="1"/>
          </p:nvSpPr>
          <p:spPr bwMode="auto">
            <a:xfrm>
              <a:off x="7685" y="1539"/>
              <a:ext cx="507" cy="878"/>
            </a:xfrm>
            <a:custGeom>
              <a:avLst/>
              <a:gdLst>
                <a:gd name="T0" fmla="*/ 843 w 843"/>
                <a:gd name="T1" fmla="*/ 0 h 1461"/>
                <a:gd name="T2" fmla="*/ 843 w 843"/>
                <a:gd name="T3" fmla="*/ 0 h 1461"/>
                <a:gd name="T4" fmla="*/ 0 w 843"/>
                <a:gd name="T5" fmla="*/ 0 h 1461"/>
                <a:gd name="T6" fmla="*/ 843 w 843"/>
                <a:gd name="T7" fmla="*/ 1461 h 1461"/>
                <a:gd name="T8" fmla="*/ 843 w 843"/>
                <a:gd name="T9" fmla="*/ 0 h 1461"/>
              </a:gdLst>
              <a:ahLst/>
              <a:cxnLst>
                <a:cxn ang="0">
                  <a:pos x="T0" y="T1"/>
                </a:cxn>
                <a:cxn ang="0">
                  <a:pos x="T2" y="T3"/>
                </a:cxn>
                <a:cxn ang="0">
                  <a:pos x="T4" y="T5"/>
                </a:cxn>
                <a:cxn ang="0">
                  <a:pos x="T6" y="T7"/>
                </a:cxn>
                <a:cxn ang="0">
                  <a:pos x="T8" y="T9"/>
                </a:cxn>
              </a:cxnLst>
              <a:rect l="0" t="0" r="r" b="b"/>
              <a:pathLst>
                <a:path w="843" h="1461">
                  <a:moveTo>
                    <a:pt x="843" y="0"/>
                  </a:moveTo>
                  <a:lnTo>
                    <a:pt x="843" y="0"/>
                  </a:lnTo>
                  <a:lnTo>
                    <a:pt x="0" y="0"/>
                  </a:lnTo>
                  <a:lnTo>
                    <a:pt x="843" y="1461"/>
                  </a:lnTo>
                  <a:lnTo>
                    <a:pt x="84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2" name="Freeform 71"/>
            <p:cNvSpPr>
              <a:spLocks/>
            </p:cNvSpPr>
            <p:nvPr userDrawn="1"/>
          </p:nvSpPr>
          <p:spPr bwMode="auto">
            <a:xfrm>
              <a:off x="7685" y="2592"/>
              <a:ext cx="507" cy="878"/>
            </a:xfrm>
            <a:custGeom>
              <a:avLst/>
              <a:gdLst>
                <a:gd name="T0" fmla="*/ 844 w 844"/>
                <a:gd name="T1" fmla="*/ 0 h 1462"/>
                <a:gd name="T2" fmla="*/ 844 w 844"/>
                <a:gd name="T3" fmla="*/ 0 h 1462"/>
                <a:gd name="T4" fmla="*/ 0 w 844"/>
                <a:gd name="T5" fmla="*/ 1462 h 1462"/>
                <a:gd name="T6" fmla="*/ 844 w 844"/>
                <a:gd name="T7" fmla="*/ 1462 h 1462"/>
                <a:gd name="T8" fmla="*/ 844 w 844"/>
                <a:gd name="T9" fmla="*/ 0 h 1462"/>
              </a:gdLst>
              <a:ahLst/>
              <a:cxnLst>
                <a:cxn ang="0">
                  <a:pos x="T0" y="T1"/>
                </a:cxn>
                <a:cxn ang="0">
                  <a:pos x="T2" y="T3"/>
                </a:cxn>
                <a:cxn ang="0">
                  <a:pos x="T4" y="T5"/>
                </a:cxn>
                <a:cxn ang="0">
                  <a:pos x="T6" y="T7"/>
                </a:cxn>
                <a:cxn ang="0">
                  <a:pos x="T8" y="T9"/>
                </a:cxn>
              </a:cxnLst>
              <a:rect l="0" t="0" r="r" b="b"/>
              <a:pathLst>
                <a:path w="844" h="1462">
                  <a:moveTo>
                    <a:pt x="844" y="0"/>
                  </a:moveTo>
                  <a:lnTo>
                    <a:pt x="844" y="0"/>
                  </a:lnTo>
                  <a:lnTo>
                    <a:pt x="0" y="1462"/>
                  </a:lnTo>
                  <a:lnTo>
                    <a:pt x="844" y="1462"/>
                  </a:lnTo>
                  <a:lnTo>
                    <a:pt x="844" y="0"/>
                  </a:lnTo>
                  <a:close/>
                </a:path>
              </a:pathLst>
            </a:custGeom>
            <a:solidFill>
              <a:schemeClr val="bg2">
                <a:lumMod val="75000"/>
                <a:alpha val="56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3" name="Freeform 72"/>
            <p:cNvSpPr>
              <a:spLocks/>
            </p:cNvSpPr>
            <p:nvPr userDrawn="1"/>
          </p:nvSpPr>
          <p:spPr bwMode="auto">
            <a:xfrm>
              <a:off x="7685" y="3552"/>
              <a:ext cx="507" cy="877"/>
            </a:xfrm>
            <a:custGeom>
              <a:avLst/>
              <a:gdLst>
                <a:gd name="T0" fmla="*/ 843 w 843"/>
                <a:gd name="T1" fmla="*/ 0 h 1461"/>
                <a:gd name="T2" fmla="*/ 843 w 843"/>
                <a:gd name="T3" fmla="*/ 0 h 1461"/>
                <a:gd name="T4" fmla="*/ 0 w 843"/>
                <a:gd name="T5" fmla="*/ 1 h 1461"/>
                <a:gd name="T6" fmla="*/ 843 w 843"/>
                <a:gd name="T7" fmla="*/ 1461 h 1461"/>
                <a:gd name="T8" fmla="*/ 843 w 843"/>
                <a:gd name="T9" fmla="*/ 0 h 1461"/>
              </a:gdLst>
              <a:ahLst/>
              <a:cxnLst>
                <a:cxn ang="0">
                  <a:pos x="T0" y="T1"/>
                </a:cxn>
                <a:cxn ang="0">
                  <a:pos x="T2" y="T3"/>
                </a:cxn>
                <a:cxn ang="0">
                  <a:pos x="T4" y="T5"/>
                </a:cxn>
                <a:cxn ang="0">
                  <a:pos x="T6" y="T7"/>
                </a:cxn>
                <a:cxn ang="0">
                  <a:pos x="T8" y="T9"/>
                </a:cxn>
              </a:cxnLst>
              <a:rect l="0" t="0" r="r" b="b"/>
              <a:pathLst>
                <a:path w="843" h="1461">
                  <a:moveTo>
                    <a:pt x="843" y="0"/>
                  </a:moveTo>
                  <a:lnTo>
                    <a:pt x="843" y="0"/>
                  </a:lnTo>
                  <a:lnTo>
                    <a:pt x="0" y="1"/>
                  </a:lnTo>
                  <a:lnTo>
                    <a:pt x="843" y="1461"/>
                  </a:lnTo>
                  <a:lnTo>
                    <a:pt x="843" y="0"/>
                  </a:lnTo>
                  <a:close/>
                </a:path>
              </a:pathLst>
            </a:custGeom>
            <a:solidFill>
              <a:schemeClr val="accent1">
                <a:alpha val="33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4" name="Freeform 73"/>
            <p:cNvSpPr>
              <a:spLocks/>
            </p:cNvSpPr>
            <p:nvPr userDrawn="1"/>
          </p:nvSpPr>
          <p:spPr bwMode="auto">
            <a:xfrm>
              <a:off x="864" y="5161"/>
              <a:ext cx="90" cy="80"/>
            </a:xfrm>
            <a:custGeom>
              <a:avLst/>
              <a:gdLst>
                <a:gd name="T0" fmla="*/ 75 w 150"/>
                <a:gd name="T1" fmla="*/ 0 h 133"/>
                <a:gd name="T2" fmla="*/ 75 w 150"/>
                <a:gd name="T3" fmla="*/ 0 h 133"/>
                <a:gd name="T4" fmla="*/ 0 w 150"/>
                <a:gd name="T5" fmla="*/ 133 h 133"/>
                <a:gd name="T6" fmla="*/ 150 w 150"/>
                <a:gd name="T7" fmla="*/ 133 h 133"/>
                <a:gd name="T8" fmla="*/ 75 w 150"/>
                <a:gd name="T9" fmla="*/ 0 h 133"/>
              </a:gdLst>
              <a:ahLst/>
              <a:cxnLst>
                <a:cxn ang="0">
                  <a:pos x="T0" y="T1"/>
                </a:cxn>
                <a:cxn ang="0">
                  <a:pos x="T2" y="T3"/>
                </a:cxn>
                <a:cxn ang="0">
                  <a:pos x="T4" y="T5"/>
                </a:cxn>
                <a:cxn ang="0">
                  <a:pos x="T6" y="T7"/>
                </a:cxn>
                <a:cxn ang="0">
                  <a:pos x="T8" y="T9"/>
                </a:cxn>
              </a:cxnLst>
              <a:rect l="0" t="0" r="r" b="b"/>
              <a:pathLst>
                <a:path w="150" h="133">
                  <a:moveTo>
                    <a:pt x="75" y="0"/>
                  </a:moveTo>
                  <a:lnTo>
                    <a:pt x="75" y="0"/>
                  </a:lnTo>
                  <a:lnTo>
                    <a:pt x="0" y="133"/>
                  </a:lnTo>
                  <a:lnTo>
                    <a:pt x="150" y="133"/>
                  </a:lnTo>
                  <a:lnTo>
                    <a:pt x="75" y="0"/>
                  </a:lnTo>
                  <a:close/>
                </a:path>
              </a:pathLst>
            </a:custGeom>
            <a:solidFill>
              <a:srgbClr val="039F5A"/>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5" name="Freeform 74"/>
            <p:cNvSpPr>
              <a:spLocks/>
            </p:cNvSpPr>
            <p:nvPr userDrawn="1"/>
          </p:nvSpPr>
          <p:spPr bwMode="auto">
            <a:xfrm>
              <a:off x="472" y="5161"/>
              <a:ext cx="90" cy="80"/>
            </a:xfrm>
            <a:custGeom>
              <a:avLst/>
              <a:gdLst>
                <a:gd name="T0" fmla="*/ 74 w 150"/>
                <a:gd name="T1" fmla="*/ 0 h 133"/>
                <a:gd name="T2" fmla="*/ 74 w 150"/>
                <a:gd name="T3" fmla="*/ 0 h 133"/>
                <a:gd name="T4" fmla="*/ 0 w 150"/>
                <a:gd name="T5" fmla="*/ 133 h 133"/>
                <a:gd name="T6" fmla="*/ 150 w 150"/>
                <a:gd name="T7" fmla="*/ 133 h 133"/>
                <a:gd name="T8" fmla="*/ 74 w 150"/>
                <a:gd name="T9" fmla="*/ 0 h 133"/>
              </a:gdLst>
              <a:ahLst/>
              <a:cxnLst>
                <a:cxn ang="0">
                  <a:pos x="T0" y="T1"/>
                </a:cxn>
                <a:cxn ang="0">
                  <a:pos x="T2" y="T3"/>
                </a:cxn>
                <a:cxn ang="0">
                  <a:pos x="T4" y="T5"/>
                </a:cxn>
                <a:cxn ang="0">
                  <a:pos x="T6" y="T7"/>
                </a:cxn>
                <a:cxn ang="0">
                  <a:pos x="T8" y="T9"/>
                </a:cxn>
              </a:cxnLst>
              <a:rect l="0" t="0" r="r" b="b"/>
              <a:pathLst>
                <a:path w="150" h="133">
                  <a:moveTo>
                    <a:pt x="74" y="0"/>
                  </a:moveTo>
                  <a:lnTo>
                    <a:pt x="74" y="0"/>
                  </a:lnTo>
                  <a:lnTo>
                    <a:pt x="0" y="133"/>
                  </a:lnTo>
                  <a:lnTo>
                    <a:pt x="150" y="133"/>
                  </a:lnTo>
                  <a:lnTo>
                    <a:pt x="74"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6" name="Freeform 75"/>
            <p:cNvSpPr>
              <a:spLocks noEditPoints="1"/>
            </p:cNvSpPr>
            <p:nvPr userDrawn="1"/>
          </p:nvSpPr>
          <p:spPr bwMode="auto">
            <a:xfrm>
              <a:off x="303" y="5162"/>
              <a:ext cx="55" cy="79"/>
            </a:xfrm>
            <a:custGeom>
              <a:avLst/>
              <a:gdLst>
                <a:gd name="T0" fmla="*/ 92 w 93"/>
                <a:gd name="T1" fmla="*/ 40 h 131"/>
                <a:gd name="T2" fmla="*/ 92 w 93"/>
                <a:gd name="T3" fmla="*/ 40 h 131"/>
                <a:gd name="T4" fmla="*/ 87 w 93"/>
                <a:gd name="T5" fmla="*/ 63 h 131"/>
                <a:gd name="T6" fmla="*/ 70 w 93"/>
                <a:gd name="T7" fmla="*/ 79 h 131"/>
                <a:gd name="T8" fmla="*/ 45 w 93"/>
                <a:gd name="T9" fmla="*/ 84 h 131"/>
                <a:gd name="T10" fmla="*/ 27 w 93"/>
                <a:gd name="T11" fmla="*/ 84 h 131"/>
                <a:gd name="T12" fmla="*/ 27 w 93"/>
                <a:gd name="T13" fmla="*/ 124 h 131"/>
                <a:gd name="T14" fmla="*/ 27 w 93"/>
                <a:gd name="T15" fmla="*/ 131 h 131"/>
                <a:gd name="T16" fmla="*/ 20 w 93"/>
                <a:gd name="T17" fmla="*/ 131 h 131"/>
                <a:gd name="T18" fmla="*/ 8 w 93"/>
                <a:gd name="T19" fmla="*/ 131 h 131"/>
                <a:gd name="T20" fmla="*/ 0 w 93"/>
                <a:gd name="T21" fmla="*/ 131 h 131"/>
                <a:gd name="T22" fmla="*/ 0 w 93"/>
                <a:gd name="T23" fmla="*/ 124 h 131"/>
                <a:gd name="T24" fmla="*/ 0 w 93"/>
                <a:gd name="T25" fmla="*/ 8 h 131"/>
                <a:gd name="T26" fmla="*/ 0 w 93"/>
                <a:gd name="T27" fmla="*/ 0 h 131"/>
                <a:gd name="T28" fmla="*/ 8 w 93"/>
                <a:gd name="T29" fmla="*/ 0 h 131"/>
                <a:gd name="T30" fmla="*/ 38 w 93"/>
                <a:gd name="T31" fmla="*/ 0 h 131"/>
                <a:gd name="T32" fmla="*/ 75 w 93"/>
                <a:gd name="T33" fmla="*/ 9 h 131"/>
                <a:gd name="T34" fmla="*/ 92 w 93"/>
                <a:gd name="T35" fmla="*/ 40 h 131"/>
                <a:gd name="T36" fmla="*/ 60 w 93"/>
                <a:gd name="T37" fmla="*/ 29 h 131"/>
                <a:gd name="T38" fmla="*/ 60 w 93"/>
                <a:gd name="T39" fmla="*/ 29 h 131"/>
                <a:gd name="T40" fmla="*/ 40 w 93"/>
                <a:gd name="T41" fmla="*/ 25 h 131"/>
                <a:gd name="T42" fmla="*/ 27 w 93"/>
                <a:gd name="T43" fmla="*/ 25 h 131"/>
                <a:gd name="T44" fmla="*/ 27 w 93"/>
                <a:gd name="T45" fmla="*/ 59 h 131"/>
                <a:gd name="T46" fmla="*/ 44 w 93"/>
                <a:gd name="T47" fmla="*/ 59 h 131"/>
                <a:gd name="T48" fmla="*/ 61 w 93"/>
                <a:gd name="T49" fmla="*/ 54 h 131"/>
                <a:gd name="T50" fmla="*/ 66 w 93"/>
                <a:gd name="T51" fmla="*/ 41 h 131"/>
                <a:gd name="T52" fmla="*/ 60 w 93"/>
                <a:gd name="T53" fmla="*/ 2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31">
                  <a:moveTo>
                    <a:pt x="92" y="40"/>
                  </a:moveTo>
                  <a:lnTo>
                    <a:pt x="92" y="40"/>
                  </a:lnTo>
                  <a:cubicBezTo>
                    <a:pt x="93" y="48"/>
                    <a:pt x="91" y="56"/>
                    <a:pt x="87" y="63"/>
                  </a:cubicBezTo>
                  <a:cubicBezTo>
                    <a:pt x="83" y="70"/>
                    <a:pt x="77" y="75"/>
                    <a:pt x="70" y="79"/>
                  </a:cubicBezTo>
                  <a:cubicBezTo>
                    <a:pt x="62" y="83"/>
                    <a:pt x="54" y="84"/>
                    <a:pt x="45" y="84"/>
                  </a:cubicBezTo>
                  <a:lnTo>
                    <a:pt x="27" y="84"/>
                  </a:lnTo>
                  <a:lnTo>
                    <a:pt x="27" y="124"/>
                  </a:lnTo>
                  <a:lnTo>
                    <a:pt x="27" y="131"/>
                  </a:lnTo>
                  <a:lnTo>
                    <a:pt x="20" y="131"/>
                  </a:lnTo>
                  <a:lnTo>
                    <a:pt x="8" y="131"/>
                  </a:lnTo>
                  <a:lnTo>
                    <a:pt x="0" y="131"/>
                  </a:lnTo>
                  <a:lnTo>
                    <a:pt x="0" y="124"/>
                  </a:lnTo>
                  <a:lnTo>
                    <a:pt x="0" y="8"/>
                  </a:lnTo>
                  <a:lnTo>
                    <a:pt x="0" y="0"/>
                  </a:lnTo>
                  <a:lnTo>
                    <a:pt x="8" y="0"/>
                  </a:lnTo>
                  <a:lnTo>
                    <a:pt x="38" y="0"/>
                  </a:lnTo>
                  <a:cubicBezTo>
                    <a:pt x="54" y="0"/>
                    <a:pt x="66" y="3"/>
                    <a:pt x="75" y="9"/>
                  </a:cubicBezTo>
                  <a:cubicBezTo>
                    <a:pt x="86" y="15"/>
                    <a:pt x="92" y="25"/>
                    <a:pt x="92" y="40"/>
                  </a:cubicBezTo>
                  <a:close/>
                  <a:moveTo>
                    <a:pt x="60" y="29"/>
                  </a:moveTo>
                  <a:lnTo>
                    <a:pt x="60" y="29"/>
                  </a:lnTo>
                  <a:cubicBezTo>
                    <a:pt x="55" y="27"/>
                    <a:pt x="49" y="25"/>
                    <a:pt x="40" y="25"/>
                  </a:cubicBezTo>
                  <a:lnTo>
                    <a:pt x="27" y="25"/>
                  </a:lnTo>
                  <a:lnTo>
                    <a:pt x="27" y="59"/>
                  </a:lnTo>
                  <a:lnTo>
                    <a:pt x="44" y="59"/>
                  </a:lnTo>
                  <a:cubicBezTo>
                    <a:pt x="52" y="59"/>
                    <a:pt x="58" y="58"/>
                    <a:pt x="61" y="54"/>
                  </a:cubicBezTo>
                  <a:cubicBezTo>
                    <a:pt x="65" y="51"/>
                    <a:pt x="66" y="46"/>
                    <a:pt x="66" y="41"/>
                  </a:cubicBezTo>
                  <a:cubicBezTo>
                    <a:pt x="66" y="33"/>
                    <a:pt x="62" y="31"/>
                    <a:pt x="60" y="2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7" name="Freeform 76"/>
            <p:cNvSpPr>
              <a:spLocks noEditPoints="1"/>
            </p:cNvSpPr>
            <p:nvPr userDrawn="1"/>
          </p:nvSpPr>
          <p:spPr bwMode="auto">
            <a:xfrm>
              <a:off x="686" y="5162"/>
              <a:ext cx="60" cy="79"/>
            </a:xfrm>
            <a:custGeom>
              <a:avLst/>
              <a:gdLst>
                <a:gd name="T0" fmla="*/ 91 w 100"/>
                <a:gd name="T1" fmla="*/ 120 h 131"/>
                <a:gd name="T2" fmla="*/ 91 w 100"/>
                <a:gd name="T3" fmla="*/ 120 h 131"/>
                <a:gd name="T4" fmla="*/ 100 w 100"/>
                <a:gd name="T5" fmla="*/ 131 h 131"/>
                <a:gd name="T6" fmla="*/ 85 w 100"/>
                <a:gd name="T7" fmla="*/ 131 h 131"/>
                <a:gd name="T8" fmla="*/ 70 w 100"/>
                <a:gd name="T9" fmla="*/ 131 h 131"/>
                <a:gd name="T10" fmla="*/ 67 w 100"/>
                <a:gd name="T11" fmla="*/ 131 h 131"/>
                <a:gd name="T12" fmla="*/ 64 w 100"/>
                <a:gd name="T13" fmla="*/ 128 h 131"/>
                <a:gd name="T14" fmla="*/ 27 w 100"/>
                <a:gd name="T15" fmla="*/ 78 h 131"/>
                <a:gd name="T16" fmla="*/ 27 w 100"/>
                <a:gd name="T17" fmla="*/ 124 h 131"/>
                <a:gd name="T18" fmla="*/ 27 w 100"/>
                <a:gd name="T19" fmla="*/ 131 h 131"/>
                <a:gd name="T20" fmla="*/ 19 w 100"/>
                <a:gd name="T21" fmla="*/ 131 h 131"/>
                <a:gd name="T22" fmla="*/ 8 w 100"/>
                <a:gd name="T23" fmla="*/ 131 h 131"/>
                <a:gd name="T24" fmla="*/ 0 w 100"/>
                <a:gd name="T25" fmla="*/ 131 h 131"/>
                <a:gd name="T26" fmla="*/ 0 w 100"/>
                <a:gd name="T27" fmla="*/ 124 h 131"/>
                <a:gd name="T28" fmla="*/ 0 w 100"/>
                <a:gd name="T29" fmla="*/ 8 h 131"/>
                <a:gd name="T30" fmla="*/ 0 w 100"/>
                <a:gd name="T31" fmla="*/ 0 h 131"/>
                <a:gd name="T32" fmla="*/ 8 w 100"/>
                <a:gd name="T33" fmla="*/ 0 h 131"/>
                <a:gd name="T34" fmla="*/ 39 w 100"/>
                <a:gd name="T35" fmla="*/ 0 h 131"/>
                <a:gd name="T36" fmla="*/ 81 w 100"/>
                <a:gd name="T37" fmla="*/ 13 h 131"/>
                <a:gd name="T38" fmla="*/ 94 w 100"/>
                <a:gd name="T39" fmla="*/ 43 h 131"/>
                <a:gd name="T40" fmla="*/ 90 w 100"/>
                <a:gd name="T41" fmla="*/ 65 h 131"/>
                <a:gd name="T42" fmla="*/ 75 w 100"/>
                <a:gd name="T43" fmla="*/ 81 h 131"/>
                <a:gd name="T44" fmla="*/ 65 w 100"/>
                <a:gd name="T45" fmla="*/ 86 h 131"/>
                <a:gd name="T46" fmla="*/ 91 w 100"/>
                <a:gd name="T47" fmla="*/ 120 h 131"/>
                <a:gd name="T48" fmla="*/ 27 w 100"/>
                <a:gd name="T49" fmla="*/ 64 h 131"/>
                <a:gd name="T50" fmla="*/ 27 w 100"/>
                <a:gd name="T51" fmla="*/ 64 h 131"/>
                <a:gd name="T52" fmla="*/ 31 w 100"/>
                <a:gd name="T53" fmla="*/ 64 h 131"/>
                <a:gd name="T54" fmla="*/ 41 w 100"/>
                <a:gd name="T55" fmla="*/ 64 h 131"/>
                <a:gd name="T56" fmla="*/ 61 w 100"/>
                <a:gd name="T57" fmla="*/ 59 h 131"/>
                <a:gd name="T58" fmla="*/ 68 w 100"/>
                <a:gd name="T59" fmla="*/ 45 h 131"/>
                <a:gd name="T60" fmla="*/ 61 w 100"/>
                <a:gd name="T61" fmla="*/ 31 h 131"/>
                <a:gd name="T62" fmla="*/ 43 w 100"/>
                <a:gd name="T63" fmla="*/ 26 h 131"/>
                <a:gd name="T64" fmla="*/ 27 w 100"/>
                <a:gd name="T65" fmla="*/ 26 h 131"/>
                <a:gd name="T66" fmla="*/ 27 w 100"/>
                <a:gd name="T67" fmla="*/ 6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31">
                  <a:moveTo>
                    <a:pt x="91" y="120"/>
                  </a:moveTo>
                  <a:lnTo>
                    <a:pt x="91" y="120"/>
                  </a:lnTo>
                  <a:lnTo>
                    <a:pt x="100" y="131"/>
                  </a:lnTo>
                  <a:lnTo>
                    <a:pt x="85" y="131"/>
                  </a:lnTo>
                  <a:lnTo>
                    <a:pt x="70" y="131"/>
                  </a:lnTo>
                  <a:lnTo>
                    <a:pt x="67" y="131"/>
                  </a:lnTo>
                  <a:lnTo>
                    <a:pt x="64" y="128"/>
                  </a:lnTo>
                  <a:lnTo>
                    <a:pt x="27" y="78"/>
                  </a:lnTo>
                  <a:lnTo>
                    <a:pt x="27" y="124"/>
                  </a:lnTo>
                  <a:lnTo>
                    <a:pt x="27" y="131"/>
                  </a:lnTo>
                  <a:lnTo>
                    <a:pt x="19" y="131"/>
                  </a:lnTo>
                  <a:lnTo>
                    <a:pt x="8" y="131"/>
                  </a:lnTo>
                  <a:lnTo>
                    <a:pt x="0" y="131"/>
                  </a:lnTo>
                  <a:lnTo>
                    <a:pt x="0" y="124"/>
                  </a:lnTo>
                  <a:lnTo>
                    <a:pt x="0" y="8"/>
                  </a:lnTo>
                  <a:lnTo>
                    <a:pt x="0" y="0"/>
                  </a:lnTo>
                  <a:lnTo>
                    <a:pt x="8" y="0"/>
                  </a:lnTo>
                  <a:lnTo>
                    <a:pt x="39" y="0"/>
                  </a:lnTo>
                  <a:cubicBezTo>
                    <a:pt x="59" y="0"/>
                    <a:pt x="73" y="4"/>
                    <a:pt x="81" y="13"/>
                  </a:cubicBezTo>
                  <a:cubicBezTo>
                    <a:pt x="89" y="21"/>
                    <a:pt x="93" y="31"/>
                    <a:pt x="94" y="43"/>
                  </a:cubicBezTo>
                  <a:cubicBezTo>
                    <a:pt x="95" y="51"/>
                    <a:pt x="93" y="58"/>
                    <a:pt x="90" y="65"/>
                  </a:cubicBezTo>
                  <a:cubicBezTo>
                    <a:pt x="86" y="72"/>
                    <a:pt x="81" y="77"/>
                    <a:pt x="75" y="81"/>
                  </a:cubicBezTo>
                  <a:cubicBezTo>
                    <a:pt x="72" y="83"/>
                    <a:pt x="69" y="85"/>
                    <a:pt x="65" y="86"/>
                  </a:cubicBezTo>
                  <a:lnTo>
                    <a:pt x="91" y="120"/>
                  </a:lnTo>
                  <a:close/>
                  <a:moveTo>
                    <a:pt x="27" y="64"/>
                  </a:moveTo>
                  <a:lnTo>
                    <a:pt x="27" y="64"/>
                  </a:lnTo>
                  <a:lnTo>
                    <a:pt x="31" y="64"/>
                  </a:lnTo>
                  <a:lnTo>
                    <a:pt x="41" y="64"/>
                  </a:lnTo>
                  <a:cubicBezTo>
                    <a:pt x="49" y="64"/>
                    <a:pt x="56" y="62"/>
                    <a:pt x="61" y="59"/>
                  </a:cubicBezTo>
                  <a:cubicBezTo>
                    <a:pt x="65" y="55"/>
                    <a:pt x="68" y="51"/>
                    <a:pt x="68" y="45"/>
                  </a:cubicBezTo>
                  <a:cubicBezTo>
                    <a:pt x="68" y="39"/>
                    <a:pt x="65" y="35"/>
                    <a:pt x="61" y="31"/>
                  </a:cubicBezTo>
                  <a:cubicBezTo>
                    <a:pt x="56" y="27"/>
                    <a:pt x="50" y="26"/>
                    <a:pt x="43" y="26"/>
                  </a:cubicBezTo>
                  <a:lnTo>
                    <a:pt x="27" y="26"/>
                  </a:lnTo>
                  <a:lnTo>
                    <a:pt x="27" y="6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8" name="Freeform 77"/>
            <p:cNvSpPr>
              <a:spLocks noEditPoints="1"/>
            </p:cNvSpPr>
            <p:nvPr userDrawn="1"/>
          </p:nvSpPr>
          <p:spPr bwMode="auto">
            <a:xfrm>
              <a:off x="1078" y="5162"/>
              <a:ext cx="68" cy="79"/>
            </a:xfrm>
            <a:custGeom>
              <a:avLst/>
              <a:gdLst>
                <a:gd name="T0" fmla="*/ 105 w 113"/>
                <a:gd name="T1" fmla="*/ 33 h 131"/>
                <a:gd name="T2" fmla="*/ 105 w 113"/>
                <a:gd name="T3" fmla="*/ 33 h 131"/>
                <a:gd name="T4" fmla="*/ 113 w 113"/>
                <a:gd name="T5" fmla="*/ 67 h 131"/>
                <a:gd name="T6" fmla="*/ 103 w 113"/>
                <a:gd name="T7" fmla="*/ 101 h 131"/>
                <a:gd name="T8" fmla="*/ 78 w 113"/>
                <a:gd name="T9" fmla="*/ 124 h 131"/>
                <a:gd name="T10" fmla="*/ 45 w 113"/>
                <a:gd name="T11" fmla="*/ 131 h 131"/>
                <a:gd name="T12" fmla="*/ 7 w 113"/>
                <a:gd name="T13" fmla="*/ 131 h 131"/>
                <a:gd name="T14" fmla="*/ 0 w 113"/>
                <a:gd name="T15" fmla="*/ 131 h 131"/>
                <a:gd name="T16" fmla="*/ 0 w 113"/>
                <a:gd name="T17" fmla="*/ 124 h 131"/>
                <a:gd name="T18" fmla="*/ 0 w 113"/>
                <a:gd name="T19" fmla="*/ 8 h 131"/>
                <a:gd name="T20" fmla="*/ 0 w 113"/>
                <a:gd name="T21" fmla="*/ 0 h 131"/>
                <a:gd name="T22" fmla="*/ 7 w 113"/>
                <a:gd name="T23" fmla="*/ 0 h 131"/>
                <a:gd name="T24" fmla="*/ 39 w 113"/>
                <a:gd name="T25" fmla="*/ 0 h 131"/>
                <a:gd name="T26" fmla="*/ 79 w 113"/>
                <a:gd name="T27" fmla="*/ 9 h 131"/>
                <a:gd name="T28" fmla="*/ 105 w 113"/>
                <a:gd name="T29" fmla="*/ 33 h 131"/>
                <a:gd name="T30" fmla="*/ 76 w 113"/>
                <a:gd name="T31" fmla="*/ 38 h 131"/>
                <a:gd name="T32" fmla="*/ 76 w 113"/>
                <a:gd name="T33" fmla="*/ 38 h 131"/>
                <a:gd name="T34" fmla="*/ 39 w 113"/>
                <a:gd name="T35" fmla="*/ 25 h 131"/>
                <a:gd name="T36" fmla="*/ 26 w 113"/>
                <a:gd name="T37" fmla="*/ 25 h 131"/>
                <a:gd name="T38" fmla="*/ 26 w 113"/>
                <a:gd name="T39" fmla="*/ 106 h 131"/>
                <a:gd name="T40" fmla="*/ 37 w 113"/>
                <a:gd name="T41" fmla="*/ 106 h 131"/>
                <a:gd name="T42" fmla="*/ 72 w 113"/>
                <a:gd name="T43" fmla="*/ 96 h 131"/>
                <a:gd name="T44" fmla="*/ 87 w 113"/>
                <a:gd name="T45" fmla="*/ 66 h 131"/>
                <a:gd name="T46" fmla="*/ 76 w 113"/>
                <a:gd name="T47" fmla="*/ 3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31">
                  <a:moveTo>
                    <a:pt x="105" y="33"/>
                  </a:moveTo>
                  <a:lnTo>
                    <a:pt x="105" y="33"/>
                  </a:lnTo>
                  <a:cubicBezTo>
                    <a:pt x="110" y="44"/>
                    <a:pt x="113" y="55"/>
                    <a:pt x="113" y="67"/>
                  </a:cubicBezTo>
                  <a:cubicBezTo>
                    <a:pt x="113" y="80"/>
                    <a:pt x="110" y="91"/>
                    <a:pt x="103" y="101"/>
                  </a:cubicBezTo>
                  <a:cubicBezTo>
                    <a:pt x="97" y="111"/>
                    <a:pt x="88" y="119"/>
                    <a:pt x="78" y="124"/>
                  </a:cubicBezTo>
                  <a:cubicBezTo>
                    <a:pt x="67" y="129"/>
                    <a:pt x="56" y="131"/>
                    <a:pt x="45" y="131"/>
                  </a:cubicBezTo>
                  <a:lnTo>
                    <a:pt x="7" y="131"/>
                  </a:lnTo>
                  <a:lnTo>
                    <a:pt x="0" y="131"/>
                  </a:lnTo>
                  <a:lnTo>
                    <a:pt x="0" y="124"/>
                  </a:lnTo>
                  <a:lnTo>
                    <a:pt x="0" y="8"/>
                  </a:lnTo>
                  <a:lnTo>
                    <a:pt x="0" y="0"/>
                  </a:lnTo>
                  <a:lnTo>
                    <a:pt x="7" y="0"/>
                  </a:lnTo>
                  <a:lnTo>
                    <a:pt x="39" y="0"/>
                  </a:lnTo>
                  <a:cubicBezTo>
                    <a:pt x="54" y="0"/>
                    <a:pt x="68" y="3"/>
                    <a:pt x="79" y="9"/>
                  </a:cubicBezTo>
                  <a:cubicBezTo>
                    <a:pt x="90" y="15"/>
                    <a:pt x="99" y="23"/>
                    <a:pt x="105" y="33"/>
                  </a:cubicBezTo>
                  <a:close/>
                  <a:moveTo>
                    <a:pt x="76" y="38"/>
                  </a:moveTo>
                  <a:lnTo>
                    <a:pt x="76" y="38"/>
                  </a:lnTo>
                  <a:cubicBezTo>
                    <a:pt x="67" y="29"/>
                    <a:pt x="55" y="25"/>
                    <a:pt x="39" y="25"/>
                  </a:cubicBezTo>
                  <a:lnTo>
                    <a:pt x="26" y="25"/>
                  </a:lnTo>
                  <a:lnTo>
                    <a:pt x="26" y="106"/>
                  </a:lnTo>
                  <a:lnTo>
                    <a:pt x="37" y="106"/>
                  </a:lnTo>
                  <a:cubicBezTo>
                    <a:pt x="51" y="106"/>
                    <a:pt x="63" y="103"/>
                    <a:pt x="72" y="96"/>
                  </a:cubicBezTo>
                  <a:cubicBezTo>
                    <a:pt x="81" y="89"/>
                    <a:pt x="86" y="80"/>
                    <a:pt x="87" y="66"/>
                  </a:cubicBezTo>
                  <a:cubicBezTo>
                    <a:pt x="87" y="55"/>
                    <a:pt x="84" y="46"/>
                    <a:pt x="76" y="3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79" name="Freeform 78"/>
            <p:cNvSpPr>
              <a:spLocks noEditPoints="1"/>
            </p:cNvSpPr>
            <p:nvPr userDrawn="1"/>
          </p:nvSpPr>
          <p:spPr bwMode="auto">
            <a:xfrm>
              <a:off x="1278" y="5161"/>
              <a:ext cx="83" cy="81"/>
            </a:xfrm>
            <a:custGeom>
              <a:avLst/>
              <a:gdLst>
                <a:gd name="T0" fmla="*/ 138 w 138"/>
                <a:gd name="T1" fmla="*/ 69 h 136"/>
                <a:gd name="T2" fmla="*/ 138 w 138"/>
                <a:gd name="T3" fmla="*/ 69 h 136"/>
                <a:gd name="T4" fmla="*/ 128 w 138"/>
                <a:gd name="T5" fmla="*/ 104 h 136"/>
                <a:gd name="T6" fmla="*/ 101 w 138"/>
                <a:gd name="T7" fmla="*/ 128 h 136"/>
                <a:gd name="T8" fmla="*/ 68 w 138"/>
                <a:gd name="T9" fmla="*/ 136 h 136"/>
                <a:gd name="T10" fmla="*/ 35 w 138"/>
                <a:gd name="T11" fmla="*/ 126 h 136"/>
                <a:gd name="T12" fmla="*/ 10 w 138"/>
                <a:gd name="T13" fmla="*/ 102 h 136"/>
                <a:gd name="T14" fmla="*/ 1 w 138"/>
                <a:gd name="T15" fmla="*/ 66 h 136"/>
                <a:gd name="T16" fmla="*/ 6 w 138"/>
                <a:gd name="T17" fmla="*/ 42 h 136"/>
                <a:gd name="T18" fmla="*/ 20 w 138"/>
                <a:gd name="T19" fmla="*/ 21 h 136"/>
                <a:gd name="T20" fmla="*/ 41 w 138"/>
                <a:gd name="T21" fmla="*/ 6 h 136"/>
                <a:gd name="T22" fmla="*/ 69 w 138"/>
                <a:gd name="T23" fmla="*/ 0 h 136"/>
                <a:gd name="T24" fmla="*/ 104 w 138"/>
                <a:gd name="T25" fmla="*/ 9 h 136"/>
                <a:gd name="T26" fmla="*/ 129 w 138"/>
                <a:gd name="T27" fmla="*/ 34 h 136"/>
                <a:gd name="T28" fmla="*/ 138 w 138"/>
                <a:gd name="T29" fmla="*/ 69 h 136"/>
                <a:gd name="T30" fmla="*/ 107 w 138"/>
                <a:gd name="T31" fmla="*/ 47 h 136"/>
                <a:gd name="T32" fmla="*/ 107 w 138"/>
                <a:gd name="T33" fmla="*/ 47 h 136"/>
                <a:gd name="T34" fmla="*/ 90 w 138"/>
                <a:gd name="T35" fmla="*/ 31 h 136"/>
                <a:gd name="T36" fmla="*/ 69 w 138"/>
                <a:gd name="T37" fmla="*/ 26 h 136"/>
                <a:gd name="T38" fmla="*/ 48 w 138"/>
                <a:gd name="T39" fmla="*/ 32 h 136"/>
                <a:gd name="T40" fmla="*/ 32 w 138"/>
                <a:gd name="T41" fmla="*/ 47 h 136"/>
                <a:gd name="T42" fmla="*/ 27 w 138"/>
                <a:gd name="T43" fmla="*/ 66 h 136"/>
                <a:gd name="T44" fmla="*/ 34 w 138"/>
                <a:gd name="T45" fmla="*/ 91 h 136"/>
                <a:gd name="T46" fmla="*/ 50 w 138"/>
                <a:gd name="T47" fmla="*/ 105 h 136"/>
                <a:gd name="T48" fmla="*/ 69 w 138"/>
                <a:gd name="T49" fmla="*/ 109 h 136"/>
                <a:gd name="T50" fmla="*/ 98 w 138"/>
                <a:gd name="T51" fmla="*/ 99 h 136"/>
                <a:gd name="T52" fmla="*/ 112 w 138"/>
                <a:gd name="T53" fmla="*/ 68 h 136"/>
                <a:gd name="T54" fmla="*/ 107 w 138"/>
                <a:gd name="T55" fmla="*/ 4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8" h="136">
                  <a:moveTo>
                    <a:pt x="138" y="69"/>
                  </a:moveTo>
                  <a:lnTo>
                    <a:pt x="138" y="69"/>
                  </a:lnTo>
                  <a:cubicBezTo>
                    <a:pt x="138" y="82"/>
                    <a:pt x="135" y="94"/>
                    <a:pt x="128" y="104"/>
                  </a:cubicBezTo>
                  <a:cubicBezTo>
                    <a:pt x="121" y="114"/>
                    <a:pt x="112" y="122"/>
                    <a:pt x="101" y="128"/>
                  </a:cubicBezTo>
                  <a:cubicBezTo>
                    <a:pt x="90" y="133"/>
                    <a:pt x="79" y="136"/>
                    <a:pt x="68" y="136"/>
                  </a:cubicBezTo>
                  <a:cubicBezTo>
                    <a:pt x="57" y="135"/>
                    <a:pt x="46" y="132"/>
                    <a:pt x="35" y="126"/>
                  </a:cubicBezTo>
                  <a:cubicBezTo>
                    <a:pt x="25" y="121"/>
                    <a:pt x="16" y="112"/>
                    <a:pt x="10" y="102"/>
                  </a:cubicBezTo>
                  <a:cubicBezTo>
                    <a:pt x="4" y="92"/>
                    <a:pt x="0" y="80"/>
                    <a:pt x="1" y="66"/>
                  </a:cubicBezTo>
                  <a:cubicBezTo>
                    <a:pt x="1" y="58"/>
                    <a:pt x="3" y="50"/>
                    <a:pt x="6" y="42"/>
                  </a:cubicBezTo>
                  <a:cubicBezTo>
                    <a:pt x="9" y="34"/>
                    <a:pt x="14" y="27"/>
                    <a:pt x="20" y="21"/>
                  </a:cubicBezTo>
                  <a:cubicBezTo>
                    <a:pt x="26" y="15"/>
                    <a:pt x="33" y="10"/>
                    <a:pt x="41" y="6"/>
                  </a:cubicBezTo>
                  <a:cubicBezTo>
                    <a:pt x="50" y="2"/>
                    <a:pt x="59" y="0"/>
                    <a:pt x="69" y="0"/>
                  </a:cubicBezTo>
                  <a:cubicBezTo>
                    <a:pt x="81" y="0"/>
                    <a:pt x="93" y="3"/>
                    <a:pt x="104" y="9"/>
                  </a:cubicBezTo>
                  <a:cubicBezTo>
                    <a:pt x="114" y="15"/>
                    <a:pt x="123" y="24"/>
                    <a:pt x="129" y="34"/>
                  </a:cubicBezTo>
                  <a:cubicBezTo>
                    <a:pt x="135" y="45"/>
                    <a:pt x="138" y="57"/>
                    <a:pt x="138" y="69"/>
                  </a:cubicBezTo>
                  <a:close/>
                  <a:moveTo>
                    <a:pt x="107" y="47"/>
                  </a:moveTo>
                  <a:lnTo>
                    <a:pt x="107" y="47"/>
                  </a:lnTo>
                  <a:cubicBezTo>
                    <a:pt x="103" y="40"/>
                    <a:pt x="97" y="35"/>
                    <a:pt x="90" y="31"/>
                  </a:cubicBezTo>
                  <a:cubicBezTo>
                    <a:pt x="84" y="28"/>
                    <a:pt x="76" y="26"/>
                    <a:pt x="69" y="26"/>
                  </a:cubicBezTo>
                  <a:cubicBezTo>
                    <a:pt x="62" y="26"/>
                    <a:pt x="55" y="28"/>
                    <a:pt x="48" y="32"/>
                  </a:cubicBezTo>
                  <a:cubicBezTo>
                    <a:pt x="41" y="36"/>
                    <a:pt x="36" y="41"/>
                    <a:pt x="32" y="47"/>
                  </a:cubicBezTo>
                  <a:cubicBezTo>
                    <a:pt x="29" y="54"/>
                    <a:pt x="27" y="60"/>
                    <a:pt x="27" y="66"/>
                  </a:cubicBezTo>
                  <a:cubicBezTo>
                    <a:pt x="27" y="76"/>
                    <a:pt x="29" y="84"/>
                    <a:pt x="34" y="91"/>
                  </a:cubicBezTo>
                  <a:cubicBezTo>
                    <a:pt x="38" y="98"/>
                    <a:pt x="44" y="102"/>
                    <a:pt x="50" y="105"/>
                  </a:cubicBezTo>
                  <a:cubicBezTo>
                    <a:pt x="56" y="108"/>
                    <a:pt x="63" y="109"/>
                    <a:pt x="69" y="109"/>
                  </a:cubicBezTo>
                  <a:cubicBezTo>
                    <a:pt x="79" y="109"/>
                    <a:pt x="89" y="106"/>
                    <a:pt x="98" y="99"/>
                  </a:cubicBezTo>
                  <a:cubicBezTo>
                    <a:pt x="107" y="92"/>
                    <a:pt x="111" y="82"/>
                    <a:pt x="112" y="68"/>
                  </a:cubicBezTo>
                  <a:cubicBezTo>
                    <a:pt x="112" y="60"/>
                    <a:pt x="111" y="53"/>
                    <a:pt x="107" y="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80" name="Freeform 79"/>
            <p:cNvSpPr>
              <a:spLocks/>
            </p:cNvSpPr>
            <p:nvPr userDrawn="1"/>
          </p:nvSpPr>
          <p:spPr bwMode="auto">
            <a:xfrm>
              <a:off x="1485" y="5162"/>
              <a:ext cx="73" cy="79"/>
            </a:xfrm>
            <a:custGeom>
              <a:avLst/>
              <a:gdLst>
                <a:gd name="T0" fmla="*/ 90 w 122"/>
                <a:gd name="T1" fmla="*/ 131 h 131"/>
                <a:gd name="T2" fmla="*/ 90 w 122"/>
                <a:gd name="T3" fmla="*/ 131 h 131"/>
                <a:gd name="T4" fmla="*/ 94 w 122"/>
                <a:gd name="T5" fmla="*/ 131 h 131"/>
                <a:gd name="T6" fmla="*/ 108 w 122"/>
                <a:gd name="T7" fmla="*/ 131 h 131"/>
                <a:gd name="T8" fmla="*/ 122 w 122"/>
                <a:gd name="T9" fmla="*/ 131 h 131"/>
                <a:gd name="T10" fmla="*/ 114 w 122"/>
                <a:gd name="T11" fmla="*/ 120 h 131"/>
                <a:gd name="T12" fmla="*/ 77 w 122"/>
                <a:gd name="T13" fmla="*/ 64 h 131"/>
                <a:gd name="T14" fmla="*/ 111 w 122"/>
                <a:gd name="T15" fmla="*/ 12 h 131"/>
                <a:gd name="T16" fmla="*/ 119 w 122"/>
                <a:gd name="T17" fmla="*/ 0 h 131"/>
                <a:gd name="T18" fmla="*/ 105 w 122"/>
                <a:gd name="T19" fmla="*/ 0 h 131"/>
                <a:gd name="T20" fmla="*/ 92 w 122"/>
                <a:gd name="T21" fmla="*/ 0 h 131"/>
                <a:gd name="T22" fmla="*/ 88 w 122"/>
                <a:gd name="T23" fmla="*/ 0 h 131"/>
                <a:gd name="T24" fmla="*/ 85 w 122"/>
                <a:gd name="T25" fmla="*/ 3 h 131"/>
                <a:gd name="T26" fmla="*/ 61 w 122"/>
                <a:gd name="T27" fmla="*/ 41 h 131"/>
                <a:gd name="T28" fmla="*/ 36 w 122"/>
                <a:gd name="T29" fmla="*/ 3 h 131"/>
                <a:gd name="T30" fmla="*/ 34 w 122"/>
                <a:gd name="T31" fmla="*/ 0 h 131"/>
                <a:gd name="T32" fmla="*/ 30 w 122"/>
                <a:gd name="T33" fmla="*/ 0 h 131"/>
                <a:gd name="T34" fmla="*/ 17 w 122"/>
                <a:gd name="T35" fmla="*/ 0 h 131"/>
                <a:gd name="T36" fmla="*/ 3 w 122"/>
                <a:gd name="T37" fmla="*/ 0 h 131"/>
                <a:gd name="T38" fmla="*/ 10 w 122"/>
                <a:gd name="T39" fmla="*/ 12 h 131"/>
                <a:gd name="T40" fmla="*/ 45 w 122"/>
                <a:gd name="T41" fmla="*/ 64 h 131"/>
                <a:gd name="T42" fmla="*/ 8 w 122"/>
                <a:gd name="T43" fmla="*/ 120 h 131"/>
                <a:gd name="T44" fmla="*/ 0 w 122"/>
                <a:gd name="T45" fmla="*/ 131 h 131"/>
                <a:gd name="T46" fmla="*/ 14 w 122"/>
                <a:gd name="T47" fmla="*/ 131 h 131"/>
                <a:gd name="T48" fmla="*/ 28 w 122"/>
                <a:gd name="T49" fmla="*/ 131 h 131"/>
                <a:gd name="T50" fmla="*/ 32 w 122"/>
                <a:gd name="T51" fmla="*/ 131 h 131"/>
                <a:gd name="T52" fmla="*/ 34 w 122"/>
                <a:gd name="T53" fmla="*/ 128 h 131"/>
                <a:gd name="T54" fmla="*/ 61 w 122"/>
                <a:gd name="T55" fmla="*/ 88 h 131"/>
                <a:gd name="T56" fmla="*/ 88 w 122"/>
                <a:gd name="T57" fmla="*/ 128 h 131"/>
                <a:gd name="T58" fmla="*/ 90 w 122"/>
                <a:gd name="T59"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131">
                  <a:moveTo>
                    <a:pt x="90" y="131"/>
                  </a:moveTo>
                  <a:lnTo>
                    <a:pt x="90" y="131"/>
                  </a:lnTo>
                  <a:lnTo>
                    <a:pt x="94" y="131"/>
                  </a:lnTo>
                  <a:lnTo>
                    <a:pt x="108" y="131"/>
                  </a:lnTo>
                  <a:lnTo>
                    <a:pt x="122" y="131"/>
                  </a:lnTo>
                  <a:lnTo>
                    <a:pt x="114" y="120"/>
                  </a:lnTo>
                  <a:lnTo>
                    <a:pt x="77" y="64"/>
                  </a:lnTo>
                  <a:lnTo>
                    <a:pt x="111" y="12"/>
                  </a:lnTo>
                  <a:lnTo>
                    <a:pt x="119" y="0"/>
                  </a:lnTo>
                  <a:lnTo>
                    <a:pt x="105" y="0"/>
                  </a:lnTo>
                  <a:lnTo>
                    <a:pt x="92" y="0"/>
                  </a:lnTo>
                  <a:lnTo>
                    <a:pt x="88" y="0"/>
                  </a:lnTo>
                  <a:lnTo>
                    <a:pt x="85" y="3"/>
                  </a:lnTo>
                  <a:lnTo>
                    <a:pt x="61" y="41"/>
                  </a:lnTo>
                  <a:lnTo>
                    <a:pt x="36" y="3"/>
                  </a:lnTo>
                  <a:lnTo>
                    <a:pt x="34" y="0"/>
                  </a:lnTo>
                  <a:lnTo>
                    <a:pt x="30" y="0"/>
                  </a:lnTo>
                  <a:lnTo>
                    <a:pt x="17" y="0"/>
                  </a:lnTo>
                  <a:lnTo>
                    <a:pt x="3" y="0"/>
                  </a:lnTo>
                  <a:lnTo>
                    <a:pt x="10" y="12"/>
                  </a:lnTo>
                  <a:lnTo>
                    <a:pt x="45" y="64"/>
                  </a:lnTo>
                  <a:lnTo>
                    <a:pt x="8" y="120"/>
                  </a:lnTo>
                  <a:lnTo>
                    <a:pt x="0" y="131"/>
                  </a:lnTo>
                  <a:lnTo>
                    <a:pt x="14" y="131"/>
                  </a:lnTo>
                  <a:lnTo>
                    <a:pt x="28" y="131"/>
                  </a:lnTo>
                  <a:lnTo>
                    <a:pt x="32" y="131"/>
                  </a:lnTo>
                  <a:lnTo>
                    <a:pt x="34" y="128"/>
                  </a:lnTo>
                  <a:lnTo>
                    <a:pt x="61" y="88"/>
                  </a:lnTo>
                  <a:lnTo>
                    <a:pt x="88" y="128"/>
                  </a:lnTo>
                  <a:lnTo>
                    <a:pt x="90" y="13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
          <p:nvSpPr>
            <p:cNvPr id="81" name="Freeform 80"/>
            <p:cNvSpPr>
              <a:spLocks noEditPoints="1"/>
            </p:cNvSpPr>
            <p:nvPr userDrawn="1"/>
          </p:nvSpPr>
          <p:spPr bwMode="auto">
            <a:xfrm>
              <a:off x="1566" y="5161"/>
              <a:ext cx="33" cy="15"/>
            </a:xfrm>
            <a:custGeom>
              <a:avLst/>
              <a:gdLst>
                <a:gd name="T0" fmla="*/ 21 w 55"/>
                <a:gd name="T1" fmla="*/ 0 h 26"/>
                <a:gd name="T2" fmla="*/ 21 w 55"/>
                <a:gd name="T3" fmla="*/ 0 h 26"/>
                <a:gd name="T4" fmla="*/ 21 w 55"/>
                <a:gd name="T5" fmla="*/ 4 h 26"/>
                <a:gd name="T6" fmla="*/ 13 w 55"/>
                <a:gd name="T7" fmla="*/ 4 h 26"/>
                <a:gd name="T8" fmla="*/ 13 w 55"/>
                <a:gd name="T9" fmla="*/ 26 h 26"/>
                <a:gd name="T10" fmla="*/ 8 w 55"/>
                <a:gd name="T11" fmla="*/ 26 h 26"/>
                <a:gd name="T12" fmla="*/ 8 w 55"/>
                <a:gd name="T13" fmla="*/ 4 h 26"/>
                <a:gd name="T14" fmla="*/ 0 w 55"/>
                <a:gd name="T15" fmla="*/ 4 h 26"/>
                <a:gd name="T16" fmla="*/ 0 w 55"/>
                <a:gd name="T17" fmla="*/ 0 h 26"/>
                <a:gd name="T18" fmla="*/ 21 w 55"/>
                <a:gd name="T19" fmla="*/ 0 h 26"/>
                <a:gd name="T20" fmla="*/ 49 w 55"/>
                <a:gd name="T21" fmla="*/ 26 h 26"/>
                <a:gd name="T22" fmla="*/ 49 w 55"/>
                <a:gd name="T23" fmla="*/ 26 h 26"/>
                <a:gd name="T24" fmla="*/ 48 w 55"/>
                <a:gd name="T25" fmla="*/ 11 h 26"/>
                <a:gd name="T26" fmla="*/ 48 w 55"/>
                <a:gd name="T27" fmla="*/ 3 h 26"/>
                <a:gd name="T28" fmla="*/ 48 w 55"/>
                <a:gd name="T29" fmla="*/ 3 h 26"/>
                <a:gd name="T30" fmla="*/ 46 w 55"/>
                <a:gd name="T31" fmla="*/ 11 h 26"/>
                <a:gd name="T32" fmla="*/ 41 w 55"/>
                <a:gd name="T33" fmla="*/ 25 h 26"/>
                <a:gd name="T34" fmla="*/ 36 w 55"/>
                <a:gd name="T35" fmla="*/ 25 h 26"/>
                <a:gd name="T36" fmla="*/ 31 w 55"/>
                <a:gd name="T37" fmla="*/ 11 h 26"/>
                <a:gd name="T38" fmla="*/ 29 w 55"/>
                <a:gd name="T39" fmla="*/ 3 h 26"/>
                <a:gd name="T40" fmla="*/ 29 w 55"/>
                <a:gd name="T41" fmla="*/ 3 h 26"/>
                <a:gd name="T42" fmla="*/ 29 w 55"/>
                <a:gd name="T43" fmla="*/ 11 h 26"/>
                <a:gd name="T44" fmla="*/ 28 w 55"/>
                <a:gd name="T45" fmla="*/ 26 h 26"/>
                <a:gd name="T46" fmla="*/ 23 w 55"/>
                <a:gd name="T47" fmla="*/ 26 h 26"/>
                <a:gd name="T48" fmla="*/ 25 w 55"/>
                <a:gd name="T49" fmla="*/ 0 h 26"/>
                <a:gd name="T50" fmla="*/ 33 w 55"/>
                <a:gd name="T51" fmla="*/ 0 h 26"/>
                <a:gd name="T52" fmla="*/ 37 w 55"/>
                <a:gd name="T53" fmla="*/ 13 h 26"/>
                <a:gd name="T54" fmla="*/ 39 w 55"/>
                <a:gd name="T55" fmla="*/ 19 h 26"/>
                <a:gd name="T56" fmla="*/ 39 w 55"/>
                <a:gd name="T57" fmla="*/ 19 h 26"/>
                <a:gd name="T58" fmla="*/ 41 w 55"/>
                <a:gd name="T59" fmla="*/ 13 h 26"/>
                <a:gd name="T60" fmla="*/ 45 w 55"/>
                <a:gd name="T61" fmla="*/ 0 h 26"/>
                <a:gd name="T62" fmla="*/ 53 w 55"/>
                <a:gd name="T63" fmla="*/ 0 h 26"/>
                <a:gd name="T64" fmla="*/ 55 w 55"/>
                <a:gd name="T65" fmla="*/ 26 h 26"/>
                <a:gd name="T66" fmla="*/ 49 w 55"/>
                <a:gd name="T6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26">
                  <a:moveTo>
                    <a:pt x="21" y="0"/>
                  </a:moveTo>
                  <a:lnTo>
                    <a:pt x="21" y="0"/>
                  </a:lnTo>
                  <a:lnTo>
                    <a:pt x="21" y="4"/>
                  </a:lnTo>
                  <a:lnTo>
                    <a:pt x="13" y="4"/>
                  </a:lnTo>
                  <a:lnTo>
                    <a:pt x="13" y="26"/>
                  </a:lnTo>
                  <a:lnTo>
                    <a:pt x="8" y="26"/>
                  </a:lnTo>
                  <a:lnTo>
                    <a:pt x="8" y="4"/>
                  </a:lnTo>
                  <a:lnTo>
                    <a:pt x="0" y="4"/>
                  </a:lnTo>
                  <a:lnTo>
                    <a:pt x="0" y="0"/>
                  </a:lnTo>
                  <a:lnTo>
                    <a:pt x="21" y="0"/>
                  </a:lnTo>
                  <a:close/>
                  <a:moveTo>
                    <a:pt x="49" y="26"/>
                  </a:moveTo>
                  <a:lnTo>
                    <a:pt x="49" y="26"/>
                  </a:lnTo>
                  <a:lnTo>
                    <a:pt x="48" y="11"/>
                  </a:lnTo>
                  <a:cubicBezTo>
                    <a:pt x="48" y="9"/>
                    <a:pt x="48" y="6"/>
                    <a:pt x="48" y="3"/>
                  </a:cubicBezTo>
                  <a:lnTo>
                    <a:pt x="48" y="3"/>
                  </a:lnTo>
                  <a:cubicBezTo>
                    <a:pt x="47" y="6"/>
                    <a:pt x="46" y="9"/>
                    <a:pt x="46" y="11"/>
                  </a:cubicBezTo>
                  <a:lnTo>
                    <a:pt x="41" y="25"/>
                  </a:lnTo>
                  <a:lnTo>
                    <a:pt x="36" y="25"/>
                  </a:lnTo>
                  <a:lnTo>
                    <a:pt x="31" y="11"/>
                  </a:lnTo>
                  <a:cubicBezTo>
                    <a:pt x="31" y="9"/>
                    <a:pt x="30" y="6"/>
                    <a:pt x="29" y="3"/>
                  </a:cubicBezTo>
                  <a:lnTo>
                    <a:pt x="29" y="3"/>
                  </a:lnTo>
                  <a:cubicBezTo>
                    <a:pt x="29" y="6"/>
                    <a:pt x="29" y="8"/>
                    <a:pt x="29" y="11"/>
                  </a:cubicBezTo>
                  <a:lnTo>
                    <a:pt x="28" y="26"/>
                  </a:lnTo>
                  <a:lnTo>
                    <a:pt x="23" y="26"/>
                  </a:lnTo>
                  <a:lnTo>
                    <a:pt x="25" y="0"/>
                  </a:lnTo>
                  <a:lnTo>
                    <a:pt x="33" y="0"/>
                  </a:lnTo>
                  <a:lnTo>
                    <a:pt x="37" y="13"/>
                  </a:lnTo>
                  <a:cubicBezTo>
                    <a:pt x="38" y="15"/>
                    <a:pt x="38" y="17"/>
                    <a:pt x="39" y="19"/>
                  </a:cubicBezTo>
                  <a:lnTo>
                    <a:pt x="39" y="19"/>
                  </a:lnTo>
                  <a:cubicBezTo>
                    <a:pt x="40" y="17"/>
                    <a:pt x="40" y="15"/>
                    <a:pt x="41" y="13"/>
                  </a:cubicBezTo>
                  <a:lnTo>
                    <a:pt x="45" y="0"/>
                  </a:lnTo>
                  <a:lnTo>
                    <a:pt x="53" y="0"/>
                  </a:lnTo>
                  <a:lnTo>
                    <a:pt x="55" y="26"/>
                  </a:lnTo>
                  <a:lnTo>
                    <a:pt x="49" y="2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grpSp>
      <p:sp>
        <p:nvSpPr>
          <p:cNvPr id="82" name="TextBox 1"/>
          <p:cNvSpPr txBox="1"/>
          <p:nvPr userDrawn="1"/>
        </p:nvSpPr>
        <p:spPr>
          <a:xfrm>
            <a:off x="10085190" y="8102573"/>
            <a:ext cx="2587756" cy="307777"/>
          </a:xfrm>
          <a:prstGeom prst="rect">
            <a:avLst/>
          </a:prstGeom>
          <a:noFill/>
        </p:spPr>
        <p:txBody>
          <a:bodyPr wrap="square" rtlCol="0">
            <a:spAutoFit/>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pPr algn="r"/>
            <a:r>
              <a:rPr lang="en-GB" sz="1400" dirty="0" smtClean="0">
                <a:solidFill>
                  <a:srgbClr val="473931"/>
                </a:solidFill>
              </a:rPr>
              <a:t>Copyright ©2014 Paradox </a:t>
            </a:r>
            <a:endParaRPr lang="en-GB" sz="1400" dirty="0">
              <a:solidFill>
                <a:srgbClr val="473931"/>
              </a:solidFill>
            </a:endParaRPr>
          </a:p>
        </p:txBody>
      </p:sp>
      <p:sp>
        <p:nvSpPr>
          <p:cNvPr id="86" name="Freeform 85"/>
          <p:cNvSpPr>
            <a:spLocks/>
          </p:cNvSpPr>
          <p:nvPr userDrawn="1"/>
        </p:nvSpPr>
        <p:spPr bwMode="auto">
          <a:xfrm>
            <a:off x="11273680" y="2507751"/>
            <a:ext cx="1611329" cy="1393863"/>
          </a:xfrm>
          <a:custGeom>
            <a:avLst/>
            <a:gdLst>
              <a:gd name="T0" fmla="*/ 844 w 1689"/>
              <a:gd name="T1" fmla="*/ 0 h 1462"/>
              <a:gd name="T2" fmla="*/ 844 w 1689"/>
              <a:gd name="T3" fmla="*/ 0 h 1462"/>
              <a:gd name="T4" fmla="*/ 1689 w 1689"/>
              <a:gd name="T5" fmla="*/ 1462 h 1462"/>
              <a:gd name="T6" fmla="*/ 0 w 1689"/>
              <a:gd name="T7" fmla="*/ 1462 h 1462"/>
              <a:gd name="T8" fmla="*/ 844 w 1689"/>
              <a:gd name="T9" fmla="*/ 0 h 1462"/>
            </a:gdLst>
            <a:ahLst/>
            <a:cxnLst>
              <a:cxn ang="0">
                <a:pos x="T0" y="T1"/>
              </a:cxn>
              <a:cxn ang="0">
                <a:pos x="T2" y="T3"/>
              </a:cxn>
              <a:cxn ang="0">
                <a:pos x="T4" y="T5"/>
              </a:cxn>
              <a:cxn ang="0">
                <a:pos x="T6" y="T7"/>
              </a:cxn>
              <a:cxn ang="0">
                <a:pos x="T8" y="T9"/>
              </a:cxn>
            </a:cxnLst>
            <a:rect l="0" t="0" r="r" b="b"/>
            <a:pathLst>
              <a:path w="1689" h="1462">
                <a:moveTo>
                  <a:pt x="844" y="0"/>
                </a:moveTo>
                <a:lnTo>
                  <a:pt x="844" y="0"/>
                </a:lnTo>
                <a:lnTo>
                  <a:pt x="1689" y="1462"/>
                </a:lnTo>
                <a:lnTo>
                  <a:pt x="0" y="1462"/>
                </a:lnTo>
                <a:lnTo>
                  <a:pt x="844" y="0"/>
                </a:lnTo>
                <a:close/>
              </a:path>
            </a:pathLst>
          </a:custGeom>
          <a:solidFill>
            <a:srgbClr val="554C42">
              <a:alpha val="70000"/>
            </a:srgb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solidFill>
                <a:srgbClr val="473931"/>
              </a:solidFill>
            </a:endParaRPr>
          </a:p>
        </p:txBody>
      </p:sp>
    </p:spTree>
    <p:extLst>
      <p:ext uri="{BB962C8B-B14F-4D97-AF65-F5344CB8AC3E}">
        <p14:creationId xmlns:p14="http://schemas.microsoft.com/office/powerpoint/2010/main" val="1500168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2312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Green">
    <p:spTree>
      <p:nvGrpSpPr>
        <p:cNvPr id="1" name=""/>
        <p:cNvGrpSpPr/>
        <p:nvPr/>
      </p:nvGrpSpPr>
      <p:grpSpPr>
        <a:xfrm>
          <a:off x="0" y="0"/>
          <a:ext cx="0" cy="0"/>
          <a:chOff x="0" y="0"/>
          <a:chExt cx="0" cy="0"/>
        </a:xfrm>
      </p:grpSpPr>
      <p:sp>
        <p:nvSpPr>
          <p:cNvPr id="2" name="Title 1"/>
          <p:cNvSpPr>
            <a:spLocks noGrp="1"/>
          </p:cNvSpPr>
          <p:nvPr>
            <p:ph type="title"/>
          </p:nvPr>
        </p:nvSpPr>
        <p:spPr>
          <a:xfrm>
            <a:off x="650161" y="294311"/>
            <a:ext cx="11702892" cy="1039178"/>
          </a:xfrm>
        </p:spPr>
        <p:txBody>
          <a:bodyPr/>
          <a:lstStyle/>
          <a:p>
            <a:r>
              <a:rPr lang="en-US" smtClean="0"/>
              <a:t>Click to edit Master title style</a:t>
            </a:r>
            <a:endParaRPr lang="en-US" dirty="0"/>
          </a:p>
        </p:txBody>
      </p:sp>
      <p:cxnSp>
        <p:nvCxnSpPr>
          <p:cNvPr id="5" name="Straight Connector 4"/>
          <p:cNvCxnSpPr/>
          <p:nvPr userDrawn="1"/>
        </p:nvCxnSpPr>
        <p:spPr>
          <a:xfrm>
            <a:off x="744976" y="1333330"/>
            <a:ext cx="11456825" cy="0"/>
          </a:xfrm>
          <a:prstGeom prst="line">
            <a:avLst/>
          </a:prstGeom>
          <a:ln w="6350">
            <a:solidFill>
              <a:srgbClr val="ED8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8340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p:cNvGrpSpPr>
            <a:grpSpLocks noChangeAspect="1"/>
          </p:cNvGrpSpPr>
          <p:nvPr userDrawn="1"/>
        </p:nvGrpSpPr>
        <p:grpSpPr bwMode="auto">
          <a:xfrm>
            <a:off x="-860" y="1020"/>
            <a:ext cx="13004933" cy="8437794"/>
            <a:chOff x="0" y="4"/>
            <a:chExt cx="8192" cy="5315"/>
          </a:xfrm>
        </p:grpSpPr>
        <p:sp>
          <p:nvSpPr>
            <p:cNvPr id="8" name="AutoShape 3"/>
            <p:cNvSpPr>
              <a:spLocks noChangeAspect="1" noChangeArrowheads="1" noTextEdit="1"/>
            </p:cNvSpPr>
            <p:nvPr userDrawn="1"/>
          </p:nvSpPr>
          <p:spPr bwMode="auto">
            <a:xfrm>
              <a:off x="0" y="5"/>
              <a:ext cx="8184" cy="5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9" name="Freeform 8"/>
            <p:cNvSpPr>
              <a:spLocks/>
            </p:cNvSpPr>
            <p:nvPr userDrawn="1"/>
          </p:nvSpPr>
          <p:spPr bwMode="auto">
            <a:xfrm>
              <a:off x="1668" y="5014"/>
              <a:ext cx="3" cy="2"/>
            </a:xfrm>
            <a:custGeom>
              <a:avLst/>
              <a:gdLst>
                <a:gd name="T0" fmla="*/ 2 w 5"/>
                <a:gd name="T1" fmla="*/ 3 h 3"/>
                <a:gd name="T2" fmla="*/ 2 w 5"/>
                <a:gd name="T3" fmla="*/ 3 h 3"/>
                <a:gd name="T4" fmla="*/ 5 w 5"/>
                <a:gd name="T5" fmla="*/ 3 h 3"/>
                <a:gd name="T6" fmla="*/ 0 w 5"/>
                <a:gd name="T7" fmla="*/ 0 h 3"/>
                <a:gd name="T8" fmla="*/ 2 w 5"/>
                <a:gd name="T9" fmla="*/ 3 h 3"/>
              </a:gdLst>
              <a:ahLst/>
              <a:cxnLst>
                <a:cxn ang="0">
                  <a:pos x="T0" y="T1"/>
                </a:cxn>
                <a:cxn ang="0">
                  <a:pos x="T2" y="T3"/>
                </a:cxn>
                <a:cxn ang="0">
                  <a:pos x="T4" y="T5"/>
                </a:cxn>
                <a:cxn ang="0">
                  <a:pos x="T6" y="T7"/>
                </a:cxn>
                <a:cxn ang="0">
                  <a:pos x="T8" y="T9"/>
                </a:cxn>
              </a:cxnLst>
              <a:rect l="0" t="0" r="r" b="b"/>
              <a:pathLst>
                <a:path w="5" h="3">
                  <a:moveTo>
                    <a:pt x="2" y="3"/>
                  </a:moveTo>
                  <a:lnTo>
                    <a:pt x="2" y="3"/>
                  </a:lnTo>
                  <a:lnTo>
                    <a:pt x="5" y="3"/>
                  </a:lnTo>
                  <a:lnTo>
                    <a:pt x="0" y="0"/>
                  </a:lnTo>
                  <a:lnTo>
                    <a:pt x="2" y="3"/>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0" name="Freeform 9"/>
            <p:cNvSpPr>
              <a:spLocks/>
            </p:cNvSpPr>
            <p:nvPr userDrawn="1"/>
          </p:nvSpPr>
          <p:spPr bwMode="auto">
            <a:xfrm>
              <a:off x="0" y="5085"/>
              <a:ext cx="1856" cy="234"/>
            </a:xfrm>
            <a:custGeom>
              <a:avLst/>
              <a:gdLst>
                <a:gd name="T0" fmla="*/ 0 w 3091"/>
                <a:gd name="T1" fmla="*/ 0 h 390"/>
                <a:gd name="T2" fmla="*/ 0 w 3091"/>
                <a:gd name="T3" fmla="*/ 0 h 390"/>
                <a:gd name="T4" fmla="*/ 0 w 3091"/>
                <a:gd name="T5" fmla="*/ 390 h 390"/>
                <a:gd name="T6" fmla="*/ 3091 w 3091"/>
                <a:gd name="T7" fmla="*/ 390 h 390"/>
                <a:gd name="T8" fmla="*/ 2866 w 3091"/>
                <a:gd name="T9" fmla="*/ 0 h 390"/>
                <a:gd name="T10" fmla="*/ 0 w 3091"/>
                <a:gd name="T11" fmla="*/ 0 h 390"/>
              </a:gdLst>
              <a:ahLst/>
              <a:cxnLst>
                <a:cxn ang="0">
                  <a:pos x="T0" y="T1"/>
                </a:cxn>
                <a:cxn ang="0">
                  <a:pos x="T2" y="T3"/>
                </a:cxn>
                <a:cxn ang="0">
                  <a:pos x="T4" y="T5"/>
                </a:cxn>
                <a:cxn ang="0">
                  <a:pos x="T6" y="T7"/>
                </a:cxn>
                <a:cxn ang="0">
                  <a:pos x="T8" y="T9"/>
                </a:cxn>
                <a:cxn ang="0">
                  <a:pos x="T10" y="T11"/>
                </a:cxn>
              </a:cxnLst>
              <a:rect l="0" t="0" r="r" b="b"/>
              <a:pathLst>
                <a:path w="3091" h="390">
                  <a:moveTo>
                    <a:pt x="0" y="0"/>
                  </a:moveTo>
                  <a:lnTo>
                    <a:pt x="0" y="0"/>
                  </a:lnTo>
                  <a:lnTo>
                    <a:pt x="0" y="390"/>
                  </a:lnTo>
                  <a:lnTo>
                    <a:pt x="3091" y="390"/>
                  </a:lnTo>
                  <a:lnTo>
                    <a:pt x="2866"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1" name="Freeform 10"/>
            <p:cNvSpPr>
              <a:spLocks/>
            </p:cNvSpPr>
            <p:nvPr userDrawn="1"/>
          </p:nvSpPr>
          <p:spPr bwMode="auto">
            <a:xfrm>
              <a:off x="1978" y="5249"/>
              <a:ext cx="3" cy="2"/>
            </a:xfrm>
            <a:custGeom>
              <a:avLst/>
              <a:gdLst>
                <a:gd name="T0" fmla="*/ 0 w 5"/>
                <a:gd name="T1" fmla="*/ 0 h 3"/>
                <a:gd name="T2" fmla="*/ 0 w 5"/>
                <a:gd name="T3" fmla="*/ 0 h 3"/>
                <a:gd name="T4" fmla="*/ 5 w 5"/>
                <a:gd name="T5" fmla="*/ 3 h 3"/>
                <a:gd name="T6" fmla="*/ 4 w 5"/>
                <a:gd name="T7" fmla="*/ 0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lnTo>
                    <a:pt x="0" y="0"/>
                  </a:lnTo>
                  <a:lnTo>
                    <a:pt x="5" y="3"/>
                  </a:lnTo>
                  <a:lnTo>
                    <a:pt x="4"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2" name="Freeform 11"/>
            <p:cNvSpPr>
              <a:spLocks/>
            </p:cNvSpPr>
            <p:nvPr userDrawn="1"/>
          </p:nvSpPr>
          <p:spPr bwMode="auto">
            <a:xfrm>
              <a:off x="1774" y="5083"/>
              <a:ext cx="6418" cy="235"/>
            </a:xfrm>
            <a:custGeom>
              <a:avLst/>
              <a:gdLst>
                <a:gd name="T0" fmla="*/ 10687 w 10687"/>
                <a:gd name="T1" fmla="*/ 0 h 391"/>
                <a:gd name="T2" fmla="*/ 10687 w 10687"/>
                <a:gd name="T3" fmla="*/ 0 h 391"/>
                <a:gd name="T4" fmla="*/ 0 w 10687"/>
                <a:gd name="T5" fmla="*/ 0 h 391"/>
                <a:gd name="T6" fmla="*/ 226 w 10687"/>
                <a:gd name="T7" fmla="*/ 391 h 391"/>
                <a:gd name="T8" fmla="*/ 10687 w 10687"/>
                <a:gd name="T9" fmla="*/ 390 h 391"/>
                <a:gd name="T10" fmla="*/ 10687 w 10687"/>
                <a:gd name="T11" fmla="*/ 0 h 391"/>
              </a:gdLst>
              <a:ahLst/>
              <a:cxnLst>
                <a:cxn ang="0">
                  <a:pos x="T0" y="T1"/>
                </a:cxn>
                <a:cxn ang="0">
                  <a:pos x="T2" y="T3"/>
                </a:cxn>
                <a:cxn ang="0">
                  <a:pos x="T4" y="T5"/>
                </a:cxn>
                <a:cxn ang="0">
                  <a:pos x="T6" y="T7"/>
                </a:cxn>
                <a:cxn ang="0">
                  <a:pos x="T8" y="T9"/>
                </a:cxn>
                <a:cxn ang="0">
                  <a:pos x="T10" y="T11"/>
                </a:cxn>
              </a:cxnLst>
              <a:rect l="0" t="0" r="r" b="b"/>
              <a:pathLst>
                <a:path w="10687" h="391">
                  <a:moveTo>
                    <a:pt x="10687" y="0"/>
                  </a:moveTo>
                  <a:lnTo>
                    <a:pt x="10687" y="0"/>
                  </a:lnTo>
                  <a:lnTo>
                    <a:pt x="0" y="0"/>
                  </a:lnTo>
                  <a:lnTo>
                    <a:pt x="226" y="391"/>
                  </a:lnTo>
                  <a:lnTo>
                    <a:pt x="10687" y="390"/>
                  </a:lnTo>
                  <a:lnTo>
                    <a:pt x="10687"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3" name="Freeform 12"/>
            <p:cNvSpPr>
              <a:spLocks/>
            </p:cNvSpPr>
            <p:nvPr userDrawn="1"/>
          </p:nvSpPr>
          <p:spPr bwMode="auto">
            <a:xfrm>
              <a:off x="81"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4" name="Freeform 13"/>
            <p:cNvSpPr>
              <a:spLocks/>
            </p:cNvSpPr>
            <p:nvPr userDrawn="1"/>
          </p:nvSpPr>
          <p:spPr bwMode="auto">
            <a:xfrm>
              <a:off x="358" y="49"/>
              <a:ext cx="483"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5" name="Freeform 14"/>
            <p:cNvSpPr>
              <a:spLocks/>
            </p:cNvSpPr>
            <p:nvPr userDrawn="1"/>
          </p:nvSpPr>
          <p:spPr bwMode="auto">
            <a:xfrm>
              <a:off x="636" y="8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6" name="Freeform 15"/>
            <p:cNvSpPr>
              <a:spLocks/>
            </p:cNvSpPr>
            <p:nvPr userDrawn="1"/>
          </p:nvSpPr>
          <p:spPr bwMode="auto">
            <a:xfrm>
              <a:off x="913" y="49"/>
              <a:ext cx="483" cy="418"/>
            </a:xfrm>
            <a:custGeom>
              <a:avLst/>
              <a:gdLst>
                <a:gd name="T0" fmla="*/ 803 w 803"/>
                <a:gd name="T1" fmla="*/ 0 h 696"/>
                <a:gd name="T2" fmla="*/ 803 w 803"/>
                <a:gd name="T3" fmla="*/ 0 h 696"/>
                <a:gd name="T4" fmla="*/ 401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7" name="Freeform 16"/>
            <p:cNvSpPr>
              <a:spLocks/>
            </p:cNvSpPr>
            <p:nvPr userDrawn="1"/>
          </p:nvSpPr>
          <p:spPr bwMode="auto">
            <a:xfrm>
              <a:off x="1190"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8" name="Freeform 17"/>
            <p:cNvSpPr>
              <a:spLocks/>
            </p:cNvSpPr>
            <p:nvPr userDrawn="1"/>
          </p:nvSpPr>
          <p:spPr bwMode="auto">
            <a:xfrm>
              <a:off x="1468" y="49"/>
              <a:ext cx="482"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9" name="Freeform 18"/>
            <p:cNvSpPr>
              <a:spLocks/>
            </p:cNvSpPr>
            <p:nvPr userDrawn="1"/>
          </p:nvSpPr>
          <p:spPr bwMode="auto">
            <a:xfrm>
              <a:off x="1745" y="70"/>
              <a:ext cx="482" cy="418"/>
            </a:xfrm>
            <a:custGeom>
              <a:avLst/>
              <a:gdLst>
                <a:gd name="T0" fmla="*/ 402 w 803"/>
                <a:gd name="T1" fmla="*/ 0 h 696"/>
                <a:gd name="T2" fmla="*/ 402 w 803"/>
                <a:gd name="T3" fmla="*/ 0 h 696"/>
                <a:gd name="T4" fmla="*/ 803 w 803"/>
                <a:gd name="T5" fmla="*/ 696 h 696"/>
                <a:gd name="T6" fmla="*/ 0 w 803"/>
                <a:gd name="T7" fmla="*/ 696 h 696"/>
                <a:gd name="T8" fmla="*/ 402 w 803"/>
                <a:gd name="T9" fmla="*/ 0 h 696"/>
              </a:gdLst>
              <a:ahLst/>
              <a:cxnLst>
                <a:cxn ang="0">
                  <a:pos x="T0" y="T1"/>
                </a:cxn>
                <a:cxn ang="0">
                  <a:pos x="T2" y="T3"/>
                </a:cxn>
                <a:cxn ang="0">
                  <a:pos x="T4" y="T5"/>
                </a:cxn>
                <a:cxn ang="0">
                  <a:pos x="T6" y="T7"/>
                </a:cxn>
                <a:cxn ang="0">
                  <a:pos x="T8" y="T9"/>
                </a:cxn>
              </a:cxnLst>
              <a:rect l="0" t="0" r="r" b="b"/>
              <a:pathLst>
                <a:path w="803" h="696">
                  <a:moveTo>
                    <a:pt x="402" y="0"/>
                  </a:moveTo>
                  <a:lnTo>
                    <a:pt x="402" y="0"/>
                  </a:lnTo>
                  <a:lnTo>
                    <a:pt x="803"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0" name="Freeform 19"/>
            <p:cNvSpPr>
              <a:spLocks/>
            </p:cNvSpPr>
            <p:nvPr userDrawn="1"/>
          </p:nvSpPr>
          <p:spPr bwMode="auto">
            <a:xfrm>
              <a:off x="2299"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1" name="Freeform 20"/>
            <p:cNvSpPr>
              <a:spLocks/>
            </p:cNvSpPr>
            <p:nvPr userDrawn="1"/>
          </p:nvSpPr>
          <p:spPr bwMode="auto">
            <a:xfrm>
              <a:off x="2577" y="49"/>
              <a:ext cx="482"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F0F0F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2" name="Freeform 21"/>
            <p:cNvSpPr>
              <a:spLocks/>
            </p:cNvSpPr>
            <p:nvPr userDrawn="1"/>
          </p:nvSpPr>
          <p:spPr bwMode="auto">
            <a:xfrm>
              <a:off x="2854" y="70"/>
              <a:ext cx="482" cy="418"/>
            </a:xfrm>
            <a:custGeom>
              <a:avLst/>
              <a:gdLst>
                <a:gd name="T0" fmla="*/ 401 w 803"/>
                <a:gd name="T1" fmla="*/ 0 h 696"/>
                <a:gd name="T2" fmla="*/ 401 w 803"/>
                <a:gd name="T3" fmla="*/ 0 h 696"/>
                <a:gd name="T4" fmla="*/ 803 w 803"/>
                <a:gd name="T5" fmla="*/ 696 h 696"/>
                <a:gd name="T6" fmla="*/ 0 w 803"/>
                <a:gd name="T7" fmla="*/ 696 h 696"/>
                <a:gd name="T8" fmla="*/ 401 w 803"/>
                <a:gd name="T9" fmla="*/ 0 h 696"/>
              </a:gdLst>
              <a:ahLst/>
              <a:cxnLst>
                <a:cxn ang="0">
                  <a:pos x="T0" y="T1"/>
                </a:cxn>
                <a:cxn ang="0">
                  <a:pos x="T2" y="T3"/>
                </a:cxn>
                <a:cxn ang="0">
                  <a:pos x="T4" y="T5"/>
                </a:cxn>
                <a:cxn ang="0">
                  <a:pos x="T6" y="T7"/>
                </a:cxn>
                <a:cxn ang="0">
                  <a:pos x="T8" y="T9"/>
                </a:cxn>
              </a:cxnLst>
              <a:rect l="0" t="0" r="r" b="b"/>
              <a:pathLst>
                <a:path w="803" h="696">
                  <a:moveTo>
                    <a:pt x="401" y="0"/>
                  </a:moveTo>
                  <a:lnTo>
                    <a:pt x="401" y="0"/>
                  </a:lnTo>
                  <a:lnTo>
                    <a:pt x="803" y="696"/>
                  </a:lnTo>
                  <a:lnTo>
                    <a:pt x="0" y="696"/>
                  </a:lnTo>
                  <a:lnTo>
                    <a:pt x="40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3" name="Freeform 22"/>
            <p:cNvSpPr>
              <a:spLocks/>
            </p:cNvSpPr>
            <p:nvPr userDrawn="1"/>
          </p:nvSpPr>
          <p:spPr bwMode="auto">
            <a:xfrm>
              <a:off x="3131" y="49"/>
              <a:ext cx="483" cy="418"/>
            </a:xfrm>
            <a:custGeom>
              <a:avLst/>
              <a:gdLst>
                <a:gd name="T0" fmla="*/ 803 w 803"/>
                <a:gd name="T1" fmla="*/ 0 h 696"/>
                <a:gd name="T2" fmla="*/ 803 w 803"/>
                <a:gd name="T3" fmla="*/ 0 h 696"/>
                <a:gd name="T4" fmla="*/ 401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4" name="Freeform 23"/>
            <p:cNvSpPr>
              <a:spLocks/>
            </p:cNvSpPr>
            <p:nvPr userDrawn="1"/>
          </p:nvSpPr>
          <p:spPr bwMode="auto">
            <a:xfrm>
              <a:off x="3408"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5" name="Freeform 24"/>
            <p:cNvSpPr>
              <a:spLocks/>
            </p:cNvSpPr>
            <p:nvPr userDrawn="1"/>
          </p:nvSpPr>
          <p:spPr bwMode="auto">
            <a:xfrm>
              <a:off x="81" y="1039"/>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6" name="Freeform 25"/>
            <p:cNvSpPr>
              <a:spLocks/>
            </p:cNvSpPr>
            <p:nvPr userDrawn="1"/>
          </p:nvSpPr>
          <p:spPr bwMode="auto">
            <a:xfrm>
              <a:off x="81"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7" name="Freeform 26"/>
            <p:cNvSpPr>
              <a:spLocks/>
            </p:cNvSpPr>
            <p:nvPr userDrawn="1"/>
          </p:nvSpPr>
          <p:spPr bwMode="auto">
            <a:xfrm>
              <a:off x="81"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8" name="Freeform 27"/>
            <p:cNvSpPr>
              <a:spLocks/>
            </p:cNvSpPr>
            <p:nvPr userDrawn="1"/>
          </p:nvSpPr>
          <p:spPr bwMode="auto">
            <a:xfrm>
              <a:off x="358"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9" name="Freeform 28"/>
            <p:cNvSpPr>
              <a:spLocks/>
            </p:cNvSpPr>
            <p:nvPr userDrawn="1"/>
          </p:nvSpPr>
          <p:spPr bwMode="auto">
            <a:xfrm>
              <a:off x="358" y="1976"/>
              <a:ext cx="483"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0" name="Freeform 29"/>
            <p:cNvSpPr>
              <a:spLocks/>
            </p:cNvSpPr>
            <p:nvPr userDrawn="1"/>
          </p:nvSpPr>
          <p:spPr bwMode="auto">
            <a:xfrm>
              <a:off x="636" y="1495"/>
              <a:ext cx="482" cy="418"/>
            </a:xfrm>
            <a:custGeom>
              <a:avLst/>
              <a:gdLst>
                <a:gd name="T0" fmla="*/ 803 w 803"/>
                <a:gd name="T1" fmla="*/ 0 h 696"/>
                <a:gd name="T2" fmla="*/ 803 w 803"/>
                <a:gd name="T3" fmla="*/ 0 h 696"/>
                <a:gd name="T4" fmla="*/ 402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1" name="Freeform 30"/>
            <p:cNvSpPr>
              <a:spLocks/>
            </p:cNvSpPr>
            <p:nvPr userDrawn="1"/>
          </p:nvSpPr>
          <p:spPr bwMode="auto">
            <a:xfrm>
              <a:off x="913" y="1976"/>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2" name="Freeform 31"/>
            <p:cNvSpPr>
              <a:spLocks/>
            </p:cNvSpPr>
            <p:nvPr userDrawn="1"/>
          </p:nvSpPr>
          <p:spPr bwMode="auto">
            <a:xfrm>
              <a:off x="1190"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3" name="Freeform 32"/>
            <p:cNvSpPr>
              <a:spLocks/>
            </p:cNvSpPr>
            <p:nvPr userDrawn="1"/>
          </p:nvSpPr>
          <p:spPr bwMode="auto">
            <a:xfrm>
              <a:off x="1190"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4" name="Freeform 33"/>
            <p:cNvSpPr>
              <a:spLocks/>
            </p:cNvSpPr>
            <p:nvPr userDrawn="1"/>
          </p:nvSpPr>
          <p:spPr bwMode="auto">
            <a:xfrm>
              <a:off x="1468" y="1516"/>
              <a:ext cx="482"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5" name="Freeform 34"/>
            <p:cNvSpPr>
              <a:spLocks/>
            </p:cNvSpPr>
            <p:nvPr userDrawn="1"/>
          </p:nvSpPr>
          <p:spPr bwMode="auto">
            <a:xfrm>
              <a:off x="1468" y="1976"/>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6" name="Freeform 35"/>
            <p:cNvSpPr>
              <a:spLocks/>
            </p:cNvSpPr>
            <p:nvPr userDrawn="1"/>
          </p:nvSpPr>
          <p:spPr bwMode="auto">
            <a:xfrm>
              <a:off x="1745" y="1996"/>
              <a:ext cx="482" cy="418"/>
            </a:xfrm>
            <a:custGeom>
              <a:avLst/>
              <a:gdLst>
                <a:gd name="T0" fmla="*/ 402 w 803"/>
                <a:gd name="T1" fmla="*/ 0 h 696"/>
                <a:gd name="T2" fmla="*/ 402 w 803"/>
                <a:gd name="T3" fmla="*/ 0 h 696"/>
                <a:gd name="T4" fmla="*/ 803 w 803"/>
                <a:gd name="T5" fmla="*/ 696 h 696"/>
                <a:gd name="T6" fmla="*/ 0 w 803"/>
                <a:gd name="T7" fmla="*/ 696 h 696"/>
                <a:gd name="T8" fmla="*/ 402 w 803"/>
                <a:gd name="T9" fmla="*/ 0 h 696"/>
              </a:gdLst>
              <a:ahLst/>
              <a:cxnLst>
                <a:cxn ang="0">
                  <a:pos x="T0" y="T1"/>
                </a:cxn>
                <a:cxn ang="0">
                  <a:pos x="T2" y="T3"/>
                </a:cxn>
                <a:cxn ang="0">
                  <a:pos x="T4" y="T5"/>
                </a:cxn>
                <a:cxn ang="0">
                  <a:pos x="T6" y="T7"/>
                </a:cxn>
                <a:cxn ang="0">
                  <a:pos x="T8" y="T9"/>
                </a:cxn>
              </a:cxnLst>
              <a:rect l="0" t="0" r="r" b="b"/>
              <a:pathLst>
                <a:path w="803" h="696">
                  <a:moveTo>
                    <a:pt x="402" y="0"/>
                  </a:moveTo>
                  <a:lnTo>
                    <a:pt x="402" y="0"/>
                  </a:lnTo>
                  <a:lnTo>
                    <a:pt x="803"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7" name="Freeform 36"/>
            <p:cNvSpPr>
              <a:spLocks/>
            </p:cNvSpPr>
            <p:nvPr userDrawn="1"/>
          </p:nvSpPr>
          <p:spPr bwMode="auto">
            <a:xfrm>
              <a:off x="2022"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8" name="Freeform 37"/>
            <p:cNvSpPr>
              <a:spLocks/>
            </p:cNvSpPr>
            <p:nvPr userDrawn="1"/>
          </p:nvSpPr>
          <p:spPr bwMode="auto">
            <a:xfrm>
              <a:off x="2299"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9" name="Freeform 38"/>
            <p:cNvSpPr>
              <a:spLocks/>
            </p:cNvSpPr>
            <p:nvPr userDrawn="1"/>
          </p:nvSpPr>
          <p:spPr bwMode="auto">
            <a:xfrm>
              <a:off x="2577" y="1976"/>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0" name="Freeform 39"/>
            <p:cNvSpPr>
              <a:spLocks/>
            </p:cNvSpPr>
            <p:nvPr userDrawn="1"/>
          </p:nvSpPr>
          <p:spPr bwMode="auto">
            <a:xfrm>
              <a:off x="2854" y="1495"/>
              <a:ext cx="482" cy="418"/>
            </a:xfrm>
            <a:custGeom>
              <a:avLst/>
              <a:gdLst>
                <a:gd name="T0" fmla="*/ 803 w 803"/>
                <a:gd name="T1" fmla="*/ 0 h 696"/>
                <a:gd name="T2" fmla="*/ 803 w 803"/>
                <a:gd name="T3" fmla="*/ 0 h 696"/>
                <a:gd name="T4" fmla="*/ 401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1" name="Freeform 40"/>
            <p:cNvSpPr>
              <a:spLocks/>
            </p:cNvSpPr>
            <p:nvPr userDrawn="1"/>
          </p:nvSpPr>
          <p:spPr bwMode="auto">
            <a:xfrm>
              <a:off x="3131"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2" name="Freeform 41"/>
            <p:cNvSpPr>
              <a:spLocks/>
            </p:cNvSpPr>
            <p:nvPr userDrawn="1"/>
          </p:nvSpPr>
          <p:spPr bwMode="auto">
            <a:xfrm>
              <a:off x="3408"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3" name="Freeform 42"/>
            <p:cNvSpPr>
              <a:spLocks/>
            </p:cNvSpPr>
            <p:nvPr userDrawn="1"/>
          </p:nvSpPr>
          <p:spPr bwMode="auto">
            <a:xfrm>
              <a:off x="81" y="2454"/>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4" name="Freeform 43"/>
            <p:cNvSpPr>
              <a:spLocks/>
            </p:cNvSpPr>
            <p:nvPr userDrawn="1"/>
          </p:nvSpPr>
          <p:spPr bwMode="auto">
            <a:xfrm>
              <a:off x="358"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5" name="Freeform 44"/>
            <p:cNvSpPr>
              <a:spLocks/>
            </p:cNvSpPr>
            <p:nvPr userDrawn="1"/>
          </p:nvSpPr>
          <p:spPr bwMode="auto">
            <a:xfrm>
              <a:off x="358" y="2935"/>
              <a:ext cx="483"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6" name="Freeform 45"/>
            <p:cNvSpPr>
              <a:spLocks/>
            </p:cNvSpPr>
            <p:nvPr userDrawn="1"/>
          </p:nvSpPr>
          <p:spPr bwMode="auto">
            <a:xfrm>
              <a:off x="636" y="2955"/>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7" name="Freeform 46"/>
            <p:cNvSpPr>
              <a:spLocks/>
            </p:cNvSpPr>
            <p:nvPr userDrawn="1"/>
          </p:nvSpPr>
          <p:spPr bwMode="auto">
            <a:xfrm>
              <a:off x="913"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8" name="Freeform 47"/>
            <p:cNvSpPr>
              <a:spLocks/>
            </p:cNvSpPr>
            <p:nvPr userDrawn="1"/>
          </p:nvSpPr>
          <p:spPr bwMode="auto">
            <a:xfrm>
              <a:off x="1190" y="2955"/>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9" name="Freeform 48"/>
            <p:cNvSpPr>
              <a:spLocks/>
            </p:cNvSpPr>
            <p:nvPr userDrawn="1"/>
          </p:nvSpPr>
          <p:spPr bwMode="auto">
            <a:xfrm>
              <a:off x="1468" y="2935"/>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0" name="Freeform 49"/>
            <p:cNvSpPr>
              <a:spLocks/>
            </p:cNvSpPr>
            <p:nvPr userDrawn="1"/>
          </p:nvSpPr>
          <p:spPr bwMode="auto">
            <a:xfrm>
              <a:off x="1191" y="3414"/>
              <a:ext cx="482" cy="418"/>
            </a:xfrm>
            <a:custGeom>
              <a:avLst/>
              <a:gdLst>
                <a:gd name="T0" fmla="*/ 803 w 803"/>
                <a:gd name="T1" fmla="*/ 0 h 696"/>
                <a:gd name="T2" fmla="*/ 803 w 803"/>
                <a:gd name="T3" fmla="*/ 0 h 696"/>
                <a:gd name="T4" fmla="*/ 401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0"/>
                  </a:lnTo>
                  <a:lnTo>
                    <a:pt x="803"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1" name="Freeform 50"/>
            <p:cNvSpPr>
              <a:spLocks/>
            </p:cNvSpPr>
            <p:nvPr userDrawn="1"/>
          </p:nvSpPr>
          <p:spPr bwMode="auto">
            <a:xfrm>
              <a:off x="3408" y="3414"/>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2" name="Freeform 51"/>
            <p:cNvSpPr>
              <a:spLocks/>
            </p:cNvSpPr>
            <p:nvPr userDrawn="1"/>
          </p:nvSpPr>
          <p:spPr bwMode="auto">
            <a:xfrm>
              <a:off x="2577" y="3414"/>
              <a:ext cx="482" cy="418"/>
            </a:xfrm>
            <a:custGeom>
              <a:avLst/>
              <a:gdLst>
                <a:gd name="T0" fmla="*/ 803 w 803"/>
                <a:gd name="T1" fmla="*/ 0 h 696"/>
                <a:gd name="T2" fmla="*/ 803 w 803"/>
                <a:gd name="T3" fmla="*/ 0 h 696"/>
                <a:gd name="T4" fmla="*/ 402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3" name="Freeform 52"/>
            <p:cNvSpPr>
              <a:spLocks/>
            </p:cNvSpPr>
            <p:nvPr userDrawn="1"/>
          </p:nvSpPr>
          <p:spPr bwMode="auto">
            <a:xfrm>
              <a:off x="2022"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0F0F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4" name="Freeform 53"/>
            <p:cNvSpPr>
              <a:spLocks/>
            </p:cNvSpPr>
            <p:nvPr userDrawn="1"/>
          </p:nvSpPr>
          <p:spPr bwMode="auto">
            <a:xfrm>
              <a:off x="358" y="3883"/>
              <a:ext cx="483" cy="418"/>
            </a:xfrm>
            <a:custGeom>
              <a:avLst/>
              <a:gdLst>
                <a:gd name="T0" fmla="*/ 804 w 804"/>
                <a:gd name="T1" fmla="*/ 696 h 696"/>
                <a:gd name="T2" fmla="*/ 804 w 804"/>
                <a:gd name="T3" fmla="*/ 696 h 696"/>
                <a:gd name="T4" fmla="*/ 0 w 804"/>
                <a:gd name="T5" fmla="*/ 696 h 696"/>
                <a:gd name="T6" fmla="*/ 402 w 804"/>
                <a:gd name="T7" fmla="*/ 0 h 696"/>
                <a:gd name="T8" fmla="*/ 804 w 804"/>
                <a:gd name="T9" fmla="*/ 696 h 696"/>
              </a:gdLst>
              <a:ahLst/>
              <a:cxnLst>
                <a:cxn ang="0">
                  <a:pos x="T0" y="T1"/>
                </a:cxn>
                <a:cxn ang="0">
                  <a:pos x="T2" y="T3"/>
                </a:cxn>
                <a:cxn ang="0">
                  <a:pos x="T4" y="T5"/>
                </a:cxn>
                <a:cxn ang="0">
                  <a:pos x="T6" y="T7"/>
                </a:cxn>
                <a:cxn ang="0">
                  <a:pos x="T8" y="T9"/>
                </a:cxn>
              </a:cxnLst>
              <a:rect l="0" t="0" r="r" b="b"/>
              <a:pathLst>
                <a:path w="804" h="696">
                  <a:moveTo>
                    <a:pt x="804" y="696"/>
                  </a:moveTo>
                  <a:lnTo>
                    <a:pt x="804" y="696"/>
                  </a:lnTo>
                  <a:lnTo>
                    <a:pt x="0" y="696"/>
                  </a:lnTo>
                  <a:lnTo>
                    <a:pt x="402" y="0"/>
                  </a:lnTo>
                  <a:lnTo>
                    <a:pt x="804" y="696"/>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5" name="Freeform 54"/>
            <p:cNvSpPr>
              <a:spLocks/>
            </p:cNvSpPr>
            <p:nvPr userDrawn="1"/>
          </p:nvSpPr>
          <p:spPr bwMode="auto">
            <a:xfrm>
              <a:off x="2022" y="2935"/>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6" name="Freeform 55"/>
            <p:cNvSpPr>
              <a:spLocks/>
            </p:cNvSpPr>
            <p:nvPr userDrawn="1"/>
          </p:nvSpPr>
          <p:spPr bwMode="auto">
            <a:xfrm>
              <a:off x="2022" y="4343"/>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7" name="Freeform 56"/>
            <p:cNvSpPr>
              <a:spLocks/>
            </p:cNvSpPr>
            <p:nvPr userDrawn="1"/>
          </p:nvSpPr>
          <p:spPr bwMode="auto">
            <a:xfrm>
              <a:off x="2577" y="2475"/>
              <a:ext cx="482"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8" name="Freeform 57"/>
            <p:cNvSpPr>
              <a:spLocks/>
            </p:cNvSpPr>
            <p:nvPr userDrawn="1"/>
          </p:nvSpPr>
          <p:spPr bwMode="auto">
            <a:xfrm>
              <a:off x="45" y="2935"/>
              <a:ext cx="241" cy="417"/>
            </a:xfrm>
            <a:custGeom>
              <a:avLst/>
              <a:gdLst>
                <a:gd name="T0" fmla="*/ 0 w 402"/>
                <a:gd name="T1" fmla="*/ 0 h 695"/>
                <a:gd name="T2" fmla="*/ 0 w 402"/>
                <a:gd name="T3" fmla="*/ 0 h 695"/>
                <a:gd name="T4" fmla="*/ 0 w 402"/>
                <a:gd name="T5" fmla="*/ 695 h 695"/>
                <a:gd name="T6" fmla="*/ 0 w 402"/>
                <a:gd name="T7" fmla="*/ 695 h 695"/>
                <a:gd name="T8" fmla="*/ 402 w 402"/>
                <a:gd name="T9" fmla="*/ 0 h 695"/>
                <a:gd name="T10" fmla="*/ 0 w 402"/>
                <a:gd name="T11" fmla="*/ 0 h 695"/>
              </a:gdLst>
              <a:ahLst/>
              <a:cxnLst>
                <a:cxn ang="0">
                  <a:pos x="T0" y="T1"/>
                </a:cxn>
                <a:cxn ang="0">
                  <a:pos x="T2" y="T3"/>
                </a:cxn>
                <a:cxn ang="0">
                  <a:pos x="T4" y="T5"/>
                </a:cxn>
                <a:cxn ang="0">
                  <a:pos x="T6" y="T7"/>
                </a:cxn>
                <a:cxn ang="0">
                  <a:pos x="T8" y="T9"/>
                </a:cxn>
                <a:cxn ang="0">
                  <a:pos x="T10" y="T11"/>
                </a:cxn>
              </a:cxnLst>
              <a:rect l="0" t="0" r="r" b="b"/>
              <a:pathLst>
                <a:path w="402" h="695">
                  <a:moveTo>
                    <a:pt x="0" y="0"/>
                  </a:moveTo>
                  <a:lnTo>
                    <a:pt x="0" y="0"/>
                  </a:lnTo>
                  <a:lnTo>
                    <a:pt x="0" y="695"/>
                  </a:lnTo>
                  <a:lnTo>
                    <a:pt x="0" y="695"/>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9" name="Freeform 58"/>
            <p:cNvSpPr>
              <a:spLocks/>
            </p:cNvSpPr>
            <p:nvPr userDrawn="1"/>
          </p:nvSpPr>
          <p:spPr bwMode="auto">
            <a:xfrm>
              <a:off x="45" y="2475"/>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0" name="Freeform 59"/>
            <p:cNvSpPr>
              <a:spLocks/>
            </p:cNvSpPr>
            <p:nvPr userDrawn="1"/>
          </p:nvSpPr>
          <p:spPr bwMode="auto">
            <a:xfrm>
              <a:off x="45" y="1976"/>
              <a:ext cx="241" cy="417"/>
            </a:xfrm>
            <a:custGeom>
              <a:avLst/>
              <a:gdLst>
                <a:gd name="T0" fmla="*/ 0 w 402"/>
                <a:gd name="T1" fmla="*/ 0 h 695"/>
                <a:gd name="T2" fmla="*/ 0 w 402"/>
                <a:gd name="T3" fmla="*/ 0 h 695"/>
                <a:gd name="T4" fmla="*/ 0 w 402"/>
                <a:gd name="T5" fmla="*/ 695 h 695"/>
                <a:gd name="T6" fmla="*/ 0 w 402"/>
                <a:gd name="T7" fmla="*/ 695 h 695"/>
                <a:gd name="T8" fmla="*/ 402 w 402"/>
                <a:gd name="T9" fmla="*/ 0 h 695"/>
                <a:gd name="T10" fmla="*/ 0 w 402"/>
                <a:gd name="T11" fmla="*/ 0 h 695"/>
              </a:gdLst>
              <a:ahLst/>
              <a:cxnLst>
                <a:cxn ang="0">
                  <a:pos x="T0" y="T1"/>
                </a:cxn>
                <a:cxn ang="0">
                  <a:pos x="T2" y="T3"/>
                </a:cxn>
                <a:cxn ang="0">
                  <a:pos x="T4" y="T5"/>
                </a:cxn>
                <a:cxn ang="0">
                  <a:pos x="T6" y="T7"/>
                </a:cxn>
                <a:cxn ang="0">
                  <a:pos x="T8" y="T9"/>
                </a:cxn>
                <a:cxn ang="0">
                  <a:pos x="T10" y="T11"/>
                </a:cxn>
              </a:cxnLst>
              <a:rect l="0" t="0" r="r" b="b"/>
              <a:pathLst>
                <a:path w="402" h="695">
                  <a:moveTo>
                    <a:pt x="0" y="0"/>
                  </a:moveTo>
                  <a:lnTo>
                    <a:pt x="0" y="0"/>
                  </a:lnTo>
                  <a:lnTo>
                    <a:pt x="0" y="695"/>
                  </a:lnTo>
                  <a:lnTo>
                    <a:pt x="0" y="695"/>
                  </a:lnTo>
                  <a:lnTo>
                    <a:pt x="402" y="0"/>
                  </a:lnTo>
                  <a:lnTo>
                    <a:pt x="0"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1" name="Freeform 60"/>
            <p:cNvSpPr>
              <a:spLocks/>
            </p:cNvSpPr>
            <p:nvPr userDrawn="1"/>
          </p:nvSpPr>
          <p:spPr bwMode="auto">
            <a:xfrm>
              <a:off x="45" y="1516"/>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2" name="Freeform 61"/>
            <p:cNvSpPr>
              <a:spLocks/>
            </p:cNvSpPr>
            <p:nvPr userDrawn="1"/>
          </p:nvSpPr>
          <p:spPr bwMode="auto">
            <a:xfrm>
              <a:off x="45" y="1018"/>
              <a:ext cx="241" cy="418"/>
            </a:xfrm>
            <a:custGeom>
              <a:avLst/>
              <a:gdLst>
                <a:gd name="T0" fmla="*/ 0 w 402"/>
                <a:gd name="T1" fmla="*/ 0 h 696"/>
                <a:gd name="T2" fmla="*/ 0 w 402"/>
                <a:gd name="T3" fmla="*/ 0 h 696"/>
                <a:gd name="T4" fmla="*/ 0 w 402"/>
                <a:gd name="T5" fmla="*/ 696 h 696"/>
                <a:gd name="T6" fmla="*/ 0 w 402"/>
                <a:gd name="T7" fmla="*/ 696 h 696"/>
                <a:gd name="T8" fmla="*/ 402 w 402"/>
                <a:gd name="T9" fmla="*/ 0 h 696"/>
                <a:gd name="T10" fmla="*/ 0 w 402"/>
                <a:gd name="T11" fmla="*/ 0 h 696"/>
              </a:gdLst>
              <a:ahLst/>
              <a:cxnLst>
                <a:cxn ang="0">
                  <a:pos x="T0" y="T1"/>
                </a:cxn>
                <a:cxn ang="0">
                  <a:pos x="T2" y="T3"/>
                </a:cxn>
                <a:cxn ang="0">
                  <a:pos x="T4" y="T5"/>
                </a:cxn>
                <a:cxn ang="0">
                  <a:pos x="T6" y="T7"/>
                </a:cxn>
                <a:cxn ang="0">
                  <a:pos x="T8" y="T9"/>
                </a:cxn>
                <a:cxn ang="0">
                  <a:pos x="T10" y="T11"/>
                </a:cxn>
              </a:cxnLst>
              <a:rect l="0" t="0" r="r" b="b"/>
              <a:pathLst>
                <a:path w="402" h="696">
                  <a:moveTo>
                    <a:pt x="0" y="0"/>
                  </a:moveTo>
                  <a:lnTo>
                    <a:pt x="0" y="0"/>
                  </a:lnTo>
                  <a:lnTo>
                    <a:pt x="0" y="696"/>
                  </a:lnTo>
                  <a:lnTo>
                    <a:pt x="0" y="696"/>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3" name="Freeform 62"/>
            <p:cNvSpPr>
              <a:spLocks/>
            </p:cNvSpPr>
            <p:nvPr userDrawn="1"/>
          </p:nvSpPr>
          <p:spPr bwMode="auto">
            <a:xfrm>
              <a:off x="45" y="559"/>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4" name="Freeform 63"/>
            <p:cNvSpPr>
              <a:spLocks/>
            </p:cNvSpPr>
            <p:nvPr userDrawn="1"/>
          </p:nvSpPr>
          <p:spPr bwMode="auto">
            <a:xfrm>
              <a:off x="45" y="49"/>
              <a:ext cx="241" cy="418"/>
            </a:xfrm>
            <a:custGeom>
              <a:avLst/>
              <a:gdLst>
                <a:gd name="T0" fmla="*/ 0 w 402"/>
                <a:gd name="T1" fmla="*/ 0 h 696"/>
                <a:gd name="T2" fmla="*/ 0 w 402"/>
                <a:gd name="T3" fmla="*/ 0 h 696"/>
                <a:gd name="T4" fmla="*/ 0 w 402"/>
                <a:gd name="T5" fmla="*/ 696 h 696"/>
                <a:gd name="T6" fmla="*/ 0 w 402"/>
                <a:gd name="T7" fmla="*/ 696 h 696"/>
                <a:gd name="T8" fmla="*/ 402 w 402"/>
                <a:gd name="T9" fmla="*/ 0 h 696"/>
                <a:gd name="T10" fmla="*/ 0 w 402"/>
                <a:gd name="T11" fmla="*/ 0 h 696"/>
              </a:gdLst>
              <a:ahLst/>
              <a:cxnLst>
                <a:cxn ang="0">
                  <a:pos x="T0" y="T1"/>
                </a:cxn>
                <a:cxn ang="0">
                  <a:pos x="T2" y="T3"/>
                </a:cxn>
                <a:cxn ang="0">
                  <a:pos x="T4" y="T5"/>
                </a:cxn>
                <a:cxn ang="0">
                  <a:pos x="T6" y="T7"/>
                </a:cxn>
                <a:cxn ang="0">
                  <a:pos x="T8" y="T9"/>
                </a:cxn>
                <a:cxn ang="0">
                  <a:pos x="T10" y="T11"/>
                </a:cxn>
              </a:cxnLst>
              <a:rect l="0" t="0" r="r" b="b"/>
              <a:pathLst>
                <a:path w="402" h="696">
                  <a:moveTo>
                    <a:pt x="0" y="0"/>
                  </a:moveTo>
                  <a:lnTo>
                    <a:pt x="0" y="0"/>
                  </a:lnTo>
                  <a:lnTo>
                    <a:pt x="0" y="696"/>
                  </a:lnTo>
                  <a:lnTo>
                    <a:pt x="0" y="696"/>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5" name="Freeform 64"/>
            <p:cNvSpPr>
              <a:spLocks/>
            </p:cNvSpPr>
            <p:nvPr userDrawn="1"/>
          </p:nvSpPr>
          <p:spPr bwMode="auto">
            <a:xfrm>
              <a:off x="7102" y="530"/>
              <a:ext cx="1014" cy="878"/>
            </a:xfrm>
            <a:custGeom>
              <a:avLst/>
              <a:gdLst>
                <a:gd name="T0" fmla="*/ 1688 w 1688"/>
                <a:gd name="T1" fmla="*/ 0 h 1462"/>
                <a:gd name="T2" fmla="*/ 1688 w 1688"/>
                <a:gd name="T3" fmla="*/ 0 h 1462"/>
                <a:gd name="T4" fmla="*/ 844 w 1688"/>
                <a:gd name="T5" fmla="*/ 1462 h 1462"/>
                <a:gd name="T6" fmla="*/ 0 w 1688"/>
                <a:gd name="T7" fmla="*/ 0 h 1462"/>
                <a:gd name="T8" fmla="*/ 1688 w 1688"/>
                <a:gd name="T9" fmla="*/ 0 h 1462"/>
              </a:gdLst>
              <a:ahLst/>
              <a:cxnLst>
                <a:cxn ang="0">
                  <a:pos x="T0" y="T1"/>
                </a:cxn>
                <a:cxn ang="0">
                  <a:pos x="T2" y="T3"/>
                </a:cxn>
                <a:cxn ang="0">
                  <a:pos x="T4" y="T5"/>
                </a:cxn>
                <a:cxn ang="0">
                  <a:pos x="T6" y="T7"/>
                </a:cxn>
                <a:cxn ang="0">
                  <a:pos x="T8" y="T9"/>
                </a:cxn>
              </a:cxnLst>
              <a:rect l="0" t="0" r="r" b="b"/>
              <a:pathLst>
                <a:path w="1688" h="1462">
                  <a:moveTo>
                    <a:pt x="1688" y="0"/>
                  </a:moveTo>
                  <a:lnTo>
                    <a:pt x="1688" y="0"/>
                  </a:lnTo>
                  <a:lnTo>
                    <a:pt x="844" y="1462"/>
                  </a:lnTo>
                  <a:lnTo>
                    <a:pt x="0" y="0"/>
                  </a:lnTo>
                  <a:lnTo>
                    <a:pt x="16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8" name="Freeform 67"/>
            <p:cNvSpPr>
              <a:spLocks/>
            </p:cNvSpPr>
            <p:nvPr userDrawn="1"/>
          </p:nvSpPr>
          <p:spPr bwMode="auto">
            <a:xfrm>
              <a:off x="83" y="531"/>
              <a:ext cx="7445" cy="921"/>
            </a:xfrm>
            <a:custGeom>
              <a:avLst/>
              <a:gdLst>
                <a:gd name="T0" fmla="*/ 11532 w 12398"/>
                <a:gd name="T1" fmla="*/ 11 h 1533"/>
                <a:gd name="T2" fmla="*/ 11532 w 12398"/>
                <a:gd name="T3" fmla="*/ 11 h 1533"/>
                <a:gd name="T4" fmla="*/ 11513 w 12398"/>
                <a:gd name="T5" fmla="*/ 0 h 1533"/>
                <a:gd name="T6" fmla="*/ 12398 w 12398"/>
                <a:gd name="T7" fmla="*/ 1533 h 1533"/>
                <a:gd name="T8" fmla="*/ 867 w 12398"/>
                <a:gd name="T9" fmla="*/ 1533 h 1533"/>
                <a:gd name="T10" fmla="*/ 0 w 12398"/>
                <a:gd name="T11" fmla="*/ 13 h 1533"/>
                <a:gd name="T12" fmla="*/ 11532 w 12398"/>
                <a:gd name="T13" fmla="*/ 11 h 1533"/>
              </a:gdLst>
              <a:ahLst/>
              <a:cxnLst>
                <a:cxn ang="0">
                  <a:pos x="T0" y="T1"/>
                </a:cxn>
                <a:cxn ang="0">
                  <a:pos x="T2" y="T3"/>
                </a:cxn>
                <a:cxn ang="0">
                  <a:pos x="T4" y="T5"/>
                </a:cxn>
                <a:cxn ang="0">
                  <a:pos x="T6" y="T7"/>
                </a:cxn>
                <a:cxn ang="0">
                  <a:pos x="T8" y="T9"/>
                </a:cxn>
                <a:cxn ang="0">
                  <a:pos x="T10" y="T11"/>
                </a:cxn>
                <a:cxn ang="0">
                  <a:pos x="T12" y="T13"/>
                </a:cxn>
              </a:cxnLst>
              <a:rect l="0" t="0" r="r" b="b"/>
              <a:pathLst>
                <a:path w="12398" h="1533">
                  <a:moveTo>
                    <a:pt x="11532" y="11"/>
                  </a:moveTo>
                  <a:lnTo>
                    <a:pt x="11532" y="11"/>
                  </a:lnTo>
                  <a:lnTo>
                    <a:pt x="11513" y="0"/>
                  </a:lnTo>
                  <a:lnTo>
                    <a:pt x="12398" y="1533"/>
                  </a:lnTo>
                  <a:lnTo>
                    <a:pt x="867" y="1533"/>
                  </a:lnTo>
                  <a:lnTo>
                    <a:pt x="0" y="13"/>
                  </a:lnTo>
                  <a:lnTo>
                    <a:pt x="11532" y="1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9" name="Freeform 68"/>
            <p:cNvSpPr>
              <a:spLocks/>
            </p:cNvSpPr>
            <p:nvPr userDrawn="1"/>
          </p:nvSpPr>
          <p:spPr bwMode="auto">
            <a:xfrm>
              <a:off x="7102" y="4"/>
              <a:ext cx="1015" cy="438"/>
            </a:xfrm>
            <a:custGeom>
              <a:avLst/>
              <a:gdLst>
                <a:gd name="T0" fmla="*/ 422 w 1689"/>
                <a:gd name="T1" fmla="*/ 0 h 730"/>
                <a:gd name="T2" fmla="*/ 422 w 1689"/>
                <a:gd name="T3" fmla="*/ 0 h 730"/>
                <a:gd name="T4" fmla="*/ 0 w 1689"/>
                <a:gd name="T5" fmla="*/ 730 h 730"/>
                <a:gd name="T6" fmla="*/ 1689 w 1689"/>
                <a:gd name="T7" fmla="*/ 730 h 730"/>
                <a:gd name="T8" fmla="*/ 1266 w 1689"/>
                <a:gd name="T9" fmla="*/ 0 h 730"/>
                <a:gd name="T10" fmla="*/ 422 w 1689"/>
                <a:gd name="T11" fmla="*/ 0 h 730"/>
              </a:gdLst>
              <a:ahLst/>
              <a:cxnLst>
                <a:cxn ang="0">
                  <a:pos x="T0" y="T1"/>
                </a:cxn>
                <a:cxn ang="0">
                  <a:pos x="T2" y="T3"/>
                </a:cxn>
                <a:cxn ang="0">
                  <a:pos x="T4" y="T5"/>
                </a:cxn>
                <a:cxn ang="0">
                  <a:pos x="T6" y="T7"/>
                </a:cxn>
                <a:cxn ang="0">
                  <a:pos x="T8" y="T9"/>
                </a:cxn>
                <a:cxn ang="0">
                  <a:pos x="T10" y="T11"/>
                </a:cxn>
              </a:cxnLst>
              <a:rect l="0" t="0" r="r" b="b"/>
              <a:pathLst>
                <a:path w="1689" h="730">
                  <a:moveTo>
                    <a:pt x="422" y="0"/>
                  </a:moveTo>
                  <a:lnTo>
                    <a:pt x="422" y="0"/>
                  </a:lnTo>
                  <a:lnTo>
                    <a:pt x="0" y="730"/>
                  </a:lnTo>
                  <a:lnTo>
                    <a:pt x="1689" y="730"/>
                  </a:lnTo>
                  <a:lnTo>
                    <a:pt x="1266" y="0"/>
                  </a:lnTo>
                  <a:lnTo>
                    <a:pt x="422"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0" name="Freeform 69"/>
            <p:cNvSpPr>
              <a:spLocks/>
            </p:cNvSpPr>
            <p:nvPr userDrawn="1"/>
          </p:nvSpPr>
          <p:spPr bwMode="auto">
            <a:xfrm>
              <a:off x="7963" y="4"/>
              <a:ext cx="229" cy="394"/>
            </a:xfrm>
            <a:custGeom>
              <a:avLst/>
              <a:gdLst>
                <a:gd name="T0" fmla="*/ 380 w 380"/>
                <a:gd name="T1" fmla="*/ 0 h 657"/>
                <a:gd name="T2" fmla="*/ 380 w 380"/>
                <a:gd name="T3" fmla="*/ 0 h 657"/>
                <a:gd name="T4" fmla="*/ 0 w 380"/>
                <a:gd name="T5" fmla="*/ 0 h 657"/>
                <a:gd name="T6" fmla="*/ 380 w 380"/>
                <a:gd name="T7" fmla="*/ 657 h 657"/>
                <a:gd name="T8" fmla="*/ 380 w 380"/>
                <a:gd name="T9" fmla="*/ 0 h 657"/>
              </a:gdLst>
              <a:ahLst/>
              <a:cxnLst>
                <a:cxn ang="0">
                  <a:pos x="T0" y="T1"/>
                </a:cxn>
                <a:cxn ang="0">
                  <a:pos x="T2" y="T3"/>
                </a:cxn>
                <a:cxn ang="0">
                  <a:pos x="T4" y="T5"/>
                </a:cxn>
                <a:cxn ang="0">
                  <a:pos x="T6" y="T7"/>
                </a:cxn>
                <a:cxn ang="0">
                  <a:pos x="T8" y="T9"/>
                </a:cxn>
              </a:cxnLst>
              <a:rect l="0" t="0" r="r" b="b"/>
              <a:pathLst>
                <a:path w="380" h="657">
                  <a:moveTo>
                    <a:pt x="380" y="0"/>
                  </a:moveTo>
                  <a:lnTo>
                    <a:pt x="380" y="0"/>
                  </a:lnTo>
                  <a:lnTo>
                    <a:pt x="0" y="0"/>
                  </a:lnTo>
                  <a:lnTo>
                    <a:pt x="380" y="657"/>
                  </a:lnTo>
                  <a:lnTo>
                    <a:pt x="38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1" name="Freeform 70"/>
            <p:cNvSpPr>
              <a:spLocks/>
            </p:cNvSpPr>
            <p:nvPr userDrawn="1"/>
          </p:nvSpPr>
          <p:spPr bwMode="auto">
            <a:xfrm>
              <a:off x="7685" y="574"/>
              <a:ext cx="507" cy="878"/>
            </a:xfrm>
            <a:custGeom>
              <a:avLst/>
              <a:gdLst>
                <a:gd name="T0" fmla="*/ 844 w 844"/>
                <a:gd name="T1" fmla="*/ 0 h 1462"/>
                <a:gd name="T2" fmla="*/ 844 w 844"/>
                <a:gd name="T3" fmla="*/ 0 h 1462"/>
                <a:gd name="T4" fmla="*/ 0 w 844"/>
                <a:gd name="T5" fmla="*/ 1462 h 1462"/>
                <a:gd name="T6" fmla="*/ 844 w 844"/>
                <a:gd name="T7" fmla="*/ 1462 h 1462"/>
                <a:gd name="T8" fmla="*/ 844 w 844"/>
                <a:gd name="T9" fmla="*/ 0 h 1462"/>
              </a:gdLst>
              <a:ahLst/>
              <a:cxnLst>
                <a:cxn ang="0">
                  <a:pos x="T0" y="T1"/>
                </a:cxn>
                <a:cxn ang="0">
                  <a:pos x="T2" y="T3"/>
                </a:cxn>
                <a:cxn ang="0">
                  <a:pos x="T4" y="T5"/>
                </a:cxn>
                <a:cxn ang="0">
                  <a:pos x="T6" y="T7"/>
                </a:cxn>
                <a:cxn ang="0">
                  <a:pos x="T8" y="T9"/>
                </a:cxn>
              </a:cxnLst>
              <a:rect l="0" t="0" r="r" b="b"/>
              <a:pathLst>
                <a:path w="844" h="1462">
                  <a:moveTo>
                    <a:pt x="844" y="0"/>
                  </a:moveTo>
                  <a:lnTo>
                    <a:pt x="844" y="0"/>
                  </a:lnTo>
                  <a:lnTo>
                    <a:pt x="0" y="1462"/>
                  </a:lnTo>
                  <a:lnTo>
                    <a:pt x="844" y="1462"/>
                  </a:lnTo>
                  <a:lnTo>
                    <a:pt x="844"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5" name="Freeform 74"/>
            <p:cNvSpPr>
              <a:spLocks/>
            </p:cNvSpPr>
            <p:nvPr userDrawn="1"/>
          </p:nvSpPr>
          <p:spPr bwMode="auto">
            <a:xfrm>
              <a:off x="864" y="5161"/>
              <a:ext cx="90" cy="80"/>
            </a:xfrm>
            <a:custGeom>
              <a:avLst/>
              <a:gdLst>
                <a:gd name="T0" fmla="*/ 75 w 150"/>
                <a:gd name="T1" fmla="*/ 0 h 133"/>
                <a:gd name="T2" fmla="*/ 75 w 150"/>
                <a:gd name="T3" fmla="*/ 0 h 133"/>
                <a:gd name="T4" fmla="*/ 0 w 150"/>
                <a:gd name="T5" fmla="*/ 133 h 133"/>
                <a:gd name="T6" fmla="*/ 150 w 150"/>
                <a:gd name="T7" fmla="*/ 133 h 133"/>
                <a:gd name="T8" fmla="*/ 75 w 150"/>
                <a:gd name="T9" fmla="*/ 0 h 133"/>
              </a:gdLst>
              <a:ahLst/>
              <a:cxnLst>
                <a:cxn ang="0">
                  <a:pos x="T0" y="T1"/>
                </a:cxn>
                <a:cxn ang="0">
                  <a:pos x="T2" y="T3"/>
                </a:cxn>
                <a:cxn ang="0">
                  <a:pos x="T4" y="T5"/>
                </a:cxn>
                <a:cxn ang="0">
                  <a:pos x="T6" y="T7"/>
                </a:cxn>
                <a:cxn ang="0">
                  <a:pos x="T8" y="T9"/>
                </a:cxn>
              </a:cxnLst>
              <a:rect l="0" t="0" r="r" b="b"/>
              <a:pathLst>
                <a:path w="150" h="133">
                  <a:moveTo>
                    <a:pt x="75" y="0"/>
                  </a:moveTo>
                  <a:lnTo>
                    <a:pt x="75" y="0"/>
                  </a:lnTo>
                  <a:lnTo>
                    <a:pt x="0" y="133"/>
                  </a:lnTo>
                  <a:lnTo>
                    <a:pt x="150" y="133"/>
                  </a:lnTo>
                  <a:lnTo>
                    <a:pt x="75" y="0"/>
                  </a:lnTo>
                  <a:close/>
                </a:path>
              </a:pathLst>
            </a:custGeom>
            <a:solidFill>
              <a:srgbClr val="039F5A"/>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6" name="Freeform 75"/>
            <p:cNvSpPr>
              <a:spLocks/>
            </p:cNvSpPr>
            <p:nvPr userDrawn="1"/>
          </p:nvSpPr>
          <p:spPr bwMode="auto">
            <a:xfrm>
              <a:off x="472" y="5161"/>
              <a:ext cx="90" cy="80"/>
            </a:xfrm>
            <a:custGeom>
              <a:avLst/>
              <a:gdLst>
                <a:gd name="T0" fmla="*/ 74 w 150"/>
                <a:gd name="T1" fmla="*/ 0 h 133"/>
                <a:gd name="T2" fmla="*/ 74 w 150"/>
                <a:gd name="T3" fmla="*/ 0 h 133"/>
                <a:gd name="T4" fmla="*/ 0 w 150"/>
                <a:gd name="T5" fmla="*/ 133 h 133"/>
                <a:gd name="T6" fmla="*/ 150 w 150"/>
                <a:gd name="T7" fmla="*/ 133 h 133"/>
                <a:gd name="T8" fmla="*/ 74 w 150"/>
                <a:gd name="T9" fmla="*/ 0 h 133"/>
              </a:gdLst>
              <a:ahLst/>
              <a:cxnLst>
                <a:cxn ang="0">
                  <a:pos x="T0" y="T1"/>
                </a:cxn>
                <a:cxn ang="0">
                  <a:pos x="T2" y="T3"/>
                </a:cxn>
                <a:cxn ang="0">
                  <a:pos x="T4" y="T5"/>
                </a:cxn>
                <a:cxn ang="0">
                  <a:pos x="T6" y="T7"/>
                </a:cxn>
                <a:cxn ang="0">
                  <a:pos x="T8" y="T9"/>
                </a:cxn>
              </a:cxnLst>
              <a:rect l="0" t="0" r="r" b="b"/>
              <a:pathLst>
                <a:path w="150" h="133">
                  <a:moveTo>
                    <a:pt x="74" y="0"/>
                  </a:moveTo>
                  <a:lnTo>
                    <a:pt x="74" y="0"/>
                  </a:lnTo>
                  <a:lnTo>
                    <a:pt x="0" y="133"/>
                  </a:lnTo>
                  <a:lnTo>
                    <a:pt x="150" y="133"/>
                  </a:lnTo>
                  <a:lnTo>
                    <a:pt x="74"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7" name="Freeform 76"/>
            <p:cNvSpPr>
              <a:spLocks noEditPoints="1"/>
            </p:cNvSpPr>
            <p:nvPr userDrawn="1"/>
          </p:nvSpPr>
          <p:spPr bwMode="auto">
            <a:xfrm>
              <a:off x="303" y="5162"/>
              <a:ext cx="55" cy="79"/>
            </a:xfrm>
            <a:custGeom>
              <a:avLst/>
              <a:gdLst>
                <a:gd name="T0" fmla="*/ 92 w 93"/>
                <a:gd name="T1" fmla="*/ 40 h 131"/>
                <a:gd name="T2" fmla="*/ 92 w 93"/>
                <a:gd name="T3" fmla="*/ 40 h 131"/>
                <a:gd name="T4" fmla="*/ 87 w 93"/>
                <a:gd name="T5" fmla="*/ 63 h 131"/>
                <a:gd name="T6" fmla="*/ 70 w 93"/>
                <a:gd name="T7" fmla="*/ 79 h 131"/>
                <a:gd name="T8" fmla="*/ 45 w 93"/>
                <a:gd name="T9" fmla="*/ 84 h 131"/>
                <a:gd name="T10" fmla="*/ 27 w 93"/>
                <a:gd name="T11" fmla="*/ 84 h 131"/>
                <a:gd name="T12" fmla="*/ 27 w 93"/>
                <a:gd name="T13" fmla="*/ 124 h 131"/>
                <a:gd name="T14" fmla="*/ 27 w 93"/>
                <a:gd name="T15" fmla="*/ 131 h 131"/>
                <a:gd name="T16" fmla="*/ 20 w 93"/>
                <a:gd name="T17" fmla="*/ 131 h 131"/>
                <a:gd name="T18" fmla="*/ 8 w 93"/>
                <a:gd name="T19" fmla="*/ 131 h 131"/>
                <a:gd name="T20" fmla="*/ 0 w 93"/>
                <a:gd name="T21" fmla="*/ 131 h 131"/>
                <a:gd name="T22" fmla="*/ 0 w 93"/>
                <a:gd name="T23" fmla="*/ 124 h 131"/>
                <a:gd name="T24" fmla="*/ 0 w 93"/>
                <a:gd name="T25" fmla="*/ 8 h 131"/>
                <a:gd name="T26" fmla="*/ 0 w 93"/>
                <a:gd name="T27" fmla="*/ 0 h 131"/>
                <a:gd name="T28" fmla="*/ 8 w 93"/>
                <a:gd name="T29" fmla="*/ 0 h 131"/>
                <a:gd name="T30" fmla="*/ 38 w 93"/>
                <a:gd name="T31" fmla="*/ 0 h 131"/>
                <a:gd name="T32" fmla="*/ 75 w 93"/>
                <a:gd name="T33" fmla="*/ 9 h 131"/>
                <a:gd name="T34" fmla="*/ 92 w 93"/>
                <a:gd name="T35" fmla="*/ 40 h 131"/>
                <a:gd name="T36" fmla="*/ 60 w 93"/>
                <a:gd name="T37" fmla="*/ 29 h 131"/>
                <a:gd name="T38" fmla="*/ 60 w 93"/>
                <a:gd name="T39" fmla="*/ 29 h 131"/>
                <a:gd name="T40" fmla="*/ 40 w 93"/>
                <a:gd name="T41" fmla="*/ 25 h 131"/>
                <a:gd name="T42" fmla="*/ 27 w 93"/>
                <a:gd name="T43" fmla="*/ 25 h 131"/>
                <a:gd name="T44" fmla="*/ 27 w 93"/>
                <a:gd name="T45" fmla="*/ 59 h 131"/>
                <a:gd name="T46" fmla="*/ 44 w 93"/>
                <a:gd name="T47" fmla="*/ 59 h 131"/>
                <a:gd name="T48" fmla="*/ 61 w 93"/>
                <a:gd name="T49" fmla="*/ 54 h 131"/>
                <a:gd name="T50" fmla="*/ 66 w 93"/>
                <a:gd name="T51" fmla="*/ 41 h 131"/>
                <a:gd name="T52" fmla="*/ 60 w 93"/>
                <a:gd name="T53" fmla="*/ 2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31">
                  <a:moveTo>
                    <a:pt x="92" y="40"/>
                  </a:moveTo>
                  <a:lnTo>
                    <a:pt x="92" y="40"/>
                  </a:lnTo>
                  <a:cubicBezTo>
                    <a:pt x="93" y="48"/>
                    <a:pt x="91" y="56"/>
                    <a:pt x="87" y="63"/>
                  </a:cubicBezTo>
                  <a:cubicBezTo>
                    <a:pt x="83" y="70"/>
                    <a:pt x="77" y="75"/>
                    <a:pt x="70" y="79"/>
                  </a:cubicBezTo>
                  <a:cubicBezTo>
                    <a:pt x="62" y="83"/>
                    <a:pt x="54" y="84"/>
                    <a:pt x="45" y="84"/>
                  </a:cubicBezTo>
                  <a:lnTo>
                    <a:pt x="27" y="84"/>
                  </a:lnTo>
                  <a:lnTo>
                    <a:pt x="27" y="124"/>
                  </a:lnTo>
                  <a:lnTo>
                    <a:pt x="27" y="131"/>
                  </a:lnTo>
                  <a:lnTo>
                    <a:pt x="20" y="131"/>
                  </a:lnTo>
                  <a:lnTo>
                    <a:pt x="8" y="131"/>
                  </a:lnTo>
                  <a:lnTo>
                    <a:pt x="0" y="131"/>
                  </a:lnTo>
                  <a:lnTo>
                    <a:pt x="0" y="124"/>
                  </a:lnTo>
                  <a:lnTo>
                    <a:pt x="0" y="8"/>
                  </a:lnTo>
                  <a:lnTo>
                    <a:pt x="0" y="0"/>
                  </a:lnTo>
                  <a:lnTo>
                    <a:pt x="8" y="0"/>
                  </a:lnTo>
                  <a:lnTo>
                    <a:pt x="38" y="0"/>
                  </a:lnTo>
                  <a:cubicBezTo>
                    <a:pt x="54" y="0"/>
                    <a:pt x="66" y="3"/>
                    <a:pt x="75" y="9"/>
                  </a:cubicBezTo>
                  <a:cubicBezTo>
                    <a:pt x="86" y="15"/>
                    <a:pt x="92" y="25"/>
                    <a:pt x="92" y="40"/>
                  </a:cubicBezTo>
                  <a:close/>
                  <a:moveTo>
                    <a:pt x="60" y="29"/>
                  </a:moveTo>
                  <a:lnTo>
                    <a:pt x="60" y="29"/>
                  </a:lnTo>
                  <a:cubicBezTo>
                    <a:pt x="55" y="27"/>
                    <a:pt x="49" y="25"/>
                    <a:pt x="40" y="25"/>
                  </a:cubicBezTo>
                  <a:lnTo>
                    <a:pt x="27" y="25"/>
                  </a:lnTo>
                  <a:lnTo>
                    <a:pt x="27" y="59"/>
                  </a:lnTo>
                  <a:lnTo>
                    <a:pt x="44" y="59"/>
                  </a:lnTo>
                  <a:cubicBezTo>
                    <a:pt x="52" y="59"/>
                    <a:pt x="58" y="58"/>
                    <a:pt x="61" y="54"/>
                  </a:cubicBezTo>
                  <a:cubicBezTo>
                    <a:pt x="65" y="51"/>
                    <a:pt x="66" y="46"/>
                    <a:pt x="66" y="41"/>
                  </a:cubicBezTo>
                  <a:cubicBezTo>
                    <a:pt x="66" y="33"/>
                    <a:pt x="62" y="31"/>
                    <a:pt x="60" y="2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8" name="Freeform 77"/>
            <p:cNvSpPr>
              <a:spLocks noEditPoints="1"/>
            </p:cNvSpPr>
            <p:nvPr userDrawn="1"/>
          </p:nvSpPr>
          <p:spPr bwMode="auto">
            <a:xfrm>
              <a:off x="686" y="5162"/>
              <a:ext cx="60" cy="79"/>
            </a:xfrm>
            <a:custGeom>
              <a:avLst/>
              <a:gdLst>
                <a:gd name="T0" fmla="*/ 91 w 100"/>
                <a:gd name="T1" fmla="*/ 120 h 131"/>
                <a:gd name="T2" fmla="*/ 91 w 100"/>
                <a:gd name="T3" fmla="*/ 120 h 131"/>
                <a:gd name="T4" fmla="*/ 100 w 100"/>
                <a:gd name="T5" fmla="*/ 131 h 131"/>
                <a:gd name="T6" fmla="*/ 85 w 100"/>
                <a:gd name="T7" fmla="*/ 131 h 131"/>
                <a:gd name="T8" fmla="*/ 70 w 100"/>
                <a:gd name="T9" fmla="*/ 131 h 131"/>
                <a:gd name="T10" fmla="*/ 67 w 100"/>
                <a:gd name="T11" fmla="*/ 131 h 131"/>
                <a:gd name="T12" fmla="*/ 64 w 100"/>
                <a:gd name="T13" fmla="*/ 128 h 131"/>
                <a:gd name="T14" fmla="*/ 27 w 100"/>
                <a:gd name="T15" fmla="*/ 78 h 131"/>
                <a:gd name="T16" fmla="*/ 27 w 100"/>
                <a:gd name="T17" fmla="*/ 124 h 131"/>
                <a:gd name="T18" fmla="*/ 27 w 100"/>
                <a:gd name="T19" fmla="*/ 131 h 131"/>
                <a:gd name="T20" fmla="*/ 19 w 100"/>
                <a:gd name="T21" fmla="*/ 131 h 131"/>
                <a:gd name="T22" fmla="*/ 8 w 100"/>
                <a:gd name="T23" fmla="*/ 131 h 131"/>
                <a:gd name="T24" fmla="*/ 0 w 100"/>
                <a:gd name="T25" fmla="*/ 131 h 131"/>
                <a:gd name="T26" fmla="*/ 0 w 100"/>
                <a:gd name="T27" fmla="*/ 124 h 131"/>
                <a:gd name="T28" fmla="*/ 0 w 100"/>
                <a:gd name="T29" fmla="*/ 8 h 131"/>
                <a:gd name="T30" fmla="*/ 0 w 100"/>
                <a:gd name="T31" fmla="*/ 0 h 131"/>
                <a:gd name="T32" fmla="*/ 8 w 100"/>
                <a:gd name="T33" fmla="*/ 0 h 131"/>
                <a:gd name="T34" fmla="*/ 39 w 100"/>
                <a:gd name="T35" fmla="*/ 0 h 131"/>
                <a:gd name="T36" fmla="*/ 81 w 100"/>
                <a:gd name="T37" fmla="*/ 13 h 131"/>
                <a:gd name="T38" fmla="*/ 94 w 100"/>
                <a:gd name="T39" fmla="*/ 43 h 131"/>
                <a:gd name="T40" fmla="*/ 90 w 100"/>
                <a:gd name="T41" fmla="*/ 65 h 131"/>
                <a:gd name="T42" fmla="*/ 75 w 100"/>
                <a:gd name="T43" fmla="*/ 81 h 131"/>
                <a:gd name="T44" fmla="*/ 65 w 100"/>
                <a:gd name="T45" fmla="*/ 86 h 131"/>
                <a:gd name="T46" fmla="*/ 91 w 100"/>
                <a:gd name="T47" fmla="*/ 120 h 131"/>
                <a:gd name="T48" fmla="*/ 27 w 100"/>
                <a:gd name="T49" fmla="*/ 64 h 131"/>
                <a:gd name="T50" fmla="*/ 27 w 100"/>
                <a:gd name="T51" fmla="*/ 64 h 131"/>
                <a:gd name="T52" fmla="*/ 31 w 100"/>
                <a:gd name="T53" fmla="*/ 64 h 131"/>
                <a:gd name="T54" fmla="*/ 41 w 100"/>
                <a:gd name="T55" fmla="*/ 64 h 131"/>
                <a:gd name="T56" fmla="*/ 61 w 100"/>
                <a:gd name="T57" fmla="*/ 59 h 131"/>
                <a:gd name="T58" fmla="*/ 68 w 100"/>
                <a:gd name="T59" fmla="*/ 45 h 131"/>
                <a:gd name="T60" fmla="*/ 61 w 100"/>
                <a:gd name="T61" fmla="*/ 31 h 131"/>
                <a:gd name="T62" fmla="*/ 43 w 100"/>
                <a:gd name="T63" fmla="*/ 26 h 131"/>
                <a:gd name="T64" fmla="*/ 27 w 100"/>
                <a:gd name="T65" fmla="*/ 26 h 131"/>
                <a:gd name="T66" fmla="*/ 27 w 100"/>
                <a:gd name="T67" fmla="*/ 6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31">
                  <a:moveTo>
                    <a:pt x="91" y="120"/>
                  </a:moveTo>
                  <a:lnTo>
                    <a:pt x="91" y="120"/>
                  </a:lnTo>
                  <a:lnTo>
                    <a:pt x="100" y="131"/>
                  </a:lnTo>
                  <a:lnTo>
                    <a:pt x="85" y="131"/>
                  </a:lnTo>
                  <a:lnTo>
                    <a:pt x="70" y="131"/>
                  </a:lnTo>
                  <a:lnTo>
                    <a:pt x="67" y="131"/>
                  </a:lnTo>
                  <a:lnTo>
                    <a:pt x="64" y="128"/>
                  </a:lnTo>
                  <a:lnTo>
                    <a:pt x="27" y="78"/>
                  </a:lnTo>
                  <a:lnTo>
                    <a:pt x="27" y="124"/>
                  </a:lnTo>
                  <a:lnTo>
                    <a:pt x="27" y="131"/>
                  </a:lnTo>
                  <a:lnTo>
                    <a:pt x="19" y="131"/>
                  </a:lnTo>
                  <a:lnTo>
                    <a:pt x="8" y="131"/>
                  </a:lnTo>
                  <a:lnTo>
                    <a:pt x="0" y="131"/>
                  </a:lnTo>
                  <a:lnTo>
                    <a:pt x="0" y="124"/>
                  </a:lnTo>
                  <a:lnTo>
                    <a:pt x="0" y="8"/>
                  </a:lnTo>
                  <a:lnTo>
                    <a:pt x="0" y="0"/>
                  </a:lnTo>
                  <a:lnTo>
                    <a:pt x="8" y="0"/>
                  </a:lnTo>
                  <a:lnTo>
                    <a:pt x="39" y="0"/>
                  </a:lnTo>
                  <a:cubicBezTo>
                    <a:pt x="59" y="0"/>
                    <a:pt x="73" y="4"/>
                    <a:pt x="81" y="13"/>
                  </a:cubicBezTo>
                  <a:cubicBezTo>
                    <a:pt x="89" y="21"/>
                    <a:pt x="93" y="31"/>
                    <a:pt x="94" y="43"/>
                  </a:cubicBezTo>
                  <a:cubicBezTo>
                    <a:pt x="95" y="51"/>
                    <a:pt x="93" y="58"/>
                    <a:pt x="90" y="65"/>
                  </a:cubicBezTo>
                  <a:cubicBezTo>
                    <a:pt x="86" y="72"/>
                    <a:pt x="81" y="77"/>
                    <a:pt x="75" y="81"/>
                  </a:cubicBezTo>
                  <a:cubicBezTo>
                    <a:pt x="72" y="83"/>
                    <a:pt x="69" y="85"/>
                    <a:pt x="65" y="86"/>
                  </a:cubicBezTo>
                  <a:lnTo>
                    <a:pt x="91" y="120"/>
                  </a:lnTo>
                  <a:close/>
                  <a:moveTo>
                    <a:pt x="27" y="64"/>
                  </a:moveTo>
                  <a:lnTo>
                    <a:pt x="27" y="64"/>
                  </a:lnTo>
                  <a:lnTo>
                    <a:pt x="31" y="64"/>
                  </a:lnTo>
                  <a:lnTo>
                    <a:pt x="41" y="64"/>
                  </a:lnTo>
                  <a:cubicBezTo>
                    <a:pt x="49" y="64"/>
                    <a:pt x="56" y="62"/>
                    <a:pt x="61" y="59"/>
                  </a:cubicBezTo>
                  <a:cubicBezTo>
                    <a:pt x="65" y="55"/>
                    <a:pt x="68" y="51"/>
                    <a:pt x="68" y="45"/>
                  </a:cubicBezTo>
                  <a:cubicBezTo>
                    <a:pt x="68" y="39"/>
                    <a:pt x="65" y="35"/>
                    <a:pt x="61" y="31"/>
                  </a:cubicBezTo>
                  <a:cubicBezTo>
                    <a:pt x="56" y="27"/>
                    <a:pt x="50" y="26"/>
                    <a:pt x="43" y="26"/>
                  </a:cubicBezTo>
                  <a:lnTo>
                    <a:pt x="27" y="26"/>
                  </a:lnTo>
                  <a:lnTo>
                    <a:pt x="27" y="6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9" name="Freeform 78"/>
            <p:cNvSpPr>
              <a:spLocks noEditPoints="1"/>
            </p:cNvSpPr>
            <p:nvPr userDrawn="1"/>
          </p:nvSpPr>
          <p:spPr bwMode="auto">
            <a:xfrm>
              <a:off x="1078" y="5162"/>
              <a:ext cx="68" cy="79"/>
            </a:xfrm>
            <a:custGeom>
              <a:avLst/>
              <a:gdLst>
                <a:gd name="T0" fmla="*/ 105 w 113"/>
                <a:gd name="T1" fmla="*/ 33 h 131"/>
                <a:gd name="T2" fmla="*/ 105 w 113"/>
                <a:gd name="T3" fmla="*/ 33 h 131"/>
                <a:gd name="T4" fmla="*/ 113 w 113"/>
                <a:gd name="T5" fmla="*/ 67 h 131"/>
                <a:gd name="T6" fmla="*/ 103 w 113"/>
                <a:gd name="T7" fmla="*/ 101 h 131"/>
                <a:gd name="T8" fmla="*/ 78 w 113"/>
                <a:gd name="T9" fmla="*/ 124 h 131"/>
                <a:gd name="T10" fmla="*/ 45 w 113"/>
                <a:gd name="T11" fmla="*/ 131 h 131"/>
                <a:gd name="T12" fmla="*/ 7 w 113"/>
                <a:gd name="T13" fmla="*/ 131 h 131"/>
                <a:gd name="T14" fmla="*/ 0 w 113"/>
                <a:gd name="T15" fmla="*/ 131 h 131"/>
                <a:gd name="T16" fmla="*/ 0 w 113"/>
                <a:gd name="T17" fmla="*/ 124 h 131"/>
                <a:gd name="T18" fmla="*/ 0 w 113"/>
                <a:gd name="T19" fmla="*/ 8 h 131"/>
                <a:gd name="T20" fmla="*/ 0 w 113"/>
                <a:gd name="T21" fmla="*/ 0 h 131"/>
                <a:gd name="T22" fmla="*/ 7 w 113"/>
                <a:gd name="T23" fmla="*/ 0 h 131"/>
                <a:gd name="T24" fmla="*/ 39 w 113"/>
                <a:gd name="T25" fmla="*/ 0 h 131"/>
                <a:gd name="T26" fmla="*/ 79 w 113"/>
                <a:gd name="T27" fmla="*/ 9 h 131"/>
                <a:gd name="T28" fmla="*/ 105 w 113"/>
                <a:gd name="T29" fmla="*/ 33 h 131"/>
                <a:gd name="T30" fmla="*/ 76 w 113"/>
                <a:gd name="T31" fmla="*/ 38 h 131"/>
                <a:gd name="T32" fmla="*/ 76 w 113"/>
                <a:gd name="T33" fmla="*/ 38 h 131"/>
                <a:gd name="T34" fmla="*/ 39 w 113"/>
                <a:gd name="T35" fmla="*/ 25 h 131"/>
                <a:gd name="T36" fmla="*/ 26 w 113"/>
                <a:gd name="T37" fmla="*/ 25 h 131"/>
                <a:gd name="T38" fmla="*/ 26 w 113"/>
                <a:gd name="T39" fmla="*/ 106 h 131"/>
                <a:gd name="T40" fmla="*/ 37 w 113"/>
                <a:gd name="T41" fmla="*/ 106 h 131"/>
                <a:gd name="T42" fmla="*/ 72 w 113"/>
                <a:gd name="T43" fmla="*/ 96 h 131"/>
                <a:gd name="T44" fmla="*/ 87 w 113"/>
                <a:gd name="T45" fmla="*/ 66 h 131"/>
                <a:gd name="T46" fmla="*/ 76 w 113"/>
                <a:gd name="T47" fmla="*/ 3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31">
                  <a:moveTo>
                    <a:pt x="105" y="33"/>
                  </a:moveTo>
                  <a:lnTo>
                    <a:pt x="105" y="33"/>
                  </a:lnTo>
                  <a:cubicBezTo>
                    <a:pt x="110" y="44"/>
                    <a:pt x="113" y="55"/>
                    <a:pt x="113" y="67"/>
                  </a:cubicBezTo>
                  <a:cubicBezTo>
                    <a:pt x="113" y="80"/>
                    <a:pt x="110" y="91"/>
                    <a:pt x="103" y="101"/>
                  </a:cubicBezTo>
                  <a:cubicBezTo>
                    <a:pt x="97" y="111"/>
                    <a:pt x="88" y="119"/>
                    <a:pt x="78" y="124"/>
                  </a:cubicBezTo>
                  <a:cubicBezTo>
                    <a:pt x="67" y="129"/>
                    <a:pt x="56" y="131"/>
                    <a:pt x="45" y="131"/>
                  </a:cubicBezTo>
                  <a:lnTo>
                    <a:pt x="7" y="131"/>
                  </a:lnTo>
                  <a:lnTo>
                    <a:pt x="0" y="131"/>
                  </a:lnTo>
                  <a:lnTo>
                    <a:pt x="0" y="124"/>
                  </a:lnTo>
                  <a:lnTo>
                    <a:pt x="0" y="8"/>
                  </a:lnTo>
                  <a:lnTo>
                    <a:pt x="0" y="0"/>
                  </a:lnTo>
                  <a:lnTo>
                    <a:pt x="7" y="0"/>
                  </a:lnTo>
                  <a:lnTo>
                    <a:pt x="39" y="0"/>
                  </a:lnTo>
                  <a:cubicBezTo>
                    <a:pt x="54" y="0"/>
                    <a:pt x="68" y="3"/>
                    <a:pt x="79" y="9"/>
                  </a:cubicBezTo>
                  <a:cubicBezTo>
                    <a:pt x="90" y="15"/>
                    <a:pt x="99" y="23"/>
                    <a:pt x="105" y="33"/>
                  </a:cubicBezTo>
                  <a:close/>
                  <a:moveTo>
                    <a:pt x="76" y="38"/>
                  </a:moveTo>
                  <a:lnTo>
                    <a:pt x="76" y="38"/>
                  </a:lnTo>
                  <a:cubicBezTo>
                    <a:pt x="67" y="29"/>
                    <a:pt x="55" y="25"/>
                    <a:pt x="39" y="25"/>
                  </a:cubicBezTo>
                  <a:lnTo>
                    <a:pt x="26" y="25"/>
                  </a:lnTo>
                  <a:lnTo>
                    <a:pt x="26" y="106"/>
                  </a:lnTo>
                  <a:lnTo>
                    <a:pt x="37" y="106"/>
                  </a:lnTo>
                  <a:cubicBezTo>
                    <a:pt x="51" y="106"/>
                    <a:pt x="63" y="103"/>
                    <a:pt x="72" y="96"/>
                  </a:cubicBezTo>
                  <a:cubicBezTo>
                    <a:pt x="81" y="89"/>
                    <a:pt x="86" y="80"/>
                    <a:pt x="87" y="66"/>
                  </a:cubicBezTo>
                  <a:cubicBezTo>
                    <a:pt x="87" y="55"/>
                    <a:pt x="84" y="46"/>
                    <a:pt x="76" y="3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80" name="Freeform 79"/>
            <p:cNvSpPr>
              <a:spLocks noEditPoints="1"/>
            </p:cNvSpPr>
            <p:nvPr userDrawn="1"/>
          </p:nvSpPr>
          <p:spPr bwMode="auto">
            <a:xfrm>
              <a:off x="1278" y="5161"/>
              <a:ext cx="83" cy="81"/>
            </a:xfrm>
            <a:custGeom>
              <a:avLst/>
              <a:gdLst>
                <a:gd name="T0" fmla="*/ 138 w 138"/>
                <a:gd name="T1" fmla="*/ 69 h 136"/>
                <a:gd name="T2" fmla="*/ 138 w 138"/>
                <a:gd name="T3" fmla="*/ 69 h 136"/>
                <a:gd name="T4" fmla="*/ 128 w 138"/>
                <a:gd name="T5" fmla="*/ 104 h 136"/>
                <a:gd name="T6" fmla="*/ 101 w 138"/>
                <a:gd name="T7" fmla="*/ 128 h 136"/>
                <a:gd name="T8" fmla="*/ 68 w 138"/>
                <a:gd name="T9" fmla="*/ 136 h 136"/>
                <a:gd name="T10" fmla="*/ 35 w 138"/>
                <a:gd name="T11" fmla="*/ 126 h 136"/>
                <a:gd name="T12" fmla="*/ 10 w 138"/>
                <a:gd name="T13" fmla="*/ 102 h 136"/>
                <a:gd name="T14" fmla="*/ 1 w 138"/>
                <a:gd name="T15" fmla="*/ 66 h 136"/>
                <a:gd name="T16" fmla="*/ 6 w 138"/>
                <a:gd name="T17" fmla="*/ 42 h 136"/>
                <a:gd name="T18" fmla="*/ 20 w 138"/>
                <a:gd name="T19" fmla="*/ 21 h 136"/>
                <a:gd name="T20" fmla="*/ 41 w 138"/>
                <a:gd name="T21" fmla="*/ 6 h 136"/>
                <a:gd name="T22" fmla="*/ 69 w 138"/>
                <a:gd name="T23" fmla="*/ 0 h 136"/>
                <a:gd name="T24" fmla="*/ 104 w 138"/>
                <a:gd name="T25" fmla="*/ 9 h 136"/>
                <a:gd name="T26" fmla="*/ 129 w 138"/>
                <a:gd name="T27" fmla="*/ 34 h 136"/>
                <a:gd name="T28" fmla="*/ 138 w 138"/>
                <a:gd name="T29" fmla="*/ 69 h 136"/>
                <a:gd name="T30" fmla="*/ 107 w 138"/>
                <a:gd name="T31" fmla="*/ 47 h 136"/>
                <a:gd name="T32" fmla="*/ 107 w 138"/>
                <a:gd name="T33" fmla="*/ 47 h 136"/>
                <a:gd name="T34" fmla="*/ 90 w 138"/>
                <a:gd name="T35" fmla="*/ 31 h 136"/>
                <a:gd name="T36" fmla="*/ 69 w 138"/>
                <a:gd name="T37" fmla="*/ 26 h 136"/>
                <a:gd name="T38" fmla="*/ 48 w 138"/>
                <a:gd name="T39" fmla="*/ 32 h 136"/>
                <a:gd name="T40" fmla="*/ 32 w 138"/>
                <a:gd name="T41" fmla="*/ 47 h 136"/>
                <a:gd name="T42" fmla="*/ 27 w 138"/>
                <a:gd name="T43" fmla="*/ 66 h 136"/>
                <a:gd name="T44" fmla="*/ 34 w 138"/>
                <a:gd name="T45" fmla="*/ 91 h 136"/>
                <a:gd name="T46" fmla="*/ 50 w 138"/>
                <a:gd name="T47" fmla="*/ 105 h 136"/>
                <a:gd name="T48" fmla="*/ 69 w 138"/>
                <a:gd name="T49" fmla="*/ 109 h 136"/>
                <a:gd name="T50" fmla="*/ 98 w 138"/>
                <a:gd name="T51" fmla="*/ 99 h 136"/>
                <a:gd name="T52" fmla="*/ 112 w 138"/>
                <a:gd name="T53" fmla="*/ 68 h 136"/>
                <a:gd name="T54" fmla="*/ 107 w 138"/>
                <a:gd name="T55" fmla="*/ 4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8" h="136">
                  <a:moveTo>
                    <a:pt x="138" y="69"/>
                  </a:moveTo>
                  <a:lnTo>
                    <a:pt x="138" y="69"/>
                  </a:lnTo>
                  <a:cubicBezTo>
                    <a:pt x="138" y="82"/>
                    <a:pt x="135" y="94"/>
                    <a:pt x="128" y="104"/>
                  </a:cubicBezTo>
                  <a:cubicBezTo>
                    <a:pt x="121" y="114"/>
                    <a:pt x="112" y="122"/>
                    <a:pt x="101" y="128"/>
                  </a:cubicBezTo>
                  <a:cubicBezTo>
                    <a:pt x="90" y="133"/>
                    <a:pt x="79" y="136"/>
                    <a:pt x="68" y="136"/>
                  </a:cubicBezTo>
                  <a:cubicBezTo>
                    <a:pt x="57" y="135"/>
                    <a:pt x="46" y="132"/>
                    <a:pt x="35" y="126"/>
                  </a:cubicBezTo>
                  <a:cubicBezTo>
                    <a:pt x="25" y="121"/>
                    <a:pt x="16" y="112"/>
                    <a:pt x="10" y="102"/>
                  </a:cubicBezTo>
                  <a:cubicBezTo>
                    <a:pt x="4" y="92"/>
                    <a:pt x="0" y="80"/>
                    <a:pt x="1" y="66"/>
                  </a:cubicBezTo>
                  <a:cubicBezTo>
                    <a:pt x="1" y="58"/>
                    <a:pt x="3" y="50"/>
                    <a:pt x="6" y="42"/>
                  </a:cubicBezTo>
                  <a:cubicBezTo>
                    <a:pt x="9" y="34"/>
                    <a:pt x="14" y="27"/>
                    <a:pt x="20" y="21"/>
                  </a:cubicBezTo>
                  <a:cubicBezTo>
                    <a:pt x="26" y="15"/>
                    <a:pt x="33" y="10"/>
                    <a:pt x="41" y="6"/>
                  </a:cubicBezTo>
                  <a:cubicBezTo>
                    <a:pt x="50" y="2"/>
                    <a:pt x="59" y="0"/>
                    <a:pt x="69" y="0"/>
                  </a:cubicBezTo>
                  <a:cubicBezTo>
                    <a:pt x="81" y="0"/>
                    <a:pt x="93" y="3"/>
                    <a:pt x="104" y="9"/>
                  </a:cubicBezTo>
                  <a:cubicBezTo>
                    <a:pt x="114" y="15"/>
                    <a:pt x="123" y="24"/>
                    <a:pt x="129" y="34"/>
                  </a:cubicBezTo>
                  <a:cubicBezTo>
                    <a:pt x="135" y="45"/>
                    <a:pt x="138" y="57"/>
                    <a:pt x="138" y="69"/>
                  </a:cubicBezTo>
                  <a:close/>
                  <a:moveTo>
                    <a:pt x="107" y="47"/>
                  </a:moveTo>
                  <a:lnTo>
                    <a:pt x="107" y="47"/>
                  </a:lnTo>
                  <a:cubicBezTo>
                    <a:pt x="103" y="40"/>
                    <a:pt x="97" y="35"/>
                    <a:pt x="90" y="31"/>
                  </a:cubicBezTo>
                  <a:cubicBezTo>
                    <a:pt x="84" y="28"/>
                    <a:pt x="76" y="26"/>
                    <a:pt x="69" y="26"/>
                  </a:cubicBezTo>
                  <a:cubicBezTo>
                    <a:pt x="62" y="26"/>
                    <a:pt x="55" y="28"/>
                    <a:pt x="48" y="32"/>
                  </a:cubicBezTo>
                  <a:cubicBezTo>
                    <a:pt x="41" y="36"/>
                    <a:pt x="36" y="41"/>
                    <a:pt x="32" y="47"/>
                  </a:cubicBezTo>
                  <a:cubicBezTo>
                    <a:pt x="29" y="54"/>
                    <a:pt x="27" y="60"/>
                    <a:pt x="27" y="66"/>
                  </a:cubicBezTo>
                  <a:cubicBezTo>
                    <a:pt x="27" y="76"/>
                    <a:pt x="29" y="84"/>
                    <a:pt x="34" y="91"/>
                  </a:cubicBezTo>
                  <a:cubicBezTo>
                    <a:pt x="38" y="98"/>
                    <a:pt x="44" y="102"/>
                    <a:pt x="50" y="105"/>
                  </a:cubicBezTo>
                  <a:cubicBezTo>
                    <a:pt x="56" y="108"/>
                    <a:pt x="63" y="109"/>
                    <a:pt x="69" y="109"/>
                  </a:cubicBezTo>
                  <a:cubicBezTo>
                    <a:pt x="79" y="109"/>
                    <a:pt x="89" y="106"/>
                    <a:pt x="98" y="99"/>
                  </a:cubicBezTo>
                  <a:cubicBezTo>
                    <a:pt x="107" y="92"/>
                    <a:pt x="111" y="82"/>
                    <a:pt x="112" y="68"/>
                  </a:cubicBezTo>
                  <a:cubicBezTo>
                    <a:pt x="112" y="60"/>
                    <a:pt x="111" y="53"/>
                    <a:pt x="107" y="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81" name="Freeform 80"/>
            <p:cNvSpPr>
              <a:spLocks/>
            </p:cNvSpPr>
            <p:nvPr userDrawn="1"/>
          </p:nvSpPr>
          <p:spPr bwMode="auto">
            <a:xfrm>
              <a:off x="1485" y="5162"/>
              <a:ext cx="73" cy="79"/>
            </a:xfrm>
            <a:custGeom>
              <a:avLst/>
              <a:gdLst>
                <a:gd name="T0" fmla="*/ 90 w 122"/>
                <a:gd name="T1" fmla="*/ 131 h 131"/>
                <a:gd name="T2" fmla="*/ 90 w 122"/>
                <a:gd name="T3" fmla="*/ 131 h 131"/>
                <a:gd name="T4" fmla="*/ 94 w 122"/>
                <a:gd name="T5" fmla="*/ 131 h 131"/>
                <a:gd name="T6" fmla="*/ 108 w 122"/>
                <a:gd name="T7" fmla="*/ 131 h 131"/>
                <a:gd name="T8" fmla="*/ 122 w 122"/>
                <a:gd name="T9" fmla="*/ 131 h 131"/>
                <a:gd name="T10" fmla="*/ 114 w 122"/>
                <a:gd name="T11" fmla="*/ 120 h 131"/>
                <a:gd name="T12" fmla="*/ 77 w 122"/>
                <a:gd name="T13" fmla="*/ 64 h 131"/>
                <a:gd name="T14" fmla="*/ 111 w 122"/>
                <a:gd name="T15" fmla="*/ 12 h 131"/>
                <a:gd name="T16" fmla="*/ 119 w 122"/>
                <a:gd name="T17" fmla="*/ 0 h 131"/>
                <a:gd name="T18" fmla="*/ 105 w 122"/>
                <a:gd name="T19" fmla="*/ 0 h 131"/>
                <a:gd name="T20" fmla="*/ 92 w 122"/>
                <a:gd name="T21" fmla="*/ 0 h 131"/>
                <a:gd name="T22" fmla="*/ 88 w 122"/>
                <a:gd name="T23" fmla="*/ 0 h 131"/>
                <a:gd name="T24" fmla="*/ 85 w 122"/>
                <a:gd name="T25" fmla="*/ 3 h 131"/>
                <a:gd name="T26" fmla="*/ 61 w 122"/>
                <a:gd name="T27" fmla="*/ 41 h 131"/>
                <a:gd name="T28" fmla="*/ 36 w 122"/>
                <a:gd name="T29" fmla="*/ 3 h 131"/>
                <a:gd name="T30" fmla="*/ 34 w 122"/>
                <a:gd name="T31" fmla="*/ 0 h 131"/>
                <a:gd name="T32" fmla="*/ 30 w 122"/>
                <a:gd name="T33" fmla="*/ 0 h 131"/>
                <a:gd name="T34" fmla="*/ 17 w 122"/>
                <a:gd name="T35" fmla="*/ 0 h 131"/>
                <a:gd name="T36" fmla="*/ 3 w 122"/>
                <a:gd name="T37" fmla="*/ 0 h 131"/>
                <a:gd name="T38" fmla="*/ 10 w 122"/>
                <a:gd name="T39" fmla="*/ 12 h 131"/>
                <a:gd name="T40" fmla="*/ 45 w 122"/>
                <a:gd name="T41" fmla="*/ 64 h 131"/>
                <a:gd name="T42" fmla="*/ 8 w 122"/>
                <a:gd name="T43" fmla="*/ 120 h 131"/>
                <a:gd name="T44" fmla="*/ 0 w 122"/>
                <a:gd name="T45" fmla="*/ 131 h 131"/>
                <a:gd name="T46" fmla="*/ 14 w 122"/>
                <a:gd name="T47" fmla="*/ 131 h 131"/>
                <a:gd name="T48" fmla="*/ 28 w 122"/>
                <a:gd name="T49" fmla="*/ 131 h 131"/>
                <a:gd name="T50" fmla="*/ 32 w 122"/>
                <a:gd name="T51" fmla="*/ 131 h 131"/>
                <a:gd name="T52" fmla="*/ 34 w 122"/>
                <a:gd name="T53" fmla="*/ 128 h 131"/>
                <a:gd name="T54" fmla="*/ 61 w 122"/>
                <a:gd name="T55" fmla="*/ 88 h 131"/>
                <a:gd name="T56" fmla="*/ 88 w 122"/>
                <a:gd name="T57" fmla="*/ 128 h 131"/>
                <a:gd name="T58" fmla="*/ 90 w 122"/>
                <a:gd name="T59"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131">
                  <a:moveTo>
                    <a:pt x="90" y="131"/>
                  </a:moveTo>
                  <a:lnTo>
                    <a:pt x="90" y="131"/>
                  </a:lnTo>
                  <a:lnTo>
                    <a:pt x="94" y="131"/>
                  </a:lnTo>
                  <a:lnTo>
                    <a:pt x="108" y="131"/>
                  </a:lnTo>
                  <a:lnTo>
                    <a:pt x="122" y="131"/>
                  </a:lnTo>
                  <a:lnTo>
                    <a:pt x="114" y="120"/>
                  </a:lnTo>
                  <a:lnTo>
                    <a:pt x="77" y="64"/>
                  </a:lnTo>
                  <a:lnTo>
                    <a:pt x="111" y="12"/>
                  </a:lnTo>
                  <a:lnTo>
                    <a:pt x="119" y="0"/>
                  </a:lnTo>
                  <a:lnTo>
                    <a:pt x="105" y="0"/>
                  </a:lnTo>
                  <a:lnTo>
                    <a:pt x="92" y="0"/>
                  </a:lnTo>
                  <a:lnTo>
                    <a:pt x="88" y="0"/>
                  </a:lnTo>
                  <a:lnTo>
                    <a:pt x="85" y="3"/>
                  </a:lnTo>
                  <a:lnTo>
                    <a:pt x="61" y="41"/>
                  </a:lnTo>
                  <a:lnTo>
                    <a:pt x="36" y="3"/>
                  </a:lnTo>
                  <a:lnTo>
                    <a:pt x="34" y="0"/>
                  </a:lnTo>
                  <a:lnTo>
                    <a:pt x="30" y="0"/>
                  </a:lnTo>
                  <a:lnTo>
                    <a:pt x="17" y="0"/>
                  </a:lnTo>
                  <a:lnTo>
                    <a:pt x="3" y="0"/>
                  </a:lnTo>
                  <a:lnTo>
                    <a:pt x="10" y="12"/>
                  </a:lnTo>
                  <a:lnTo>
                    <a:pt x="45" y="64"/>
                  </a:lnTo>
                  <a:lnTo>
                    <a:pt x="8" y="120"/>
                  </a:lnTo>
                  <a:lnTo>
                    <a:pt x="0" y="131"/>
                  </a:lnTo>
                  <a:lnTo>
                    <a:pt x="14" y="131"/>
                  </a:lnTo>
                  <a:lnTo>
                    <a:pt x="28" y="131"/>
                  </a:lnTo>
                  <a:lnTo>
                    <a:pt x="32" y="131"/>
                  </a:lnTo>
                  <a:lnTo>
                    <a:pt x="34" y="128"/>
                  </a:lnTo>
                  <a:lnTo>
                    <a:pt x="61" y="88"/>
                  </a:lnTo>
                  <a:lnTo>
                    <a:pt x="88" y="128"/>
                  </a:lnTo>
                  <a:lnTo>
                    <a:pt x="90" y="13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82" name="Freeform 81"/>
            <p:cNvSpPr>
              <a:spLocks noEditPoints="1"/>
            </p:cNvSpPr>
            <p:nvPr userDrawn="1"/>
          </p:nvSpPr>
          <p:spPr bwMode="auto">
            <a:xfrm>
              <a:off x="1566" y="5161"/>
              <a:ext cx="33" cy="15"/>
            </a:xfrm>
            <a:custGeom>
              <a:avLst/>
              <a:gdLst>
                <a:gd name="T0" fmla="*/ 21 w 55"/>
                <a:gd name="T1" fmla="*/ 0 h 26"/>
                <a:gd name="T2" fmla="*/ 21 w 55"/>
                <a:gd name="T3" fmla="*/ 0 h 26"/>
                <a:gd name="T4" fmla="*/ 21 w 55"/>
                <a:gd name="T5" fmla="*/ 4 h 26"/>
                <a:gd name="T6" fmla="*/ 13 w 55"/>
                <a:gd name="T7" fmla="*/ 4 h 26"/>
                <a:gd name="T8" fmla="*/ 13 w 55"/>
                <a:gd name="T9" fmla="*/ 26 h 26"/>
                <a:gd name="T10" fmla="*/ 8 w 55"/>
                <a:gd name="T11" fmla="*/ 26 h 26"/>
                <a:gd name="T12" fmla="*/ 8 w 55"/>
                <a:gd name="T13" fmla="*/ 4 h 26"/>
                <a:gd name="T14" fmla="*/ 0 w 55"/>
                <a:gd name="T15" fmla="*/ 4 h 26"/>
                <a:gd name="T16" fmla="*/ 0 w 55"/>
                <a:gd name="T17" fmla="*/ 0 h 26"/>
                <a:gd name="T18" fmla="*/ 21 w 55"/>
                <a:gd name="T19" fmla="*/ 0 h 26"/>
                <a:gd name="T20" fmla="*/ 49 w 55"/>
                <a:gd name="T21" fmla="*/ 26 h 26"/>
                <a:gd name="T22" fmla="*/ 49 w 55"/>
                <a:gd name="T23" fmla="*/ 26 h 26"/>
                <a:gd name="T24" fmla="*/ 48 w 55"/>
                <a:gd name="T25" fmla="*/ 11 h 26"/>
                <a:gd name="T26" fmla="*/ 48 w 55"/>
                <a:gd name="T27" fmla="*/ 3 h 26"/>
                <a:gd name="T28" fmla="*/ 48 w 55"/>
                <a:gd name="T29" fmla="*/ 3 h 26"/>
                <a:gd name="T30" fmla="*/ 46 w 55"/>
                <a:gd name="T31" fmla="*/ 11 h 26"/>
                <a:gd name="T32" fmla="*/ 41 w 55"/>
                <a:gd name="T33" fmla="*/ 25 h 26"/>
                <a:gd name="T34" fmla="*/ 36 w 55"/>
                <a:gd name="T35" fmla="*/ 25 h 26"/>
                <a:gd name="T36" fmla="*/ 31 w 55"/>
                <a:gd name="T37" fmla="*/ 11 h 26"/>
                <a:gd name="T38" fmla="*/ 29 w 55"/>
                <a:gd name="T39" fmla="*/ 3 h 26"/>
                <a:gd name="T40" fmla="*/ 29 w 55"/>
                <a:gd name="T41" fmla="*/ 3 h 26"/>
                <a:gd name="T42" fmla="*/ 29 w 55"/>
                <a:gd name="T43" fmla="*/ 11 h 26"/>
                <a:gd name="T44" fmla="*/ 28 w 55"/>
                <a:gd name="T45" fmla="*/ 26 h 26"/>
                <a:gd name="T46" fmla="*/ 23 w 55"/>
                <a:gd name="T47" fmla="*/ 26 h 26"/>
                <a:gd name="T48" fmla="*/ 25 w 55"/>
                <a:gd name="T49" fmla="*/ 0 h 26"/>
                <a:gd name="T50" fmla="*/ 33 w 55"/>
                <a:gd name="T51" fmla="*/ 0 h 26"/>
                <a:gd name="T52" fmla="*/ 37 w 55"/>
                <a:gd name="T53" fmla="*/ 13 h 26"/>
                <a:gd name="T54" fmla="*/ 39 w 55"/>
                <a:gd name="T55" fmla="*/ 19 h 26"/>
                <a:gd name="T56" fmla="*/ 39 w 55"/>
                <a:gd name="T57" fmla="*/ 19 h 26"/>
                <a:gd name="T58" fmla="*/ 41 w 55"/>
                <a:gd name="T59" fmla="*/ 13 h 26"/>
                <a:gd name="T60" fmla="*/ 45 w 55"/>
                <a:gd name="T61" fmla="*/ 0 h 26"/>
                <a:gd name="T62" fmla="*/ 53 w 55"/>
                <a:gd name="T63" fmla="*/ 0 h 26"/>
                <a:gd name="T64" fmla="*/ 55 w 55"/>
                <a:gd name="T65" fmla="*/ 26 h 26"/>
                <a:gd name="T66" fmla="*/ 49 w 55"/>
                <a:gd name="T6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26">
                  <a:moveTo>
                    <a:pt x="21" y="0"/>
                  </a:moveTo>
                  <a:lnTo>
                    <a:pt x="21" y="0"/>
                  </a:lnTo>
                  <a:lnTo>
                    <a:pt x="21" y="4"/>
                  </a:lnTo>
                  <a:lnTo>
                    <a:pt x="13" y="4"/>
                  </a:lnTo>
                  <a:lnTo>
                    <a:pt x="13" y="26"/>
                  </a:lnTo>
                  <a:lnTo>
                    <a:pt x="8" y="26"/>
                  </a:lnTo>
                  <a:lnTo>
                    <a:pt x="8" y="4"/>
                  </a:lnTo>
                  <a:lnTo>
                    <a:pt x="0" y="4"/>
                  </a:lnTo>
                  <a:lnTo>
                    <a:pt x="0" y="0"/>
                  </a:lnTo>
                  <a:lnTo>
                    <a:pt x="21" y="0"/>
                  </a:lnTo>
                  <a:close/>
                  <a:moveTo>
                    <a:pt x="49" y="26"/>
                  </a:moveTo>
                  <a:lnTo>
                    <a:pt x="49" y="26"/>
                  </a:lnTo>
                  <a:lnTo>
                    <a:pt x="48" y="11"/>
                  </a:lnTo>
                  <a:cubicBezTo>
                    <a:pt x="48" y="9"/>
                    <a:pt x="48" y="6"/>
                    <a:pt x="48" y="3"/>
                  </a:cubicBezTo>
                  <a:lnTo>
                    <a:pt x="48" y="3"/>
                  </a:lnTo>
                  <a:cubicBezTo>
                    <a:pt x="47" y="6"/>
                    <a:pt x="46" y="9"/>
                    <a:pt x="46" y="11"/>
                  </a:cubicBezTo>
                  <a:lnTo>
                    <a:pt x="41" y="25"/>
                  </a:lnTo>
                  <a:lnTo>
                    <a:pt x="36" y="25"/>
                  </a:lnTo>
                  <a:lnTo>
                    <a:pt x="31" y="11"/>
                  </a:lnTo>
                  <a:cubicBezTo>
                    <a:pt x="31" y="9"/>
                    <a:pt x="30" y="6"/>
                    <a:pt x="29" y="3"/>
                  </a:cubicBezTo>
                  <a:lnTo>
                    <a:pt x="29" y="3"/>
                  </a:lnTo>
                  <a:cubicBezTo>
                    <a:pt x="29" y="6"/>
                    <a:pt x="29" y="8"/>
                    <a:pt x="29" y="11"/>
                  </a:cubicBezTo>
                  <a:lnTo>
                    <a:pt x="28" y="26"/>
                  </a:lnTo>
                  <a:lnTo>
                    <a:pt x="23" y="26"/>
                  </a:lnTo>
                  <a:lnTo>
                    <a:pt x="25" y="0"/>
                  </a:lnTo>
                  <a:lnTo>
                    <a:pt x="33" y="0"/>
                  </a:lnTo>
                  <a:lnTo>
                    <a:pt x="37" y="13"/>
                  </a:lnTo>
                  <a:cubicBezTo>
                    <a:pt x="38" y="15"/>
                    <a:pt x="38" y="17"/>
                    <a:pt x="39" y="19"/>
                  </a:cubicBezTo>
                  <a:lnTo>
                    <a:pt x="39" y="19"/>
                  </a:lnTo>
                  <a:cubicBezTo>
                    <a:pt x="40" y="17"/>
                    <a:pt x="40" y="15"/>
                    <a:pt x="41" y="13"/>
                  </a:cubicBezTo>
                  <a:lnTo>
                    <a:pt x="45" y="0"/>
                  </a:lnTo>
                  <a:lnTo>
                    <a:pt x="53" y="0"/>
                  </a:lnTo>
                  <a:lnTo>
                    <a:pt x="55" y="26"/>
                  </a:lnTo>
                  <a:lnTo>
                    <a:pt x="49" y="2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grpSp>
      <p:sp>
        <p:nvSpPr>
          <p:cNvPr id="83" name="TextBox 1"/>
          <p:cNvSpPr txBox="1"/>
          <p:nvPr userDrawn="1"/>
        </p:nvSpPr>
        <p:spPr>
          <a:xfrm>
            <a:off x="10085190" y="8102573"/>
            <a:ext cx="2587756" cy="307777"/>
          </a:xfrm>
          <a:prstGeom prst="rect">
            <a:avLst/>
          </a:prstGeom>
          <a:noFill/>
        </p:spPr>
        <p:txBody>
          <a:bodyPr wrap="square" rtlCol="0">
            <a:spAutoFit/>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pPr algn="r"/>
            <a:r>
              <a:rPr lang="en-GB" sz="1400" dirty="0" smtClean="0">
                <a:latin typeface="Calibri" panose="020F0502020204030204" pitchFamily="34" charset="0"/>
              </a:rPr>
              <a:t>Copyright ©2014 Paradox </a:t>
            </a:r>
            <a:endParaRPr lang="en-GB" sz="1400" dirty="0">
              <a:latin typeface="Calibri" panose="020F0502020204030204" pitchFamily="34" charset="0"/>
            </a:endParaRPr>
          </a:p>
        </p:txBody>
      </p:sp>
      <p:sp>
        <p:nvSpPr>
          <p:cNvPr id="74" name="Freeform 73"/>
          <p:cNvSpPr>
            <a:spLocks/>
          </p:cNvSpPr>
          <p:nvPr userDrawn="1"/>
        </p:nvSpPr>
        <p:spPr bwMode="auto">
          <a:xfrm>
            <a:off x="12199202" y="2437899"/>
            <a:ext cx="804871" cy="1393863"/>
          </a:xfrm>
          <a:custGeom>
            <a:avLst/>
            <a:gdLst>
              <a:gd name="T0" fmla="*/ 843 w 843"/>
              <a:gd name="T1" fmla="*/ 0 h 1461"/>
              <a:gd name="T2" fmla="*/ 843 w 843"/>
              <a:gd name="T3" fmla="*/ 0 h 1461"/>
              <a:gd name="T4" fmla="*/ 0 w 843"/>
              <a:gd name="T5" fmla="*/ 0 h 1461"/>
              <a:gd name="T6" fmla="*/ 843 w 843"/>
              <a:gd name="T7" fmla="*/ 1461 h 1461"/>
              <a:gd name="T8" fmla="*/ 843 w 843"/>
              <a:gd name="T9" fmla="*/ 0 h 1461"/>
            </a:gdLst>
            <a:ahLst/>
            <a:cxnLst>
              <a:cxn ang="0">
                <a:pos x="T0" y="T1"/>
              </a:cxn>
              <a:cxn ang="0">
                <a:pos x="T2" y="T3"/>
              </a:cxn>
              <a:cxn ang="0">
                <a:pos x="T4" y="T5"/>
              </a:cxn>
              <a:cxn ang="0">
                <a:pos x="T6" y="T7"/>
              </a:cxn>
              <a:cxn ang="0">
                <a:pos x="T8" y="T9"/>
              </a:cxn>
            </a:cxnLst>
            <a:rect l="0" t="0" r="r" b="b"/>
            <a:pathLst>
              <a:path w="843" h="1461">
                <a:moveTo>
                  <a:pt x="843" y="0"/>
                </a:moveTo>
                <a:lnTo>
                  <a:pt x="843" y="0"/>
                </a:lnTo>
                <a:lnTo>
                  <a:pt x="0" y="0"/>
                </a:lnTo>
                <a:lnTo>
                  <a:pt x="843" y="1461"/>
                </a:lnTo>
                <a:lnTo>
                  <a:pt x="84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337932110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634206" y="1662906"/>
            <a:ext cx="114300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p:nvPr>
        </p:nvSpPr>
        <p:spPr>
          <a:xfrm>
            <a:off x="650161" y="346794"/>
            <a:ext cx="11702892" cy="1443302"/>
          </a:xfrm>
        </p:spPr>
        <p:txBody>
          <a:bodyPr/>
          <a:lstStyle>
            <a:lvl1pPr algn="l">
              <a:defRPr/>
            </a:lvl1pPr>
          </a:lstStyle>
          <a:p>
            <a:r>
              <a:rPr lang="en-US" smtClean="0"/>
              <a:t>Click to edit Master title style</a:t>
            </a:r>
            <a:endParaRPr lang="en-US" dirty="0"/>
          </a:p>
        </p:txBody>
      </p:sp>
      <p:sp>
        <p:nvSpPr>
          <p:cNvPr id="6" name="Content Placeholder 2"/>
          <p:cNvSpPr>
            <a:spLocks noGrp="1"/>
          </p:cNvSpPr>
          <p:nvPr>
            <p:ph idx="1"/>
          </p:nvPr>
        </p:nvSpPr>
        <p:spPr>
          <a:xfrm>
            <a:off x="650161" y="2020625"/>
            <a:ext cx="11702892" cy="57150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9503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05606" y="346794"/>
            <a:ext cx="11702892" cy="1443302"/>
          </a:xfrm>
        </p:spPr>
        <p:txBody>
          <a:bodyPr/>
          <a:lstStyle>
            <a:lvl1pPr algn="l">
              <a:defRPr/>
            </a:lvl1pPr>
          </a:lstStyle>
          <a:p>
            <a:r>
              <a:rPr lang="en-US" dirty="0" smtClean="0"/>
              <a:t>Click to edit Master title style</a:t>
            </a:r>
            <a:endParaRPr lang="en-US" dirty="0"/>
          </a:p>
        </p:txBody>
      </p:sp>
      <p:sp>
        <p:nvSpPr>
          <p:cNvPr id="7" name="Content Placeholder 2"/>
          <p:cNvSpPr>
            <a:spLocks noGrp="1"/>
          </p:cNvSpPr>
          <p:nvPr>
            <p:ph idx="1"/>
          </p:nvPr>
        </p:nvSpPr>
        <p:spPr>
          <a:xfrm>
            <a:off x="481806" y="2272430"/>
            <a:ext cx="11702892" cy="57150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4" name="Straight Connector 3"/>
          <p:cNvCxnSpPr/>
          <p:nvPr userDrawn="1"/>
        </p:nvCxnSpPr>
        <p:spPr>
          <a:xfrm>
            <a:off x="634206" y="1891506"/>
            <a:ext cx="114300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4501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4" name="Group 3"/>
          <p:cNvGrpSpPr>
            <a:grpSpLocks noChangeAspect="1"/>
          </p:cNvGrpSpPr>
          <p:nvPr userDrawn="1"/>
        </p:nvGrpSpPr>
        <p:grpSpPr bwMode="auto">
          <a:xfrm>
            <a:off x="-860" y="1020"/>
            <a:ext cx="13004933" cy="8437794"/>
            <a:chOff x="0" y="4"/>
            <a:chExt cx="8192" cy="5315"/>
          </a:xfrm>
        </p:grpSpPr>
        <p:sp>
          <p:nvSpPr>
            <p:cNvPr id="5" name="AutoShape 3"/>
            <p:cNvSpPr>
              <a:spLocks noChangeAspect="1" noChangeArrowheads="1" noTextEdit="1"/>
            </p:cNvSpPr>
            <p:nvPr userDrawn="1"/>
          </p:nvSpPr>
          <p:spPr bwMode="auto">
            <a:xfrm>
              <a:off x="0" y="5"/>
              <a:ext cx="8184" cy="5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8" name="Freeform 7"/>
            <p:cNvSpPr>
              <a:spLocks/>
            </p:cNvSpPr>
            <p:nvPr userDrawn="1"/>
          </p:nvSpPr>
          <p:spPr bwMode="auto">
            <a:xfrm>
              <a:off x="1668" y="5014"/>
              <a:ext cx="3" cy="2"/>
            </a:xfrm>
            <a:custGeom>
              <a:avLst/>
              <a:gdLst>
                <a:gd name="T0" fmla="*/ 2 w 5"/>
                <a:gd name="T1" fmla="*/ 3 h 3"/>
                <a:gd name="T2" fmla="*/ 2 w 5"/>
                <a:gd name="T3" fmla="*/ 3 h 3"/>
                <a:gd name="T4" fmla="*/ 5 w 5"/>
                <a:gd name="T5" fmla="*/ 3 h 3"/>
                <a:gd name="T6" fmla="*/ 0 w 5"/>
                <a:gd name="T7" fmla="*/ 0 h 3"/>
                <a:gd name="T8" fmla="*/ 2 w 5"/>
                <a:gd name="T9" fmla="*/ 3 h 3"/>
              </a:gdLst>
              <a:ahLst/>
              <a:cxnLst>
                <a:cxn ang="0">
                  <a:pos x="T0" y="T1"/>
                </a:cxn>
                <a:cxn ang="0">
                  <a:pos x="T2" y="T3"/>
                </a:cxn>
                <a:cxn ang="0">
                  <a:pos x="T4" y="T5"/>
                </a:cxn>
                <a:cxn ang="0">
                  <a:pos x="T6" y="T7"/>
                </a:cxn>
                <a:cxn ang="0">
                  <a:pos x="T8" y="T9"/>
                </a:cxn>
              </a:cxnLst>
              <a:rect l="0" t="0" r="r" b="b"/>
              <a:pathLst>
                <a:path w="5" h="3">
                  <a:moveTo>
                    <a:pt x="2" y="3"/>
                  </a:moveTo>
                  <a:lnTo>
                    <a:pt x="2" y="3"/>
                  </a:lnTo>
                  <a:lnTo>
                    <a:pt x="5" y="3"/>
                  </a:lnTo>
                  <a:lnTo>
                    <a:pt x="0" y="0"/>
                  </a:lnTo>
                  <a:lnTo>
                    <a:pt x="2" y="3"/>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9" name="Freeform 8"/>
            <p:cNvSpPr>
              <a:spLocks/>
            </p:cNvSpPr>
            <p:nvPr userDrawn="1"/>
          </p:nvSpPr>
          <p:spPr bwMode="auto">
            <a:xfrm>
              <a:off x="0" y="5085"/>
              <a:ext cx="1856" cy="234"/>
            </a:xfrm>
            <a:custGeom>
              <a:avLst/>
              <a:gdLst>
                <a:gd name="T0" fmla="*/ 0 w 3091"/>
                <a:gd name="T1" fmla="*/ 0 h 390"/>
                <a:gd name="T2" fmla="*/ 0 w 3091"/>
                <a:gd name="T3" fmla="*/ 0 h 390"/>
                <a:gd name="T4" fmla="*/ 0 w 3091"/>
                <a:gd name="T5" fmla="*/ 390 h 390"/>
                <a:gd name="T6" fmla="*/ 3091 w 3091"/>
                <a:gd name="T7" fmla="*/ 390 h 390"/>
                <a:gd name="T8" fmla="*/ 2866 w 3091"/>
                <a:gd name="T9" fmla="*/ 0 h 390"/>
                <a:gd name="T10" fmla="*/ 0 w 3091"/>
                <a:gd name="T11" fmla="*/ 0 h 390"/>
              </a:gdLst>
              <a:ahLst/>
              <a:cxnLst>
                <a:cxn ang="0">
                  <a:pos x="T0" y="T1"/>
                </a:cxn>
                <a:cxn ang="0">
                  <a:pos x="T2" y="T3"/>
                </a:cxn>
                <a:cxn ang="0">
                  <a:pos x="T4" y="T5"/>
                </a:cxn>
                <a:cxn ang="0">
                  <a:pos x="T6" y="T7"/>
                </a:cxn>
                <a:cxn ang="0">
                  <a:pos x="T8" y="T9"/>
                </a:cxn>
                <a:cxn ang="0">
                  <a:pos x="T10" y="T11"/>
                </a:cxn>
              </a:cxnLst>
              <a:rect l="0" t="0" r="r" b="b"/>
              <a:pathLst>
                <a:path w="3091" h="390">
                  <a:moveTo>
                    <a:pt x="0" y="0"/>
                  </a:moveTo>
                  <a:lnTo>
                    <a:pt x="0" y="0"/>
                  </a:lnTo>
                  <a:lnTo>
                    <a:pt x="0" y="390"/>
                  </a:lnTo>
                  <a:lnTo>
                    <a:pt x="3091" y="390"/>
                  </a:lnTo>
                  <a:lnTo>
                    <a:pt x="2866"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0" name="Freeform 9"/>
            <p:cNvSpPr>
              <a:spLocks/>
            </p:cNvSpPr>
            <p:nvPr userDrawn="1"/>
          </p:nvSpPr>
          <p:spPr bwMode="auto">
            <a:xfrm>
              <a:off x="1978" y="5249"/>
              <a:ext cx="3" cy="2"/>
            </a:xfrm>
            <a:custGeom>
              <a:avLst/>
              <a:gdLst>
                <a:gd name="T0" fmla="*/ 0 w 5"/>
                <a:gd name="T1" fmla="*/ 0 h 3"/>
                <a:gd name="T2" fmla="*/ 0 w 5"/>
                <a:gd name="T3" fmla="*/ 0 h 3"/>
                <a:gd name="T4" fmla="*/ 5 w 5"/>
                <a:gd name="T5" fmla="*/ 3 h 3"/>
                <a:gd name="T6" fmla="*/ 4 w 5"/>
                <a:gd name="T7" fmla="*/ 0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lnTo>
                    <a:pt x="0" y="0"/>
                  </a:lnTo>
                  <a:lnTo>
                    <a:pt x="5" y="3"/>
                  </a:lnTo>
                  <a:lnTo>
                    <a:pt x="4"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1" name="Freeform 10"/>
            <p:cNvSpPr>
              <a:spLocks/>
            </p:cNvSpPr>
            <p:nvPr userDrawn="1"/>
          </p:nvSpPr>
          <p:spPr bwMode="auto">
            <a:xfrm>
              <a:off x="1774" y="5083"/>
              <a:ext cx="6418" cy="235"/>
            </a:xfrm>
            <a:custGeom>
              <a:avLst/>
              <a:gdLst>
                <a:gd name="T0" fmla="*/ 10687 w 10687"/>
                <a:gd name="T1" fmla="*/ 0 h 391"/>
                <a:gd name="T2" fmla="*/ 10687 w 10687"/>
                <a:gd name="T3" fmla="*/ 0 h 391"/>
                <a:gd name="T4" fmla="*/ 0 w 10687"/>
                <a:gd name="T5" fmla="*/ 0 h 391"/>
                <a:gd name="T6" fmla="*/ 226 w 10687"/>
                <a:gd name="T7" fmla="*/ 391 h 391"/>
                <a:gd name="T8" fmla="*/ 10687 w 10687"/>
                <a:gd name="T9" fmla="*/ 390 h 391"/>
                <a:gd name="T10" fmla="*/ 10687 w 10687"/>
                <a:gd name="T11" fmla="*/ 0 h 391"/>
              </a:gdLst>
              <a:ahLst/>
              <a:cxnLst>
                <a:cxn ang="0">
                  <a:pos x="T0" y="T1"/>
                </a:cxn>
                <a:cxn ang="0">
                  <a:pos x="T2" y="T3"/>
                </a:cxn>
                <a:cxn ang="0">
                  <a:pos x="T4" y="T5"/>
                </a:cxn>
                <a:cxn ang="0">
                  <a:pos x="T6" y="T7"/>
                </a:cxn>
                <a:cxn ang="0">
                  <a:pos x="T8" y="T9"/>
                </a:cxn>
                <a:cxn ang="0">
                  <a:pos x="T10" y="T11"/>
                </a:cxn>
              </a:cxnLst>
              <a:rect l="0" t="0" r="r" b="b"/>
              <a:pathLst>
                <a:path w="10687" h="391">
                  <a:moveTo>
                    <a:pt x="10687" y="0"/>
                  </a:moveTo>
                  <a:lnTo>
                    <a:pt x="10687" y="0"/>
                  </a:lnTo>
                  <a:lnTo>
                    <a:pt x="0" y="0"/>
                  </a:lnTo>
                  <a:lnTo>
                    <a:pt x="226" y="391"/>
                  </a:lnTo>
                  <a:lnTo>
                    <a:pt x="10687" y="390"/>
                  </a:lnTo>
                  <a:lnTo>
                    <a:pt x="10687"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2" name="Freeform 11"/>
            <p:cNvSpPr>
              <a:spLocks/>
            </p:cNvSpPr>
            <p:nvPr userDrawn="1"/>
          </p:nvSpPr>
          <p:spPr bwMode="auto">
            <a:xfrm>
              <a:off x="81"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3" name="Freeform 12"/>
            <p:cNvSpPr>
              <a:spLocks/>
            </p:cNvSpPr>
            <p:nvPr userDrawn="1"/>
          </p:nvSpPr>
          <p:spPr bwMode="auto">
            <a:xfrm>
              <a:off x="358" y="49"/>
              <a:ext cx="483"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4" name="Freeform 13"/>
            <p:cNvSpPr>
              <a:spLocks/>
            </p:cNvSpPr>
            <p:nvPr userDrawn="1"/>
          </p:nvSpPr>
          <p:spPr bwMode="auto">
            <a:xfrm>
              <a:off x="636" y="8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5" name="Freeform 14"/>
            <p:cNvSpPr>
              <a:spLocks/>
            </p:cNvSpPr>
            <p:nvPr userDrawn="1"/>
          </p:nvSpPr>
          <p:spPr bwMode="auto">
            <a:xfrm>
              <a:off x="913" y="49"/>
              <a:ext cx="483" cy="418"/>
            </a:xfrm>
            <a:custGeom>
              <a:avLst/>
              <a:gdLst>
                <a:gd name="T0" fmla="*/ 803 w 803"/>
                <a:gd name="T1" fmla="*/ 0 h 696"/>
                <a:gd name="T2" fmla="*/ 803 w 803"/>
                <a:gd name="T3" fmla="*/ 0 h 696"/>
                <a:gd name="T4" fmla="*/ 401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6" name="Freeform 15"/>
            <p:cNvSpPr>
              <a:spLocks/>
            </p:cNvSpPr>
            <p:nvPr userDrawn="1"/>
          </p:nvSpPr>
          <p:spPr bwMode="auto">
            <a:xfrm>
              <a:off x="1190"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7" name="Freeform 16"/>
            <p:cNvSpPr>
              <a:spLocks/>
            </p:cNvSpPr>
            <p:nvPr userDrawn="1"/>
          </p:nvSpPr>
          <p:spPr bwMode="auto">
            <a:xfrm>
              <a:off x="1468" y="49"/>
              <a:ext cx="482"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8" name="Freeform 17"/>
            <p:cNvSpPr>
              <a:spLocks/>
            </p:cNvSpPr>
            <p:nvPr userDrawn="1"/>
          </p:nvSpPr>
          <p:spPr bwMode="auto">
            <a:xfrm>
              <a:off x="1745" y="70"/>
              <a:ext cx="482" cy="418"/>
            </a:xfrm>
            <a:custGeom>
              <a:avLst/>
              <a:gdLst>
                <a:gd name="T0" fmla="*/ 402 w 803"/>
                <a:gd name="T1" fmla="*/ 0 h 696"/>
                <a:gd name="T2" fmla="*/ 402 w 803"/>
                <a:gd name="T3" fmla="*/ 0 h 696"/>
                <a:gd name="T4" fmla="*/ 803 w 803"/>
                <a:gd name="T5" fmla="*/ 696 h 696"/>
                <a:gd name="T6" fmla="*/ 0 w 803"/>
                <a:gd name="T7" fmla="*/ 696 h 696"/>
                <a:gd name="T8" fmla="*/ 402 w 803"/>
                <a:gd name="T9" fmla="*/ 0 h 696"/>
              </a:gdLst>
              <a:ahLst/>
              <a:cxnLst>
                <a:cxn ang="0">
                  <a:pos x="T0" y="T1"/>
                </a:cxn>
                <a:cxn ang="0">
                  <a:pos x="T2" y="T3"/>
                </a:cxn>
                <a:cxn ang="0">
                  <a:pos x="T4" y="T5"/>
                </a:cxn>
                <a:cxn ang="0">
                  <a:pos x="T6" y="T7"/>
                </a:cxn>
                <a:cxn ang="0">
                  <a:pos x="T8" y="T9"/>
                </a:cxn>
              </a:cxnLst>
              <a:rect l="0" t="0" r="r" b="b"/>
              <a:pathLst>
                <a:path w="803" h="696">
                  <a:moveTo>
                    <a:pt x="402" y="0"/>
                  </a:moveTo>
                  <a:lnTo>
                    <a:pt x="402" y="0"/>
                  </a:lnTo>
                  <a:lnTo>
                    <a:pt x="803"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9" name="Freeform 18"/>
            <p:cNvSpPr>
              <a:spLocks/>
            </p:cNvSpPr>
            <p:nvPr userDrawn="1"/>
          </p:nvSpPr>
          <p:spPr bwMode="auto">
            <a:xfrm>
              <a:off x="2299"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0" name="Freeform 19"/>
            <p:cNvSpPr>
              <a:spLocks/>
            </p:cNvSpPr>
            <p:nvPr userDrawn="1"/>
          </p:nvSpPr>
          <p:spPr bwMode="auto">
            <a:xfrm>
              <a:off x="2577" y="49"/>
              <a:ext cx="482"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F0F0F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1" name="Freeform 20"/>
            <p:cNvSpPr>
              <a:spLocks/>
            </p:cNvSpPr>
            <p:nvPr userDrawn="1"/>
          </p:nvSpPr>
          <p:spPr bwMode="auto">
            <a:xfrm>
              <a:off x="2854" y="70"/>
              <a:ext cx="482" cy="418"/>
            </a:xfrm>
            <a:custGeom>
              <a:avLst/>
              <a:gdLst>
                <a:gd name="T0" fmla="*/ 401 w 803"/>
                <a:gd name="T1" fmla="*/ 0 h 696"/>
                <a:gd name="T2" fmla="*/ 401 w 803"/>
                <a:gd name="T3" fmla="*/ 0 h 696"/>
                <a:gd name="T4" fmla="*/ 803 w 803"/>
                <a:gd name="T5" fmla="*/ 696 h 696"/>
                <a:gd name="T6" fmla="*/ 0 w 803"/>
                <a:gd name="T7" fmla="*/ 696 h 696"/>
                <a:gd name="T8" fmla="*/ 401 w 803"/>
                <a:gd name="T9" fmla="*/ 0 h 696"/>
              </a:gdLst>
              <a:ahLst/>
              <a:cxnLst>
                <a:cxn ang="0">
                  <a:pos x="T0" y="T1"/>
                </a:cxn>
                <a:cxn ang="0">
                  <a:pos x="T2" y="T3"/>
                </a:cxn>
                <a:cxn ang="0">
                  <a:pos x="T4" y="T5"/>
                </a:cxn>
                <a:cxn ang="0">
                  <a:pos x="T6" y="T7"/>
                </a:cxn>
                <a:cxn ang="0">
                  <a:pos x="T8" y="T9"/>
                </a:cxn>
              </a:cxnLst>
              <a:rect l="0" t="0" r="r" b="b"/>
              <a:pathLst>
                <a:path w="803" h="696">
                  <a:moveTo>
                    <a:pt x="401" y="0"/>
                  </a:moveTo>
                  <a:lnTo>
                    <a:pt x="401" y="0"/>
                  </a:lnTo>
                  <a:lnTo>
                    <a:pt x="803" y="696"/>
                  </a:lnTo>
                  <a:lnTo>
                    <a:pt x="0" y="696"/>
                  </a:lnTo>
                  <a:lnTo>
                    <a:pt x="40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2" name="Freeform 21"/>
            <p:cNvSpPr>
              <a:spLocks/>
            </p:cNvSpPr>
            <p:nvPr userDrawn="1"/>
          </p:nvSpPr>
          <p:spPr bwMode="auto">
            <a:xfrm>
              <a:off x="3131" y="49"/>
              <a:ext cx="483" cy="418"/>
            </a:xfrm>
            <a:custGeom>
              <a:avLst/>
              <a:gdLst>
                <a:gd name="T0" fmla="*/ 803 w 803"/>
                <a:gd name="T1" fmla="*/ 0 h 696"/>
                <a:gd name="T2" fmla="*/ 803 w 803"/>
                <a:gd name="T3" fmla="*/ 0 h 696"/>
                <a:gd name="T4" fmla="*/ 401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3" name="Freeform 22"/>
            <p:cNvSpPr>
              <a:spLocks/>
            </p:cNvSpPr>
            <p:nvPr userDrawn="1"/>
          </p:nvSpPr>
          <p:spPr bwMode="auto">
            <a:xfrm>
              <a:off x="3408"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4" name="Freeform 23"/>
            <p:cNvSpPr>
              <a:spLocks/>
            </p:cNvSpPr>
            <p:nvPr userDrawn="1"/>
          </p:nvSpPr>
          <p:spPr bwMode="auto">
            <a:xfrm>
              <a:off x="81" y="1039"/>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5" name="Freeform 24"/>
            <p:cNvSpPr>
              <a:spLocks/>
            </p:cNvSpPr>
            <p:nvPr userDrawn="1"/>
          </p:nvSpPr>
          <p:spPr bwMode="auto">
            <a:xfrm>
              <a:off x="81"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6" name="Freeform 25"/>
            <p:cNvSpPr>
              <a:spLocks/>
            </p:cNvSpPr>
            <p:nvPr userDrawn="1"/>
          </p:nvSpPr>
          <p:spPr bwMode="auto">
            <a:xfrm>
              <a:off x="81"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7" name="Freeform 26"/>
            <p:cNvSpPr>
              <a:spLocks/>
            </p:cNvSpPr>
            <p:nvPr userDrawn="1"/>
          </p:nvSpPr>
          <p:spPr bwMode="auto">
            <a:xfrm>
              <a:off x="358"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8" name="Freeform 27"/>
            <p:cNvSpPr>
              <a:spLocks/>
            </p:cNvSpPr>
            <p:nvPr userDrawn="1"/>
          </p:nvSpPr>
          <p:spPr bwMode="auto">
            <a:xfrm>
              <a:off x="358" y="1976"/>
              <a:ext cx="483"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9" name="Freeform 28"/>
            <p:cNvSpPr>
              <a:spLocks/>
            </p:cNvSpPr>
            <p:nvPr userDrawn="1"/>
          </p:nvSpPr>
          <p:spPr bwMode="auto">
            <a:xfrm>
              <a:off x="636" y="1495"/>
              <a:ext cx="482" cy="418"/>
            </a:xfrm>
            <a:custGeom>
              <a:avLst/>
              <a:gdLst>
                <a:gd name="T0" fmla="*/ 803 w 803"/>
                <a:gd name="T1" fmla="*/ 0 h 696"/>
                <a:gd name="T2" fmla="*/ 803 w 803"/>
                <a:gd name="T3" fmla="*/ 0 h 696"/>
                <a:gd name="T4" fmla="*/ 402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0" name="Freeform 29"/>
            <p:cNvSpPr>
              <a:spLocks/>
            </p:cNvSpPr>
            <p:nvPr userDrawn="1"/>
          </p:nvSpPr>
          <p:spPr bwMode="auto">
            <a:xfrm>
              <a:off x="913" y="1976"/>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1" name="Freeform 30"/>
            <p:cNvSpPr>
              <a:spLocks/>
            </p:cNvSpPr>
            <p:nvPr userDrawn="1"/>
          </p:nvSpPr>
          <p:spPr bwMode="auto">
            <a:xfrm>
              <a:off x="1190"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2" name="Freeform 31"/>
            <p:cNvSpPr>
              <a:spLocks/>
            </p:cNvSpPr>
            <p:nvPr userDrawn="1"/>
          </p:nvSpPr>
          <p:spPr bwMode="auto">
            <a:xfrm>
              <a:off x="1190"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3" name="Freeform 32"/>
            <p:cNvSpPr>
              <a:spLocks/>
            </p:cNvSpPr>
            <p:nvPr userDrawn="1"/>
          </p:nvSpPr>
          <p:spPr bwMode="auto">
            <a:xfrm>
              <a:off x="1468" y="1516"/>
              <a:ext cx="482"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4" name="Freeform 33"/>
            <p:cNvSpPr>
              <a:spLocks/>
            </p:cNvSpPr>
            <p:nvPr userDrawn="1"/>
          </p:nvSpPr>
          <p:spPr bwMode="auto">
            <a:xfrm>
              <a:off x="1468" y="1976"/>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5" name="Freeform 34"/>
            <p:cNvSpPr>
              <a:spLocks/>
            </p:cNvSpPr>
            <p:nvPr userDrawn="1"/>
          </p:nvSpPr>
          <p:spPr bwMode="auto">
            <a:xfrm>
              <a:off x="1745" y="1996"/>
              <a:ext cx="482" cy="418"/>
            </a:xfrm>
            <a:custGeom>
              <a:avLst/>
              <a:gdLst>
                <a:gd name="T0" fmla="*/ 402 w 803"/>
                <a:gd name="T1" fmla="*/ 0 h 696"/>
                <a:gd name="T2" fmla="*/ 402 w 803"/>
                <a:gd name="T3" fmla="*/ 0 h 696"/>
                <a:gd name="T4" fmla="*/ 803 w 803"/>
                <a:gd name="T5" fmla="*/ 696 h 696"/>
                <a:gd name="T6" fmla="*/ 0 w 803"/>
                <a:gd name="T7" fmla="*/ 696 h 696"/>
                <a:gd name="T8" fmla="*/ 402 w 803"/>
                <a:gd name="T9" fmla="*/ 0 h 696"/>
              </a:gdLst>
              <a:ahLst/>
              <a:cxnLst>
                <a:cxn ang="0">
                  <a:pos x="T0" y="T1"/>
                </a:cxn>
                <a:cxn ang="0">
                  <a:pos x="T2" y="T3"/>
                </a:cxn>
                <a:cxn ang="0">
                  <a:pos x="T4" y="T5"/>
                </a:cxn>
                <a:cxn ang="0">
                  <a:pos x="T6" y="T7"/>
                </a:cxn>
                <a:cxn ang="0">
                  <a:pos x="T8" y="T9"/>
                </a:cxn>
              </a:cxnLst>
              <a:rect l="0" t="0" r="r" b="b"/>
              <a:pathLst>
                <a:path w="803" h="696">
                  <a:moveTo>
                    <a:pt x="402" y="0"/>
                  </a:moveTo>
                  <a:lnTo>
                    <a:pt x="402" y="0"/>
                  </a:lnTo>
                  <a:lnTo>
                    <a:pt x="803"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6" name="Freeform 35"/>
            <p:cNvSpPr>
              <a:spLocks/>
            </p:cNvSpPr>
            <p:nvPr userDrawn="1"/>
          </p:nvSpPr>
          <p:spPr bwMode="auto">
            <a:xfrm>
              <a:off x="2022"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7" name="Freeform 36"/>
            <p:cNvSpPr>
              <a:spLocks/>
            </p:cNvSpPr>
            <p:nvPr userDrawn="1"/>
          </p:nvSpPr>
          <p:spPr bwMode="auto">
            <a:xfrm>
              <a:off x="2299"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8" name="Freeform 37"/>
            <p:cNvSpPr>
              <a:spLocks/>
            </p:cNvSpPr>
            <p:nvPr userDrawn="1"/>
          </p:nvSpPr>
          <p:spPr bwMode="auto">
            <a:xfrm>
              <a:off x="2577" y="1976"/>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9" name="Freeform 38"/>
            <p:cNvSpPr>
              <a:spLocks/>
            </p:cNvSpPr>
            <p:nvPr userDrawn="1"/>
          </p:nvSpPr>
          <p:spPr bwMode="auto">
            <a:xfrm>
              <a:off x="2854" y="1495"/>
              <a:ext cx="482" cy="418"/>
            </a:xfrm>
            <a:custGeom>
              <a:avLst/>
              <a:gdLst>
                <a:gd name="T0" fmla="*/ 803 w 803"/>
                <a:gd name="T1" fmla="*/ 0 h 696"/>
                <a:gd name="T2" fmla="*/ 803 w 803"/>
                <a:gd name="T3" fmla="*/ 0 h 696"/>
                <a:gd name="T4" fmla="*/ 401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0" name="Freeform 39"/>
            <p:cNvSpPr>
              <a:spLocks/>
            </p:cNvSpPr>
            <p:nvPr userDrawn="1"/>
          </p:nvSpPr>
          <p:spPr bwMode="auto">
            <a:xfrm>
              <a:off x="3131"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1" name="Freeform 40"/>
            <p:cNvSpPr>
              <a:spLocks/>
            </p:cNvSpPr>
            <p:nvPr userDrawn="1"/>
          </p:nvSpPr>
          <p:spPr bwMode="auto">
            <a:xfrm>
              <a:off x="3408"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2" name="Freeform 41"/>
            <p:cNvSpPr>
              <a:spLocks/>
            </p:cNvSpPr>
            <p:nvPr userDrawn="1"/>
          </p:nvSpPr>
          <p:spPr bwMode="auto">
            <a:xfrm>
              <a:off x="81" y="2454"/>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3" name="Freeform 42"/>
            <p:cNvSpPr>
              <a:spLocks/>
            </p:cNvSpPr>
            <p:nvPr userDrawn="1"/>
          </p:nvSpPr>
          <p:spPr bwMode="auto">
            <a:xfrm>
              <a:off x="358"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4" name="Freeform 43"/>
            <p:cNvSpPr>
              <a:spLocks/>
            </p:cNvSpPr>
            <p:nvPr userDrawn="1"/>
          </p:nvSpPr>
          <p:spPr bwMode="auto">
            <a:xfrm>
              <a:off x="358" y="2935"/>
              <a:ext cx="483"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5" name="Freeform 44"/>
            <p:cNvSpPr>
              <a:spLocks/>
            </p:cNvSpPr>
            <p:nvPr userDrawn="1"/>
          </p:nvSpPr>
          <p:spPr bwMode="auto">
            <a:xfrm>
              <a:off x="636" y="2955"/>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6" name="Freeform 45"/>
            <p:cNvSpPr>
              <a:spLocks/>
            </p:cNvSpPr>
            <p:nvPr userDrawn="1"/>
          </p:nvSpPr>
          <p:spPr bwMode="auto">
            <a:xfrm>
              <a:off x="913"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7" name="Freeform 46"/>
            <p:cNvSpPr>
              <a:spLocks/>
            </p:cNvSpPr>
            <p:nvPr userDrawn="1"/>
          </p:nvSpPr>
          <p:spPr bwMode="auto">
            <a:xfrm>
              <a:off x="1190" y="2955"/>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8" name="Freeform 47"/>
            <p:cNvSpPr>
              <a:spLocks/>
            </p:cNvSpPr>
            <p:nvPr userDrawn="1"/>
          </p:nvSpPr>
          <p:spPr bwMode="auto">
            <a:xfrm>
              <a:off x="1468" y="2935"/>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9" name="Freeform 48"/>
            <p:cNvSpPr>
              <a:spLocks/>
            </p:cNvSpPr>
            <p:nvPr userDrawn="1"/>
          </p:nvSpPr>
          <p:spPr bwMode="auto">
            <a:xfrm>
              <a:off x="1191" y="3414"/>
              <a:ext cx="482" cy="418"/>
            </a:xfrm>
            <a:custGeom>
              <a:avLst/>
              <a:gdLst>
                <a:gd name="T0" fmla="*/ 803 w 803"/>
                <a:gd name="T1" fmla="*/ 0 h 696"/>
                <a:gd name="T2" fmla="*/ 803 w 803"/>
                <a:gd name="T3" fmla="*/ 0 h 696"/>
                <a:gd name="T4" fmla="*/ 401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0"/>
                  </a:lnTo>
                  <a:lnTo>
                    <a:pt x="803"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0" name="Freeform 49"/>
            <p:cNvSpPr>
              <a:spLocks/>
            </p:cNvSpPr>
            <p:nvPr userDrawn="1"/>
          </p:nvSpPr>
          <p:spPr bwMode="auto">
            <a:xfrm>
              <a:off x="3408" y="3414"/>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1" name="Freeform 50"/>
            <p:cNvSpPr>
              <a:spLocks/>
            </p:cNvSpPr>
            <p:nvPr userDrawn="1"/>
          </p:nvSpPr>
          <p:spPr bwMode="auto">
            <a:xfrm>
              <a:off x="2577" y="3414"/>
              <a:ext cx="482" cy="418"/>
            </a:xfrm>
            <a:custGeom>
              <a:avLst/>
              <a:gdLst>
                <a:gd name="T0" fmla="*/ 803 w 803"/>
                <a:gd name="T1" fmla="*/ 0 h 696"/>
                <a:gd name="T2" fmla="*/ 803 w 803"/>
                <a:gd name="T3" fmla="*/ 0 h 696"/>
                <a:gd name="T4" fmla="*/ 402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2" name="Freeform 51"/>
            <p:cNvSpPr>
              <a:spLocks/>
            </p:cNvSpPr>
            <p:nvPr userDrawn="1"/>
          </p:nvSpPr>
          <p:spPr bwMode="auto">
            <a:xfrm>
              <a:off x="2022"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0F0F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3" name="Freeform 52"/>
            <p:cNvSpPr>
              <a:spLocks/>
            </p:cNvSpPr>
            <p:nvPr userDrawn="1"/>
          </p:nvSpPr>
          <p:spPr bwMode="auto">
            <a:xfrm>
              <a:off x="358" y="3883"/>
              <a:ext cx="483" cy="418"/>
            </a:xfrm>
            <a:custGeom>
              <a:avLst/>
              <a:gdLst>
                <a:gd name="T0" fmla="*/ 804 w 804"/>
                <a:gd name="T1" fmla="*/ 696 h 696"/>
                <a:gd name="T2" fmla="*/ 804 w 804"/>
                <a:gd name="T3" fmla="*/ 696 h 696"/>
                <a:gd name="T4" fmla="*/ 0 w 804"/>
                <a:gd name="T5" fmla="*/ 696 h 696"/>
                <a:gd name="T6" fmla="*/ 402 w 804"/>
                <a:gd name="T7" fmla="*/ 0 h 696"/>
                <a:gd name="T8" fmla="*/ 804 w 804"/>
                <a:gd name="T9" fmla="*/ 696 h 696"/>
              </a:gdLst>
              <a:ahLst/>
              <a:cxnLst>
                <a:cxn ang="0">
                  <a:pos x="T0" y="T1"/>
                </a:cxn>
                <a:cxn ang="0">
                  <a:pos x="T2" y="T3"/>
                </a:cxn>
                <a:cxn ang="0">
                  <a:pos x="T4" y="T5"/>
                </a:cxn>
                <a:cxn ang="0">
                  <a:pos x="T6" y="T7"/>
                </a:cxn>
                <a:cxn ang="0">
                  <a:pos x="T8" y="T9"/>
                </a:cxn>
              </a:cxnLst>
              <a:rect l="0" t="0" r="r" b="b"/>
              <a:pathLst>
                <a:path w="804" h="696">
                  <a:moveTo>
                    <a:pt x="804" y="696"/>
                  </a:moveTo>
                  <a:lnTo>
                    <a:pt x="804" y="696"/>
                  </a:lnTo>
                  <a:lnTo>
                    <a:pt x="0" y="696"/>
                  </a:lnTo>
                  <a:lnTo>
                    <a:pt x="402" y="0"/>
                  </a:lnTo>
                  <a:lnTo>
                    <a:pt x="804" y="696"/>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4" name="Freeform 53"/>
            <p:cNvSpPr>
              <a:spLocks/>
            </p:cNvSpPr>
            <p:nvPr userDrawn="1"/>
          </p:nvSpPr>
          <p:spPr bwMode="auto">
            <a:xfrm>
              <a:off x="2022" y="2935"/>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5" name="Freeform 54"/>
            <p:cNvSpPr>
              <a:spLocks/>
            </p:cNvSpPr>
            <p:nvPr userDrawn="1"/>
          </p:nvSpPr>
          <p:spPr bwMode="auto">
            <a:xfrm>
              <a:off x="2022" y="4343"/>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6" name="Freeform 55"/>
            <p:cNvSpPr>
              <a:spLocks/>
            </p:cNvSpPr>
            <p:nvPr userDrawn="1"/>
          </p:nvSpPr>
          <p:spPr bwMode="auto">
            <a:xfrm>
              <a:off x="2577" y="2475"/>
              <a:ext cx="482"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7" name="Freeform 56"/>
            <p:cNvSpPr>
              <a:spLocks/>
            </p:cNvSpPr>
            <p:nvPr userDrawn="1"/>
          </p:nvSpPr>
          <p:spPr bwMode="auto">
            <a:xfrm>
              <a:off x="45" y="2935"/>
              <a:ext cx="241" cy="417"/>
            </a:xfrm>
            <a:custGeom>
              <a:avLst/>
              <a:gdLst>
                <a:gd name="T0" fmla="*/ 0 w 402"/>
                <a:gd name="T1" fmla="*/ 0 h 695"/>
                <a:gd name="T2" fmla="*/ 0 w 402"/>
                <a:gd name="T3" fmla="*/ 0 h 695"/>
                <a:gd name="T4" fmla="*/ 0 w 402"/>
                <a:gd name="T5" fmla="*/ 695 h 695"/>
                <a:gd name="T6" fmla="*/ 0 w 402"/>
                <a:gd name="T7" fmla="*/ 695 h 695"/>
                <a:gd name="T8" fmla="*/ 402 w 402"/>
                <a:gd name="T9" fmla="*/ 0 h 695"/>
                <a:gd name="T10" fmla="*/ 0 w 402"/>
                <a:gd name="T11" fmla="*/ 0 h 695"/>
              </a:gdLst>
              <a:ahLst/>
              <a:cxnLst>
                <a:cxn ang="0">
                  <a:pos x="T0" y="T1"/>
                </a:cxn>
                <a:cxn ang="0">
                  <a:pos x="T2" y="T3"/>
                </a:cxn>
                <a:cxn ang="0">
                  <a:pos x="T4" y="T5"/>
                </a:cxn>
                <a:cxn ang="0">
                  <a:pos x="T6" y="T7"/>
                </a:cxn>
                <a:cxn ang="0">
                  <a:pos x="T8" y="T9"/>
                </a:cxn>
                <a:cxn ang="0">
                  <a:pos x="T10" y="T11"/>
                </a:cxn>
              </a:cxnLst>
              <a:rect l="0" t="0" r="r" b="b"/>
              <a:pathLst>
                <a:path w="402" h="695">
                  <a:moveTo>
                    <a:pt x="0" y="0"/>
                  </a:moveTo>
                  <a:lnTo>
                    <a:pt x="0" y="0"/>
                  </a:lnTo>
                  <a:lnTo>
                    <a:pt x="0" y="695"/>
                  </a:lnTo>
                  <a:lnTo>
                    <a:pt x="0" y="695"/>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8" name="Freeform 57"/>
            <p:cNvSpPr>
              <a:spLocks/>
            </p:cNvSpPr>
            <p:nvPr userDrawn="1"/>
          </p:nvSpPr>
          <p:spPr bwMode="auto">
            <a:xfrm>
              <a:off x="45" y="2475"/>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9" name="Freeform 58"/>
            <p:cNvSpPr>
              <a:spLocks/>
            </p:cNvSpPr>
            <p:nvPr userDrawn="1"/>
          </p:nvSpPr>
          <p:spPr bwMode="auto">
            <a:xfrm>
              <a:off x="45" y="1976"/>
              <a:ext cx="241" cy="417"/>
            </a:xfrm>
            <a:custGeom>
              <a:avLst/>
              <a:gdLst>
                <a:gd name="T0" fmla="*/ 0 w 402"/>
                <a:gd name="T1" fmla="*/ 0 h 695"/>
                <a:gd name="T2" fmla="*/ 0 w 402"/>
                <a:gd name="T3" fmla="*/ 0 h 695"/>
                <a:gd name="T4" fmla="*/ 0 w 402"/>
                <a:gd name="T5" fmla="*/ 695 h 695"/>
                <a:gd name="T6" fmla="*/ 0 w 402"/>
                <a:gd name="T7" fmla="*/ 695 h 695"/>
                <a:gd name="T8" fmla="*/ 402 w 402"/>
                <a:gd name="T9" fmla="*/ 0 h 695"/>
                <a:gd name="T10" fmla="*/ 0 w 402"/>
                <a:gd name="T11" fmla="*/ 0 h 695"/>
              </a:gdLst>
              <a:ahLst/>
              <a:cxnLst>
                <a:cxn ang="0">
                  <a:pos x="T0" y="T1"/>
                </a:cxn>
                <a:cxn ang="0">
                  <a:pos x="T2" y="T3"/>
                </a:cxn>
                <a:cxn ang="0">
                  <a:pos x="T4" y="T5"/>
                </a:cxn>
                <a:cxn ang="0">
                  <a:pos x="T6" y="T7"/>
                </a:cxn>
                <a:cxn ang="0">
                  <a:pos x="T8" y="T9"/>
                </a:cxn>
                <a:cxn ang="0">
                  <a:pos x="T10" y="T11"/>
                </a:cxn>
              </a:cxnLst>
              <a:rect l="0" t="0" r="r" b="b"/>
              <a:pathLst>
                <a:path w="402" h="695">
                  <a:moveTo>
                    <a:pt x="0" y="0"/>
                  </a:moveTo>
                  <a:lnTo>
                    <a:pt x="0" y="0"/>
                  </a:lnTo>
                  <a:lnTo>
                    <a:pt x="0" y="695"/>
                  </a:lnTo>
                  <a:lnTo>
                    <a:pt x="0" y="695"/>
                  </a:lnTo>
                  <a:lnTo>
                    <a:pt x="402" y="0"/>
                  </a:lnTo>
                  <a:lnTo>
                    <a:pt x="0"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0" name="Freeform 59"/>
            <p:cNvSpPr>
              <a:spLocks/>
            </p:cNvSpPr>
            <p:nvPr userDrawn="1"/>
          </p:nvSpPr>
          <p:spPr bwMode="auto">
            <a:xfrm>
              <a:off x="45" y="1516"/>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1" name="Freeform 60"/>
            <p:cNvSpPr>
              <a:spLocks/>
            </p:cNvSpPr>
            <p:nvPr userDrawn="1"/>
          </p:nvSpPr>
          <p:spPr bwMode="auto">
            <a:xfrm>
              <a:off x="45" y="1018"/>
              <a:ext cx="241" cy="418"/>
            </a:xfrm>
            <a:custGeom>
              <a:avLst/>
              <a:gdLst>
                <a:gd name="T0" fmla="*/ 0 w 402"/>
                <a:gd name="T1" fmla="*/ 0 h 696"/>
                <a:gd name="T2" fmla="*/ 0 w 402"/>
                <a:gd name="T3" fmla="*/ 0 h 696"/>
                <a:gd name="T4" fmla="*/ 0 w 402"/>
                <a:gd name="T5" fmla="*/ 696 h 696"/>
                <a:gd name="T6" fmla="*/ 0 w 402"/>
                <a:gd name="T7" fmla="*/ 696 h 696"/>
                <a:gd name="T8" fmla="*/ 402 w 402"/>
                <a:gd name="T9" fmla="*/ 0 h 696"/>
                <a:gd name="T10" fmla="*/ 0 w 402"/>
                <a:gd name="T11" fmla="*/ 0 h 696"/>
              </a:gdLst>
              <a:ahLst/>
              <a:cxnLst>
                <a:cxn ang="0">
                  <a:pos x="T0" y="T1"/>
                </a:cxn>
                <a:cxn ang="0">
                  <a:pos x="T2" y="T3"/>
                </a:cxn>
                <a:cxn ang="0">
                  <a:pos x="T4" y="T5"/>
                </a:cxn>
                <a:cxn ang="0">
                  <a:pos x="T6" y="T7"/>
                </a:cxn>
                <a:cxn ang="0">
                  <a:pos x="T8" y="T9"/>
                </a:cxn>
                <a:cxn ang="0">
                  <a:pos x="T10" y="T11"/>
                </a:cxn>
              </a:cxnLst>
              <a:rect l="0" t="0" r="r" b="b"/>
              <a:pathLst>
                <a:path w="402" h="696">
                  <a:moveTo>
                    <a:pt x="0" y="0"/>
                  </a:moveTo>
                  <a:lnTo>
                    <a:pt x="0" y="0"/>
                  </a:lnTo>
                  <a:lnTo>
                    <a:pt x="0" y="696"/>
                  </a:lnTo>
                  <a:lnTo>
                    <a:pt x="0" y="696"/>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2" name="Freeform 61"/>
            <p:cNvSpPr>
              <a:spLocks/>
            </p:cNvSpPr>
            <p:nvPr userDrawn="1"/>
          </p:nvSpPr>
          <p:spPr bwMode="auto">
            <a:xfrm>
              <a:off x="45" y="559"/>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3" name="Freeform 62"/>
            <p:cNvSpPr>
              <a:spLocks/>
            </p:cNvSpPr>
            <p:nvPr userDrawn="1"/>
          </p:nvSpPr>
          <p:spPr bwMode="auto">
            <a:xfrm>
              <a:off x="45" y="49"/>
              <a:ext cx="241" cy="418"/>
            </a:xfrm>
            <a:custGeom>
              <a:avLst/>
              <a:gdLst>
                <a:gd name="T0" fmla="*/ 0 w 402"/>
                <a:gd name="T1" fmla="*/ 0 h 696"/>
                <a:gd name="T2" fmla="*/ 0 w 402"/>
                <a:gd name="T3" fmla="*/ 0 h 696"/>
                <a:gd name="T4" fmla="*/ 0 w 402"/>
                <a:gd name="T5" fmla="*/ 696 h 696"/>
                <a:gd name="T6" fmla="*/ 0 w 402"/>
                <a:gd name="T7" fmla="*/ 696 h 696"/>
                <a:gd name="T8" fmla="*/ 402 w 402"/>
                <a:gd name="T9" fmla="*/ 0 h 696"/>
                <a:gd name="T10" fmla="*/ 0 w 402"/>
                <a:gd name="T11" fmla="*/ 0 h 696"/>
              </a:gdLst>
              <a:ahLst/>
              <a:cxnLst>
                <a:cxn ang="0">
                  <a:pos x="T0" y="T1"/>
                </a:cxn>
                <a:cxn ang="0">
                  <a:pos x="T2" y="T3"/>
                </a:cxn>
                <a:cxn ang="0">
                  <a:pos x="T4" y="T5"/>
                </a:cxn>
                <a:cxn ang="0">
                  <a:pos x="T6" y="T7"/>
                </a:cxn>
                <a:cxn ang="0">
                  <a:pos x="T8" y="T9"/>
                </a:cxn>
                <a:cxn ang="0">
                  <a:pos x="T10" y="T11"/>
                </a:cxn>
              </a:cxnLst>
              <a:rect l="0" t="0" r="r" b="b"/>
              <a:pathLst>
                <a:path w="402" h="696">
                  <a:moveTo>
                    <a:pt x="0" y="0"/>
                  </a:moveTo>
                  <a:lnTo>
                    <a:pt x="0" y="0"/>
                  </a:lnTo>
                  <a:lnTo>
                    <a:pt x="0" y="696"/>
                  </a:lnTo>
                  <a:lnTo>
                    <a:pt x="0" y="696"/>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4" name="Freeform 63"/>
            <p:cNvSpPr>
              <a:spLocks/>
            </p:cNvSpPr>
            <p:nvPr userDrawn="1"/>
          </p:nvSpPr>
          <p:spPr bwMode="auto">
            <a:xfrm>
              <a:off x="7102" y="530"/>
              <a:ext cx="1014" cy="878"/>
            </a:xfrm>
            <a:custGeom>
              <a:avLst/>
              <a:gdLst>
                <a:gd name="T0" fmla="*/ 1688 w 1688"/>
                <a:gd name="T1" fmla="*/ 0 h 1462"/>
                <a:gd name="T2" fmla="*/ 1688 w 1688"/>
                <a:gd name="T3" fmla="*/ 0 h 1462"/>
                <a:gd name="T4" fmla="*/ 844 w 1688"/>
                <a:gd name="T5" fmla="*/ 1462 h 1462"/>
                <a:gd name="T6" fmla="*/ 0 w 1688"/>
                <a:gd name="T7" fmla="*/ 0 h 1462"/>
                <a:gd name="T8" fmla="*/ 1688 w 1688"/>
                <a:gd name="T9" fmla="*/ 0 h 1462"/>
              </a:gdLst>
              <a:ahLst/>
              <a:cxnLst>
                <a:cxn ang="0">
                  <a:pos x="T0" y="T1"/>
                </a:cxn>
                <a:cxn ang="0">
                  <a:pos x="T2" y="T3"/>
                </a:cxn>
                <a:cxn ang="0">
                  <a:pos x="T4" y="T5"/>
                </a:cxn>
                <a:cxn ang="0">
                  <a:pos x="T6" y="T7"/>
                </a:cxn>
                <a:cxn ang="0">
                  <a:pos x="T8" y="T9"/>
                </a:cxn>
              </a:cxnLst>
              <a:rect l="0" t="0" r="r" b="b"/>
              <a:pathLst>
                <a:path w="1688" h="1462">
                  <a:moveTo>
                    <a:pt x="1688" y="0"/>
                  </a:moveTo>
                  <a:lnTo>
                    <a:pt x="1688" y="0"/>
                  </a:lnTo>
                  <a:lnTo>
                    <a:pt x="844" y="1462"/>
                  </a:lnTo>
                  <a:lnTo>
                    <a:pt x="0" y="0"/>
                  </a:lnTo>
                  <a:lnTo>
                    <a:pt x="16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7" name="Freeform 66"/>
            <p:cNvSpPr>
              <a:spLocks/>
            </p:cNvSpPr>
            <p:nvPr userDrawn="1"/>
          </p:nvSpPr>
          <p:spPr bwMode="auto">
            <a:xfrm>
              <a:off x="83" y="531"/>
              <a:ext cx="7445" cy="921"/>
            </a:xfrm>
            <a:custGeom>
              <a:avLst/>
              <a:gdLst>
                <a:gd name="T0" fmla="*/ 11532 w 12398"/>
                <a:gd name="T1" fmla="*/ 11 h 1533"/>
                <a:gd name="T2" fmla="*/ 11532 w 12398"/>
                <a:gd name="T3" fmla="*/ 11 h 1533"/>
                <a:gd name="T4" fmla="*/ 11513 w 12398"/>
                <a:gd name="T5" fmla="*/ 0 h 1533"/>
                <a:gd name="T6" fmla="*/ 12398 w 12398"/>
                <a:gd name="T7" fmla="*/ 1533 h 1533"/>
                <a:gd name="T8" fmla="*/ 867 w 12398"/>
                <a:gd name="T9" fmla="*/ 1533 h 1533"/>
                <a:gd name="T10" fmla="*/ 0 w 12398"/>
                <a:gd name="T11" fmla="*/ 13 h 1533"/>
                <a:gd name="T12" fmla="*/ 11532 w 12398"/>
                <a:gd name="T13" fmla="*/ 11 h 1533"/>
              </a:gdLst>
              <a:ahLst/>
              <a:cxnLst>
                <a:cxn ang="0">
                  <a:pos x="T0" y="T1"/>
                </a:cxn>
                <a:cxn ang="0">
                  <a:pos x="T2" y="T3"/>
                </a:cxn>
                <a:cxn ang="0">
                  <a:pos x="T4" y="T5"/>
                </a:cxn>
                <a:cxn ang="0">
                  <a:pos x="T6" y="T7"/>
                </a:cxn>
                <a:cxn ang="0">
                  <a:pos x="T8" y="T9"/>
                </a:cxn>
                <a:cxn ang="0">
                  <a:pos x="T10" y="T11"/>
                </a:cxn>
                <a:cxn ang="0">
                  <a:pos x="T12" y="T13"/>
                </a:cxn>
              </a:cxnLst>
              <a:rect l="0" t="0" r="r" b="b"/>
              <a:pathLst>
                <a:path w="12398" h="1533">
                  <a:moveTo>
                    <a:pt x="11532" y="11"/>
                  </a:moveTo>
                  <a:lnTo>
                    <a:pt x="11532" y="11"/>
                  </a:lnTo>
                  <a:lnTo>
                    <a:pt x="11513" y="0"/>
                  </a:lnTo>
                  <a:lnTo>
                    <a:pt x="12398" y="1533"/>
                  </a:lnTo>
                  <a:lnTo>
                    <a:pt x="867" y="1533"/>
                  </a:lnTo>
                  <a:lnTo>
                    <a:pt x="0" y="13"/>
                  </a:lnTo>
                  <a:lnTo>
                    <a:pt x="11532" y="1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8" name="Freeform 67"/>
            <p:cNvSpPr>
              <a:spLocks/>
            </p:cNvSpPr>
            <p:nvPr userDrawn="1"/>
          </p:nvSpPr>
          <p:spPr bwMode="auto">
            <a:xfrm>
              <a:off x="7102" y="4"/>
              <a:ext cx="1015" cy="438"/>
            </a:xfrm>
            <a:custGeom>
              <a:avLst/>
              <a:gdLst>
                <a:gd name="T0" fmla="*/ 422 w 1689"/>
                <a:gd name="T1" fmla="*/ 0 h 730"/>
                <a:gd name="T2" fmla="*/ 422 w 1689"/>
                <a:gd name="T3" fmla="*/ 0 h 730"/>
                <a:gd name="T4" fmla="*/ 0 w 1689"/>
                <a:gd name="T5" fmla="*/ 730 h 730"/>
                <a:gd name="T6" fmla="*/ 1689 w 1689"/>
                <a:gd name="T7" fmla="*/ 730 h 730"/>
                <a:gd name="T8" fmla="*/ 1266 w 1689"/>
                <a:gd name="T9" fmla="*/ 0 h 730"/>
                <a:gd name="T10" fmla="*/ 422 w 1689"/>
                <a:gd name="T11" fmla="*/ 0 h 730"/>
              </a:gdLst>
              <a:ahLst/>
              <a:cxnLst>
                <a:cxn ang="0">
                  <a:pos x="T0" y="T1"/>
                </a:cxn>
                <a:cxn ang="0">
                  <a:pos x="T2" y="T3"/>
                </a:cxn>
                <a:cxn ang="0">
                  <a:pos x="T4" y="T5"/>
                </a:cxn>
                <a:cxn ang="0">
                  <a:pos x="T6" y="T7"/>
                </a:cxn>
                <a:cxn ang="0">
                  <a:pos x="T8" y="T9"/>
                </a:cxn>
                <a:cxn ang="0">
                  <a:pos x="T10" y="T11"/>
                </a:cxn>
              </a:cxnLst>
              <a:rect l="0" t="0" r="r" b="b"/>
              <a:pathLst>
                <a:path w="1689" h="730">
                  <a:moveTo>
                    <a:pt x="422" y="0"/>
                  </a:moveTo>
                  <a:lnTo>
                    <a:pt x="422" y="0"/>
                  </a:lnTo>
                  <a:lnTo>
                    <a:pt x="0" y="730"/>
                  </a:lnTo>
                  <a:lnTo>
                    <a:pt x="1689" y="730"/>
                  </a:lnTo>
                  <a:lnTo>
                    <a:pt x="1266" y="0"/>
                  </a:lnTo>
                  <a:lnTo>
                    <a:pt x="422"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9" name="Freeform 68"/>
            <p:cNvSpPr>
              <a:spLocks/>
            </p:cNvSpPr>
            <p:nvPr userDrawn="1"/>
          </p:nvSpPr>
          <p:spPr bwMode="auto">
            <a:xfrm>
              <a:off x="7963" y="4"/>
              <a:ext cx="229" cy="394"/>
            </a:xfrm>
            <a:custGeom>
              <a:avLst/>
              <a:gdLst>
                <a:gd name="T0" fmla="*/ 380 w 380"/>
                <a:gd name="T1" fmla="*/ 0 h 657"/>
                <a:gd name="T2" fmla="*/ 380 w 380"/>
                <a:gd name="T3" fmla="*/ 0 h 657"/>
                <a:gd name="T4" fmla="*/ 0 w 380"/>
                <a:gd name="T5" fmla="*/ 0 h 657"/>
                <a:gd name="T6" fmla="*/ 380 w 380"/>
                <a:gd name="T7" fmla="*/ 657 h 657"/>
                <a:gd name="T8" fmla="*/ 380 w 380"/>
                <a:gd name="T9" fmla="*/ 0 h 657"/>
              </a:gdLst>
              <a:ahLst/>
              <a:cxnLst>
                <a:cxn ang="0">
                  <a:pos x="T0" y="T1"/>
                </a:cxn>
                <a:cxn ang="0">
                  <a:pos x="T2" y="T3"/>
                </a:cxn>
                <a:cxn ang="0">
                  <a:pos x="T4" y="T5"/>
                </a:cxn>
                <a:cxn ang="0">
                  <a:pos x="T6" y="T7"/>
                </a:cxn>
                <a:cxn ang="0">
                  <a:pos x="T8" y="T9"/>
                </a:cxn>
              </a:cxnLst>
              <a:rect l="0" t="0" r="r" b="b"/>
              <a:pathLst>
                <a:path w="380" h="657">
                  <a:moveTo>
                    <a:pt x="380" y="0"/>
                  </a:moveTo>
                  <a:lnTo>
                    <a:pt x="380" y="0"/>
                  </a:lnTo>
                  <a:lnTo>
                    <a:pt x="0" y="0"/>
                  </a:lnTo>
                  <a:lnTo>
                    <a:pt x="380" y="657"/>
                  </a:lnTo>
                  <a:lnTo>
                    <a:pt x="38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0" name="Freeform 69"/>
            <p:cNvSpPr>
              <a:spLocks/>
            </p:cNvSpPr>
            <p:nvPr userDrawn="1"/>
          </p:nvSpPr>
          <p:spPr bwMode="auto">
            <a:xfrm>
              <a:off x="7685" y="574"/>
              <a:ext cx="507" cy="878"/>
            </a:xfrm>
            <a:custGeom>
              <a:avLst/>
              <a:gdLst>
                <a:gd name="T0" fmla="*/ 844 w 844"/>
                <a:gd name="T1" fmla="*/ 0 h 1462"/>
                <a:gd name="T2" fmla="*/ 844 w 844"/>
                <a:gd name="T3" fmla="*/ 0 h 1462"/>
                <a:gd name="T4" fmla="*/ 0 w 844"/>
                <a:gd name="T5" fmla="*/ 1462 h 1462"/>
                <a:gd name="T6" fmla="*/ 844 w 844"/>
                <a:gd name="T7" fmla="*/ 1462 h 1462"/>
                <a:gd name="T8" fmla="*/ 844 w 844"/>
                <a:gd name="T9" fmla="*/ 0 h 1462"/>
              </a:gdLst>
              <a:ahLst/>
              <a:cxnLst>
                <a:cxn ang="0">
                  <a:pos x="T0" y="T1"/>
                </a:cxn>
                <a:cxn ang="0">
                  <a:pos x="T2" y="T3"/>
                </a:cxn>
                <a:cxn ang="0">
                  <a:pos x="T4" y="T5"/>
                </a:cxn>
                <a:cxn ang="0">
                  <a:pos x="T6" y="T7"/>
                </a:cxn>
                <a:cxn ang="0">
                  <a:pos x="T8" y="T9"/>
                </a:cxn>
              </a:cxnLst>
              <a:rect l="0" t="0" r="r" b="b"/>
              <a:pathLst>
                <a:path w="844" h="1462">
                  <a:moveTo>
                    <a:pt x="844" y="0"/>
                  </a:moveTo>
                  <a:lnTo>
                    <a:pt x="844" y="0"/>
                  </a:lnTo>
                  <a:lnTo>
                    <a:pt x="0" y="1462"/>
                  </a:lnTo>
                  <a:lnTo>
                    <a:pt x="844" y="1462"/>
                  </a:lnTo>
                  <a:lnTo>
                    <a:pt x="844"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1" name="Freeform 70"/>
            <p:cNvSpPr>
              <a:spLocks/>
            </p:cNvSpPr>
            <p:nvPr userDrawn="1"/>
          </p:nvSpPr>
          <p:spPr bwMode="auto">
            <a:xfrm>
              <a:off x="7685" y="1539"/>
              <a:ext cx="507" cy="878"/>
            </a:xfrm>
            <a:custGeom>
              <a:avLst/>
              <a:gdLst>
                <a:gd name="T0" fmla="*/ 843 w 843"/>
                <a:gd name="T1" fmla="*/ 0 h 1461"/>
                <a:gd name="T2" fmla="*/ 843 w 843"/>
                <a:gd name="T3" fmla="*/ 0 h 1461"/>
                <a:gd name="T4" fmla="*/ 0 w 843"/>
                <a:gd name="T5" fmla="*/ 0 h 1461"/>
                <a:gd name="T6" fmla="*/ 843 w 843"/>
                <a:gd name="T7" fmla="*/ 1461 h 1461"/>
                <a:gd name="T8" fmla="*/ 843 w 843"/>
                <a:gd name="T9" fmla="*/ 0 h 1461"/>
              </a:gdLst>
              <a:ahLst/>
              <a:cxnLst>
                <a:cxn ang="0">
                  <a:pos x="T0" y="T1"/>
                </a:cxn>
                <a:cxn ang="0">
                  <a:pos x="T2" y="T3"/>
                </a:cxn>
                <a:cxn ang="0">
                  <a:pos x="T4" y="T5"/>
                </a:cxn>
                <a:cxn ang="0">
                  <a:pos x="T6" y="T7"/>
                </a:cxn>
                <a:cxn ang="0">
                  <a:pos x="T8" y="T9"/>
                </a:cxn>
              </a:cxnLst>
              <a:rect l="0" t="0" r="r" b="b"/>
              <a:pathLst>
                <a:path w="843" h="1461">
                  <a:moveTo>
                    <a:pt x="843" y="0"/>
                  </a:moveTo>
                  <a:lnTo>
                    <a:pt x="843" y="0"/>
                  </a:lnTo>
                  <a:lnTo>
                    <a:pt x="0" y="0"/>
                  </a:lnTo>
                  <a:lnTo>
                    <a:pt x="843" y="1461"/>
                  </a:lnTo>
                  <a:lnTo>
                    <a:pt x="84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4" name="Freeform 73"/>
            <p:cNvSpPr>
              <a:spLocks/>
            </p:cNvSpPr>
            <p:nvPr userDrawn="1"/>
          </p:nvSpPr>
          <p:spPr bwMode="auto">
            <a:xfrm>
              <a:off x="864" y="5161"/>
              <a:ext cx="90" cy="80"/>
            </a:xfrm>
            <a:custGeom>
              <a:avLst/>
              <a:gdLst>
                <a:gd name="T0" fmla="*/ 75 w 150"/>
                <a:gd name="T1" fmla="*/ 0 h 133"/>
                <a:gd name="T2" fmla="*/ 75 w 150"/>
                <a:gd name="T3" fmla="*/ 0 h 133"/>
                <a:gd name="T4" fmla="*/ 0 w 150"/>
                <a:gd name="T5" fmla="*/ 133 h 133"/>
                <a:gd name="T6" fmla="*/ 150 w 150"/>
                <a:gd name="T7" fmla="*/ 133 h 133"/>
                <a:gd name="T8" fmla="*/ 75 w 150"/>
                <a:gd name="T9" fmla="*/ 0 h 133"/>
              </a:gdLst>
              <a:ahLst/>
              <a:cxnLst>
                <a:cxn ang="0">
                  <a:pos x="T0" y="T1"/>
                </a:cxn>
                <a:cxn ang="0">
                  <a:pos x="T2" y="T3"/>
                </a:cxn>
                <a:cxn ang="0">
                  <a:pos x="T4" y="T5"/>
                </a:cxn>
                <a:cxn ang="0">
                  <a:pos x="T6" y="T7"/>
                </a:cxn>
                <a:cxn ang="0">
                  <a:pos x="T8" y="T9"/>
                </a:cxn>
              </a:cxnLst>
              <a:rect l="0" t="0" r="r" b="b"/>
              <a:pathLst>
                <a:path w="150" h="133">
                  <a:moveTo>
                    <a:pt x="75" y="0"/>
                  </a:moveTo>
                  <a:lnTo>
                    <a:pt x="75" y="0"/>
                  </a:lnTo>
                  <a:lnTo>
                    <a:pt x="0" y="133"/>
                  </a:lnTo>
                  <a:lnTo>
                    <a:pt x="150" y="133"/>
                  </a:lnTo>
                  <a:lnTo>
                    <a:pt x="75" y="0"/>
                  </a:lnTo>
                  <a:close/>
                </a:path>
              </a:pathLst>
            </a:custGeom>
            <a:solidFill>
              <a:srgbClr val="039F5A"/>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5" name="Freeform 74"/>
            <p:cNvSpPr>
              <a:spLocks/>
            </p:cNvSpPr>
            <p:nvPr userDrawn="1"/>
          </p:nvSpPr>
          <p:spPr bwMode="auto">
            <a:xfrm>
              <a:off x="472" y="5161"/>
              <a:ext cx="90" cy="80"/>
            </a:xfrm>
            <a:custGeom>
              <a:avLst/>
              <a:gdLst>
                <a:gd name="T0" fmla="*/ 74 w 150"/>
                <a:gd name="T1" fmla="*/ 0 h 133"/>
                <a:gd name="T2" fmla="*/ 74 w 150"/>
                <a:gd name="T3" fmla="*/ 0 h 133"/>
                <a:gd name="T4" fmla="*/ 0 w 150"/>
                <a:gd name="T5" fmla="*/ 133 h 133"/>
                <a:gd name="T6" fmla="*/ 150 w 150"/>
                <a:gd name="T7" fmla="*/ 133 h 133"/>
                <a:gd name="T8" fmla="*/ 74 w 150"/>
                <a:gd name="T9" fmla="*/ 0 h 133"/>
              </a:gdLst>
              <a:ahLst/>
              <a:cxnLst>
                <a:cxn ang="0">
                  <a:pos x="T0" y="T1"/>
                </a:cxn>
                <a:cxn ang="0">
                  <a:pos x="T2" y="T3"/>
                </a:cxn>
                <a:cxn ang="0">
                  <a:pos x="T4" y="T5"/>
                </a:cxn>
                <a:cxn ang="0">
                  <a:pos x="T6" y="T7"/>
                </a:cxn>
                <a:cxn ang="0">
                  <a:pos x="T8" y="T9"/>
                </a:cxn>
              </a:cxnLst>
              <a:rect l="0" t="0" r="r" b="b"/>
              <a:pathLst>
                <a:path w="150" h="133">
                  <a:moveTo>
                    <a:pt x="74" y="0"/>
                  </a:moveTo>
                  <a:lnTo>
                    <a:pt x="74" y="0"/>
                  </a:lnTo>
                  <a:lnTo>
                    <a:pt x="0" y="133"/>
                  </a:lnTo>
                  <a:lnTo>
                    <a:pt x="150" y="133"/>
                  </a:lnTo>
                  <a:lnTo>
                    <a:pt x="74"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6" name="Freeform 75"/>
            <p:cNvSpPr>
              <a:spLocks noEditPoints="1"/>
            </p:cNvSpPr>
            <p:nvPr userDrawn="1"/>
          </p:nvSpPr>
          <p:spPr bwMode="auto">
            <a:xfrm>
              <a:off x="303" y="5162"/>
              <a:ext cx="55" cy="79"/>
            </a:xfrm>
            <a:custGeom>
              <a:avLst/>
              <a:gdLst>
                <a:gd name="T0" fmla="*/ 92 w 93"/>
                <a:gd name="T1" fmla="*/ 40 h 131"/>
                <a:gd name="T2" fmla="*/ 92 w 93"/>
                <a:gd name="T3" fmla="*/ 40 h 131"/>
                <a:gd name="T4" fmla="*/ 87 w 93"/>
                <a:gd name="T5" fmla="*/ 63 h 131"/>
                <a:gd name="T6" fmla="*/ 70 w 93"/>
                <a:gd name="T7" fmla="*/ 79 h 131"/>
                <a:gd name="T8" fmla="*/ 45 w 93"/>
                <a:gd name="T9" fmla="*/ 84 h 131"/>
                <a:gd name="T10" fmla="*/ 27 w 93"/>
                <a:gd name="T11" fmla="*/ 84 h 131"/>
                <a:gd name="T12" fmla="*/ 27 w 93"/>
                <a:gd name="T13" fmla="*/ 124 h 131"/>
                <a:gd name="T14" fmla="*/ 27 w 93"/>
                <a:gd name="T15" fmla="*/ 131 h 131"/>
                <a:gd name="T16" fmla="*/ 20 w 93"/>
                <a:gd name="T17" fmla="*/ 131 h 131"/>
                <a:gd name="T18" fmla="*/ 8 w 93"/>
                <a:gd name="T19" fmla="*/ 131 h 131"/>
                <a:gd name="T20" fmla="*/ 0 w 93"/>
                <a:gd name="T21" fmla="*/ 131 h 131"/>
                <a:gd name="T22" fmla="*/ 0 w 93"/>
                <a:gd name="T23" fmla="*/ 124 h 131"/>
                <a:gd name="T24" fmla="*/ 0 w 93"/>
                <a:gd name="T25" fmla="*/ 8 h 131"/>
                <a:gd name="T26" fmla="*/ 0 w 93"/>
                <a:gd name="T27" fmla="*/ 0 h 131"/>
                <a:gd name="T28" fmla="*/ 8 w 93"/>
                <a:gd name="T29" fmla="*/ 0 h 131"/>
                <a:gd name="T30" fmla="*/ 38 w 93"/>
                <a:gd name="T31" fmla="*/ 0 h 131"/>
                <a:gd name="T32" fmla="*/ 75 w 93"/>
                <a:gd name="T33" fmla="*/ 9 h 131"/>
                <a:gd name="T34" fmla="*/ 92 w 93"/>
                <a:gd name="T35" fmla="*/ 40 h 131"/>
                <a:gd name="T36" fmla="*/ 60 w 93"/>
                <a:gd name="T37" fmla="*/ 29 h 131"/>
                <a:gd name="T38" fmla="*/ 60 w 93"/>
                <a:gd name="T39" fmla="*/ 29 h 131"/>
                <a:gd name="T40" fmla="*/ 40 w 93"/>
                <a:gd name="T41" fmla="*/ 25 h 131"/>
                <a:gd name="T42" fmla="*/ 27 w 93"/>
                <a:gd name="T43" fmla="*/ 25 h 131"/>
                <a:gd name="T44" fmla="*/ 27 w 93"/>
                <a:gd name="T45" fmla="*/ 59 h 131"/>
                <a:gd name="T46" fmla="*/ 44 w 93"/>
                <a:gd name="T47" fmla="*/ 59 h 131"/>
                <a:gd name="T48" fmla="*/ 61 w 93"/>
                <a:gd name="T49" fmla="*/ 54 h 131"/>
                <a:gd name="T50" fmla="*/ 66 w 93"/>
                <a:gd name="T51" fmla="*/ 41 h 131"/>
                <a:gd name="T52" fmla="*/ 60 w 93"/>
                <a:gd name="T53" fmla="*/ 2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31">
                  <a:moveTo>
                    <a:pt x="92" y="40"/>
                  </a:moveTo>
                  <a:lnTo>
                    <a:pt x="92" y="40"/>
                  </a:lnTo>
                  <a:cubicBezTo>
                    <a:pt x="93" y="48"/>
                    <a:pt x="91" y="56"/>
                    <a:pt x="87" y="63"/>
                  </a:cubicBezTo>
                  <a:cubicBezTo>
                    <a:pt x="83" y="70"/>
                    <a:pt x="77" y="75"/>
                    <a:pt x="70" y="79"/>
                  </a:cubicBezTo>
                  <a:cubicBezTo>
                    <a:pt x="62" y="83"/>
                    <a:pt x="54" y="84"/>
                    <a:pt x="45" y="84"/>
                  </a:cubicBezTo>
                  <a:lnTo>
                    <a:pt x="27" y="84"/>
                  </a:lnTo>
                  <a:lnTo>
                    <a:pt x="27" y="124"/>
                  </a:lnTo>
                  <a:lnTo>
                    <a:pt x="27" y="131"/>
                  </a:lnTo>
                  <a:lnTo>
                    <a:pt x="20" y="131"/>
                  </a:lnTo>
                  <a:lnTo>
                    <a:pt x="8" y="131"/>
                  </a:lnTo>
                  <a:lnTo>
                    <a:pt x="0" y="131"/>
                  </a:lnTo>
                  <a:lnTo>
                    <a:pt x="0" y="124"/>
                  </a:lnTo>
                  <a:lnTo>
                    <a:pt x="0" y="8"/>
                  </a:lnTo>
                  <a:lnTo>
                    <a:pt x="0" y="0"/>
                  </a:lnTo>
                  <a:lnTo>
                    <a:pt x="8" y="0"/>
                  </a:lnTo>
                  <a:lnTo>
                    <a:pt x="38" y="0"/>
                  </a:lnTo>
                  <a:cubicBezTo>
                    <a:pt x="54" y="0"/>
                    <a:pt x="66" y="3"/>
                    <a:pt x="75" y="9"/>
                  </a:cubicBezTo>
                  <a:cubicBezTo>
                    <a:pt x="86" y="15"/>
                    <a:pt x="92" y="25"/>
                    <a:pt x="92" y="40"/>
                  </a:cubicBezTo>
                  <a:close/>
                  <a:moveTo>
                    <a:pt x="60" y="29"/>
                  </a:moveTo>
                  <a:lnTo>
                    <a:pt x="60" y="29"/>
                  </a:lnTo>
                  <a:cubicBezTo>
                    <a:pt x="55" y="27"/>
                    <a:pt x="49" y="25"/>
                    <a:pt x="40" y="25"/>
                  </a:cubicBezTo>
                  <a:lnTo>
                    <a:pt x="27" y="25"/>
                  </a:lnTo>
                  <a:lnTo>
                    <a:pt x="27" y="59"/>
                  </a:lnTo>
                  <a:lnTo>
                    <a:pt x="44" y="59"/>
                  </a:lnTo>
                  <a:cubicBezTo>
                    <a:pt x="52" y="59"/>
                    <a:pt x="58" y="58"/>
                    <a:pt x="61" y="54"/>
                  </a:cubicBezTo>
                  <a:cubicBezTo>
                    <a:pt x="65" y="51"/>
                    <a:pt x="66" y="46"/>
                    <a:pt x="66" y="41"/>
                  </a:cubicBezTo>
                  <a:cubicBezTo>
                    <a:pt x="66" y="33"/>
                    <a:pt x="62" y="31"/>
                    <a:pt x="60" y="2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7" name="Freeform 76"/>
            <p:cNvSpPr>
              <a:spLocks noEditPoints="1"/>
            </p:cNvSpPr>
            <p:nvPr userDrawn="1"/>
          </p:nvSpPr>
          <p:spPr bwMode="auto">
            <a:xfrm>
              <a:off x="686" y="5162"/>
              <a:ext cx="60" cy="79"/>
            </a:xfrm>
            <a:custGeom>
              <a:avLst/>
              <a:gdLst>
                <a:gd name="T0" fmla="*/ 91 w 100"/>
                <a:gd name="T1" fmla="*/ 120 h 131"/>
                <a:gd name="T2" fmla="*/ 91 w 100"/>
                <a:gd name="T3" fmla="*/ 120 h 131"/>
                <a:gd name="T4" fmla="*/ 100 w 100"/>
                <a:gd name="T5" fmla="*/ 131 h 131"/>
                <a:gd name="T6" fmla="*/ 85 w 100"/>
                <a:gd name="T7" fmla="*/ 131 h 131"/>
                <a:gd name="T8" fmla="*/ 70 w 100"/>
                <a:gd name="T9" fmla="*/ 131 h 131"/>
                <a:gd name="T10" fmla="*/ 67 w 100"/>
                <a:gd name="T11" fmla="*/ 131 h 131"/>
                <a:gd name="T12" fmla="*/ 64 w 100"/>
                <a:gd name="T13" fmla="*/ 128 h 131"/>
                <a:gd name="T14" fmla="*/ 27 w 100"/>
                <a:gd name="T15" fmla="*/ 78 h 131"/>
                <a:gd name="T16" fmla="*/ 27 w 100"/>
                <a:gd name="T17" fmla="*/ 124 h 131"/>
                <a:gd name="T18" fmla="*/ 27 w 100"/>
                <a:gd name="T19" fmla="*/ 131 h 131"/>
                <a:gd name="T20" fmla="*/ 19 w 100"/>
                <a:gd name="T21" fmla="*/ 131 h 131"/>
                <a:gd name="T22" fmla="*/ 8 w 100"/>
                <a:gd name="T23" fmla="*/ 131 h 131"/>
                <a:gd name="T24" fmla="*/ 0 w 100"/>
                <a:gd name="T25" fmla="*/ 131 h 131"/>
                <a:gd name="T26" fmla="*/ 0 w 100"/>
                <a:gd name="T27" fmla="*/ 124 h 131"/>
                <a:gd name="T28" fmla="*/ 0 w 100"/>
                <a:gd name="T29" fmla="*/ 8 h 131"/>
                <a:gd name="T30" fmla="*/ 0 w 100"/>
                <a:gd name="T31" fmla="*/ 0 h 131"/>
                <a:gd name="T32" fmla="*/ 8 w 100"/>
                <a:gd name="T33" fmla="*/ 0 h 131"/>
                <a:gd name="T34" fmla="*/ 39 w 100"/>
                <a:gd name="T35" fmla="*/ 0 h 131"/>
                <a:gd name="T36" fmla="*/ 81 w 100"/>
                <a:gd name="T37" fmla="*/ 13 h 131"/>
                <a:gd name="T38" fmla="*/ 94 w 100"/>
                <a:gd name="T39" fmla="*/ 43 h 131"/>
                <a:gd name="T40" fmla="*/ 90 w 100"/>
                <a:gd name="T41" fmla="*/ 65 h 131"/>
                <a:gd name="T42" fmla="*/ 75 w 100"/>
                <a:gd name="T43" fmla="*/ 81 h 131"/>
                <a:gd name="T44" fmla="*/ 65 w 100"/>
                <a:gd name="T45" fmla="*/ 86 h 131"/>
                <a:gd name="T46" fmla="*/ 91 w 100"/>
                <a:gd name="T47" fmla="*/ 120 h 131"/>
                <a:gd name="T48" fmla="*/ 27 w 100"/>
                <a:gd name="T49" fmla="*/ 64 h 131"/>
                <a:gd name="T50" fmla="*/ 27 w 100"/>
                <a:gd name="T51" fmla="*/ 64 h 131"/>
                <a:gd name="T52" fmla="*/ 31 w 100"/>
                <a:gd name="T53" fmla="*/ 64 h 131"/>
                <a:gd name="T54" fmla="*/ 41 w 100"/>
                <a:gd name="T55" fmla="*/ 64 h 131"/>
                <a:gd name="T56" fmla="*/ 61 w 100"/>
                <a:gd name="T57" fmla="*/ 59 h 131"/>
                <a:gd name="T58" fmla="*/ 68 w 100"/>
                <a:gd name="T59" fmla="*/ 45 h 131"/>
                <a:gd name="T60" fmla="*/ 61 w 100"/>
                <a:gd name="T61" fmla="*/ 31 h 131"/>
                <a:gd name="T62" fmla="*/ 43 w 100"/>
                <a:gd name="T63" fmla="*/ 26 h 131"/>
                <a:gd name="T64" fmla="*/ 27 w 100"/>
                <a:gd name="T65" fmla="*/ 26 h 131"/>
                <a:gd name="T66" fmla="*/ 27 w 100"/>
                <a:gd name="T67" fmla="*/ 6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31">
                  <a:moveTo>
                    <a:pt x="91" y="120"/>
                  </a:moveTo>
                  <a:lnTo>
                    <a:pt x="91" y="120"/>
                  </a:lnTo>
                  <a:lnTo>
                    <a:pt x="100" y="131"/>
                  </a:lnTo>
                  <a:lnTo>
                    <a:pt x="85" y="131"/>
                  </a:lnTo>
                  <a:lnTo>
                    <a:pt x="70" y="131"/>
                  </a:lnTo>
                  <a:lnTo>
                    <a:pt x="67" y="131"/>
                  </a:lnTo>
                  <a:lnTo>
                    <a:pt x="64" y="128"/>
                  </a:lnTo>
                  <a:lnTo>
                    <a:pt x="27" y="78"/>
                  </a:lnTo>
                  <a:lnTo>
                    <a:pt x="27" y="124"/>
                  </a:lnTo>
                  <a:lnTo>
                    <a:pt x="27" y="131"/>
                  </a:lnTo>
                  <a:lnTo>
                    <a:pt x="19" y="131"/>
                  </a:lnTo>
                  <a:lnTo>
                    <a:pt x="8" y="131"/>
                  </a:lnTo>
                  <a:lnTo>
                    <a:pt x="0" y="131"/>
                  </a:lnTo>
                  <a:lnTo>
                    <a:pt x="0" y="124"/>
                  </a:lnTo>
                  <a:lnTo>
                    <a:pt x="0" y="8"/>
                  </a:lnTo>
                  <a:lnTo>
                    <a:pt x="0" y="0"/>
                  </a:lnTo>
                  <a:lnTo>
                    <a:pt x="8" y="0"/>
                  </a:lnTo>
                  <a:lnTo>
                    <a:pt x="39" y="0"/>
                  </a:lnTo>
                  <a:cubicBezTo>
                    <a:pt x="59" y="0"/>
                    <a:pt x="73" y="4"/>
                    <a:pt x="81" y="13"/>
                  </a:cubicBezTo>
                  <a:cubicBezTo>
                    <a:pt x="89" y="21"/>
                    <a:pt x="93" y="31"/>
                    <a:pt x="94" y="43"/>
                  </a:cubicBezTo>
                  <a:cubicBezTo>
                    <a:pt x="95" y="51"/>
                    <a:pt x="93" y="58"/>
                    <a:pt x="90" y="65"/>
                  </a:cubicBezTo>
                  <a:cubicBezTo>
                    <a:pt x="86" y="72"/>
                    <a:pt x="81" y="77"/>
                    <a:pt x="75" y="81"/>
                  </a:cubicBezTo>
                  <a:cubicBezTo>
                    <a:pt x="72" y="83"/>
                    <a:pt x="69" y="85"/>
                    <a:pt x="65" y="86"/>
                  </a:cubicBezTo>
                  <a:lnTo>
                    <a:pt x="91" y="120"/>
                  </a:lnTo>
                  <a:close/>
                  <a:moveTo>
                    <a:pt x="27" y="64"/>
                  </a:moveTo>
                  <a:lnTo>
                    <a:pt x="27" y="64"/>
                  </a:lnTo>
                  <a:lnTo>
                    <a:pt x="31" y="64"/>
                  </a:lnTo>
                  <a:lnTo>
                    <a:pt x="41" y="64"/>
                  </a:lnTo>
                  <a:cubicBezTo>
                    <a:pt x="49" y="64"/>
                    <a:pt x="56" y="62"/>
                    <a:pt x="61" y="59"/>
                  </a:cubicBezTo>
                  <a:cubicBezTo>
                    <a:pt x="65" y="55"/>
                    <a:pt x="68" y="51"/>
                    <a:pt x="68" y="45"/>
                  </a:cubicBezTo>
                  <a:cubicBezTo>
                    <a:pt x="68" y="39"/>
                    <a:pt x="65" y="35"/>
                    <a:pt x="61" y="31"/>
                  </a:cubicBezTo>
                  <a:cubicBezTo>
                    <a:pt x="56" y="27"/>
                    <a:pt x="50" y="26"/>
                    <a:pt x="43" y="26"/>
                  </a:cubicBezTo>
                  <a:lnTo>
                    <a:pt x="27" y="26"/>
                  </a:lnTo>
                  <a:lnTo>
                    <a:pt x="27" y="6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8" name="Freeform 77"/>
            <p:cNvSpPr>
              <a:spLocks noEditPoints="1"/>
            </p:cNvSpPr>
            <p:nvPr userDrawn="1"/>
          </p:nvSpPr>
          <p:spPr bwMode="auto">
            <a:xfrm>
              <a:off x="1078" y="5162"/>
              <a:ext cx="68" cy="79"/>
            </a:xfrm>
            <a:custGeom>
              <a:avLst/>
              <a:gdLst>
                <a:gd name="T0" fmla="*/ 105 w 113"/>
                <a:gd name="T1" fmla="*/ 33 h 131"/>
                <a:gd name="T2" fmla="*/ 105 w 113"/>
                <a:gd name="T3" fmla="*/ 33 h 131"/>
                <a:gd name="T4" fmla="*/ 113 w 113"/>
                <a:gd name="T5" fmla="*/ 67 h 131"/>
                <a:gd name="T6" fmla="*/ 103 w 113"/>
                <a:gd name="T7" fmla="*/ 101 h 131"/>
                <a:gd name="T8" fmla="*/ 78 w 113"/>
                <a:gd name="T9" fmla="*/ 124 h 131"/>
                <a:gd name="T10" fmla="*/ 45 w 113"/>
                <a:gd name="T11" fmla="*/ 131 h 131"/>
                <a:gd name="T12" fmla="*/ 7 w 113"/>
                <a:gd name="T13" fmla="*/ 131 h 131"/>
                <a:gd name="T14" fmla="*/ 0 w 113"/>
                <a:gd name="T15" fmla="*/ 131 h 131"/>
                <a:gd name="T16" fmla="*/ 0 w 113"/>
                <a:gd name="T17" fmla="*/ 124 h 131"/>
                <a:gd name="T18" fmla="*/ 0 w 113"/>
                <a:gd name="T19" fmla="*/ 8 h 131"/>
                <a:gd name="T20" fmla="*/ 0 w 113"/>
                <a:gd name="T21" fmla="*/ 0 h 131"/>
                <a:gd name="T22" fmla="*/ 7 w 113"/>
                <a:gd name="T23" fmla="*/ 0 h 131"/>
                <a:gd name="T24" fmla="*/ 39 w 113"/>
                <a:gd name="T25" fmla="*/ 0 h 131"/>
                <a:gd name="T26" fmla="*/ 79 w 113"/>
                <a:gd name="T27" fmla="*/ 9 h 131"/>
                <a:gd name="T28" fmla="*/ 105 w 113"/>
                <a:gd name="T29" fmla="*/ 33 h 131"/>
                <a:gd name="T30" fmla="*/ 76 w 113"/>
                <a:gd name="T31" fmla="*/ 38 h 131"/>
                <a:gd name="T32" fmla="*/ 76 w 113"/>
                <a:gd name="T33" fmla="*/ 38 h 131"/>
                <a:gd name="T34" fmla="*/ 39 w 113"/>
                <a:gd name="T35" fmla="*/ 25 h 131"/>
                <a:gd name="T36" fmla="*/ 26 w 113"/>
                <a:gd name="T37" fmla="*/ 25 h 131"/>
                <a:gd name="T38" fmla="*/ 26 w 113"/>
                <a:gd name="T39" fmla="*/ 106 h 131"/>
                <a:gd name="T40" fmla="*/ 37 w 113"/>
                <a:gd name="T41" fmla="*/ 106 h 131"/>
                <a:gd name="T42" fmla="*/ 72 w 113"/>
                <a:gd name="T43" fmla="*/ 96 h 131"/>
                <a:gd name="T44" fmla="*/ 87 w 113"/>
                <a:gd name="T45" fmla="*/ 66 h 131"/>
                <a:gd name="T46" fmla="*/ 76 w 113"/>
                <a:gd name="T47" fmla="*/ 3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31">
                  <a:moveTo>
                    <a:pt x="105" y="33"/>
                  </a:moveTo>
                  <a:lnTo>
                    <a:pt x="105" y="33"/>
                  </a:lnTo>
                  <a:cubicBezTo>
                    <a:pt x="110" y="44"/>
                    <a:pt x="113" y="55"/>
                    <a:pt x="113" y="67"/>
                  </a:cubicBezTo>
                  <a:cubicBezTo>
                    <a:pt x="113" y="80"/>
                    <a:pt x="110" y="91"/>
                    <a:pt x="103" y="101"/>
                  </a:cubicBezTo>
                  <a:cubicBezTo>
                    <a:pt x="97" y="111"/>
                    <a:pt x="88" y="119"/>
                    <a:pt x="78" y="124"/>
                  </a:cubicBezTo>
                  <a:cubicBezTo>
                    <a:pt x="67" y="129"/>
                    <a:pt x="56" y="131"/>
                    <a:pt x="45" y="131"/>
                  </a:cubicBezTo>
                  <a:lnTo>
                    <a:pt x="7" y="131"/>
                  </a:lnTo>
                  <a:lnTo>
                    <a:pt x="0" y="131"/>
                  </a:lnTo>
                  <a:lnTo>
                    <a:pt x="0" y="124"/>
                  </a:lnTo>
                  <a:lnTo>
                    <a:pt x="0" y="8"/>
                  </a:lnTo>
                  <a:lnTo>
                    <a:pt x="0" y="0"/>
                  </a:lnTo>
                  <a:lnTo>
                    <a:pt x="7" y="0"/>
                  </a:lnTo>
                  <a:lnTo>
                    <a:pt x="39" y="0"/>
                  </a:lnTo>
                  <a:cubicBezTo>
                    <a:pt x="54" y="0"/>
                    <a:pt x="68" y="3"/>
                    <a:pt x="79" y="9"/>
                  </a:cubicBezTo>
                  <a:cubicBezTo>
                    <a:pt x="90" y="15"/>
                    <a:pt x="99" y="23"/>
                    <a:pt x="105" y="33"/>
                  </a:cubicBezTo>
                  <a:close/>
                  <a:moveTo>
                    <a:pt x="76" y="38"/>
                  </a:moveTo>
                  <a:lnTo>
                    <a:pt x="76" y="38"/>
                  </a:lnTo>
                  <a:cubicBezTo>
                    <a:pt x="67" y="29"/>
                    <a:pt x="55" y="25"/>
                    <a:pt x="39" y="25"/>
                  </a:cubicBezTo>
                  <a:lnTo>
                    <a:pt x="26" y="25"/>
                  </a:lnTo>
                  <a:lnTo>
                    <a:pt x="26" y="106"/>
                  </a:lnTo>
                  <a:lnTo>
                    <a:pt x="37" y="106"/>
                  </a:lnTo>
                  <a:cubicBezTo>
                    <a:pt x="51" y="106"/>
                    <a:pt x="63" y="103"/>
                    <a:pt x="72" y="96"/>
                  </a:cubicBezTo>
                  <a:cubicBezTo>
                    <a:pt x="81" y="89"/>
                    <a:pt x="86" y="80"/>
                    <a:pt x="87" y="66"/>
                  </a:cubicBezTo>
                  <a:cubicBezTo>
                    <a:pt x="87" y="55"/>
                    <a:pt x="84" y="46"/>
                    <a:pt x="76" y="3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9" name="Freeform 78"/>
            <p:cNvSpPr>
              <a:spLocks noEditPoints="1"/>
            </p:cNvSpPr>
            <p:nvPr userDrawn="1"/>
          </p:nvSpPr>
          <p:spPr bwMode="auto">
            <a:xfrm>
              <a:off x="1278" y="5161"/>
              <a:ext cx="83" cy="81"/>
            </a:xfrm>
            <a:custGeom>
              <a:avLst/>
              <a:gdLst>
                <a:gd name="T0" fmla="*/ 138 w 138"/>
                <a:gd name="T1" fmla="*/ 69 h 136"/>
                <a:gd name="T2" fmla="*/ 138 w 138"/>
                <a:gd name="T3" fmla="*/ 69 h 136"/>
                <a:gd name="T4" fmla="*/ 128 w 138"/>
                <a:gd name="T5" fmla="*/ 104 h 136"/>
                <a:gd name="T6" fmla="*/ 101 w 138"/>
                <a:gd name="T7" fmla="*/ 128 h 136"/>
                <a:gd name="T8" fmla="*/ 68 w 138"/>
                <a:gd name="T9" fmla="*/ 136 h 136"/>
                <a:gd name="T10" fmla="*/ 35 w 138"/>
                <a:gd name="T11" fmla="*/ 126 h 136"/>
                <a:gd name="T12" fmla="*/ 10 w 138"/>
                <a:gd name="T13" fmla="*/ 102 h 136"/>
                <a:gd name="T14" fmla="*/ 1 w 138"/>
                <a:gd name="T15" fmla="*/ 66 h 136"/>
                <a:gd name="T16" fmla="*/ 6 w 138"/>
                <a:gd name="T17" fmla="*/ 42 h 136"/>
                <a:gd name="T18" fmla="*/ 20 w 138"/>
                <a:gd name="T19" fmla="*/ 21 h 136"/>
                <a:gd name="T20" fmla="*/ 41 w 138"/>
                <a:gd name="T21" fmla="*/ 6 h 136"/>
                <a:gd name="T22" fmla="*/ 69 w 138"/>
                <a:gd name="T23" fmla="*/ 0 h 136"/>
                <a:gd name="T24" fmla="*/ 104 w 138"/>
                <a:gd name="T25" fmla="*/ 9 h 136"/>
                <a:gd name="T26" fmla="*/ 129 w 138"/>
                <a:gd name="T27" fmla="*/ 34 h 136"/>
                <a:gd name="T28" fmla="*/ 138 w 138"/>
                <a:gd name="T29" fmla="*/ 69 h 136"/>
                <a:gd name="T30" fmla="*/ 107 w 138"/>
                <a:gd name="T31" fmla="*/ 47 h 136"/>
                <a:gd name="T32" fmla="*/ 107 w 138"/>
                <a:gd name="T33" fmla="*/ 47 h 136"/>
                <a:gd name="T34" fmla="*/ 90 w 138"/>
                <a:gd name="T35" fmla="*/ 31 h 136"/>
                <a:gd name="T36" fmla="*/ 69 w 138"/>
                <a:gd name="T37" fmla="*/ 26 h 136"/>
                <a:gd name="T38" fmla="*/ 48 w 138"/>
                <a:gd name="T39" fmla="*/ 32 h 136"/>
                <a:gd name="T40" fmla="*/ 32 w 138"/>
                <a:gd name="T41" fmla="*/ 47 h 136"/>
                <a:gd name="T42" fmla="*/ 27 w 138"/>
                <a:gd name="T43" fmla="*/ 66 h 136"/>
                <a:gd name="T44" fmla="*/ 34 w 138"/>
                <a:gd name="T45" fmla="*/ 91 h 136"/>
                <a:gd name="T46" fmla="*/ 50 w 138"/>
                <a:gd name="T47" fmla="*/ 105 h 136"/>
                <a:gd name="T48" fmla="*/ 69 w 138"/>
                <a:gd name="T49" fmla="*/ 109 h 136"/>
                <a:gd name="T50" fmla="*/ 98 w 138"/>
                <a:gd name="T51" fmla="*/ 99 h 136"/>
                <a:gd name="T52" fmla="*/ 112 w 138"/>
                <a:gd name="T53" fmla="*/ 68 h 136"/>
                <a:gd name="T54" fmla="*/ 107 w 138"/>
                <a:gd name="T55" fmla="*/ 4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8" h="136">
                  <a:moveTo>
                    <a:pt x="138" y="69"/>
                  </a:moveTo>
                  <a:lnTo>
                    <a:pt x="138" y="69"/>
                  </a:lnTo>
                  <a:cubicBezTo>
                    <a:pt x="138" y="82"/>
                    <a:pt x="135" y="94"/>
                    <a:pt x="128" y="104"/>
                  </a:cubicBezTo>
                  <a:cubicBezTo>
                    <a:pt x="121" y="114"/>
                    <a:pt x="112" y="122"/>
                    <a:pt x="101" y="128"/>
                  </a:cubicBezTo>
                  <a:cubicBezTo>
                    <a:pt x="90" y="133"/>
                    <a:pt x="79" y="136"/>
                    <a:pt x="68" y="136"/>
                  </a:cubicBezTo>
                  <a:cubicBezTo>
                    <a:pt x="57" y="135"/>
                    <a:pt x="46" y="132"/>
                    <a:pt x="35" y="126"/>
                  </a:cubicBezTo>
                  <a:cubicBezTo>
                    <a:pt x="25" y="121"/>
                    <a:pt x="16" y="112"/>
                    <a:pt x="10" y="102"/>
                  </a:cubicBezTo>
                  <a:cubicBezTo>
                    <a:pt x="4" y="92"/>
                    <a:pt x="0" y="80"/>
                    <a:pt x="1" y="66"/>
                  </a:cubicBezTo>
                  <a:cubicBezTo>
                    <a:pt x="1" y="58"/>
                    <a:pt x="3" y="50"/>
                    <a:pt x="6" y="42"/>
                  </a:cubicBezTo>
                  <a:cubicBezTo>
                    <a:pt x="9" y="34"/>
                    <a:pt x="14" y="27"/>
                    <a:pt x="20" y="21"/>
                  </a:cubicBezTo>
                  <a:cubicBezTo>
                    <a:pt x="26" y="15"/>
                    <a:pt x="33" y="10"/>
                    <a:pt x="41" y="6"/>
                  </a:cubicBezTo>
                  <a:cubicBezTo>
                    <a:pt x="50" y="2"/>
                    <a:pt x="59" y="0"/>
                    <a:pt x="69" y="0"/>
                  </a:cubicBezTo>
                  <a:cubicBezTo>
                    <a:pt x="81" y="0"/>
                    <a:pt x="93" y="3"/>
                    <a:pt x="104" y="9"/>
                  </a:cubicBezTo>
                  <a:cubicBezTo>
                    <a:pt x="114" y="15"/>
                    <a:pt x="123" y="24"/>
                    <a:pt x="129" y="34"/>
                  </a:cubicBezTo>
                  <a:cubicBezTo>
                    <a:pt x="135" y="45"/>
                    <a:pt x="138" y="57"/>
                    <a:pt x="138" y="69"/>
                  </a:cubicBezTo>
                  <a:close/>
                  <a:moveTo>
                    <a:pt x="107" y="47"/>
                  </a:moveTo>
                  <a:lnTo>
                    <a:pt x="107" y="47"/>
                  </a:lnTo>
                  <a:cubicBezTo>
                    <a:pt x="103" y="40"/>
                    <a:pt x="97" y="35"/>
                    <a:pt x="90" y="31"/>
                  </a:cubicBezTo>
                  <a:cubicBezTo>
                    <a:pt x="84" y="28"/>
                    <a:pt x="76" y="26"/>
                    <a:pt x="69" y="26"/>
                  </a:cubicBezTo>
                  <a:cubicBezTo>
                    <a:pt x="62" y="26"/>
                    <a:pt x="55" y="28"/>
                    <a:pt x="48" y="32"/>
                  </a:cubicBezTo>
                  <a:cubicBezTo>
                    <a:pt x="41" y="36"/>
                    <a:pt x="36" y="41"/>
                    <a:pt x="32" y="47"/>
                  </a:cubicBezTo>
                  <a:cubicBezTo>
                    <a:pt x="29" y="54"/>
                    <a:pt x="27" y="60"/>
                    <a:pt x="27" y="66"/>
                  </a:cubicBezTo>
                  <a:cubicBezTo>
                    <a:pt x="27" y="76"/>
                    <a:pt x="29" y="84"/>
                    <a:pt x="34" y="91"/>
                  </a:cubicBezTo>
                  <a:cubicBezTo>
                    <a:pt x="38" y="98"/>
                    <a:pt x="44" y="102"/>
                    <a:pt x="50" y="105"/>
                  </a:cubicBezTo>
                  <a:cubicBezTo>
                    <a:pt x="56" y="108"/>
                    <a:pt x="63" y="109"/>
                    <a:pt x="69" y="109"/>
                  </a:cubicBezTo>
                  <a:cubicBezTo>
                    <a:pt x="79" y="109"/>
                    <a:pt x="89" y="106"/>
                    <a:pt x="98" y="99"/>
                  </a:cubicBezTo>
                  <a:cubicBezTo>
                    <a:pt x="107" y="92"/>
                    <a:pt x="111" y="82"/>
                    <a:pt x="112" y="68"/>
                  </a:cubicBezTo>
                  <a:cubicBezTo>
                    <a:pt x="112" y="60"/>
                    <a:pt x="111" y="53"/>
                    <a:pt x="107" y="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80" name="Freeform 79"/>
            <p:cNvSpPr>
              <a:spLocks/>
            </p:cNvSpPr>
            <p:nvPr userDrawn="1"/>
          </p:nvSpPr>
          <p:spPr bwMode="auto">
            <a:xfrm>
              <a:off x="1485" y="5162"/>
              <a:ext cx="73" cy="79"/>
            </a:xfrm>
            <a:custGeom>
              <a:avLst/>
              <a:gdLst>
                <a:gd name="T0" fmla="*/ 90 w 122"/>
                <a:gd name="T1" fmla="*/ 131 h 131"/>
                <a:gd name="T2" fmla="*/ 90 w 122"/>
                <a:gd name="T3" fmla="*/ 131 h 131"/>
                <a:gd name="T4" fmla="*/ 94 w 122"/>
                <a:gd name="T5" fmla="*/ 131 h 131"/>
                <a:gd name="T6" fmla="*/ 108 w 122"/>
                <a:gd name="T7" fmla="*/ 131 h 131"/>
                <a:gd name="T8" fmla="*/ 122 w 122"/>
                <a:gd name="T9" fmla="*/ 131 h 131"/>
                <a:gd name="T10" fmla="*/ 114 w 122"/>
                <a:gd name="T11" fmla="*/ 120 h 131"/>
                <a:gd name="T12" fmla="*/ 77 w 122"/>
                <a:gd name="T13" fmla="*/ 64 h 131"/>
                <a:gd name="T14" fmla="*/ 111 w 122"/>
                <a:gd name="T15" fmla="*/ 12 h 131"/>
                <a:gd name="T16" fmla="*/ 119 w 122"/>
                <a:gd name="T17" fmla="*/ 0 h 131"/>
                <a:gd name="T18" fmla="*/ 105 w 122"/>
                <a:gd name="T19" fmla="*/ 0 h 131"/>
                <a:gd name="T20" fmla="*/ 92 w 122"/>
                <a:gd name="T21" fmla="*/ 0 h 131"/>
                <a:gd name="T22" fmla="*/ 88 w 122"/>
                <a:gd name="T23" fmla="*/ 0 h 131"/>
                <a:gd name="T24" fmla="*/ 85 w 122"/>
                <a:gd name="T25" fmla="*/ 3 h 131"/>
                <a:gd name="T26" fmla="*/ 61 w 122"/>
                <a:gd name="T27" fmla="*/ 41 h 131"/>
                <a:gd name="T28" fmla="*/ 36 w 122"/>
                <a:gd name="T29" fmla="*/ 3 h 131"/>
                <a:gd name="T30" fmla="*/ 34 w 122"/>
                <a:gd name="T31" fmla="*/ 0 h 131"/>
                <a:gd name="T32" fmla="*/ 30 w 122"/>
                <a:gd name="T33" fmla="*/ 0 h 131"/>
                <a:gd name="T34" fmla="*/ 17 w 122"/>
                <a:gd name="T35" fmla="*/ 0 h 131"/>
                <a:gd name="T36" fmla="*/ 3 w 122"/>
                <a:gd name="T37" fmla="*/ 0 h 131"/>
                <a:gd name="T38" fmla="*/ 10 w 122"/>
                <a:gd name="T39" fmla="*/ 12 h 131"/>
                <a:gd name="T40" fmla="*/ 45 w 122"/>
                <a:gd name="T41" fmla="*/ 64 h 131"/>
                <a:gd name="T42" fmla="*/ 8 w 122"/>
                <a:gd name="T43" fmla="*/ 120 h 131"/>
                <a:gd name="T44" fmla="*/ 0 w 122"/>
                <a:gd name="T45" fmla="*/ 131 h 131"/>
                <a:gd name="T46" fmla="*/ 14 w 122"/>
                <a:gd name="T47" fmla="*/ 131 h 131"/>
                <a:gd name="T48" fmla="*/ 28 w 122"/>
                <a:gd name="T49" fmla="*/ 131 h 131"/>
                <a:gd name="T50" fmla="*/ 32 w 122"/>
                <a:gd name="T51" fmla="*/ 131 h 131"/>
                <a:gd name="T52" fmla="*/ 34 w 122"/>
                <a:gd name="T53" fmla="*/ 128 h 131"/>
                <a:gd name="T54" fmla="*/ 61 w 122"/>
                <a:gd name="T55" fmla="*/ 88 h 131"/>
                <a:gd name="T56" fmla="*/ 88 w 122"/>
                <a:gd name="T57" fmla="*/ 128 h 131"/>
                <a:gd name="T58" fmla="*/ 90 w 122"/>
                <a:gd name="T59"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131">
                  <a:moveTo>
                    <a:pt x="90" y="131"/>
                  </a:moveTo>
                  <a:lnTo>
                    <a:pt x="90" y="131"/>
                  </a:lnTo>
                  <a:lnTo>
                    <a:pt x="94" y="131"/>
                  </a:lnTo>
                  <a:lnTo>
                    <a:pt x="108" y="131"/>
                  </a:lnTo>
                  <a:lnTo>
                    <a:pt x="122" y="131"/>
                  </a:lnTo>
                  <a:lnTo>
                    <a:pt x="114" y="120"/>
                  </a:lnTo>
                  <a:lnTo>
                    <a:pt x="77" y="64"/>
                  </a:lnTo>
                  <a:lnTo>
                    <a:pt x="111" y="12"/>
                  </a:lnTo>
                  <a:lnTo>
                    <a:pt x="119" y="0"/>
                  </a:lnTo>
                  <a:lnTo>
                    <a:pt x="105" y="0"/>
                  </a:lnTo>
                  <a:lnTo>
                    <a:pt x="92" y="0"/>
                  </a:lnTo>
                  <a:lnTo>
                    <a:pt x="88" y="0"/>
                  </a:lnTo>
                  <a:lnTo>
                    <a:pt x="85" y="3"/>
                  </a:lnTo>
                  <a:lnTo>
                    <a:pt x="61" y="41"/>
                  </a:lnTo>
                  <a:lnTo>
                    <a:pt x="36" y="3"/>
                  </a:lnTo>
                  <a:lnTo>
                    <a:pt x="34" y="0"/>
                  </a:lnTo>
                  <a:lnTo>
                    <a:pt x="30" y="0"/>
                  </a:lnTo>
                  <a:lnTo>
                    <a:pt x="17" y="0"/>
                  </a:lnTo>
                  <a:lnTo>
                    <a:pt x="3" y="0"/>
                  </a:lnTo>
                  <a:lnTo>
                    <a:pt x="10" y="12"/>
                  </a:lnTo>
                  <a:lnTo>
                    <a:pt x="45" y="64"/>
                  </a:lnTo>
                  <a:lnTo>
                    <a:pt x="8" y="120"/>
                  </a:lnTo>
                  <a:lnTo>
                    <a:pt x="0" y="131"/>
                  </a:lnTo>
                  <a:lnTo>
                    <a:pt x="14" y="131"/>
                  </a:lnTo>
                  <a:lnTo>
                    <a:pt x="28" y="131"/>
                  </a:lnTo>
                  <a:lnTo>
                    <a:pt x="32" y="131"/>
                  </a:lnTo>
                  <a:lnTo>
                    <a:pt x="34" y="128"/>
                  </a:lnTo>
                  <a:lnTo>
                    <a:pt x="61" y="88"/>
                  </a:lnTo>
                  <a:lnTo>
                    <a:pt x="88" y="128"/>
                  </a:lnTo>
                  <a:lnTo>
                    <a:pt x="90" y="13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81" name="Freeform 80"/>
            <p:cNvSpPr>
              <a:spLocks noEditPoints="1"/>
            </p:cNvSpPr>
            <p:nvPr userDrawn="1"/>
          </p:nvSpPr>
          <p:spPr bwMode="auto">
            <a:xfrm>
              <a:off x="1566" y="5161"/>
              <a:ext cx="33" cy="15"/>
            </a:xfrm>
            <a:custGeom>
              <a:avLst/>
              <a:gdLst>
                <a:gd name="T0" fmla="*/ 21 w 55"/>
                <a:gd name="T1" fmla="*/ 0 h 26"/>
                <a:gd name="T2" fmla="*/ 21 w 55"/>
                <a:gd name="T3" fmla="*/ 0 h 26"/>
                <a:gd name="T4" fmla="*/ 21 w 55"/>
                <a:gd name="T5" fmla="*/ 4 h 26"/>
                <a:gd name="T6" fmla="*/ 13 w 55"/>
                <a:gd name="T7" fmla="*/ 4 h 26"/>
                <a:gd name="T8" fmla="*/ 13 w 55"/>
                <a:gd name="T9" fmla="*/ 26 h 26"/>
                <a:gd name="T10" fmla="*/ 8 w 55"/>
                <a:gd name="T11" fmla="*/ 26 h 26"/>
                <a:gd name="T12" fmla="*/ 8 w 55"/>
                <a:gd name="T13" fmla="*/ 4 h 26"/>
                <a:gd name="T14" fmla="*/ 0 w 55"/>
                <a:gd name="T15" fmla="*/ 4 h 26"/>
                <a:gd name="T16" fmla="*/ 0 w 55"/>
                <a:gd name="T17" fmla="*/ 0 h 26"/>
                <a:gd name="T18" fmla="*/ 21 w 55"/>
                <a:gd name="T19" fmla="*/ 0 h 26"/>
                <a:gd name="T20" fmla="*/ 49 w 55"/>
                <a:gd name="T21" fmla="*/ 26 h 26"/>
                <a:gd name="T22" fmla="*/ 49 w 55"/>
                <a:gd name="T23" fmla="*/ 26 h 26"/>
                <a:gd name="T24" fmla="*/ 48 w 55"/>
                <a:gd name="T25" fmla="*/ 11 h 26"/>
                <a:gd name="T26" fmla="*/ 48 w 55"/>
                <a:gd name="T27" fmla="*/ 3 h 26"/>
                <a:gd name="T28" fmla="*/ 48 w 55"/>
                <a:gd name="T29" fmla="*/ 3 h 26"/>
                <a:gd name="T30" fmla="*/ 46 w 55"/>
                <a:gd name="T31" fmla="*/ 11 h 26"/>
                <a:gd name="T32" fmla="*/ 41 w 55"/>
                <a:gd name="T33" fmla="*/ 25 h 26"/>
                <a:gd name="T34" fmla="*/ 36 w 55"/>
                <a:gd name="T35" fmla="*/ 25 h 26"/>
                <a:gd name="T36" fmla="*/ 31 w 55"/>
                <a:gd name="T37" fmla="*/ 11 h 26"/>
                <a:gd name="T38" fmla="*/ 29 w 55"/>
                <a:gd name="T39" fmla="*/ 3 h 26"/>
                <a:gd name="T40" fmla="*/ 29 w 55"/>
                <a:gd name="T41" fmla="*/ 3 h 26"/>
                <a:gd name="T42" fmla="*/ 29 w 55"/>
                <a:gd name="T43" fmla="*/ 11 h 26"/>
                <a:gd name="T44" fmla="*/ 28 w 55"/>
                <a:gd name="T45" fmla="*/ 26 h 26"/>
                <a:gd name="T46" fmla="*/ 23 w 55"/>
                <a:gd name="T47" fmla="*/ 26 h 26"/>
                <a:gd name="T48" fmla="*/ 25 w 55"/>
                <a:gd name="T49" fmla="*/ 0 h 26"/>
                <a:gd name="T50" fmla="*/ 33 w 55"/>
                <a:gd name="T51" fmla="*/ 0 h 26"/>
                <a:gd name="T52" fmla="*/ 37 w 55"/>
                <a:gd name="T53" fmla="*/ 13 h 26"/>
                <a:gd name="T54" fmla="*/ 39 w 55"/>
                <a:gd name="T55" fmla="*/ 19 h 26"/>
                <a:gd name="T56" fmla="*/ 39 w 55"/>
                <a:gd name="T57" fmla="*/ 19 h 26"/>
                <a:gd name="T58" fmla="*/ 41 w 55"/>
                <a:gd name="T59" fmla="*/ 13 h 26"/>
                <a:gd name="T60" fmla="*/ 45 w 55"/>
                <a:gd name="T61" fmla="*/ 0 h 26"/>
                <a:gd name="T62" fmla="*/ 53 w 55"/>
                <a:gd name="T63" fmla="*/ 0 h 26"/>
                <a:gd name="T64" fmla="*/ 55 w 55"/>
                <a:gd name="T65" fmla="*/ 26 h 26"/>
                <a:gd name="T66" fmla="*/ 49 w 55"/>
                <a:gd name="T6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26">
                  <a:moveTo>
                    <a:pt x="21" y="0"/>
                  </a:moveTo>
                  <a:lnTo>
                    <a:pt x="21" y="0"/>
                  </a:lnTo>
                  <a:lnTo>
                    <a:pt x="21" y="4"/>
                  </a:lnTo>
                  <a:lnTo>
                    <a:pt x="13" y="4"/>
                  </a:lnTo>
                  <a:lnTo>
                    <a:pt x="13" y="26"/>
                  </a:lnTo>
                  <a:lnTo>
                    <a:pt x="8" y="26"/>
                  </a:lnTo>
                  <a:lnTo>
                    <a:pt x="8" y="4"/>
                  </a:lnTo>
                  <a:lnTo>
                    <a:pt x="0" y="4"/>
                  </a:lnTo>
                  <a:lnTo>
                    <a:pt x="0" y="0"/>
                  </a:lnTo>
                  <a:lnTo>
                    <a:pt x="21" y="0"/>
                  </a:lnTo>
                  <a:close/>
                  <a:moveTo>
                    <a:pt x="49" y="26"/>
                  </a:moveTo>
                  <a:lnTo>
                    <a:pt x="49" y="26"/>
                  </a:lnTo>
                  <a:lnTo>
                    <a:pt x="48" y="11"/>
                  </a:lnTo>
                  <a:cubicBezTo>
                    <a:pt x="48" y="9"/>
                    <a:pt x="48" y="6"/>
                    <a:pt x="48" y="3"/>
                  </a:cubicBezTo>
                  <a:lnTo>
                    <a:pt x="48" y="3"/>
                  </a:lnTo>
                  <a:cubicBezTo>
                    <a:pt x="47" y="6"/>
                    <a:pt x="46" y="9"/>
                    <a:pt x="46" y="11"/>
                  </a:cubicBezTo>
                  <a:lnTo>
                    <a:pt x="41" y="25"/>
                  </a:lnTo>
                  <a:lnTo>
                    <a:pt x="36" y="25"/>
                  </a:lnTo>
                  <a:lnTo>
                    <a:pt x="31" y="11"/>
                  </a:lnTo>
                  <a:cubicBezTo>
                    <a:pt x="31" y="9"/>
                    <a:pt x="30" y="6"/>
                    <a:pt x="29" y="3"/>
                  </a:cubicBezTo>
                  <a:lnTo>
                    <a:pt x="29" y="3"/>
                  </a:lnTo>
                  <a:cubicBezTo>
                    <a:pt x="29" y="6"/>
                    <a:pt x="29" y="8"/>
                    <a:pt x="29" y="11"/>
                  </a:cubicBezTo>
                  <a:lnTo>
                    <a:pt x="28" y="26"/>
                  </a:lnTo>
                  <a:lnTo>
                    <a:pt x="23" y="26"/>
                  </a:lnTo>
                  <a:lnTo>
                    <a:pt x="25" y="0"/>
                  </a:lnTo>
                  <a:lnTo>
                    <a:pt x="33" y="0"/>
                  </a:lnTo>
                  <a:lnTo>
                    <a:pt x="37" y="13"/>
                  </a:lnTo>
                  <a:cubicBezTo>
                    <a:pt x="38" y="15"/>
                    <a:pt x="38" y="17"/>
                    <a:pt x="39" y="19"/>
                  </a:cubicBezTo>
                  <a:lnTo>
                    <a:pt x="39" y="19"/>
                  </a:lnTo>
                  <a:cubicBezTo>
                    <a:pt x="40" y="17"/>
                    <a:pt x="40" y="15"/>
                    <a:pt x="41" y="13"/>
                  </a:cubicBezTo>
                  <a:lnTo>
                    <a:pt x="45" y="0"/>
                  </a:lnTo>
                  <a:lnTo>
                    <a:pt x="53" y="0"/>
                  </a:lnTo>
                  <a:lnTo>
                    <a:pt x="55" y="26"/>
                  </a:lnTo>
                  <a:lnTo>
                    <a:pt x="49" y="2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grpSp>
      <p:sp>
        <p:nvSpPr>
          <p:cNvPr id="82" name="TextBox 1"/>
          <p:cNvSpPr txBox="1"/>
          <p:nvPr userDrawn="1"/>
        </p:nvSpPr>
        <p:spPr>
          <a:xfrm>
            <a:off x="10085190" y="8102573"/>
            <a:ext cx="2587756" cy="307777"/>
          </a:xfrm>
          <a:prstGeom prst="rect">
            <a:avLst/>
          </a:prstGeom>
          <a:noFill/>
        </p:spPr>
        <p:txBody>
          <a:bodyPr wrap="square" rtlCol="0">
            <a:spAutoFit/>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pPr algn="r"/>
            <a:r>
              <a:rPr lang="en-GB" sz="1400" dirty="0" smtClean="0">
                <a:latin typeface="Calibri" panose="020F0502020204030204" pitchFamily="34" charset="0"/>
              </a:rPr>
              <a:t>Copyright ©2014 Paradox </a:t>
            </a:r>
            <a:endParaRPr lang="en-GB" sz="1400" dirty="0">
              <a:latin typeface="Calibri" panose="020F0502020204030204" pitchFamily="34" charset="0"/>
            </a:endParaRPr>
          </a:p>
        </p:txBody>
      </p:sp>
      <p:grpSp>
        <p:nvGrpSpPr>
          <p:cNvPr id="86" name="Group 85"/>
          <p:cNvGrpSpPr>
            <a:grpSpLocks noChangeAspect="1"/>
          </p:cNvGrpSpPr>
          <p:nvPr userDrawn="1"/>
        </p:nvGrpSpPr>
        <p:grpSpPr bwMode="auto">
          <a:xfrm>
            <a:off x="-860" y="1020"/>
            <a:ext cx="13004933" cy="8437794"/>
            <a:chOff x="0" y="4"/>
            <a:chExt cx="8192" cy="5315"/>
          </a:xfrm>
        </p:grpSpPr>
        <p:sp>
          <p:nvSpPr>
            <p:cNvPr id="87" name="AutoShape 3"/>
            <p:cNvSpPr>
              <a:spLocks noChangeAspect="1" noChangeArrowheads="1" noTextEdit="1"/>
            </p:cNvSpPr>
            <p:nvPr userDrawn="1"/>
          </p:nvSpPr>
          <p:spPr bwMode="auto">
            <a:xfrm>
              <a:off x="0" y="5"/>
              <a:ext cx="8184" cy="5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88" name="Freeform 87"/>
            <p:cNvSpPr>
              <a:spLocks/>
            </p:cNvSpPr>
            <p:nvPr userDrawn="1"/>
          </p:nvSpPr>
          <p:spPr bwMode="auto">
            <a:xfrm>
              <a:off x="1668" y="5014"/>
              <a:ext cx="3" cy="2"/>
            </a:xfrm>
            <a:custGeom>
              <a:avLst/>
              <a:gdLst>
                <a:gd name="T0" fmla="*/ 2 w 5"/>
                <a:gd name="T1" fmla="*/ 3 h 3"/>
                <a:gd name="T2" fmla="*/ 2 w 5"/>
                <a:gd name="T3" fmla="*/ 3 h 3"/>
                <a:gd name="T4" fmla="*/ 5 w 5"/>
                <a:gd name="T5" fmla="*/ 3 h 3"/>
                <a:gd name="T6" fmla="*/ 0 w 5"/>
                <a:gd name="T7" fmla="*/ 0 h 3"/>
                <a:gd name="T8" fmla="*/ 2 w 5"/>
                <a:gd name="T9" fmla="*/ 3 h 3"/>
              </a:gdLst>
              <a:ahLst/>
              <a:cxnLst>
                <a:cxn ang="0">
                  <a:pos x="T0" y="T1"/>
                </a:cxn>
                <a:cxn ang="0">
                  <a:pos x="T2" y="T3"/>
                </a:cxn>
                <a:cxn ang="0">
                  <a:pos x="T4" y="T5"/>
                </a:cxn>
                <a:cxn ang="0">
                  <a:pos x="T6" y="T7"/>
                </a:cxn>
                <a:cxn ang="0">
                  <a:pos x="T8" y="T9"/>
                </a:cxn>
              </a:cxnLst>
              <a:rect l="0" t="0" r="r" b="b"/>
              <a:pathLst>
                <a:path w="5" h="3">
                  <a:moveTo>
                    <a:pt x="2" y="3"/>
                  </a:moveTo>
                  <a:lnTo>
                    <a:pt x="2" y="3"/>
                  </a:lnTo>
                  <a:lnTo>
                    <a:pt x="5" y="3"/>
                  </a:lnTo>
                  <a:lnTo>
                    <a:pt x="0" y="0"/>
                  </a:lnTo>
                  <a:lnTo>
                    <a:pt x="2" y="3"/>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89" name="Freeform 88"/>
            <p:cNvSpPr>
              <a:spLocks/>
            </p:cNvSpPr>
            <p:nvPr userDrawn="1"/>
          </p:nvSpPr>
          <p:spPr bwMode="auto">
            <a:xfrm>
              <a:off x="0" y="5085"/>
              <a:ext cx="1856" cy="234"/>
            </a:xfrm>
            <a:custGeom>
              <a:avLst/>
              <a:gdLst>
                <a:gd name="T0" fmla="*/ 0 w 3091"/>
                <a:gd name="T1" fmla="*/ 0 h 390"/>
                <a:gd name="T2" fmla="*/ 0 w 3091"/>
                <a:gd name="T3" fmla="*/ 0 h 390"/>
                <a:gd name="T4" fmla="*/ 0 w 3091"/>
                <a:gd name="T5" fmla="*/ 390 h 390"/>
                <a:gd name="T6" fmla="*/ 3091 w 3091"/>
                <a:gd name="T7" fmla="*/ 390 h 390"/>
                <a:gd name="T8" fmla="*/ 2866 w 3091"/>
                <a:gd name="T9" fmla="*/ 0 h 390"/>
                <a:gd name="T10" fmla="*/ 0 w 3091"/>
                <a:gd name="T11" fmla="*/ 0 h 390"/>
              </a:gdLst>
              <a:ahLst/>
              <a:cxnLst>
                <a:cxn ang="0">
                  <a:pos x="T0" y="T1"/>
                </a:cxn>
                <a:cxn ang="0">
                  <a:pos x="T2" y="T3"/>
                </a:cxn>
                <a:cxn ang="0">
                  <a:pos x="T4" y="T5"/>
                </a:cxn>
                <a:cxn ang="0">
                  <a:pos x="T6" y="T7"/>
                </a:cxn>
                <a:cxn ang="0">
                  <a:pos x="T8" y="T9"/>
                </a:cxn>
                <a:cxn ang="0">
                  <a:pos x="T10" y="T11"/>
                </a:cxn>
              </a:cxnLst>
              <a:rect l="0" t="0" r="r" b="b"/>
              <a:pathLst>
                <a:path w="3091" h="390">
                  <a:moveTo>
                    <a:pt x="0" y="0"/>
                  </a:moveTo>
                  <a:lnTo>
                    <a:pt x="0" y="0"/>
                  </a:lnTo>
                  <a:lnTo>
                    <a:pt x="0" y="390"/>
                  </a:lnTo>
                  <a:lnTo>
                    <a:pt x="3091" y="390"/>
                  </a:lnTo>
                  <a:lnTo>
                    <a:pt x="2866"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90" name="Freeform 89"/>
            <p:cNvSpPr>
              <a:spLocks/>
            </p:cNvSpPr>
            <p:nvPr userDrawn="1"/>
          </p:nvSpPr>
          <p:spPr bwMode="auto">
            <a:xfrm>
              <a:off x="1978" y="5249"/>
              <a:ext cx="3" cy="2"/>
            </a:xfrm>
            <a:custGeom>
              <a:avLst/>
              <a:gdLst>
                <a:gd name="T0" fmla="*/ 0 w 5"/>
                <a:gd name="T1" fmla="*/ 0 h 3"/>
                <a:gd name="T2" fmla="*/ 0 w 5"/>
                <a:gd name="T3" fmla="*/ 0 h 3"/>
                <a:gd name="T4" fmla="*/ 5 w 5"/>
                <a:gd name="T5" fmla="*/ 3 h 3"/>
                <a:gd name="T6" fmla="*/ 4 w 5"/>
                <a:gd name="T7" fmla="*/ 0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lnTo>
                    <a:pt x="0" y="0"/>
                  </a:lnTo>
                  <a:lnTo>
                    <a:pt x="5" y="3"/>
                  </a:lnTo>
                  <a:lnTo>
                    <a:pt x="4"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91" name="Freeform 90"/>
            <p:cNvSpPr>
              <a:spLocks/>
            </p:cNvSpPr>
            <p:nvPr userDrawn="1"/>
          </p:nvSpPr>
          <p:spPr bwMode="auto">
            <a:xfrm>
              <a:off x="1774" y="5083"/>
              <a:ext cx="6418" cy="235"/>
            </a:xfrm>
            <a:custGeom>
              <a:avLst/>
              <a:gdLst>
                <a:gd name="T0" fmla="*/ 10687 w 10687"/>
                <a:gd name="T1" fmla="*/ 0 h 391"/>
                <a:gd name="T2" fmla="*/ 10687 w 10687"/>
                <a:gd name="T3" fmla="*/ 0 h 391"/>
                <a:gd name="T4" fmla="*/ 0 w 10687"/>
                <a:gd name="T5" fmla="*/ 0 h 391"/>
                <a:gd name="T6" fmla="*/ 226 w 10687"/>
                <a:gd name="T7" fmla="*/ 391 h 391"/>
                <a:gd name="T8" fmla="*/ 10687 w 10687"/>
                <a:gd name="T9" fmla="*/ 390 h 391"/>
                <a:gd name="T10" fmla="*/ 10687 w 10687"/>
                <a:gd name="T11" fmla="*/ 0 h 391"/>
              </a:gdLst>
              <a:ahLst/>
              <a:cxnLst>
                <a:cxn ang="0">
                  <a:pos x="T0" y="T1"/>
                </a:cxn>
                <a:cxn ang="0">
                  <a:pos x="T2" y="T3"/>
                </a:cxn>
                <a:cxn ang="0">
                  <a:pos x="T4" y="T5"/>
                </a:cxn>
                <a:cxn ang="0">
                  <a:pos x="T6" y="T7"/>
                </a:cxn>
                <a:cxn ang="0">
                  <a:pos x="T8" y="T9"/>
                </a:cxn>
                <a:cxn ang="0">
                  <a:pos x="T10" y="T11"/>
                </a:cxn>
              </a:cxnLst>
              <a:rect l="0" t="0" r="r" b="b"/>
              <a:pathLst>
                <a:path w="10687" h="391">
                  <a:moveTo>
                    <a:pt x="10687" y="0"/>
                  </a:moveTo>
                  <a:lnTo>
                    <a:pt x="10687" y="0"/>
                  </a:lnTo>
                  <a:lnTo>
                    <a:pt x="0" y="0"/>
                  </a:lnTo>
                  <a:lnTo>
                    <a:pt x="226" y="391"/>
                  </a:lnTo>
                  <a:lnTo>
                    <a:pt x="10687" y="390"/>
                  </a:lnTo>
                  <a:lnTo>
                    <a:pt x="10687"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92" name="Freeform 91"/>
            <p:cNvSpPr>
              <a:spLocks/>
            </p:cNvSpPr>
            <p:nvPr userDrawn="1"/>
          </p:nvSpPr>
          <p:spPr bwMode="auto">
            <a:xfrm>
              <a:off x="81"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93" name="Freeform 92"/>
            <p:cNvSpPr>
              <a:spLocks/>
            </p:cNvSpPr>
            <p:nvPr userDrawn="1"/>
          </p:nvSpPr>
          <p:spPr bwMode="auto">
            <a:xfrm>
              <a:off x="358" y="49"/>
              <a:ext cx="483"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94" name="Freeform 93"/>
            <p:cNvSpPr>
              <a:spLocks/>
            </p:cNvSpPr>
            <p:nvPr userDrawn="1"/>
          </p:nvSpPr>
          <p:spPr bwMode="auto">
            <a:xfrm>
              <a:off x="636" y="8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95" name="Freeform 94"/>
            <p:cNvSpPr>
              <a:spLocks/>
            </p:cNvSpPr>
            <p:nvPr userDrawn="1"/>
          </p:nvSpPr>
          <p:spPr bwMode="auto">
            <a:xfrm>
              <a:off x="913" y="49"/>
              <a:ext cx="483" cy="418"/>
            </a:xfrm>
            <a:custGeom>
              <a:avLst/>
              <a:gdLst>
                <a:gd name="T0" fmla="*/ 803 w 803"/>
                <a:gd name="T1" fmla="*/ 0 h 696"/>
                <a:gd name="T2" fmla="*/ 803 w 803"/>
                <a:gd name="T3" fmla="*/ 0 h 696"/>
                <a:gd name="T4" fmla="*/ 401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96" name="Freeform 95"/>
            <p:cNvSpPr>
              <a:spLocks/>
            </p:cNvSpPr>
            <p:nvPr userDrawn="1"/>
          </p:nvSpPr>
          <p:spPr bwMode="auto">
            <a:xfrm>
              <a:off x="1190"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97" name="Freeform 96"/>
            <p:cNvSpPr>
              <a:spLocks/>
            </p:cNvSpPr>
            <p:nvPr userDrawn="1"/>
          </p:nvSpPr>
          <p:spPr bwMode="auto">
            <a:xfrm>
              <a:off x="1468" y="49"/>
              <a:ext cx="482"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98" name="Freeform 97"/>
            <p:cNvSpPr>
              <a:spLocks/>
            </p:cNvSpPr>
            <p:nvPr userDrawn="1"/>
          </p:nvSpPr>
          <p:spPr bwMode="auto">
            <a:xfrm>
              <a:off x="1745" y="70"/>
              <a:ext cx="482" cy="418"/>
            </a:xfrm>
            <a:custGeom>
              <a:avLst/>
              <a:gdLst>
                <a:gd name="T0" fmla="*/ 402 w 803"/>
                <a:gd name="T1" fmla="*/ 0 h 696"/>
                <a:gd name="T2" fmla="*/ 402 w 803"/>
                <a:gd name="T3" fmla="*/ 0 h 696"/>
                <a:gd name="T4" fmla="*/ 803 w 803"/>
                <a:gd name="T5" fmla="*/ 696 h 696"/>
                <a:gd name="T6" fmla="*/ 0 w 803"/>
                <a:gd name="T7" fmla="*/ 696 h 696"/>
                <a:gd name="T8" fmla="*/ 402 w 803"/>
                <a:gd name="T9" fmla="*/ 0 h 696"/>
              </a:gdLst>
              <a:ahLst/>
              <a:cxnLst>
                <a:cxn ang="0">
                  <a:pos x="T0" y="T1"/>
                </a:cxn>
                <a:cxn ang="0">
                  <a:pos x="T2" y="T3"/>
                </a:cxn>
                <a:cxn ang="0">
                  <a:pos x="T4" y="T5"/>
                </a:cxn>
                <a:cxn ang="0">
                  <a:pos x="T6" y="T7"/>
                </a:cxn>
                <a:cxn ang="0">
                  <a:pos x="T8" y="T9"/>
                </a:cxn>
              </a:cxnLst>
              <a:rect l="0" t="0" r="r" b="b"/>
              <a:pathLst>
                <a:path w="803" h="696">
                  <a:moveTo>
                    <a:pt x="402" y="0"/>
                  </a:moveTo>
                  <a:lnTo>
                    <a:pt x="402" y="0"/>
                  </a:lnTo>
                  <a:lnTo>
                    <a:pt x="803"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99" name="Freeform 98"/>
            <p:cNvSpPr>
              <a:spLocks/>
            </p:cNvSpPr>
            <p:nvPr userDrawn="1"/>
          </p:nvSpPr>
          <p:spPr bwMode="auto">
            <a:xfrm>
              <a:off x="2299"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00" name="Freeform 99"/>
            <p:cNvSpPr>
              <a:spLocks/>
            </p:cNvSpPr>
            <p:nvPr userDrawn="1"/>
          </p:nvSpPr>
          <p:spPr bwMode="auto">
            <a:xfrm>
              <a:off x="2577" y="49"/>
              <a:ext cx="482"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F0F0F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01" name="Freeform 100"/>
            <p:cNvSpPr>
              <a:spLocks/>
            </p:cNvSpPr>
            <p:nvPr userDrawn="1"/>
          </p:nvSpPr>
          <p:spPr bwMode="auto">
            <a:xfrm>
              <a:off x="2854" y="70"/>
              <a:ext cx="482" cy="418"/>
            </a:xfrm>
            <a:custGeom>
              <a:avLst/>
              <a:gdLst>
                <a:gd name="T0" fmla="*/ 401 w 803"/>
                <a:gd name="T1" fmla="*/ 0 h 696"/>
                <a:gd name="T2" fmla="*/ 401 w 803"/>
                <a:gd name="T3" fmla="*/ 0 h 696"/>
                <a:gd name="T4" fmla="*/ 803 w 803"/>
                <a:gd name="T5" fmla="*/ 696 h 696"/>
                <a:gd name="T6" fmla="*/ 0 w 803"/>
                <a:gd name="T7" fmla="*/ 696 h 696"/>
                <a:gd name="T8" fmla="*/ 401 w 803"/>
                <a:gd name="T9" fmla="*/ 0 h 696"/>
              </a:gdLst>
              <a:ahLst/>
              <a:cxnLst>
                <a:cxn ang="0">
                  <a:pos x="T0" y="T1"/>
                </a:cxn>
                <a:cxn ang="0">
                  <a:pos x="T2" y="T3"/>
                </a:cxn>
                <a:cxn ang="0">
                  <a:pos x="T4" y="T5"/>
                </a:cxn>
                <a:cxn ang="0">
                  <a:pos x="T6" y="T7"/>
                </a:cxn>
                <a:cxn ang="0">
                  <a:pos x="T8" y="T9"/>
                </a:cxn>
              </a:cxnLst>
              <a:rect l="0" t="0" r="r" b="b"/>
              <a:pathLst>
                <a:path w="803" h="696">
                  <a:moveTo>
                    <a:pt x="401" y="0"/>
                  </a:moveTo>
                  <a:lnTo>
                    <a:pt x="401" y="0"/>
                  </a:lnTo>
                  <a:lnTo>
                    <a:pt x="803" y="696"/>
                  </a:lnTo>
                  <a:lnTo>
                    <a:pt x="0" y="696"/>
                  </a:lnTo>
                  <a:lnTo>
                    <a:pt x="40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02" name="Freeform 101"/>
            <p:cNvSpPr>
              <a:spLocks/>
            </p:cNvSpPr>
            <p:nvPr userDrawn="1"/>
          </p:nvSpPr>
          <p:spPr bwMode="auto">
            <a:xfrm>
              <a:off x="3131" y="49"/>
              <a:ext cx="483" cy="418"/>
            </a:xfrm>
            <a:custGeom>
              <a:avLst/>
              <a:gdLst>
                <a:gd name="T0" fmla="*/ 803 w 803"/>
                <a:gd name="T1" fmla="*/ 0 h 696"/>
                <a:gd name="T2" fmla="*/ 803 w 803"/>
                <a:gd name="T3" fmla="*/ 0 h 696"/>
                <a:gd name="T4" fmla="*/ 401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03" name="Freeform 102"/>
            <p:cNvSpPr>
              <a:spLocks/>
            </p:cNvSpPr>
            <p:nvPr userDrawn="1"/>
          </p:nvSpPr>
          <p:spPr bwMode="auto">
            <a:xfrm>
              <a:off x="3408"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04" name="Freeform 103"/>
            <p:cNvSpPr>
              <a:spLocks/>
            </p:cNvSpPr>
            <p:nvPr userDrawn="1"/>
          </p:nvSpPr>
          <p:spPr bwMode="auto">
            <a:xfrm>
              <a:off x="81" y="1039"/>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05" name="Freeform 104"/>
            <p:cNvSpPr>
              <a:spLocks/>
            </p:cNvSpPr>
            <p:nvPr userDrawn="1"/>
          </p:nvSpPr>
          <p:spPr bwMode="auto">
            <a:xfrm>
              <a:off x="81"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06" name="Freeform 105"/>
            <p:cNvSpPr>
              <a:spLocks/>
            </p:cNvSpPr>
            <p:nvPr userDrawn="1"/>
          </p:nvSpPr>
          <p:spPr bwMode="auto">
            <a:xfrm>
              <a:off x="81"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07" name="Freeform 106"/>
            <p:cNvSpPr>
              <a:spLocks/>
            </p:cNvSpPr>
            <p:nvPr userDrawn="1"/>
          </p:nvSpPr>
          <p:spPr bwMode="auto">
            <a:xfrm>
              <a:off x="358"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08" name="Freeform 107"/>
            <p:cNvSpPr>
              <a:spLocks/>
            </p:cNvSpPr>
            <p:nvPr userDrawn="1"/>
          </p:nvSpPr>
          <p:spPr bwMode="auto">
            <a:xfrm>
              <a:off x="358" y="1976"/>
              <a:ext cx="483"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09" name="Freeform 108"/>
            <p:cNvSpPr>
              <a:spLocks/>
            </p:cNvSpPr>
            <p:nvPr userDrawn="1"/>
          </p:nvSpPr>
          <p:spPr bwMode="auto">
            <a:xfrm>
              <a:off x="636" y="1495"/>
              <a:ext cx="482" cy="418"/>
            </a:xfrm>
            <a:custGeom>
              <a:avLst/>
              <a:gdLst>
                <a:gd name="T0" fmla="*/ 803 w 803"/>
                <a:gd name="T1" fmla="*/ 0 h 696"/>
                <a:gd name="T2" fmla="*/ 803 w 803"/>
                <a:gd name="T3" fmla="*/ 0 h 696"/>
                <a:gd name="T4" fmla="*/ 402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10" name="Freeform 109"/>
            <p:cNvSpPr>
              <a:spLocks/>
            </p:cNvSpPr>
            <p:nvPr userDrawn="1"/>
          </p:nvSpPr>
          <p:spPr bwMode="auto">
            <a:xfrm>
              <a:off x="913" y="1976"/>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11" name="Freeform 110"/>
            <p:cNvSpPr>
              <a:spLocks/>
            </p:cNvSpPr>
            <p:nvPr userDrawn="1"/>
          </p:nvSpPr>
          <p:spPr bwMode="auto">
            <a:xfrm>
              <a:off x="1190"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12" name="Freeform 111"/>
            <p:cNvSpPr>
              <a:spLocks/>
            </p:cNvSpPr>
            <p:nvPr userDrawn="1"/>
          </p:nvSpPr>
          <p:spPr bwMode="auto">
            <a:xfrm>
              <a:off x="1190"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13" name="Freeform 112"/>
            <p:cNvSpPr>
              <a:spLocks/>
            </p:cNvSpPr>
            <p:nvPr userDrawn="1"/>
          </p:nvSpPr>
          <p:spPr bwMode="auto">
            <a:xfrm>
              <a:off x="1468" y="1516"/>
              <a:ext cx="482"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14" name="Freeform 113"/>
            <p:cNvSpPr>
              <a:spLocks/>
            </p:cNvSpPr>
            <p:nvPr userDrawn="1"/>
          </p:nvSpPr>
          <p:spPr bwMode="auto">
            <a:xfrm>
              <a:off x="1468" y="1976"/>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15" name="Freeform 114"/>
            <p:cNvSpPr>
              <a:spLocks/>
            </p:cNvSpPr>
            <p:nvPr userDrawn="1"/>
          </p:nvSpPr>
          <p:spPr bwMode="auto">
            <a:xfrm>
              <a:off x="1745" y="1996"/>
              <a:ext cx="482" cy="418"/>
            </a:xfrm>
            <a:custGeom>
              <a:avLst/>
              <a:gdLst>
                <a:gd name="T0" fmla="*/ 402 w 803"/>
                <a:gd name="T1" fmla="*/ 0 h 696"/>
                <a:gd name="T2" fmla="*/ 402 w 803"/>
                <a:gd name="T3" fmla="*/ 0 h 696"/>
                <a:gd name="T4" fmla="*/ 803 w 803"/>
                <a:gd name="T5" fmla="*/ 696 h 696"/>
                <a:gd name="T6" fmla="*/ 0 w 803"/>
                <a:gd name="T7" fmla="*/ 696 h 696"/>
                <a:gd name="T8" fmla="*/ 402 w 803"/>
                <a:gd name="T9" fmla="*/ 0 h 696"/>
              </a:gdLst>
              <a:ahLst/>
              <a:cxnLst>
                <a:cxn ang="0">
                  <a:pos x="T0" y="T1"/>
                </a:cxn>
                <a:cxn ang="0">
                  <a:pos x="T2" y="T3"/>
                </a:cxn>
                <a:cxn ang="0">
                  <a:pos x="T4" y="T5"/>
                </a:cxn>
                <a:cxn ang="0">
                  <a:pos x="T6" y="T7"/>
                </a:cxn>
                <a:cxn ang="0">
                  <a:pos x="T8" y="T9"/>
                </a:cxn>
              </a:cxnLst>
              <a:rect l="0" t="0" r="r" b="b"/>
              <a:pathLst>
                <a:path w="803" h="696">
                  <a:moveTo>
                    <a:pt x="402" y="0"/>
                  </a:moveTo>
                  <a:lnTo>
                    <a:pt x="402" y="0"/>
                  </a:lnTo>
                  <a:lnTo>
                    <a:pt x="803"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16" name="Freeform 115"/>
            <p:cNvSpPr>
              <a:spLocks/>
            </p:cNvSpPr>
            <p:nvPr userDrawn="1"/>
          </p:nvSpPr>
          <p:spPr bwMode="auto">
            <a:xfrm>
              <a:off x="2022"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17" name="Freeform 116"/>
            <p:cNvSpPr>
              <a:spLocks/>
            </p:cNvSpPr>
            <p:nvPr userDrawn="1"/>
          </p:nvSpPr>
          <p:spPr bwMode="auto">
            <a:xfrm>
              <a:off x="2299"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18" name="Freeform 117"/>
            <p:cNvSpPr>
              <a:spLocks/>
            </p:cNvSpPr>
            <p:nvPr userDrawn="1"/>
          </p:nvSpPr>
          <p:spPr bwMode="auto">
            <a:xfrm>
              <a:off x="2577" y="1976"/>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19" name="Freeform 118"/>
            <p:cNvSpPr>
              <a:spLocks/>
            </p:cNvSpPr>
            <p:nvPr userDrawn="1"/>
          </p:nvSpPr>
          <p:spPr bwMode="auto">
            <a:xfrm>
              <a:off x="2854" y="1495"/>
              <a:ext cx="482" cy="418"/>
            </a:xfrm>
            <a:custGeom>
              <a:avLst/>
              <a:gdLst>
                <a:gd name="T0" fmla="*/ 803 w 803"/>
                <a:gd name="T1" fmla="*/ 0 h 696"/>
                <a:gd name="T2" fmla="*/ 803 w 803"/>
                <a:gd name="T3" fmla="*/ 0 h 696"/>
                <a:gd name="T4" fmla="*/ 401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20" name="Freeform 119"/>
            <p:cNvSpPr>
              <a:spLocks/>
            </p:cNvSpPr>
            <p:nvPr userDrawn="1"/>
          </p:nvSpPr>
          <p:spPr bwMode="auto">
            <a:xfrm>
              <a:off x="3131"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21" name="Freeform 120"/>
            <p:cNvSpPr>
              <a:spLocks/>
            </p:cNvSpPr>
            <p:nvPr userDrawn="1"/>
          </p:nvSpPr>
          <p:spPr bwMode="auto">
            <a:xfrm>
              <a:off x="3408"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22" name="Freeform 121"/>
            <p:cNvSpPr>
              <a:spLocks/>
            </p:cNvSpPr>
            <p:nvPr userDrawn="1"/>
          </p:nvSpPr>
          <p:spPr bwMode="auto">
            <a:xfrm>
              <a:off x="81" y="2454"/>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23" name="Freeform 122"/>
            <p:cNvSpPr>
              <a:spLocks/>
            </p:cNvSpPr>
            <p:nvPr userDrawn="1"/>
          </p:nvSpPr>
          <p:spPr bwMode="auto">
            <a:xfrm>
              <a:off x="358"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24" name="Freeform 123"/>
            <p:cNvSpPr>
              <a:spLocks/>
            </p:cNvSpPr>
            <p:nvPr userDrawn="1"/>
          </p:nvSpPr>
          <p:spPr bwMode="auto">
            <a:xfrm>
              <a:off x="358" y="2935"/>
              <a:ext cx="483"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25" name="Freeform 124"/>
            <p:cNvSpPr>
              <a:spLocks/>
            </p:cNvSpPr>
            <p:nvPr userDrawn="1"/>
          </p:nvSpPr>
          <p:spPr bwMode="auto">
            <a:xfrm>
              <a:off x="636" y="2955"/>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26" name="Freeform 125"/>
            <p:cNvSpPr>
              <a:spLocks/>
            </p:cNvSpPr>
            <p:nvPr userDrawn="1"/>
          </p:nvSpPr>
          <p:spPr bwMode="auto">
            <a:xfrm>
              <a:off x="913"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27" name="Freeform 126"/>
            <p:cNvSpPr>
              <a:spLocks/>
            </p:cNvSpPr>
            <p:nvPr userDrawn="1"/>
          </p:nvSpPr>
          <p:spPr bwMode="auto">
            <a:xfrm>
              <a:off x="1190" y="2955"/>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28" name="Freeform 127"/>
            <p:cNvSpPr>
              <a:spLocks/>
            </p:cNvSpPr>
            <p:nvPr userDrawn="1"/>
          </p:nvSpPr>
          <p:spPr bwMode="auto">
            <a:xfrm>
              <a:off x="1468" y="2935"/>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29" name="Freeform 128"/>
            <p:cNvSpPr>
              <a:spLocks/>
            </p:cNvSpPr>
            <p:nvPr userDrawn="1"/>
          </p:nvSpPr>
          <p:spPr bwMode="auto">
            <a:xfrm>
              <a:off x="1191" y="3414"/>
              <a:ext cx="482" cy="418"/>
            </a:xfrm>
            <a:custGeom>
              <a:avLst/>
              <a:gdLst>
                <a:gd name="T0" fmla="*/ 803 w 803"/>
                <a:gd name="T1" fmla="*/ 0 h 696"/>
                <a:gd name="T2" fmla="*/ 803 w 803"/>
                <a:gd name="T3" fmla="*/ 0 h 696"/>
                <a:gd name="T4" fmla="*/ 401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0"/>
                  </a:lnTo>
                  <a:lnTo>
                    <a:pt x="803"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30" name="Freeform 129"/>
            <p:cNvSpPr>
              <a:spLocks/>
            </p:cNvSpPr>
            <p:nvPr userDrawn="1"/>
          </p:nvSpPr>
          <p:spPr bwMode="auto">
            <a:xfrm>
              <a:off x="3408" y="3414"/>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31" name="Freeform 130"/>
            <p:cNvSpPr>
              <a:spLocks/>
            </p:cNvSpPr>
            <p:nvPr userDrawn="1"/>
          </p:nvSpPr>
          <p:spPr bwMode="auto">
            <a:xfrm>
              <a:off x="2577" y="3414"/>
              <a:ext cx="482" cy="418"/>
            </a:xfrm>
            <a:custGeom>
              <a:avLst/>
              <a:gdLst>
                <a:gd name="T0" fmla="*/ 803 w 803"/>
                <a:gd name="T1" fmla="*/ 0 h 696"/>
                <a:gd name="T2" fmla="*/ 803 w 803"/>
                <a:gd name="T3" fmla="*/ 0 h 696"/>
                <a:gd name="T4" fmla="*/ 402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32" name="Freeform 131"/>
            <p:cNvSpPr>
              <a:spLocks/>
            </p:cNvSpPr>
            <p:nvPr userDrawn="1"/>
          </p:nvSpPr>
          <p:spPr bwMode="auto">
            <a:xfrm>
              <a:off x="2022"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0F0F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33" name="Freeform 132"/>
            <p:cNvSpPr>
              <a:spLocks/>
            </p:cNvSpPr>
            <p:nvPr userDrawn="1"/>
          </p:nvSpPr>
          <p:spPr bwMode="auto">
            <a:xfrm>
              <a:off x="358" y="3883"/>
              <a:ext cx="483" cy="418"/>
            </a:xfrm>
            <a:custGeom>
              <a:avLst/>
              <a:gdLst>
                <a:gd name="T0" fmla="*/ 804 w 804"/>
                <a:gd name="T1" fmla="*/ 696 h 696"/>
                <a:gd name="T2" fmla="*/ 804 w 804"/>
                <a:gd name="T3" fmla="*/ 696 h 696"/>
                <a:gd name="T4" fmla="*/ 0 w 804"/>
                <a:gd name="T5" fmla="*/ 696 h 696"/>
                <a:gd name="T6" fmla="*/ 402 w 804"/>
                <a:gd name="T7" fmla="*/ 0 h 696"/>
                <a:gd name="T8" fmla="*/ 804 w 804"/>
                <a:gd name="T9" fmla="*/ 696 h 696"/>
              </a:gdLst>
              <a:ahLst/>
              <a:cxnLst>
                <a:cxn ang="0">
                  <a:pos x="T0" y="T1"/>
                </a:cxn>
                <a:cxn ang="0">
                  <a:pos x="T2" y="T3"/>
                </a:cxn>
                <a:cxn ang="0">
                  <a:pos x="T4" y="T5"/>
                </a:cxn>
                <a:cxn ang="0">
                  <a:pos x="T6" y="T7"/>
                </a:cxn>
                <a:cxn ang="0">
                  <a:pos x="T8" y="T9"/>
                </a:cxn>
              </a:cxnLst>
              <a:rect l="0" t="0" r="r" b="b"/>
              <a:pathLst>
                <a:path w="804" h="696">
                  <a:moveTo>
                    <a:pt x="804" y="696"/>
                  </a:moveTo>
                  <a:lnTo>
                    <a:pt x="804" y="696"/>
                  </a:lnTo>
                  <a:lnTo>
                    <a:pt x="0" y="696"/>
                  </a:lnTo>
                  <a:lnTo>
                    <a:pt x="402" y="0"/>
                  </a:lnTo>
                  <a:lnTo>
                    <a:pt x="804" y="696"/>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34" name="Freeform 133"/>
            <p:cNvSpPr>
              <a:spLocks/>
            </p:cNvSpPr>
            <p:nvPr userDrawn="1"/>
          </p:nvSpPr>
          <p:spPr bwMode="auto">
            <a:xfrm>
              <a:off x="2022" y="2935"/>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35" name="Freeform 134"/>
            <p:cNvSpPr>
              <a:spLocks/>
            </p:cNvSpPr>
            <p:nvPr userDrawn="1"/>
          </p:nvSpPr>
          <p:spPr bwMode="auto">
            <a:xfrm>
              <a:off x="2022" y="4343"/>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36" name="Freeform 135"/>
            <p:cNvSpPr>
              <a:spLocks/>
            </p:cNvSpPr>
            <p:nvPr userDrawn="1"/>
          </p:nvSpPr>
          <p:spPr bwMode="auto">
            <a:xfrm>
              <a:off x="2577" y="2475"/>
              <a:ext cx="482"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37" name="Freeform 136"/>
            <p:cNvSpPr>
              <a:spLocks/>
            </p:cNvSpPr>
            <p:nvPr userDrawn="1"/>
          </p:nvSpPr>
          <p:spPr bwMode="auto">
            <a:xfrm>
              <a:off x="45" y="2935"/>
              <a:ext cx="241" cy="417"/>
            </a:xfrm>
            <a:custGeom>
              <a:avLst/>
              <a:gdLst>
                <a:gd name="T0" fmla="*/ 0 w 402"/>
                <a:gd name="T1" fmla="*/ 0 h 695"/>
                <a:gd name="T2" fmla="*/ 0 w 402"/>
                <a:gd name="T3" fmla="*/ 0 h 695"/>
                <a:gd name="T4" fmla="*/ 0 w 402"/>
                <a:gd name="T5" fmla="*/ 695 h 695"/>
                <a:gd name="T6" fmla="*/ 0 w 402"/>
                <a:gd name="T7" fmla="*/ 695 h 695"/>
                <a:gd name="T8" fmla="*/ 402 w 402"/>
                <a:gd name="T9" fmla="*/ 0 h 695"/>
                <a:gd name="T10" fmla="*/ 0 w 402"/>
                <a:gd name="T11" fmla="*/ 0 h 695"/>
              </a:gdLst>
              <a:ahLst/>
              <a:cxnLst>
                <a:cxn ang="0">
                  <a:pos x="T0" y="T1"/>
                </a:cxn>
                <a:cxn ang="0">
                  <a:pos x="T2" y="T3"/>
                </a:cxn>
                <a:cxn ang="0">
                  <a:pos x="T4" y="T5"/>
                </a:cxn>
                <a:cxn ang="0">
                  <a:pos x="T6" y="T7"/>
                </a:cxn>
                <a:cxn ang="0">
                  <a:pos x="T8" y="T9"/>
                </a:cxn>
                <a:cxn ang="0">
                  <a:pos x="T10" y="T11"/>
                </a:cxn>
              </a:cxnLst>
              <a:rect l="0" t="0" r="r" b="b"/>
              <a:pathLst>
                <a:path w="402" h="695">
                  <a:moveTo>
                    <a:pt x="0" y="0"/>
                  </a:moveTo>
                  <a:lnTo>
                    <a:pt x="0" y="0"/>
                  </a:lnTo>
                  <a:lnTo>
                    <a:pt x="0" y="695"/>
                  </a:lnTo>
                  <a:lnTo>
                    <a:pt x="0" y="695"/>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38" name="Freeform 137"/>
            <p:cNvSpPr>
              <a:spLocks/>
            </p:cNvSpPr>
            <p:nvPr userDrawn="1"/>
          </p:nvSpPr>
          <p:spPr bwMode="auto">
            <a:xfrm>
              <a:off x="45" y="2475"/>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39" name="Freeform 138"/>
            <p:cNvSpPr>
              <a:spLocks/>
            </p:cNvSpPr>
            <p:nvPr userDrawn="1"/>
          </p:nvSpPr>
          <p:spPr bwMode="auto">
            <a:xfrm>
              <a:off x="45" y="1976"/>
              <a:ext cx="241" cy="417"/>
            </a:xfrm>
            <a:custGeom>
              <a:avLst/>
              <a:gdLst>
                <a:gd name="T0" fmla="*/ 0 w 402"/>
                <a:gd name="T1" fmla="*/ 0 h 695"/>
                <a:gd name="T2" fmla="*/ 0 w 402"/>
                <a:gd name="T3" fmla="*/ 0 h 695"/>
                <a:gd name="T4" fmla="*/ 0 w 402"/>
                <a:gd name="T5" fmla="*/ 695 h 695"/>
                <a:gd name="T6" fmla="*/ 0 w 402"/>
                <a:gd name="T7" fmla="*/ 695 h 695"/>
                <a:gd name="T8" fmla="*/ 402 w 402"/>
                <a:gd name="T9" fmla="*/ 0 h 695"/>
                <a:gd name="T10" fmla="*/ 0 w 402"/>
                <a:gd name="T11" fmla="*/ 0 h 695"/>
              </a:gdLst>
              <a:ahLst/>
              <a:cxnLst>
                <a:cxn ang="0">
                  <a:pos x="T0" y="T1"/>
                </a:cxn>
                <a:cxn ang="0">
                  <a:pos x="T2" y="T3"/>
                </a:cxn>
                <a:cxn ang="0">
                  <a:pos x="T4" y="T5"/>
                </a:cxn>
                <a:cxn ang="0">
                  <a:pos x="T6" y="T7"/>
                </a:cxn>
                <a:cxn ang="0">
                  <a:pos x="T8" y="T9"/>
                </a:cxn>
                <a:cxn ang="0">
                  <a:pos x="T10" y="T11"/>
                </a:cxn>
              </a:cxnLst>
              <a:rect l="0" t="0" r="r" b="b"/>
              <a:pathLst>
                <a:path w="402" h="695">
                  <a:moveTo>
                    <a:pt x="0" y="0"/>
                  </a:moveTo>
                  <a:lnTo>
                    <a:pt x="0" y="0"/>
                  </a:lnTo>
                  <a:lnTo>
                    <a:pt x="0" y="695"/>
                  </a:lnTo>
                  <a:lnTo>
                    <a:pt x="0" y="695"/>
                  </a:lnTo>
                  <a:lnTo>
                    <a:pt x="402" y="0"/>
                  </a:lnTo>
                  <a:lnTo>
                    <a:pt x="0"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40" name="Freeform 139"/>
            <p:cNvSpPr>
              <a:spLocks/>
            </p:cNvSpPr>
            <p:nvPr userDrawn="1"/>
          </p:nvSpPr>
          <p:spPr bwMode="auto">
            <a:xfrm>
              <a:off x="45" y="1516"/>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41" name="Freeform 140"/>
            <p:cNvSpPr>
              <a:spLocks/>
            </p:cNvSpPr>
            <p:nvPr userDrawn="1"/>
          </p:nvSpPr>
          <p:spPr bwMode="auto">
            <a:xfrm>
              <a:off x="45" y="1018"/>
              <a:ext cx="241" cy="418"/>
            </a:xfrm>
            <a:custGeom>
              <a:avLst/>
              <a:gdLst>
                <a:gd name="T0" fmla="*/ 0 w 402"/>
                <a:gd name="T1" fmla="*/ 0 h 696"/>
                <a:gd name="T2" fmla="*/ 0 w 402"/>
                <a:gd name="T3" fmla="*/ 0 h 696"/>
                <a:gd name="T4" fmla="*/ 0 w 402"/>
                <a:gd name="T5" fmla="*/ 696 h 696"/>
                <a:gd name="T6" fmla="*/ 0 w 402"/>
                <a:gd name="T7" fmla="*/ 696 h 696"/>
                <a:gd name="T8" fmla="*/ 402 w 402"/>
                <a:gd name="T9" fmla="*/ 0 h 696"/>
                <a:gd name="T10" fmla="*/ 0 w 402"/>
                <a:gd name="T11" fmla="*/ 0 h 696"/>
              </a:gdLst>
              <a:ahLst/>
              <a:cxnLst>
                <a:cxn ang="0">
                  <a:pos x="T0" y="T1"/>
                </a:cxn>
                <a:cxn ang="0">
                  <a:pos x="T2" y="T3"/>
                </a:cxn>
                <a:cxn ang="0">
                  <a:pos x="T4" y="T5"/>
                </a:cxn>
                <a:cxn ang="0">
                  <a:pos x="T6" y="T7"/>
                </a:cxn>
                <a:cxn ang="0">
                  <a:pos x="T8" y="T9"/>
                </a:cxn>
                <a:cxn ang="0">
                  <a:pos x="T10" y="T11"/>
                </a:cxn>
              </a:cxnLst>
              <a:rect l="0" t="0" r="r" b="b"/>
              <a:pathLst>
                <a:path w="402" h="696">
                  <a:moveTo>
                    <a:pt x="0" y="0"/>
                  </a:moveTo>
                  <a:lnTo>
                    <a:pt x="0" y="0"/>
                  </a:lnTo>
                  <a:lnTo>
                    <a:pt x="0" y="696"/>
                  </a:lnTo>
                  <a:lnTo>
                    <a:pt x="0" y="696"/>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42" name="Freeform 141"/>
            <p:cNvSpPr>
              <a:spLocks/>
            </p:cNvSpPr>
            <p:nvPr userDrawn="1"/>
          </p:nvSpPr>
          <p:spPr bwMode="auto">
            <a:xfrm>
              <a:off x="45" y="559"/>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43" name="Freeform 142"/>
            <p:cNvSpPr>
              <a:spLocks/>
            </p:cNvSpPr>
            <p:nvPr userDrawn="1"/>
          </p:nvSpPr>
          <p:spPr bwMode="auto">
            <a:xfrm>
              <a:off x="45" y="49"/>
              <a:ext cx="241" cy="418"/>
            </a:xfrm>
            <a:custGeom>
              <a:avLst/>
              <a:gdLst>
                <a:gd name="T0" fmla="*/ 0 w 402"/>
                <a:gd name="T1" fmla="*/ 0 h 696"/>
                <a:gd name="T2" fmla="*/ 0 w 402"/>
                <a:gd name="T3" fmla="*/ 0 h 696"/>
                <a:gd name="T4" fmla="*/ 0 w 402"/>
                <a:gd name="T5" fmla="*/ 696 h 696"/>
                <a:gd name="T6" fmla="*/ 0 w 402"/>
                <a:gd name="T7" fmla="*/ 696 h 696"/>
                <a:gd name="T8" fmla="*/ 402 w 402"/>
                <a:gd name="T9" fmla="*/ 0 h 696"/>
                <a:gd name="T10" fmla="*/ 0 w 402"/>
                <a:gd name="T11" fmla="*/ 0 h 696"/>
              </a:gdLst>
              <a:ahLst/>
              <a:cxnLst>
                <a:cxn ang="0">
                  <a:pos x="T0" y="T1"/>
                </a:cxn>
                <a:cxn ang="0">
                  <a:pos x="T2" y="T3"/>
                </a:cxn>
                <a:cxn ang="0">
                  <a:pos x="T4" y="T5"/>
                </a:cxn>
                <a:cxn ang="0">
                  <a:pos x="T6" y="T7"/>
                </a:cxn>
                <a:cxn ang="0">
                  <a:pos x="T8" y="T9"/>
                </a:cxn>
                <a:cxn ang="0">
                  <a:pos x="T10" y="T11"/>
                </a:cxn>
              </a:cxnLst>
              <a:rect l="0" t="0" r="r" b="b"/>
              <a:pathLst>
                <a:path w="402" h="696">
                  <a:moveTo>
                    <a:pt x="0" y="0"/>
                  </a:moveTo>
                  <a:lnTo>
                    <a:pt x="0" y="0"/>
                  </a:lnTo>
                  <a:lnTo>
                    <a:pt x="0" y="696"/>
                  </a:lnTo>
                  <a:lnTo>
                    <a:pt x="0" y="696"/>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44" name="Freeform 143"/>
            <p:cNvSpPr>
              <a:spLocks/>
            </p:cNvSpPr>
            <p:nvPr userDrawn="1"/>
          </p:nvSpPr>
          <p:spPr bwMode="auto">
            <a:xfrm>
              <a:off x="7102" y="530"/>
              <a:ext cx="1014" cy="878"/>
            </a:xfrm>
            <a:custGeom>
              <a:avLst/>
              <a:gdLst>
                <a:gd name="T0" fmla="*/ 1688 w 1688"/>
                <a:gd name="T1" fmla="*/ 0 h 1462"/>
                <a:gd name="T2" fmla="*/ 1688 w 1688"/>
                <a:gd name="T3" fmla="*/ 0 h 1462"/>
                <a:gd name="T4" fmla="*/ 844 w 1688"/>
                <a:gd name="T5" fmla="*/ 1462 h 1462"/>
                <a:gd name="T6" fmla="*/ 0 w 1688"/>
                <a:gd name="T7" fmla="*/ 0 h 1462"/>
                <a:gd name="T8" fmla="*/ 1688 w 1688"/>
                <a:gd name="T9" fmla="*/ 0 h 1462"/>
              </a:gdLst>
              <a:ahLst/>
              <a:cxnLst>
                <a:cxn ang="0">
                  <a:pos x="T0" y="T1"/>
                </a:cxn>
                <a:cxn ang="0">
                  <a:pos x="T2" y="T3"/>
                </a:cxn>
                <a:cxn ang="0">
                  <a:pos x="T4" y="T5"/>
                </a:cxn>
                <a:cxn ang="0">
                  <a:pos x="T6" y="T7"/>
                </a:cxn>
                <a:cxn ang="0">
                  <a:pos x="T8" y="T9"/>
                </a:cxn>
              </a:cxnLst>
              <a:rect l="0" t="0" r="r" b="b"/>
              <a:pathLst>
                <a:path w="1688" h="1462">
                  <a:moveTo>
                    <a:pt x="1688" y="0"/>
                  </a:moveTo>
                  <a:lnTo>
                    <a:pt x="1688" y="0"/>
                  </a:lnTo>
                  <a:lnTo>
                    <a:pt x="844" y="1462"/>
                  </a:lnTo>
                  <a:lnTo>
                    <a:pt x="0" y="0"/>
                  </a:lnTo>
                  <a:lnTo>
                    <a:pt x="16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45" name="Freeform 144"/>
            <p:cNvSpPr>
              <a:spLocks/>
            </p:cNvSpPr>
            <p:nvPr userDrawn="1"/>
          </p:nvSpPr>
          <p:spPr bwMode="auto">
            <a:xfrm>
              <a:off x="7102" y="2548"/>
              <a:ext cx="1014" cy="878"/>
            </a:xfrm>
            <a:custGeom>
              <a:avLst/>
              <a:gdLst>
                <a:gd name="T0" fmla="*/ 1688 w 1688"/>
                <a:gd name="T1" fmla="*/ 0 h 1462"/>
                <a:gd name="T2" fmla="*/ 1688 w 1688"/>
                <a:gd name="T3" fmla="*/ 0 h 1462"/>
                <a:gd name="T4" fmla="*/ 844 w 1688"/>
                <a:gd name="T5" fmla="*/ 1462 h 1462"/>
                <a:gd name="T6" fmla="*/ 0 w 1688"/>
                <a:gd name="T7" fmla="*/ 1 h 1462"/>
                <a:gd name="T8" fmla="*/ 1688 w 1688"/>
                <a:gd name="T9" fmla="*/ 0 h 1462"/>
              </a:gdLst>
              <a:ahLst/>
              <a:cxnLst>
                <a:cxn ang="0">
                  <a:pos x="T0" y="T1"/>
                </a:cxn>
                <a:cxn ang="0">
                  <a:pos x="T2" y="T3"/>
                </a:cxn>
                <a:cxn ang="0">
                  <a:pos x="T4" y="T5"/>
                </a:cxn>
                <a:cxn ang="0">
                  <a:pos x="T6" y="T7"/>
                </a:cxn>
                <a:cxn ang="0">
                  <a:pos x="T8" y="T9"/>
                </a:cxn>
              </a:cxnLst>
              <a:rect l="0" t="0" r="r" b="b"/>
              <a:pathLst>
                <a:path w="1688" h="1462">
                  <a:moveTo>
                    <a:pt x="1688" y="0"/>
                  </a:moveTo>
                  <a:lnTo>
                    <a:pt x="1688" y="0"/>
                  </a:lnTo>
                  <a:lnTo>
                    <a:pt x="844" y="1462"/>
                  </a:lnTo>
                  <a:lnTo>
                    <a:pt x="0" y="1"/>
                  </a:lnTo>
                  <a:lnTo>
                    <a:pt x="1688" y="0"/>
                  </a:lnTo>
                  <a:close/>
                </a:path>
              </a:pathLst>
            </a:custGeom>
            <a:solidFill>
              <a:schemeClr val="accent1">
                <a:alpha val="46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46" name="Freeform 145"/>
            <p:cNvSpPr>
              <a:spLocks/>
            </p:cNvSpPr>
            <p:nvPr userDrawn="1"/>
          </p:nvSpPr>
          <p:spPr bwMode="auto">
            <a:xfrm>
              <a:off x="83" y="531"/>
              <a:ext cx="7445" cy="921"/>
            </a:xfrm>
            <a:custGeom>
              <a:avLst/>
              <a:gdLst>
                <a:gd name="T0" fmla="*/ 11532 w 12398"/>
                <a:gd name="T1" fmla="*/ 11 h 1533"/>
                <a:gd name="T2" fmla="*/ 11532 w 12398"/>
                <a:gd name="T3" fmla="*/ 11 h 1533"/>
                <a:gd name="T4" fmla="*/ 11513 w 12398"/>
                <a:gd name="T5" fmla="*/ 0 h 1533"/>
                <a:gd name="T6" fmla="*/ 12398 w 12398"/>
                <a:gd name="T7" fmla="*/ 1533 h 1533"/>
                <a:gd name="T8" fmla="*/ 867 w 12398"/>
                <a:gd name="T9" fmla="*/ 1533 h 1533"/>
                <a:gd name="T10" fmla="*/ 0 w 12398"/>
                <a:gd name="T11" fmla="*/ 13 h 1533"/>
                <a:gd name="T12" fmla="*/ 11532 w 12398"/>
                <a:gd name="T13" fmla="*/ 11 h 1533"/>
              </a:gdLst>
              <a:ahLst/>
              <a:cxnLst>
                <a:cxn ang="0">
                  <a:pos x="T0" y="T1"/>
                </a:cxn>
                <a:cxn ang="0">
                  <a:pos x="T2" y="T3"/>
                </a:cxn>
                <a:cxn ang="0">
                  <a:pos x="T4" y="T5"/>
                </a:cxn>
                <a:cxn ang="0">
                  <a:pos x="T6" y="T7"/>
                </a:cxn>
                <a:cxn ang="0">
                  <a:pos x="T8" y="T9"/>
                </a:cxn>
                <a:cxn ang="0">
                  <a:pos x="T10" y="T11"/>
                </a:cxn>
                <a:cxn ang="0">
                  <a:pos x="T12" y="T13"/>
                </a:cxn>
              </a:cxnLst>
              <a:rect l="0" t="0" r="r" b="b"/>
              <a:pathLst>
                <a:path w="12398" h="1533">
                  <a:moveTo>
                    <a:pt x="11532" y="11"/>
                  </a:moveTo>
                  <a:lnTo>
                    <a:pt x="11532" y="11"/>
                  </a:lnTo>
                  <a:lnTo>
                    <a:pt x="11513" y="0"/>
                  </a:lnTo>
                  <a:lnTo>
                    <a:pt x="12398" y="1533"/>
                  </a:lnTo>
                  <a:lnTo>
                    <a:pt x="867" y="1533"/>
                  </a:lnTo>
                  <a:lnTo>
                    <a:pt x="0" y="13"/>
                  </a:lnTo>
                  <a:lnTo>
                    <a:pt x="11532" y="1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47" name="Freeform 146"/>
            <p:cNvSpPr>
              <a:spLocks/>
            </p:cNvSpPr>
            <p:nvPr userDrawn="1"/>
          </p:nvSpPr>
          <p:spPr bwMode="auto">
            <a:xfrm>
              <a:off x="7102" y="4"/>
              <a:ext cx="1015" cy="438"/>
            </a:xfrm>
            <a:custGeom>
              <a:avLst/>
              <a:gdLst>
                <a:gd name="T0" fmla="*/ 422 w 1689"/>
                <a:gd name="T1" fmla="*/ 0 h 730"/>
                <a:gd name="T2" fmla="*/ 422 w 1689"/>
                <a:gd name="T3" fmla="*/ 0 h 730"/>
                <a:gd name="T4" fmla="*/ 0 w 1689"/>
                <a:gd name="T5" fmla="*/ 730 h 730"/>
                <a:gd name="T6" fmla="*/ 1689 w 1689"/>
                <a:gd name="T7" fmla="*/ 730 h 730"/>
                <a:gd name="T8" fmla="*/ 1266 w 1689"/>
                <a:gd name="T9" fmla="*/ 0 h 730"/>
                <a:gd name="T10" fmla="*/ 422 w 1689"/>
                <a:gd name="T11" fmla="*/ 0 h 730"/>
              </a:gdLst>
              <a:ahLst/>
              <a:cxnLst>
                <a:cxn ang="0">
                  <a:pos x="T0" y="T1"/>
                </a:cxn>
                <a:cxn ang="0">
                  <a:pos x="T2" y="T3"/>
                </a:cxn>
                <a:cxn ang="0">
                  <a:pos x="T4" y="T5"/>
                </a:cxn>
                <a:cxn ang="0">
                  <a:pos x="T6" y="T7"/>
                </a:cxn>
                <a:cxn ang="0">
                  <a:pos x="T8" y="T9"/>
                </a:cxn>
                <a:cxn ang="0">
                  <a:pos x="T10" y="T11"/>
                </a:cxn>
              </a:cxnLst>
              <a:rect l="0" t="0" r="r" b="b"/>
              <a:pathLst>
                <a:path w="1689" h="730">
                  <a:moveTo>
                    <a:pt x="422" y="0"/>
                  </a:moveTo>
                  <a:lnTo>
                    <a:pt x="422" y="0"/>
                  </a:lnTo>
                  <a:lnTo>
                    <a:pt x="0" y="730"/>
                  </a:lnTo>
                  <a:lnTo>
                    <a:pt x="1689" y="730"/>
                  </a:lnTo>
                  <a:lnTo>
                    <a:pt x="1266" y="0"/>
                  </a:lnTo>
                  <a:lnTo>
                    <a:pt x="422"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48" name="Freeform 147"/>
            <p:cNvSpPr>
              <a:spLocks/>
            </p:cNvSpPr>
            <p:nvPr userDrawn="1"/>
          </p:nvSpPr>
          <p:spPr bwMode="auto">
            <a:xfrm>
              <a:off x="7963" y="4"/>
              <a:ext cx="229" cy="394"/>
            </a:xfrm>
            <a:custGeom>
              <a:avLst/>
              <a:gdLst>
                <a:gd name="T0" fmla="*/ 380 w 380"/>
                <a:gd name="T1" fmla="*/ 0 h 657"/>
                <a:gd name="T2" fmla="*/ 380 w 380"/>
                <a:gd name="T3" fmla="*/ 0 h 657"/>
                <a:gd name="T4" fmla="*/ 0 w 380"/>
                <a:gd name="T5" fmla="*/ 0 h 657"/>
                <a:gd name="T6" fmla="*/ 380 w 380"/>
                <a:gd name="T7" fmla="*/ 657 h 657"/>
                <a:gd name="T8" fmla="*/ 380 w 380"/>
                <a:gd name="T9" fmla="*/ 0 h 657"/>
              </a:gdLst>
              <a:ahLst/>
              <a:cxnLst>
                <a:cxn ang="0">
                  <a:pos x="T0" y="T1"/>
                </a:cxn>
                <a:cxn ang="0">
                  <a:pos x="T2" y="T3"/>
                </a:cxn>
                <a:cxn ang="0">
                  <a:pos x="T4" y="T5"/>
                </a:cxn>
                <a:cxn ang="0">
                  <a:pos x="T6" y="T7"/>
                </a:cxn>
                <a:cxn ang="0">
                  <a:pos x="T8" y="T9"/>
                </a:cxn>
              </a:cxnLst>
              <a:rect l="0" t="0" r="r" b="b"/>
              <a:pathLst>
                <a:path w="380" h="657">
                  <a:moveTo>
                    <a:pt x="380" y="0"/>
                  </a:moveTo>
                  <a:lnTo>
                    <a:pt x="380" y="0"/>
                  </a:lnTo>
                  <a:lnTo>
                    <a:pt x="0" y="0"/>
                  </a:lnTo>
                  <a:lnTo>
                    <a:pt x="380" y="657"/>
                  </a:lnTo>
                  <a:lnTo>
                    <a:pt x="38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49" name="Freeform 148"/>
            <p:cNvSpPr>
              <a:spLocks/>
            </p:cNvSpPr>
            <p:nvPr userDrawn="1"/>
          </p:nvSpPr>
          <p:spPr bwMode="auto">
            <a:xfrm>
              <a:off x="7685" y="574"/>
              <a:ext cx="507" cy="878"/>
            </a:xfrm>
            <a:custGeom>
              <a:avLst/>
              <a:gdLst>
                <a:gd name="T0" fmla="*/ 844 w 844"/>
                <a:gd name="T1" fmla="*/ 0 h 1462"/>
                <a:gd name="T2" fmla="*/ 844 w 844"/>
                <a:gd name="T3" fmla="*/ 0 h 1462"/>
                <a:gd name="T4" fmla="*/ 0 w 844"/>
                <a:gd name="T5" fmla="*/ 1462 h 1462"/>
                <a:gd name="T6" fmla="*/ 844 w 844"/>
                <a:gd name="T7" fmla="*/ 1462 h 1462"/>
                <a:gd name="T8" fmla="*/ 844 w 844"/>
                <a:gd name="T9" fmla="*/ 0 h 1462"/>
              </a:gdLst>
              <a:ahLst/>
              <a:cxnLst>
                <a:cxn ang="0">
                  <a:pos x="T0" y="T1"/>
                </a:cxn>
                <a:cxn ang="0">
                  <a:pos x="T2" y="T3"/>
                </a:cxn>
                <a:cxn ang="0">
                  <a:pos x="T4" y="T5"/>
                </a:cxn>
                <a:cxn ang="0">
                  <a:pos x="T6" y="T7"/>
                </a:cxn>
                <a:cxn ang="0">
                  <a:pos x="T8" y="T9"/>
                </a:cxn>
              </a:cxnLst>
              <a:rect l="0" t="0" r="r" b="b"/>
              <a:pathLst>
                <a:path w="844" h="1462">
                  <a:moveTo>
                    <a:pt x="844" y="0"/>
                  </a:moveTo>
                  <a:lnTo>
                    <a:pt x="844" y="0"/>
                  </a:lnTo>
                  <a:lnTo>
                    <a:pt x="0" y="1462"/>
                  </a:lnTo>
                  <a:lnTo>
                    <a:pt x="844" y="1462"/>
                  </a:lnTo>
                  <a:lnTo>
                    <a:pt x="844"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50" name="Freeform 149"/>
            <p:cNvSpPr>
              <a:spLocks/>
            </p:cNvSpPr>
            <p:nvPr userDrawn="1"/>
          </p:nvSpPr>
          <p:spPr bwMode="auto">
            <a:xfrm>
              <a:off x="7685" y="1539"/>
              <a:ext cx="507" cy="878"/>
            </a:xfrm>
            <a:custGeom>
              <a:avLst/>
              <a:gdLst>
                <a:gd name="T0" fmla="*/ 843 w 843"/>
                <a:gd name="T1" fmla="*/ 0 h 1461"/>
                <a:gd name="T2" fmla="*/ 843 w 843"/>
                <a:gd name="T3" fmla="*/ 0 h 1461"/>
                <a:gd name="T4" fmla="*/ 0 w 843"/>
                <a:gd name="T5" fmla="*/ 0 h 1461"/>
                <a:gd name="T6" fmla="*/ 843 w 843"/>
                <a:gd name="T7" fmla="*/ 1461 h 1461"/>
                <a:gd name="T8" fmla="*/ 843 w 843"/>
                <a:gd name="T9" fmla="*/ 0 h 1461"/>
              </a:gdLst>
              <a:ahLst/>
              <a:cxnLst>
                <a:cxn ang="0">
                  <a:pos x="T0" y="T1"/>
                </a:cxn>
                <a:cxn ang="0">
                  <a:pos x="T2" y="T3"/>
                </a:cxn>
                <a:cxn ang="0">
                  <a:pos x="T4" y="T5"/>
                </a:cxn>
                <a:cxn ang="0">
                  <a:pos x="T6" y="T7"/>
                </a:cxn>
                <a:cxn ang="0">
                  <a:pos x="T8" y="T9"/>
                </a:cxn>
              </a:cxnLst>
              <a:rect l="0" t="0" r="r" b="b"/>
              <a:pathLst>
                <a:path w="843" h="1461">
                  <a:moveTo>
                    <a:pt x="843" y="0"/>
                  </a:moveTo>
                  <a:lnTo>
                    <a:pt x="843" y="0"/>
                  </a:lnTo>
                  <a:lnTo>
                    <a:pt x="0" y="0"/>
                  </a:lnTo>
                  <a:lnTo>
                    <a:pt x="843" y="1461"/>
                  </a:lnTo>
                  <a:lnTo>
                    <a:pt x="84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51" name="Freeform 150"/>
            <p:cNvSpPr>
              <a:spLocks/>
            </p:cNvSpPr>
            <p:nvPr userDrawn="1"/>
          </p:nvSpPr>
          <p:spPr bwMode="auto">
            <a:xfrm>
              <a:off x="7685" y="2592"/>
              <a:ext cx="507" cy="878"/>
            </a:xfrm>
            <a:custGeom>
              <a:avLst/>
              <a:gdLst>
                <a:gd name="T0" fmla="*/ 844 w 844"/>
                <a:gd name="T1" fmla="*/ 0 h 1462"/>
                <a:gd name="T2" fmla="*/ 844 w 844"/>
                <a:gd name="T3" fmla="*/ 0 h 1462"/>
                <a:gd name="T4" fmla="*/ 0 w 844"/>
                <a:gd name="T5" fmla="*/ 1462 h 1462"/>
                <a:gd name="T6" fmla="*/ 844 w 844"/>
                <a:gd name="T7" fmla="*/ 1462 h 1462"/>
                <a:gd name="T8" fmla="*/ 844 w 844"/>
                <a:gd name="T9" fmla="*/ 0 h 1462"/>
              </a:gdLst>
              <a:ahLst/>
              <a:cxnLst>
                <a:cxn ang="0">
                  <a:pos x="T0" y="T1"/>
                </a:cxn>
                <a:cxn ang="0">
                  <a:pos x="T2" y="T3"/>
                </a:cxn>
                <a:cxn ang="0">
                  <a:pos x="T4" y="T5"/>
                </a:cxn>
                <a:cxn ang="0">
                  <a:pos x="T6" y="T7"/>
                </a:cxn>
                <a:cxn ang="0">
                  <a:pos x="T8" y="T9"/>
                </a:cxn>
              </a:cxnLst>
              <a:rect l="0" t="0" r="r" b="b"/>
              <a:pathLst>
                <a:path w="844" h="1462">
                  <a:moveTo>
                    <a:pt x="844" y="0"/>
                  </a:moveTo>
                  <a:lnTo>
                    <a:pt x="844" y="0"/>
                  </a:lnTo>
                  <a:lnTo>
                    <a:pt x="0" y="1462"/>
                  </a:lnTo>
                  <a:lnTo>
                    <a:pt x="844" y="1462"/>
                  </a:lnTo>
                  <a:lnTo>
                    <a:pt x="844" y="0"/>
                  </a:lnTo>
                  <a:close/>
                </a:path>
              </a:pathLst>
            </a:custGeom>
            <a:solidFill>
              <a:schemeClr val="bg2">
                <a:lumMod val="75000"/>
                <a:alpha val="56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52" name="Freeform 151"/>
            <p:cNvSpPr>
              <a:spLocks/>
            </p:cNvSpPr>
            <p:nvPr userDrawn="1"/>
          </p:nvSpPr>
          <p:spPr bwMode="auto">
            <a:xfrm>
              <a:off x="7685" y="3552"/>
              <a:ext cx="507" cy="877"/>
            </a:xfrm>
            <a:custGeom>
              <a:avLst/>
              <a:gdLst>
                <a:gd name="T0" fmla="*/ 843 w 843"/>
                <a:gd name="T1" fmla="*/ 0 h 1461"/>
                <a:gd name="T2" fmla="*/ 843 w 843"/>
                <a:gd name="T3" fmla="*/ 0 h 1461"/>
                <a:gd name="T4" fmla="*/ 0 w 843"/>
                <a:gd name="T5" fmla="*/ 1 h 1461"/>
                <a:gd name="T6" fmla="*/ 843 w 843"/>
                <a:gd name="T7" fmla="*/ 1461 h 1461"/>
                <a:gd name="T8" fmla="*/ 843 w 843"/>
                <a:gd name="T9" fmla="*/ 0 h 1461"/>
              </a:gdLst>
              <a:ahLst/>
              <a:cxnLst>
                <a:cxn ang="0">
                  <a:pos x="T0" y="T1"/>
                </a:cxn>
                <a:cxn ang="0">
                  <a:pos x="T2" y="T3"/>
                </a:cxn>
                <a:cxn ang="0">
                  <a:pos x="T4" y="T5"/>
                </a:cxn>
                <a:cxn ang="0">
                  <a:pos x="T6" y="T7"/>
                </a:cxn>
                <a:cxn ang="0">
                  <a:pos x="T8" y="T9"/>
                </a:cxn>
              </a:cxnLst>
              <a:rect l="0" t="0" r="r" b="b"/>
              <a:pathLst>
                <a:path w="843" h="1461">
                  <a:moveTo>
                    <a:pt x="843" y="0"/>
                  </a:moveTo>
                  <a:lnTo>
                    <a:pt x="843" y="0"/>
                  </a:lnTo>
                  <a:lnTo>
                    <a:pt x="0" y="1"/>
                  </a:lnTo>
                  <a:lnTo>
                    <a:pt x="843" y="1461"/>
                  </a:lnTo>
                  <a:lnTo>
                    <a:pt x="843" y="0"/>
                  </a:lnTo>
                  <a:close/>
                </a:path>
              </a:pathLst>
            </a:custGeom>
            <a:solidFill>
              <a:schemeClr val="accent1">
                <a:alpha val="33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53" name="Freeform 152"/>
            <p:cNvSpPr>
              <a:spLocks/>
            </p:cNvSpPr>
            <p:nvPr userDrawn="1"/>
          </p:nvSpPr>
          <p:spPr bwMode="auto">
            <a:xfrm>
              <a:off x="864" y="5161"/>
              <a:ext cx="90" cy="80"/>
            </a:xfrm>
            <a:custGeom>
              <a:avLst/>
              <a:gdLst>
                <a:gd name="T0" fmla="*/ 75 w 150"/>
                <a:gd name="T1" fmla="*/ 0 h 133"/>
                <a:gd name="T2" fmla="*/ 75 w 150"/>
                <a:gd name="T3" fmla="*/ 0 h 133"/>
                <a:gd name="T4" fmla="*/ 0 w 150"/>
                <a:gd name="T5" fmla="*/ 133 h 133"/>
                <a:gd name="T6" fmla="*/ 150 w 150"/>
                <a:gd name="T7" fmla="*/ 133 h 133"/>
                <a:gd name="T8" fmla="*/ 75 w 150"/>
                <a:gd name="T9" fmla="*/ 0 h 133"/>
              </a:gdLst>
              <a:ahLst/>
              <a:cxnLst>
                <a:cxn ang="0">
                  <a:pos x="T0" y="T1"/>
                </a:cxn>
                <a:cxn ang="0">
                  <a:pos x="T2" y="T3"/>
                </a:cxn>
                <a:cxn ang="0">
                  <a:pos x="T4" y="T5"/>
                </a:cxn>
                <a:cxn ang="0">
                  <a:pos x="T6" y="T7"/>
                </a:cxn>
                <a:cxn ang="0">
                  <a:pos x="T8" y="T9"/>
                </a:cxn>
              </a:cxnLst>
              <a:rect l="0" t="0" r="r" b="b"/>
              <a:pathLst>
                <a:path w="150" h="133">
                  <a:moveTo>
                    <a:pt x="75" y="0"/>
                  </a:moveTo>
                  <a:lnTo>
                    <a:pt x="75" y="0"/>
                  </a:lnTo>
                  <a:lnTo>
                    <a:pt x="0" y="133"/>
                  </a:lnTo>
                  <a:lnTo>
                    <a:pt x="150" y="133"/>
                  </a:lnTo>
                  <a:lnTo>
                    <a:pt x="75" y="0"/>
                  </a:lnTo>
                  <a:close/>
                </a:path>
              </a:pathLst>
            </a:custGeom>
            <a:solidFill>
              <a:srgbClr val="039F5A"/>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54" name="Freeform 153"/>
            <p:cNvSpPr>
              <a:spLocks/>
            </p:cNvSpPr>
            <p:nvPr userDrawn="1"/>
          </p:nvSpPr>
          <p:spPr bwMode="auto">
            <a:xfrm>
              <a:off x="472" y="5161"/>
              <a:ext cx="90" cy="80"/>
            </a:xfrm>
            <a:custGeom>
              <a:avLst/>
              <a:gdLst>
                <a:gd name="T0" fmla="*/ 74 w 150"/>
                <a:gd name="T1" fmla="*/ 0 h 133"/>
                <a:gd name="T2" fmla="*/ 74 w 150"/>
                <a:gd name="T3" fmla="*/ 0 h 133"/>
                <a:gd name="T4" fmla="*/ 0 w 150"/>
                <a:gd name="T5" fmla="*/ 133 h 133"/>
                <a:gd name="T6" fmla="*/ 150 w 150"/>
                <a:gd name="T7" fmla="*/ 133 h 133"/>
                <a:gd name="T8" fmla="*/ 74 w 150"/>
                <a:gd name="T9" fmla="*/ 0 h 133"/>
              </a:gdLst>
              <a:ahLst/>
              <a:cxnLst>
                <a:cxn ang="0">
                  <a:pos x="T0" y="T1"/>
                </a:cxn>
                <a:cxn ang="0">
                  <a:pos x="T2" y="T3"/>
                </a:cxn>
                <a:cxn ang="0">
                  <a:pos x="T4" y="T5"/>
                </a:cxn>
                <a:cxn ang="0">
                  <a:pos x="T6" y="T7"/>
                </a:cxn>
                <a:cxn ang="0">
                  <a:pos x="T8" y="T9"/>
                </a:cxn>
              </a:cxnLst>
              <a:rect l="0" t="0" r="r" b="b"/>
              <a:pathLst>
                <a:path w="150" h="133">
                  <a:moveTo>
                    <a:pt x="74" y="0"/>
                  </a:moveTo>
                  <a:lnTo>
                    <a:pt x="74" y="0"/>
                  </a:lnTo>
                  <a:lnTo>
                    <a:pt x="0" y="133"/>
                  </a:lnTo>
                  <a:lnTo>
                    <a:pt x="150" y="133"/>
                  </a:lnTo>
                  <a:lnTo>
                    <a:pt x="74"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55" name="Freeform 154"/>
            <p:cNvSpPr>
              <a:spLocks noEditPoints="1"/>
            </p:cNvSpPr>
            <p:nvPr userDrawn="1"/>
          </p:nvSpPr>
          <p:spPr bwMode="auto">
            <a:xfrm>
              <a:off x="303" y="5162"/>
              <a:ext cx="55" cy="79"/>
            </a:xfrm>
            <a:custGeom>
              <a:avLst/>
              <a:gdLst>
                <a:gd name="T0" fmla="*/ 92 w 93"/>
                <a:gd name="T1" fmla="*/ 40 h 131"/>
                <a:gd name="T2" fmla="*/ 92 w 93"/>
                <a:gd name="T3" fmla="*/ 40 h 131"/>
                <a:gd name="T4" fmla="*/ 87 w 93"/>
                <a:gd name="T5" fmla="*/ 63 h 131"/>
                <a:gd name="T6" fmla="*/ 70 w 93"/>
                <a:gd name="T7" fmla="*/ 79 h 131"/>
                <a:gd name="T8" fmla="*/ 45 w 93"/>
                <a:gd name="T9" fmla="*/ 84 h 131"/>
                <a:gd name="T10" fmla="*/ 27 w 93"/>
                <a:gd name="T11" fmla="*/ 84 h 131"/>
                <a:gd name="T12" fmla="*/ 27 w 93"/>
                <a:gd name="T13" fmla="*/ 124 h 131"/>
                <a:gd name="T14" fmla="*/ 27 w 93"/>
                <a:gd name="T15" fmla="*/ 131 h 131"/>
                <a:gd name="T16" fmla="*/ 20 w 93"/>
                <a:gd name="T17" fmla="*/ 131 h 131"/>
                <a:gd name="T18" fmla="*/ 8 w 93"/>
                <a:gd name="T19" fmla="*/ 131 h 131"/>
                <a:gd name="T20" fmla="*/ 0 w 93"/>
                <a:gd name="T21" fmla="*/ 131 h 131"/>
                <a:gd name="T22" fmla="*/ 0 w 93"/>
                <a:gd name="T23" fmla="*/ 124 h 131"/>
                <a:gd name="T24" fmla="*/ 0 w 93"/>
                <a:gd name="T25" fmla="*/ 8 h 131"/>
                <a:gd name="T26" fmla="*/ 0 w 93"/>
                <a:gd name="T27" fmla="*/ 0 h 131"/>
                <a:gd name="T28" fmla="*/ 8 w 93"/>
                <a:gd name="T29" fmla="*/ 0 h 131"/>
                <a:gd name="T30" fmla="*/ 38 w 93"/>
                <a:gd name="T31" fmla="*/ 0 h 131"/>
                <a:gd name="T32" fmla="*/ 75 w 93"/>
                <a:gd name="T33" fmla="*/ 9 h 131"/>
                <a:gd name="T34" fmla="*/ 92 w 93"/>
                <a:gd name="T35" fmla="*/ 40 h 131"/>
                <a:gd name="T36" fmla="*/ 60 w 93"/>
                <a:gd name="T37" fmla="*/ 29 h 131"/>
                <a:gd name="T38" fmla="*/ 60 w 93"/>
                <a:gd name="T39" fmla="*/ 29 h 131"/>
                <a:gd name="T40" fmla="*/ 40 w 93"/>
                <a:gd name="T41" fmla="*/ 25 h 131"/>
                <a:gd name="T42" fmla="*/ 27 w 93"/>
                <a:gd name="T43" fmla="*/ 25 h 131"/>
                <a:gd name="T44" fmla="*/ 27 w 93"/>
                <a:gd name="T45" fmla="*/ 59 h 131"/>
                <a:gd name="T46" fmla="*/ 44 w 93"/>
                <a:gd name="T47" fmla="*/ 59 h 131"/>
                <a:gd name="T48" fmla="*/ 61 w 93"/>
                <a:gd name="T49" fmla="*/ 54 h 131"/>
                <a:gd name="T50" fmla="*/ 66 w 93"/>
                <a:gd name="T51" fmla="*/ 41 h 131"/>
                <a:gd name="T52" fmla="*/ 60 w 93"/>
                <a:gd name="T53" fmla="*/ 2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31">
                  <a:moveTo>
                    <a:pt x="92" y="40"/>
                  </a:moveTo>
                  <a:lnTo>
                    <a:pt x="92" y="40"/>
                  </a:lnTo>
                  <a:cubicBezTo>
                    <a:pt x="93" y="48"/>
                    <a:pt x="91" y="56"/>
                    <a:pt x="87" y="63"/>
                  </a:cubicBezTo>
                  <a:cubicBezTo>
                    <a:pt x="83" y="70"/>
                    <a:pt x="77" y="75"/>
                    <a:pt x="70" y="79"/>
                  </a:cubicBezTo>
                  <a:cubicBezTo>
                    <a:pt x="62" y="83"/>
                    <a:pt x="54" y="84"/>
                    <a:pt x="45" y="84"/>
                  </a:cubicBezTo>
                  <a:lnTo>
                    <a:pt x="27" y="84"/>
                  </a:lnTo>
                  <a:lnTo>
                    <a:pt x="27" y="124"/>
                  </a:lnTo>
                  <a:lnTo>
                    <a:pt x="27" y="131"/>
                  </a:lnTo>
                  <a:lnTo>
                    <a:pt x="20" y="131"/>
                  </a:lnTo>
                  <a:lnTo>
                    <a:pt x="8" y="131"/>
                  </a:lnTo>
                  <a:lnTo>
                    <a:pt x="0" y="131"/>
                  </a:lnTo>
                  <a:lnTo>
                    <a:pt x="0" y="124"/>
                  </a:lnTo>
                  <a:lnTo>
                    <a:pt x="0" y="8"/>
                  </a:lnTo>
                  <a:lnTo>
                    <a:pt x="0" y="0"/>
                  </a:lnTo>
                  <a:lnTo>
                    <a:pt x="8" y="0"/>
                  </a:lnTo>
                  <a:lnTo>
                    <a:pt x="38" y="0"/>
                  </a:lnTo>
                  <a:cubicBezTo>
                    <a:pt x="54" y="0"/>
                    <a:pt x="66" y="3"/>
                    <a:pt x="75" y="9"/>
                  </a:cubicBezTo>
                  <a:cubicBezTo>
                    <a:pt x="86" y="15"/>
                    <a:pt x="92" y="25"/>
                    <a:pt x="92" y="40"/>
                  </a:cubicBezTo>
                  <a:close/>
                  <a:moveTo>
                    <a:pt x="60" y="29"/>
                  </a:moveTo>
                  <a:lnTo>
                    <a:pt x="60" y="29"/>
                  </a:lnTo>
                  <a:cubicBezTo>
                    <a:pt x="55" y="27"/>
                    <a:pt x="49" y="25"/>
                    <a:pt x="40" y="25"/>
                  </a:cubicBezTo>
                  <a:lnTo>
                    <a:pt x="27" y="25"/>
                  </a:lnTo>
                  <a:lnTo>
                    <a:pt x="27" y="59"/>
                  </a:lnTo>
                  <a:lnTo>
                    <a:pt x="44" y="59"/>
                  </a:lnTo>
                  <a:cubicBezTo>
                    <a:pt x="52" y="59"/>
                    <a:pt x="58" y="58"/>
                    <a:pt x="61" y="54"/>
                  </a:cubicBezTo>
                  <a:cubicBezTo>
                    <a:pt x="65" y="51"/>
                    <a:pt x="66" y="46"/>
                    <a:pt x="66" y="41"/>
                  </a:cubicBezTo>
                  <a:cubicBezTo>
                    <a:pt x="66" y="33"/>
                    <a:pt x="62" y="31"/>
                    <a:pt x="60" y="2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56" name="Freeform 155"/>
            <p:cNvSpPr>
              <a:spLocks noEditPoints="1"/>
            </p:cNvSpPr>
            <p:nvPr userDrawn="1"/>
          </p:nvSpPr>
          <p:spPr bwMode="auto">
            <a:xfrm>
              <a:off x="686" y="5162"/>
              <a:ext cx="60" cy="79"/>
            </a:xfrm>
            <a:custGeom>
              <a:avLst/>
              <a:gdLst>
                <a:gd name="T0" fmla="*/ 91 w 100"/>
                <a:gd name="T1" fmla="*/ 120 h 131"/>
                <a:gd name="T2" fmla="*/ 91 w 100"/>
                <a:gd name="T3" fmla="*/ 120 h 131"/>
                <a:gd name="T4" fmla="*/ 100 w 100"/>
                <a:gd name="T5" fmla="*/ 131 h 131"/>
                <a:gd name="T6" fmla="*/ 85 w 100"/>
                <a:gd name="T7" fmla="*/ 131 h 131"/>
                <a:gd name="T8" fmla="*/ 70 w 100"/>
                <a:gd name="T9" fmla="*/ 131 h 131"/>
                <a:gd name="T10" fmla="*/ 67 w 100"/>
                <a:gd name="T11" fmla="*/ 131 h 131"/>
                <a:gd name="T12" fmla="*/ 64 w 100"/>
                <a:gd name="T13" fmla="*/ 128 h 131"/>
                <a:gd name="T14" fmla="*/ 27 w 100"/>
                <a:gd name="T15" fmla="*/ 78 h 131"/>
                <a:gd name="T16" fmla="*/ 27 w 100"/>
                <a:gd name="T17" fmla="*/ 124 h 131"/>
                <a:gd name="T18" fmla="*/ 27 w 100"/>
                <a:gd name="T19" fmla="*/ 131 h 131"/>
                <a:gd name="T20" fmla="*/ 19 w 100"/>
                <a:gd name="T21" fmla="*/ 131 h 131"/>
                <a:gd name="T22" fmla="*/ 8 w 100"/>
                <a:gd name="T23" fmla="*/ 131 h 131"/>
                <a:gd name="T24" fmla="*/ 0 w 100"/>
                <a:gd name="T25" fmla="*/ 131 h 131"/>
                <a:gd name="T26" fmla="*/ 0 w 100"/>
                <a:gd name="T27" fmla="*/ 124 h 131"/>
                <a:gd name="T28" fmla="*/ 0 w 100"/>
                <a:gd name="T29" fmla="*/ 8 h 131"/>
                <a:gd name="T30" fmla="*/ 0 w 100"/>
                <a:gd name="T31" fmla="*/ 0 h 131"/>
                <a:gd name="T32" fmla="*/ 8 w 100"/>
                <a:gd name="T33" fmla="*/ 0 h 131"/>
                <a:gd name="T34" fmla="*/ 39 w 100"/>
                <a:gd name="T35" fmla="*/ 0 h 131"/>
                <a:gd name="T36" fmla="*/ 81 w 100"/>
                <a:gd name="T37" fmla="*/ 13 h 131"/>
                <a:gd name="T38" fmla="*/ 94 w 100"/>
                <a:gd name="T39" fmla="*/ 43 h 131"/>
                <a:gd name="T40" fmla="*/ 90 w 100"/>
                <a:gd name="T41" fmla="*/ 65 h 131"/>
                <a:gd name="T42" fmla="*/ 75 w 100"/>
                <a:gd name="T43" fmla="*/ 81 h 131"/>
                <a:gd name="T44" fmla="*/ 65 w 100"/>
                <a:gd name="T45" fmla="*/ 86 h 131"/>
                <a:gd name="T46" fmla="*/ 91 w 100"/>
                <a:gd name="T47" fmla="*/ 120 h 131"/>
                <a:gd name="T48" fmla="*/ 27 w 100"/>
                <a:gd name="T49" fmla="*/ 64 h 131"/>
                <a:gd name="T50" fmla="*/ 27 w 100"/>
                <a:gd name="T51" fmla="*/ 64 h 131"/>
                <a:gd name="T52" fmla="*/ 31 w 100"/>
                <a:gd name="T53" fmla="*/ 64 h 131"/>
                <a:gd name="T54" fmla="*/ 41 w 100"/>
                <a:gd name="T55" fmla="*/ 64 h 131"/>
                <a:gd name="T56" fmla="*/ 61 w 100"/>
                <a:gd name="T57" fmla="*/ 59 h 131"/>
                <a:gd name="T58" fmla="*/ 68 w 100"/>
                <a:gd name="T59" fmla="*/ 45 h 131"/>
                <a:gd name="T60" fmla="*/ 61 w 100"/>
                <a:gd name="T61" fmla="*/ 31 h 131"/>
                <a:gd name="T62" fmla="*/ 43 w 100"/>
                <a:gd name="T63" fmla="*/ 26 h 131"/>
                <a:gd name="T64" fmla="*/ 27 w 100"/>
                <a:gd name="T65" fmla="*/ 26 h 131"/>
                <a:gd name="T66" fmla="*/ 27 w 100"/>
                <a:gd name="T67" fmla="*/ 6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31">
                  <a:moveTo>
                    <a:pt x="91" y="120"/>
                  </a:moveTo>
                  <a:lnTo>
                    <a:pt x="91" y="120"/>
                  </a:lnTo>
                  <a:lnTo>
                    <a:pt x="100" y="131"/>
                  </a:lnTo>
                  <a:lnTo>
                    <a:pt x="85" y="131"/>
                  </a:lnTo>
                  <a:lnTo>
                    <a:pt x="70" y="131"/>
                  </a:lnTo>
                  <a:lnTo>
                    <a:pt x="67" y="131"/>
                  </a:lnTo>
                  <a:lnTo>
                    <a:pt x="64" y="128"/>
                  </a:lnTo>
                  <a:lnTo>
                    <a:pt x="27" y="78"/>
                  </a:lnTo>
                  <a:lnTo>
                    <a:pt x="27" y="124"/>
                  </a:lnTo>
                  <a:lnTo>
                    <a:pt x="27" y="131"/>
                  </a:lnTo>
                  <a:lnTo>
                    <a:pt x="19" y="131"/>
                  </a:lnTo>
                  <a:lnTo>
                    <a:pt x="8" y="131"/>
                  </a:lnTo>
                  <a:lnTo>
                    <a:pt x="0" y="131"/>
                  </a:lnTo>
                  <a:lnTo>
                    <a:pt x="0" y="124"/>
                  </a:lnTo>
                  <a:lnTo>
                    <a:pt x="0" y="8"/>
                  </a:lnTo>
                  <a:lnTo>
                    <a:pt x="0" y="0"/>
                  </a:lnTo>
                  <a:lnTo>
                    <a:pt x="8" y="0"/>
                  </a:lnTo>
                  <a:lnTo>
                    <a:pt x="39" y="0"/>
                  </a:lnTo>
                  <a:cubicBezTo>
                    <a:pt x="59" y="0"/>
                    <a:pt x="73" y="4"/>
                    <a:pt x="81" y="13"/>
                  </a:cubicBezTo>
                  <a:cubicBezTo>
                    <a:pt x="89" y="21"/>
                    <a:pt x="93" y="31"/>
                    <a:pt x="94" y="43"/>
                  </a:cubicBezTo>
                  <a:cubicBezTo>
                    <a:pt x="95" y="51"/>
                    <a:pt x="93" y="58"/>
                    <a:pt x="90" y="65"/>
                  </a:cubicBezTo>
                  <a:cubicBezTo>
                    <a:pt x="86" y="72"/>
                    <a:pt x="81" y="77"/>
                    <a:pt x="75" y="81"/>
                  </a:cubicBezTo>
                  <a:cubicBezTo>
                    <a:pt x="72" y="83"/>
                    <a:pt x="69" y="85"/>
                    <a:pt x="65" y="86"/>
                  </a:cubicBezTo>
                  <a:lnTo>
                    <a:pt x="91" y="120"/>
                  </a:lnTo>
                  <a:close/>
                  <a:moveTo>
                    <a:pt x="27" y="64"/>
                  </a:moveTo>
                  <a:lnTo>
                    <a:pt x="27" y="64"/>
                  </a:lnTo>
                  <a:lnTo>
                    <a:pt x="31" y="64"/>
                  </a:lnTo>
                  <a:lnTo>
                    <a:pt x="41" y="64"/>
                  </a:lnTo>
                  <a:cubicBezTo>
                    <a:pt x="49" y="64"/>
                    <a:pt x="56" y="62"/>
                    <a:pt x="61" y="59"/>
                  </a:cubicBezTo>
                  <a:cubicBezTo>
                    <a:pt x="65" y="55"/>
                    <a:pt x="68" y="51"/>
                    <a:pt x="68" y="45"/>
                  </a:cubicBezTo>
                  <a:cubicBezTo>
                    <a:pt x="68" y="39"/>
                    <a:pt x="65" y="35"/>
                    <a:pt x="61" y="31"/>
                  </a:cubicBezTo>
                  <a:cubicBezTo>
                    <a:pt x="56" y="27"/>
                    <a:pt x="50" y="26"/>
                    <a:pt x="43" y="26"/>
                  </a:cubicBezTo>
                  <a:lnTo>
                    <a:pt x="27" y="26"/>
                  </a:lnTo>
                  <a:lnTo>
                    <a:pt x="27" y="6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57" name="Freeform 156"/>
            <p:cNvSpPr>
              <a:spLocks noEditPoints="1"/>
            </p:cNvSpPr>
            <p:nvPr userDrawn="1"/>
          </p:nvSpPr>
          <p:spPr bwMode="auto">
            <a:xfrm>
              <a:off x="1078" y="5162"/>
              <a:ext cx="68" cy="79"/>
            </a:xfrm>
            <a:custGeom>
              <a:avLst/>
              <a:gdLst>
                <a:gd name="T0" fmla="*/ 105 w 113"/>
                <a:gd name="T1" fmla="*/ 33 h 131"/>
                <a:gd name="T2" fmla="*/ 105 w 113"/>
                <a:gd name="T3" fmla="*/ 33 h 131"/>
                <a:gd name="T4" fmla="*/ 113 w 113"/>
                <a:gd name="T5" fmla="*/ 67 h 131"/>
                <a:gd name="T6" fmla="*/ 103 w 113"/>
                <a:gd name="T7" fmla="*/ 101 h 131"/>
                <a:gd name="T8" fmla="*/ 78 w 113"/>
                <a:gd name="T9" fmla="*/ 124 h 131"/>
                <a:gd name="T10" fmla="*/ 45 w 113"/>
                <a:gd name="T11" fmla="*/ 131 h 131"/>
                <a:gd name="T12" fmla="*/ 7 w 113"/>
                <a:gd name="T13" fmla="*/ 131 h 131"/>
                <a:gd name="T14" fmla="*/ 0 w 113"/>
                <a:gd name="T15" fmla="*/ 131 h 131"/>
                <a:gd name="T16" fmla="*/ 0 w 113"/>
                <a:gd name="T17" fmla="*/ 124 h 131"/>
                <a:gd name="T18" fmla="*/ 0 w 113"/>
                <a:gd name="T19" fmla="*/ 8 h 131"/>
                <a:gd name="T20" fmla="*/ 0 w 113"/>
                <a:gd name="T21" fmla="*/ 0 h 131"/>
                <a:gd name="T22" fmla="*/ 7 w 113"/>
                <a:gd name="T23" fmla="*/ 0 h 131"/>
                <a:gd name="T24" fmla="*/ 39 w 113"/>
                <a:gd name="T25" fmla="*/ 0 h 131"/>
                <a:gd name="T26" fmla="*/ 79 w 113"/>
                <a:gd name="T27" fmla="*/ 9 h 131"/>
                <a:gd name="T28" fmla="*/ 105 w 113"/>
                <a:gd name="T29" fmla="*/ 33 h 131"/>
                <a:gd name="T30" fmla="*/ 76 w 113"/>
                <a:gd name="T31" fmla="*/ 38 h 131"/>
                <a:gd name="T32" fmla="*/ 76 w 113"/>
                <a:gd name="T33" fmla="*/ 38 h 131"/>
                <a:gd name="T34" fmla="*/ 39 w 113"/>
                <a:gd name="T35" fmla="*/ 25 h 131"/>
                <a:gd name="T36" fmla="*/ 26 w 113"/>
                <a:gd name="T37" fmla="*/ 25 h 131"/>
                <a:gd name="T38" fmla="*/ 26 w 113"/>
                <a:gd name="T39" fmla="*/ 106 h 131"/>
                <a:gd name="T40" fmla="*/ 37 w 113"/>
                <a:gd name="T41" fmla="*/ 106 h 131"/>
                <a:gd name="T42" fmla="*/ 72 w 113"/>
                <a:gd name="T43" fmla="*/ 96 h 131"/>
                <a:gd name="T44" fmla="*/ 87 w 113"/>
                <a:gd name="T45" fmla="*/ 66 h 131"/>
                <a:gd name="T46" fmla="*/ 76 w 113"/>
                <a:gd name="T47" fmla="*/ 3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31">
                  <a:moveTo>
                    <a:pt x="105" y="33"/>
                  </a:moveTo>
                  <a:lnTo>
                    <a:pt x="105" y="33"/>
                  </a:lnTo>
                  <a:cubicBezTo>
                    <a:pt x="110" y="44"/>
                    <a:pt x="113" y="55"/>
                    <a:pt x="113" y="67"/>
                  </a:cubicBezTo>
                  <a:cubicBezTo>
                    <a:pt x="113" y="80"/>
                    <a:pt x="110" y="91"/>
                    <a:pt x="103" y="101"/>
                  </a:cubicBezTo>
                  <a:cubicBezTo>
                    <a:pt x="97" y="111"/>
                    <a:pt x="88" y="119"/>
                    <a:pt x="78" y="124"/>
                  </a:cubicBezTo>
                  <a:cubicBezTo>
                    <a:pt x="67" y="129"/>
                    <a:pt x="56" y="131"/>
                    <a:pt x="45" y="131"/>
                  </a:cubicBezTo>
                  <a:lnTo>
                    <a:pt x="7" y="131"/>
                  </a:lnTo>
                  <a:lnTo>
                    <a:pt x="0" y="131"/>
                  </a:lnTo>
                  <a:lnTo>
                    <a:pt x="0" y="124"/>
                  </a:lnTo>
                  <a:lnTo>
                    <a:pt x="0" y="8"/>
                  </a:lnTo>
                  <a:lnTo>
                    <a:pt x="0" y="0"/>
                  </a:lnTo>
                  <a:lnTo>
                    <a:pt x="7" y="0"/>
                  </a:lnTo>
                  <a:lnTo>
                    <a:pt x="39" y="0"/>
                  </a:lnTo>
                  <a:cubicBezTo>
                    <a:pt x="54" y="0"/>
                    <a:pt x="68" y="3"/>
                    <a:pt x="79" y="9"/>
                  </a:cubicBezTo>
                  <a:cubicBezTo>
                    <a:pt x="90" y="15"/>
                    <a:pt x="99" y="23"/>
                    <a:pt x="105" y="33"/>
                  </a:cubicBezTo>
                  <a:close/>
                  <a:moveTo>
                    <a:pt x="76" y="38"/>
                  </a:moveTo>
                  <a:lnTo>
                    <a:pt x="76" y="38"/>
                  </a:lnTo>
                  <a:cubicBezTo>
                    <a:pt x="67" y="29"/>
                    <a:pt x="55" y="25"/>
                    <a:pt x="39" y="25"/>
                  </a:cubicBezTo>
                  <a:lnTo>
                    <a:pt x="26" y="25"/>
                  </a:lnTo>
                  <a:lnTo>
                    <a:pt x="26" y="106"/>
                  </a:lnTo>
                  <a:lnTo>
                    <a:pt x="37" y="106"/>
                  </a:lnTo>
                  <a:cubicBezTo>
                    <a:pt x="51" y="106"/>
                    <a:pt x="63" y="103"/>
                    <a:pt x="72" y="96"/>
                  </a:cubicBezTo>
                  <a:cubicBezTo>
                    <a:pt x="81" y="89"/>
                    <a:pt x="86" y="80"/>
                    <a:pt x="87" y="66"/>
                  </a:cubicBezTo>
                  <a:cubicBezTo>
                    <a:pt x="87" y="55"/>
                    <a:pt x="84" y="46"/>
                    <a:pt x="76" y="3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58" name="Freeform 157"/>
            <p:cNvSpPr>
              <a:spLocks noEditPoints="1"/>
            </p:cNvSpPr>
            <p:nvPr userDrawn="1"/>
          </p:nvSpPr>
          <p:spPr bwMode="auto">
            <a:xfrm>
              <a:off x="1278" y="5161"/>
              <a:ext cx="83" cy="81"/>
            </a:xfrm>
            <a:custGeom>
              <a:avLst/>
              <a:gdLst>
                <a:gd name="T0" fmla="*/ 138 w 138"/>
                <a:gd name="T1" fmla="*/ 69 h 136"/>
                <a:gd name="T2" fmla="*/ 138 w 138"/>
                <a:gd name="T3" fmla="*/ 69 h 136"/>
                <a:gd name="T4" fmla="*/ 128 w 138"/>
                <a:gd name="T5" fmla="*/ 104 h 136"/>
                <a:gd name="T6" fmla="*/ 101 w 138"/>
                <a:gd name="T7" fmla="*/ 128 h 136"/>
                <a:gd name="T8" fmla="*/ 68 w 138"/>
                <a:gd name="T9" fmla="*/ 136 h 136"/>
                <a:gd name="T10" fmla="*/ 35 w 138"/>
                <a:gd name="T11" fmla="*/ 126 h 136"/>
                <a:gd name="T12" fmla="*/ 10 w 138"/>
                <a:gd name="T13" fmla="*/ 102 h 136"/>
                <a:gd name="T14" fmla="*/ 1 w 138"/>
                <a:gd name="T15" fmla="*/ 66 h 136"/>
                <a:gd name="T16" fmla="*/ 6 w 138"/>
                <a:gd name="T17" fmla="*/ 42 h 136"/>
                <a:gd name="T18" fmla="*/ 20 w 138"/>
                <a:gd name="T19" fmla="*/ 21 h 136"/>
                <a:gd name="T20" fmla="*/ 41 w 138"/>
                <a:gd name="T21" fmla="*/ 6 h 136"/>
                <a:gd name="T22" fmla="*/ 69 w 138"/>
                <a:gd name="T23" fmla="*/ 0 h 136"/>
                <a:gd name="T24" fmla="*/ 104 w 138"/>
                <a:gd name="T25" fmla="*/ 9 h 136"/>
                <a:gd name="T26" fmla="*/ 129 w 138"/>
                <a:gd name="T27" fmla="*/ 34 h 136"/>
                <a:gd name="T28" fmla="*/ 138 w 138"/>
                <a:gd name="T29" fmla="*/ 69 h 136"/>
                <a:gd name="T30" fmla="*/ 107 w 138"/>
                <a:gd name="T31" fmla="*/ 47 h 136"/>
                <a:gd name="T32" fmla="*/ 107 w 138"/>
                <a:gd name="T33" fmla="*/ 47 h 136"/>
                <a:gd name="T34" fmla="*/ 90 w 138"/>
                <a:gd name="T35" fmla="*/ 31 h 136"/>
                <a:gd name="T36" fmla="*/ 69 w 138"/>
                <a:gd name="T37" fmla="*/ 26 h 136"/>
                <a:gd name="T38" fmla="*/ 48 w 138"/>
                <a:gd name="T39" fmla="*/ 32 h 136"/>
                <a:gd name="T40" fmla="*/ 32 w 138"/>
                <a:gd name="T41" fmla="*/ 47 h 136"/>
                <a:gd name="T42" fmla="*/ 27 w 138"/>
                <a:gd name="T43" fmla="*/ 66 h 136"/>
                <a:gd name="T44" fmla="*/ 34 w 138"/>
                <a:gd name="T45" fmla="*/ 91 h 136"/>
                <a:gd name="T46" fmla="*/ 50 w 138"/>
                <a:gd name="T47" fmla="*/ 105 h 136"/>
                <a:gd name="T48" fmla="*/ 69 w 138"/>
                <a:gd name="T49" fmla="*/ 109 h 136"/>
                <a:gd name="T50" fmla="*/ 98 w 138"/>
                <a:gd name="T51" fmla="*/ 99 h 136"/>
                <a:gd name="T52" fmla="*/ 112 w 138"/>
                <a:gd name="T53" fmla="*/ 68 h 136"/>
                <a:gd name="T54" fmla="*/ 107 w 138"/>
                <a:gd name="T55" fmla="*/ 4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8" h="136">
                  <a:moveTo>
                    <a:pt x="138" y="69"/>
                  </a:moveTo>
                  <a:lnTo>
                    <a:pt x="138" y="69"/>
                  </a:lnTo>
                  <a:cubicBezTo>
                    <a:pt x="138" y="82"/>
                    <a:pt x="135" y="94"/>
                    <a:pt x="128" y="104"/>
                  </a:cubicBezTo>
                  <a:cubicBezTo>
                    <a:pt x="121" y="114"/>
                    <a:pt x="112" y="122"/>
                    <a:pt x="101" y="128"/>
                  </a:cubicBezTo>
                  <a:cubicBezTo>
                    <a:pt x="90" y="133"/>
                    <a:pt x="79" y="136"/>
                    <a:pt x="68" y="136"/>
                  </a:cubicBezTo>
                  <a:cubicBezTo>
                    <a:pt x="57" y="135"/>
                    <a:pt x="46" y="132"/>
                    <a:pt x="35" y="126"/>
                  </a:cubicBezTo>
                  <a:cubicBezTo>
                    <a:pt x="25" y="121"/>
                    <a:pt x="16" y="112"/>
                    <a:pt x="10" y="102"/>
                  </a:cubicBezTo>
                  <a:cubicBezTo>
                    <a:pt x="4" y="92"/>
                    <a:pt x="0" y="80"/>
                    <a:pt x="1" y="66"/>
                  </a:cubicBezTo>
                  <a:cubicBezTo>
                    <a:pt x="1" y="58"/>
                    <a:pt x="3" y="50"/>
                    <a:pt x="6" y="42"/>
                  </a:cubicBezTo>
                  <a:cubicBezTo>
                    <a:pt x="9" y="34"/>
                    <a:pt x="14" y="27"/>
                    <a:pt x="20" y="21"/>
                  </a:cubicBezTo>
                  <a:cubicBezTo>
                    <a:pt x="26" y="15"/>
                    <a:pt x="33" y="10"/>
                    <a:pt x="41" y="6"/>
                  </a:cubicBezTo>
                  <a:cubicBezTo>
                    <a:pt x="50" y="2"/>
                    <a:pt x="59" y="0"/>
                    <a:pt x="69" y="0"/>
                  </a:cubicBezTo>
                  <a:cubicBezTo>
                    <a:pt x="81" y="0"/>
                    <a:pt x="93" y="3"/>
                    <a:pt x="104" y="9"/>
                  </a:cubicBezTo>
                  <a:cubicBezTo>
                    <a:pt x="114" y="15"/>
                    <a:pt x="123" y="24"/>
                    <a:pt x="129" y="34"/>
                  </a:cubicBezTo>
                  <a:cubicBezTo>
                    <a:pt x="135" y="45"/>
                    <a:pt x="138" y="57"/>
                    <a:pt x="138" y="69"/>
                  </a:cubicBezTo>
                  <a:close/>
                  <a:moveTo>
                    <a:pt x="107" y="47"/>
                  </a:moveTo>
                  <a:lnTo>
                    <a:pt x="107" y="47"/>
                  </a:lnTo>
                  <a:cubicBezTo>
                    <a:pt x="103" y="40"/>
                    <a:pt x="97" y="35"/>
                    <a:pt x="90" y="31"/>
                  </a:cubicBezTo>
                  <a:cubicBezTo>
                    <a:pt x="84" y="28"/>
                    <a:pt x="76" y="26"/>
                    <a:pt x="69" y="26"/>
                  </a:cubicBezTo>
                  <a:cubicBezTo>
                    <a:pt x="62" y="26"/>
                    <a:pt x="55" y="28"/>
                    <a:pt x="48" y="32"/>
                  </a:cubicBezTo>
                  <a:cubicBezTo>
                    <a:pt x="41" y="36"/>
                    <a:pt x="36" y="41"/>
                    <a:pt x="32" y="47"/>
                  </a:cubicBezTo>
                  <a:cubicBezTo>
                    <a:pt x="29" y="54"/>
                    <a:pt x="27" y="60"/>
                    <a:pt x="27" y="66"/>
                  </a:cubicBezTo>
                  <a:cubicBezTo>
                    <a:pt x="27" y="76"/>
                    <a:pt x="29" y="84"/>
                    <a:pt x="34" y="91"/>
                  </a:cubicBezTo>
                  <a:cubicBezTo>
                    <a:pt x="38" y="98"/>
                    <a:pt x="44" y="102"/>
                    <a:pt x="50" y="105"/>
                  </a:cubicBezTo>
                  <a:cubicBezTo>
                    <a:pt x="56" y="108"/>
                    <a:pt x="63" y="109"/>
                    <a:pt x="69" y="109"/>
                  </a:cubicBezTo>
                  <a:cubicBezTo>
                    <a:pt x="79" y="109"/>
                    <a:pt x="89" y="106"/>
                    <a:pt x="98" y="99"/>
                  </a:cubicBezTo>
                  <a:cubicBezTo>
                    <a:pt x="107" y="92"/>
                    <a:pt x="111" y="82"/>
                    <a:pt x="112" y="68"/>
                  </a:cubicBezTo>
                  <a:cubicBezTo>
                    <a:pt x="112" y="60"/>
                    <a:pt x="111" y="53"/>
                    <a:pt x="107" y="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59" name="Freeform 158"/>
            <p:cNvSpPr>
              <a:spLocks/>
            </p:cNvSpPr>
            <p:nvPr userDrawn="1"/>
          </p:nvSpPr>
          <p:spPr bwMode="auto">
            <a:xfrm>
              <a:off x="1485" y="5162"/>
              <a:ext cx="73" cy="79"/>
            </a:xfrm>
            <a:custGeom>
              <a:avLst/>
              <a:gdLst>
                <a:gd name="T0" fmla="*/ 90 w 122"/>
                <a:gd name="T1" fmla="*/ 131 h 131"/>
                <a:gd name="T2" fmla="*/ 90 w 122"/>
                <a:gd name="T3" fmla="*/ 131 h 131"/>
                <a:gd name="T4" fmla="*/ 94 w 122"/>
                <a:gd name="T5" fmla="*/ 131 h 131"/>
                <a:gd name="T6" fmla="*/ 108 w 122"/>
                <a:gd name="T7" fmla="*/ 131 h 131"/>
                <a:gd name="T8" fmla="*/ 122 w 122"/>
                <a:gd name="T9" fmla="*/ 131 h 131"/>
                <a:gd name="T10" fmla="*/ 114 w 122"/>
                <a:gd name="T11" fmla="*/ 120 h 131"/>
                <a:gd name="T12" fmla="*/ 77 w 122"/>
                <a:gd name="T13" fmla="*/ 64 h 131"/>
                <a:gd name="T14" fmla="*/ 111 w 122"/>
                <a:gd name="T15" fmla="*/ 12 h 131"/>
                <a:gd name="T16" fmla="*/ 119 w 122"/>
                <a:gd name="T17" fmla="*/ 0 h 131"/>
                <a:gd name="T18" fmla="*/ 105 w 122"/>
                <a:gd name="T19" fmla="*/ 0 h 131"/>
                <a:gd name="T20" fmla="*/ 92 w 122"/>
                <a:gd name="T21" fmla="*/ 0 h 131"/>
                <a:gd name="T22" fmla="*/ 88 w 122"/>
                <a:gd name="T23" fmla="*/ 0 h 131"/>
                <a:gd name="T24" fmla="*/ 85 w 122"/>
                <a:gd name="T25" fmla="*/ 3 h 131"/>
                <a:gd name="T26" fmla="*/ 61 w 122"/>
                <a:gd name="T27" fmla="*/ 41 h 131"/>
                <a:gd name="T28" fmla="*/ 36 w 122"/>
                <a:gd name="T29" fmla="*/ 3 h 131"/>
                <a:gd name="T30" fmla="*/ 34 w 122"/>
                <a:gd name="T31" fmla="*/ 0 h 131"/>
                <a:gd name="T32" fmla="*/ 30 w 122"/>
                <a:gd name="T33" fmla="*/ 0 h 131"/>
                <a:gd name="T34" fmla="*/ 17 w 122"/>
                <a:gd name="T35" fmla="*/ 0 h 131"/>
                <a:gd name="T36" fmla="*/ 3 w 122"/>
                <a:gd name="T37" fmla="*/ 0 h 131"/>
                <a:gd name="T38" fmla="*/ 10 w 122"/>
                <a:gd name="T39" fmla="*/ 12 h 131"/>
                <a:gd name="T40" fmla="*/ 45 w 122"/>
                <a:gd name="T41" fmla="*/ 64 h 131"/>
                <a:gd name="T42" fmla="*/ 8 w 122"/>
                <a:gd name="T43" fmla="*/ 120 h 131"/>
                <a:gd name="T44" fmla="*/ 0 w 122"/>
                <a:gd name="T45" fmla="*/ 131 h 131"/>
                <a:gd name="T46" fmla="*/ 14 w 122"/>
                <a:gd name="T47" fmla="*/ 131 h 131"/>
                <a:gd name="T48" fmla="*/ 28 w 122"/>
                <a:gd name="T49" fmla="*/ 131 h 131"/>
                <a:gd name="T50" fmla="*/ 32 w 122"/>
                <a:gd name="T51" fmla="*/ 131 h 131"/>
                <a:gd name="T52" fmla="*/ 34 w 122"/>
                <a:gd name="T53" fmla="*/ 128 h 131"/>
                <a:gd name="T54" fmla="*/ 61 w 122"/>
                <a:gd name="T55" fmla="*/ 88 h 131"/>
                <a:gd name="T56" fmla="*/ 88 w 122"/>
                <a:gd name="T57" fmla="*/ 128 h 131"/>
                <a:gd name="T58" fmla="*/ 90 w 122"/>
                <a:gd name="T59"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131">
                  <a:moveTo>
                    <a:pt x="90" y="131"/>
                  </a:moveTo>
                  <a:lnTo>
                    <a:pt x="90" y="131"/>
                  </a:lnTo>
                  <a:lnTo>
                    <a:pt x="94" y="131"/>
                  </a:lnTo>
                  <a:lnTo>
                    <a:pt x="108" y="131"/>
                  </a:lnTo>
                  <a:lnTo>
                    <a:pt x="122" y="131"/>
                  </a:lnTo>
                  <a:lnTo>
                    <a:pt x="114" y="120"/>
                  </a:lnTo>
                  <a:lnTo>
                    <a:pt x="77" y="64"/>
                  </a:lnTo>
                  <a:lnTo>
                    <a:pt x="111" y="12"/>
                  </a:lnTo>
                  <a:lnTo>
                    <a:pt x="119" y="0"/>
                  </a:lnTo>
                  <a:lnTo>
                    <a:pt x="105" y="0"/>
                  </a:lnTo>
                  <a:lnTo>
                    <a:pt x="92" y="0"/>
                  </a:lnTo>
                  <a:lnTo>
                    <a:pt x="88" y="0"/>
                  </a:lnTo>
                  <a:lnTo>
                    <a:pt x="85" y="3"/>
                  </a:lnTo>
                  <a:lnTo>
                    <a:pt x="61" y="41"/>
                  </a:lnTo>
                  <a:lnTo>
                    <a:pt x="36" y="3"/>
                  </a:lnTo>
                  <a:lnTo>
                    <a:pt x="34" y="0"/>
                  </a:lnTo>
                  <a:lnTo>
                    <a:pt x="30" y="0"/>
                  </a:lnTo>
                  <a:lnTo>
                    <a:pt x="17" y="0"/>
                  </a:lnTo>
                  <a:lnTo>
                    <a:pt x="3" y="0"/>
                  </a:lnTo>
                  <a:lnTo>
                    <a:pt x="10" y="12"/>
                  </a:lnTo>
                  <a:lnTo>
                    <a:pt x="45" y="64"/>
                  </a:lnTo>
                  <a:lnTo>
                    <a:pt x="8" y="120"/>
                  </a:lnTo>
                  <a:lnTo>
                    <a:pt x="0" y="131"/>
                  </a:lnTo>
                  <a:lnTo>
                    <a:pt x="14" y="131"/>
                  </a:lnTo>
                  <a:lnTo>
                    <a:pt x="28" y="131"/>
                  </a:lnTo>
                  <a:lnTo>
                    <a:pt x="32" y="131"/>
                  </a:lnTo>
                  <a:lnTo>
                    <a:pt x="34" y="128"/>
                  </a:lnTo>
                  <a:lnTo>
                    <a:pt x="61" y="88"/>
                  </a:lnTo>
                  <a:lnTo>
                    <a:pt x="88" y="128"/>
                  </a:lnTo>
                  <a:lnTo>
                    <a:pt x="90" y="13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60" name="Freeform 159"/>
            <p:cNvSpPr>
              <a:spLocks noEditPoints="1"/>
            </p:cNvSpPr>
            <p:nvPr userDrawn="1"/>
          </p:nvSpPr>
          <p:spPr bwMode="auto">
            <a:xfrm>
              <a:off x="1566" y="5161"/>
              <a:ext cx="33" cy="15"/>
            </a:xfrm>
            <a:custGeom>
              <a:avLst/>
              <a:gdLst>
                <a:gd name="T0" fmla="*/ 21 w 55"/>
                <a:gd name="T1" fmla="*/ 0 h 26"/>
                <a:gd name="T2" fmla="*/ 21 w 55"/>
                <a:gd name="T3" fmla="*/ 0 h 26"/>
                <a:gd name="T4" fmla="*/ 21 w 55"/>
                <a:gd name="T5" fmla="*/ 4 h 26"/>
                <a:gd name="T6" fmla="*/ 13 w 55"/>
                <a:gd name="T7" fmla="*/ 4 h 26"/>
                <a:gd name="T8" fmla="*/ 13 w 55"/>
                <a:gd name="T9" fmla="*/ 26 h 26"/>
                <a:gd name="T10" fmla="*/ 8 w 55"/>
                <a:gd name="T11" fmla="*/ 26 h 26"/>
                <a:gd name="T12" fmla="*/ 8 w 55"/>
                <a:gd name="T13" fmla="*/ 4 h 26"/>
                <a:gd name="T14" fmla="*/ 0 w 55"/>
                <a:gd name="T15" fmla="*/ 4 h 26"/>
                <a:gd name="T16" fmla="*/ 0 w 55"/>
                <a:gd name="T17" fmla="*/ 0 h 26"/>
                <a:gd name="T18" fmla="*/ 21 w 55"/>
                <a:gd name="T19" fmla="*/ 0 h 26"/>
                <a:gd name="T20" fmla="*/ 49 w 55"/>
                <a:gd name="T21" fmla="*/ 26 h 26"/>
                <a:gd name="T22" fmla="*/ 49 w 55"/>
                <a:gd name="T23" fmla="*/ 26 h 26"/>
                <a:gd name="T24" fmla="*/ 48 w 55"/>
                <a:gd name="T25" fmla="*/ 11 h 26"/>
                <a:gd name="T26" fmla="*/ 48 w 55"/>
                <a:gd name="T27" fmla="*/ 3 h 26"/>
                <a:gd name="T28" fmla="*/ 48 w 55"/>
                <a:gd name="T29" fmla="*/ 3 h 26"/>
                <a:gd name="T30" fmla="*/ 46 w 55"/>
                <a:gd name="T31" fmla="*/ 11 h 26"/>
                <a:gd name="T32" fmla="*/ 41 w 55"/>
                <a:gd name="T33" fmla="*/ 25 h 26"/>
                <a:gd name="T34" fmla="*/ 36 w 55"/>
                <a:gd name="T35" fmla="*/ 25 h 26"/>
                <a:gd name="T36" fmla="*/ 31 w 55"/>
                <a:gd name="T37" fmla="*/ 11 h 26"/>
                <a:gd name="T38" fmla="*/ 29 w 55"/>
                <a:gd name="T39" fmla="*/ 3 h 26"/>
                <a:gd name="T40" fmla="*/ 29 w 55"/>
                <a:gd name="T41" fmla="*/ 3 h 26"/>
                <a:gd name="T42" fmla="*/ 29 w 55"/>
                <a:gd name="T43" fmla="*/ 11 h 26"/>
                <a:gd name="T44" fmla="*/ 28 w 55"/>
                <a:gd name="T45" fmla="*/ 26 h 26"/>
                <a:gd name="T46" fmla="*/ 23 w 55"/>
                <a:gd name="T47" fmla="*/ 26 h 26"/>
                <a:gd name="T48" fmla="*/ 25 w 55"/>
                <a:gd name="T49" fmla="*/ 0 h 26"/>
                <a:gd name="T50" fmla="*/ 33 w 55"/>
                <a:gd name="T51" fmla="*/ 0 h 26"/>
                <a:gd name="T52" fmla="*/ 37 w 55"/>
                <a:gd name="T53" fmla="*/ 13 h 26"/>
                <a:gd name="T54" fmla="*/ 39 w 55"/>
                <a:gd name="T55" fmla="*/ 19 h 26"/>
                <a:gd name="T56" fmla="*/ 39 w 55"/>
                <a:gd name="T57" fmla="*/ 19 h 26"/>
                <a:gd name="T58" fmla="*/ 41 w 55"/>
                <a:gd name="T59" fmla="*/ 13 h 26"/>
                <a:gd name="T60" fmla="*/ 45 w 55"/>
                <a:gd name="T61" fmla="*/ 0 h 26"/>
                <a:gd name="T62" fmla="*/ 53 w 55"/>
                <a:gd name="T63" fmla="*/ 0 h 26"/>
                <a:gd name="T64" fmla="*/ 55 w 55"/>
                <a:gd name="T65" fmla="*/ 26 h 26"/>
                <a:gd name="T66" fmla="*/ 49 w 55"/>
                <a:gd name="T6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26">
                  <a:moveTo>
                    <a:pt x="21" y="0"/>
                  </a:moveTo>
                  <a:lnTo>
                    <a:pt x="21" y="0"/>
                  </a:lnTo>
                  <a:lnTo>
                    <a:pt x="21" y="4"/>
                  </a:lnTo>
                  <a:lnTo>
                    <a:pt x="13" y="4"/>
                  </a:lnTo>
                  <a:lnTo>
                    <a:pt x="13" y="26"/>
                  </a:lnTo>
                  <a:lnTo>
                    <a:pt x="8" y="26"/>
                  </a:lnTo>
                  <a:lnTo>
                    <a:pt x="8" y="4"/>
                  </a:lnTo>
                  <a:lnTo>
                    <a:pt x="0" y="4"/>
                  </a:lnTo>
                  <a:lnTo>
                    <a:pt x="0" y="0"/>
                  </a:lnTo>
                  <a:lnTo>
                    <a:pt x="21" y="0"/>
                  </a:lnTo>
                  <a:close/>
                  <a:moveTo>
                    <a:pt x="49" y="26"/>
                  </a:moveTo>
                  <a:lnTo>
                    <a:pt x="49" y="26"/>
                  </a:lnTo>
                  <a:lnTo>
                    <a:pt x="48" y="11"/>
                  </a:lnTo>
                  <a:cubicBezTo>
                    <a:pt x="48" y="9"/>
                    <a:pt x="48" y="6"/>
                    <a:pt x="48" y="3"/>
                  </a:cubicBezTo>
                  <a:lnTo>
                    <a:pt x="48" y="3"/>
                  </a:lnTo>
                  <a:cubicBezTo>
                    <a:pt x="47" y="6"/>
                    <a:pt x="46" y="9"/>
                    <a:pt x="46" y="11"/>
                  </a:cubicBezTo>
                  <a:lnTo>
                    <a:pt x="41" y="25"/>
                  </a:lnTo>
                  <a:lnTo>
                    <a:pt x="36" y="25"/>
                  </a:lnTo>
                  <a:lnTo>
                    <a:pt x="31" y="11"/>
                  </a:lnTo>
                  <a:cubicBezTo>
                    <a:pt x="31" y="9"/>
                    <a:pt x="30" y="6"/>
                    <a:pt x="29" y="3"/>
                  </a:cubicBezTo>
                  <a:lnTo>
                    <a:pt x="29" y="3"/>
                  </a:lnTo>
                  <a:cubicBezTo>
                    <a:pt x="29" y="6"/>
                    <a:pt x="29" y="8"/>
                    <a:pt x="29" y="11"/>
                  </a:cubicBezTo>
                  <a:lnTo>
                    <a:pt x="28" y="26"/>
                  </a:lnTo>
                  <a:lnTo>
                    <a:pt x="23" y="26"/>
                  </a:lnTo>
                  <a:lnTo>
                    <a:pt x="25" y="0"/>
                  </a:lnTo>
                  <a:lnTo>
                    <a:pt x="33" y="0"/>
                  </a:lnTo>
                  <a:lnTo>
                    <a:pt x="37" y="13"/>
                  </a:lnTo>
                  <a:cubicBezTo>
                    <a:pt x="38" y="15"/>
                    <a:pt x="38" y="17"/>
                    <a:pt x="39" y="19"/>
                  </a:cubicBezTo>
                  <a:lnTo>
                    <a:pt x="39" y="19"/>
                  </a:lnTo>
                  <a:cubicBezTo>
                    <a:pt x="40" y="17"/>
                    <a:pt x="40" y="15"/>
                    <a:pt x="41" y="13"/>
                  </a:cubicBezTo>
                  <a:lnTo>
                    <a:pt x="45" y="0"/>
                  </a:lnTo>
                  <a:lnTo>
                    <a:pt x="53" y="0"/>
                  </a:lnTo>
                  <a:lnTo>
                    <a:pt x="55" y="26"/>
                  </a:lnTo>
                  <a:lnTo>
                    <a:pt x="49" y="2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grpSp>
      <p:sp>
        <p:nvSpPr>
          <p:cNvPr id="161" name="Freeform 160"/>
          <p:cNvSpPr>
            <a:spLocks/>
          </p:cNvSpPr>
          <p:nvPr userDrawn="1"/>
        </p:nvSpPr>
        <p:spPr bwMode="auto">
          <a:xfrm>
            <a:off x="11273680" y="2507751"/>
            <a:ext cx="1611329" cy="1393863"/>
          </a:xfrm>
          <a:custGeom>
            <a:avLst/>
            <a:gdLst>
              <a:gd name="T0" fmla="*/ 844 w 1689"/>
              <a:gd name="T1" fmla="*/ 0 h 1462"/>
              <a:gd name="T2" fmla="*/ 844 w 1689"/>
              <a:gd name="T3" fmla="*/ 0 h 1462"/>
              <a:gd name="T4" fmla="*/ 1689 w 1689"/>
              <a:gd name="T5" fmla="*/ 1462 h 1462"/>
              <a:gd name="T6" fmla="*/ 0 w 1689"/>
              <a:gd name="T7" fmla="*/ 1462 h 1462"/>
              <a:gd name="T8" fmla="*/ 844 w 1689"/>
              <a:gd name="T9" fmla="*/ 0 h 1462"/>
            </a:gdLst>
            <a:ahLst/>
            <a:cxnLst>
              <a:cxn ang="0">
                <a:pos x="T0" y="T1"/>
              </a:cxn>
              <a:cxn ang="0">
                <a:pos x="T2" y="T3"/>
              </a:cxn>
              <a:cxn ang="0">
                <a:pos x="T4" y="T5"/>
              </a:cxn>
              <a:cxn ang="0">
                <a:pos x="T6" y="T7"/>
              </a:cxn>
              <a:cxn ang="0">
                <a:pos x="T8" y="T9"/>
              </a:cxn>
            </a:cxnLst>
            <a:rect l="0" t="0" r="r" b="b"/>
            <a:pathLst>
              <a:path w="1689" h="1462">
                <a:moveTo>
                  <a:pt x="844" y="0"/>
                </a:moveTo>
                <a:lnTo>
                  <a:pt x="844" y="0"/>
                </a:lnTo>
                <a:lnTo>
                  <a:pt x="1689" y="1462"/>
                </a:lnTo>
                <a:lnTo>
                  <a:pt x="0" y="1462"/>
                </a:lnTo>
                <a:lnTo>
                  <a:pt x="844" y="0"/>
                </a:lnTo>
                <a:close/>
              </a:path>
            </a:pathLst>
          </a:custGeom>
          <a:solidFill>
            <a:srgbClr val="554C42">
              <a:alpha val="70000"/>
            </a:srgb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238489895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6" name="Group 5"/>
          <p:cNvGrpSpPr>
            <a:grpSpLocks noChangeAspect="1"/>
          </p:cNvGrpSpPr>
          <p:nvPr userDrawn="1"/>
        </p:nvGrpSpPr>
        <p:grpSpPr bwMode="auto">
          <a:xfrm>
            <a:off x="-860" y="1020"/>
            <a:ext cx="13004933" cy="8437794"/>
            <a:chOff x="0" y="4"/>
            <a:chExt cx="8192" cy="5315"/>
          </a:xfrm>
        </p:grpSpPr>
        <p:sp>
          <p:nvSpPr>
            <p:cNvPr id="7" name="AutoShape 3"/>
            <p:cNvSpPr>
              <a:spLocks noChangeAspect="1" noChangeArrowheads="1" noTextEdit="1"/>
            </p:cNvSpPr>
            <p:nvPr userDrawn="1"/>
          </p:nvSpPr>
          <p:spPr bwMode="auto">
            <a:xfrm>
              <a:off x="0" y="5"/>
              <a:ext cx="8184" cy="5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8" name="Freeform 7"/>
            <p:cNvSpPr>
              <a:spLocks/>
            </p:cNvSpPr>
            <p:nvPr userDrawn="1"/>
          </p:nvSpPr>
          <p:spPr bwMode="auto">
            <a:xfrm>
              <a:off x="1668" y="5014"/>
              <a:ext cx="3" cy="2"/>
            </a:xfrm>
            <a:custGeom>
              <a:avLst/>
              <a:gdLst>
                <a:gd name="T0" fmla="*/ 2 w 5"/>
                <a:gd name="T1" fmla="*/ 3 h 3"/>
                <a:gd name="T2" fmla="*/ 2 w 5"/>
                <a:gd name="T3" fmla="*/ 3 h 3"/>
                <a:gd name="T4" fmla="*/ 5 w 5"/>
                <a:gd name="T5" fmla="*/ 3 h 3"/>
                <a:gd name="T6" fmla="*/ 0 w 5"/>
                <a:gd name="T7" fmla="*/ 0 h 3"/>
                <a:gd name="T8" fmla="*/ 2 w 5"/>
                <a:gd name="T9" fmla="*/ 3 h 3"/>
              </a:gdLst>
              <a:ahLst/>
              <a:cxnLst>
                <a:cxn ang="0">
                  <a:pos x="T0" y="T1"/>
                </a:cxn>
                <a:cxn ang="0">
                  <a:pos x="T2" y="T3"/>
                </a:cxn>
                <a:cxn ang="0">
                  <a:pos x="T4" y="T5"/>
                </a:cxn>
                <a:cxn ang="0">
                  <a:pos x="T6" y="T7"/>
                </a:cxn>
                <a:cxn ang="0">
                  <a:pos x="T8" y="T9"/>
                </a:cxn>
              </a:cxnLst>
              <a:rect l="0" t="0" r="r" b="b"/>
              <a:pathLst>
                <a:path w="5" h="3">
                  <a:moveTo>
                    <a:pt x="2" y="3"/>
                  </a:moveTo>
                  <a:lnTo>
                    <a:pt x="2" y="3"/>
                  </a:lnTo>
                  <a:lnTo>
                    <a:pt x="5" y="3"/>
                  </a:lnTo>
                  <a:lnTo>
                    <a:pt x="0" y="0"/>
                  </a:lnTo>
                  <a:lnTo>
                    <a:pt x="2" y="3"/>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9" name="Freeform 8"/>
            <p:cNvSpPr>
              <a:spLocks/>
            </p:cNvSpPr>
            <p:nvPr userDrawn="1"/>
          </p:nvSpPr>
          <p:spPr bwMode="auto">
            <a:xfrm>
              <a:off x="0" y="5085"/>
              <a:ext cx="1856" cy="234"/>
            </a:xfrm>
            <a:custGeom>
              <a:avLst/>
              <a:gdLst>
                <a:gd name="T0" fmla="*/ 0 w 3091"/>
                <a:gd name="T1" fmla="*/ 0 h 390"/>
                <a:gd name="T2" fmla="*/ 0 w 3091"/>
                <a:gd name="T3" fmla="*/ 0 h 390"/>
                <a:gd name="T4" fmla="*/ 0 w 3091"/>
                <a:gd name="T5" fmla="*/ 390 h 390"/>
                <a:gd name="T6" fmla="*/ 3091 w 3091"/>
                <a:gd name="T7" fmla="*/ 390 h 390"/>
                <a:gd name="T8" fmla="*/ 2866 w 3091"/>
                <a:gd name="T9" fmla="*/ 0 h 390"/>
                <a:gd name="T10" fmla="*/ 0 w 3091"/>
                <a:gd name="T11" fmla="*/ 0 h 390"/>
              </a:gdLst>
              <a:ahLst/>
              <a:cxnLst>
                <a:cxn ang="0">
                  <a:pos x="T0" y="T1"/>
                </a:cxn>
                <a:cxn ang="0">
                  <a:pos x="T2" y="T3"/>
                </a:cxn>
                <a:cxn ang="0">
                  <a:pos x="T4" y="T5"/>
                </a:cxn>
                <a:cxn ang="0">
                  <a:pos x="T6" y="T7"/>
                </a:cxn>
                <a:cxn ang="0">
                  <a:pos x="T8" y="T9"/>
                </a:cxn>
                <a:cxn ang="0">
                  <a:pos x="T10" y="T11"/>
                </a:cxn>
              </a:cxnLst>
              <a:rect l="0" t="0" r="r" b="b"/>
              <a:pathLst>
                <a:path w="3091" h="390">
                  <a:moveTo>
                    <a:pt x="0" y="0"/>
                  </a:moveTo>
                  <a:lnTo>
                    <a:pt x="0" y="0"/>
                  </a:lnTo>
                  <a:lnTo>
                    <a:pt x="0" y="390"/>
                  </a:lnTo>
                  <a:lnTo>
                    <a:pt x="3091" y="390"/>
                  </a:lnTo>
                  <a:lnTo>
                    <a:pt x="2866"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0" name="Freeform 9"/>
            <p:cNvSpPr>
              <a:spLocks/>
            </p:cNvSpPr>
            <p:nvPr userDrawn="1"/>
          </p:nvSpPr>
          <p:spPr bwMode="auto">
            <a:xfrm>
              <a:off x="1978" y="5249"/>
              <a:ext cx="3" cy="2"/>
            </a:xfrm>
            <a:custGeom>
              <a:avLst/>
              <a:gdLst>
                <a:gd name="T0" fmla="*/ 0 w 5"/>
                <a:gd name="T1" fmla="*/ 0 h 3"/>
                <a:gd name="T2" fmla="*/ 0 w 5"/>
                <a:gd name="T3" fmla="*/ 0 h 3"/>
                <a:gd name="T4" fmla="*/ 5 w 5"/>
                <a:gd name="T5" fmla="*/ 3 h 3"/>
                <a:gd name="T6" fmla="*/ 4 w 5"/>
                <a:gd name="T7" fmla="*/ 0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lnTo>
                    <a:pt x="0" y="0"/>
                  </a:lnTo>
                  <a:lnTo>
                    <a:pt x="5" y="3"/>
                  </a:lnTo>
                  <a:lnTo>
                    <a:pt x="4"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1" name="Freeform 10"/>
            <p:cNvSpPr>
              <a:spLocks/>
            </p:cNvSpPr>
            <p:nvPr userDrawn="1"/>
          </p:nvSpPr>
          <p:spPr bwMode="auto">
            <a:xfrm>
              <a:off x="1774" y="5083"/>
              <a:ext cx="6418" cy="235"/>
            </a:xfrm>
            <a:custGeom>
              <a:avLst/>
              <a:gdLst>
                <a:gd name="T0" fmla="*/ 10687 w 10687"/>
                <a:gd name="T1" fmla="*/ 0 h 391"/>
                <a:gd name="T2" fmla="*/ 10687 w 10687"/>
                <a:gd name="T3" fmla="*/ 0 h 391"/>
                <a:gd name="T4" fmla="*/ 0 w 10687"/>
                <a:gd name="T5" fmla="*/ 0 h 391"/>
                <a:gd name="T6" fmla="*/ 226 w 10687"/>
                <a:gd name="T7" fmla="*/ 391 h 391"/>
                <a:gd name="T8" fmla="*/ 10687 w 10687"/>
                <a:gd name="T9" fmla="*/ 390 h 391"/>
                <a:gd name="T10" fmla="*/ 10687 w 10687"/>
                <a:gd name="T11" fmla="*/ 0 h 391"/>
              </a:gdLst>
              <a:ahLst/>
              <a:cxnLst>
                <a:cxn ang="0">
                  <a:pos x="T0" y="T1"/>
                </a:cxn>
                <a:cxn ang="0">
                  <a:pos x="T2" y="T3"/>
                </a:cxn>
                <a:cxn ang="0">
                  <a:pos x="T4" y="T5"/>
                </a:cxn>
                <a:cxn ang="0">
                  <a:pos x="T6" y="T7"/>
                </a:cxn>
                <a:cxn ang="0">
                  <a:pos x="T8" y="T9"/>
                </a:cxn>
                <a:cxn ang="0">
                  <a:pos x="T10" y="T11"/>
                </a:cxn>
              </a:cxnLst>
              <a:rect l="0" t="0" r="r" b="b"/>
              <a:pathLst>
                <a:path w="10687" h="391">
                  <a:moveTo>
                    <a:pt x="10687" y="0"/>
                  </a:moveTo>
                  <a:lnTo>
                    <a:pt x="10687" y="0"/>
                  </a:lnTo>
                  <a:lnTo>
                    <a:pt x="0" y="0"/>
                  </a:lnTo>
                  <a:lnTo>
                    <a:pt x="226" y="391"/>
                  </a:lnTo>
                  <a:lnTo>
                    <a:pt x="10687" y="390"/>
                  </a:lnTo>
                  <a:lnTo>
                    <a:pt x="10687"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2" name="Freeform 11"/>
            <p:cNvSpPr>
              <a:spLocks/>
            </p:cNvSpPr>
            <p:nvPr userDrawn="1"/>
          </p:nvSpPr>
          <p:spPr bwMode="auto">
            <a:xfrm>
              <a:off x="81"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3" name="Freeform 12"/>
            <p:cNvSpPr>
              <a:spLocks/>
            </p:cNvSpPr>
            <p:nvPr userDrawn="1"/>
          </p:nvSpPr>
          <p:spPr bwMode="auto">
            <a:xfrm>
              <a:off x="358" y="49"/>
              <a:ext cx="483"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4" name="Freeform 13"/>
            <p:cNvSpPr>
              <a:spLocks/>
            </p:cNvSpPr>
            <p:nvPr userDrawn="1"/>
          </p:nvSpPr>
          <p:spPr bwMode="auto">
            <a:xfrm>
              <a:off x="636" y="8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5" name="Freeform 14"/>
            <p:cNvSpPr>
              <a:spLocks/>
            </p:cNvSpPr>
            <p:nvPr userDrawn="1"/>
          </p:nvSpPr>
          <p:spPr bwMode="auto">
            <a:xfrm>
              <a:off x="913" y="49"/>
              <a:ext cx="483" cy="418"/>
            </a:xfrm>
            <a:custGeom>
              <a:avLst/>
              <a:gdLst>
                <a:gd name="T0" fmla="*/ 803 w 803"/>
                <a:gd name="T1" fmla="*/ 0 h 696"/>
                <a:gd name="T2" fmla="*/ 803 w 803"/>
                <a:gd name="T3" fmla="*/ 0 h 696"/>
                <a:gd name="T4" fmla="*/ 401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6" name="Freeform 15"/>
            <p:cNvSpPr>
              <a:spLocks/>
            </p:cNvSpPr>
            <p:nvPr userDrawn="1"/>
          </p:nvSpPr>
          <p:spPr bwMode="auto">
            <a:xfrm>
              <a:off x="1190"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7" name="Freeform 16"/>
            <p:cNvSpPr>
              <a:spLocks/>
            </p:cNvSpPr>
            <p:nvPr userDrawn="1"/>
          </p:nvSpPr>
          <p:spPr bwMode="auto">
            <a:xfrm>
              <a:off x="1468" y="49"/>
              <a:ext cx="482"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8" name="Freeform 17"/>
            <p:cNvSpPr>
              <a:spLocks/>
            </p:cNvSpPr>
            <p:nvPr userDrawn="1"/>
          </p:nvSpPr>
          <p:spPr bwMode="auto">
            <a:xfrm>
              <a:off x="1745" y="70"/>
              <a:ext cx="482" cy="418"/>
            </a:xfrm>
            <a:custGeom>
              <a:avLst/>
              <a:gdLst>
                <a:gd name="T0" fmla="*/ 402 w 803"/>
                <a:gd name="T1" fmla="*/ 0 h 696"/>
                <a:gd name="T2" fmla="*/ 402 w 803"/>
                <a:gd name="T3" fmla="*/ 0 h 696"/>
                <a:gd name="T4" fmla="*/ 803 w 803"/>
                <a:gd name="T5" fmla="*/ 696 h 696"/>
                <a:gd name="T6" fmla="*/ 0 w 803"/>
                <a:gd name="T7" fmla="*/ 696 h 696"/>
                <a:gd name="T8" fmla="*/ 402 w 803"/>
                <a:gd name="T9" fmla="*/ 0 h 696"/>
              </a:gdLst>
              <a:ahLst/>
              <a:cxnLst>
                <a:cxn ang="0">
                  <a:pos x="T0" y="T1"/>
                </a:cxn>
                <a:cxn ang="0">
                  <a:pos x="T2" y="T3"/>
                </a:cxn>
                <a:cxn ang="0">
                  <a:pos x="T4" y="T5"/>
                </a:cxn>
                <a:cxn ang="0">
                  <a:pos x="T6" y="T7"/>
                </a:cxn>
                <a:cxn ang="0">
                  <a:pos x="T8" y="T9"/>
                </a:cxn>
              </a:cxnLst>
              <a:rect l="0" t="0" r="r" b="b"/>
              <a:pathLst>
                <a:path w="803" h="696">
                  <a:moveTo>
                    <a:pt x="402" y="0"/>
                  </a:moveTo>
                  <a:lnTo>
                    <a:pt x="402" y="0"/>
                  </a:lnTo>
                  <a:lnTo>
                    <a:pt x="803"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19" name="Freeform 18"/>
            <p:cNvSpPr>
              <a:spLocks/>
            </p:cNvSpPr>
            <p:nvPr userDrawn="1"/>
          </p:nvSpPr>
          <p:spPr bwMode="auto">
            <a:xfrm>
              <a:off x="2299"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0" name="Freeform 19"/>
            <p:cNvSpPr>
              <a:spLocks/>
            </p:cNvSpPr>
            <p:nvPr userDrawn="1"/>
          </p:nvSpPr>
          <p:spPr bwMode="auto">
            <a:xfrm>
              <a:off x="2577" y="49"/>
              <a:ext cx="482" cy="418"/>
            </a:xfrm>
            <a:custGeom>
              <a:avLst/>
              <a:gdLst>
                <a:gd name="T0" fmla="*/ 803 w 803"/>
                <a:gd name="T1" fmla="*/ 0 h 696"/>
                <a:gd name="T2" fmla="*/ 803 w 803"/>
                <a:gd name="T3" fmla="*/ 0 h 696"/>
                <a:gd name="T4" fmla="*/ 402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1"/>
                  </a:lnTo>
                  <a:lnTo>
                    <a:pt x="803" y="0"/>
                  </a:lnTo>
                  <a:close/>
                </a:path>
              </a:pathLst>
            </a:custGeom>
            <a:solidFill>
              <a:srgbClr val="F0F0F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1" name="Freeform 20"/>
            <p:cNvSpPr>
              <a:spLocks/>
            </p:cNvSpPr>
            <p:nvPr userDrawn="1"/>
          </p:nvSpPr>
          <p:spPr bwMode="auto">
            <a:xfrm>
              <a:off x="2854" y="70"/>
              <a:ext cx="482" cy="418"/>
            </a:xfrm>
            <a:custGeom>
              <a:avLst/>
              <a:gdLst>
                <a:gd name="T0" fmla="*/ 401 w 803"/>
                <a:gd name="T1" fmla="*/ 0 h 696"/>
                <a:gd name="T2" fmla="*/ 401 w 803"/>
                <a:gd name="T3" fmla="*/ 0 h 696"/>
                <a:gd name="T4" fmla="*/ 803 w 803"/>
                <a:gd name="T5" fmla="*/ 696 h 696"/>
                <a:gd name="T6" fmla="*/ 0 w 803"/>
                <a:gd name="T7" fmla="*/ 696 h 696"/>
                <a:gd name="T8" fmla="*/ 401 w 803"/>
                <a:gd name="T9" fmla="*/ 0 h 696"/>
              </a:gdLst>
              <a:ahLst/>
              <a:cxnLst>
                <a:cxn ang="0">
                  <a:pos x="T0" y="T1"/>
                </a:cxn>
                <a:cxn ang="0">
                  <a:pos x="T2" y="T3"/>
                </a:cxn>
                <a:cxn ang="0">
                  <a:pos x="T4" y="T5"/>
                </a:cxn>
                <a:cxn ang="0">
                  <a:pos x="T6" y="T7"/>
                </a:cxn>
                <a:cxn ang="0">
                  <a:pos x="T8" y="T9"/>
                </a:cxn>
              </a:cxnLst>
              <a:rect l="0" t="0" r="r" b="b"/>
              <a:pathLst>
                <a:path w="803" h="696">
                  <a:moveTo>
                    <a:pt x="401" y="0"/>
                  </a:moveTo>
                  <a:lnTo>
                    <a:pt x="401" y="0"/>
                  </a:lnTo>
                  <a:lnTo>
                    <a:pt x="803" y="696"/>
                  </a:lnTo>
                  <a:lnTo>
                    <a:pt x="0" y="696"/>
                  </a:lnTo>
                  <a:lnTo>
                    <a:pt x="40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2" name="Freeform 21"/>
            <p:cNvSpPr>
              <a:spLocks/>
            </p:cNvSpPr>
            <p:nvPr userDrawn="1"/>
          </p:nvSpPr>
          <p:spPr bwMode="auto">
            <a:xfrm>
              <a:off x="3131" y="49"/>
              <a:ext cx="483" cy="418"/>
            </a:xfrm>
            <a:custGeom>
              <a:avLst/>
              <a:gdLst>
                <a:gd name="T0" fmla="*/ 803 w 803"/>
                <a:gd name="T1" fmla="*/ 0 h 696"/>
                <a:gd name="T2" fmla="*/ 803 w 803"/>
                <a:gd name="T3" fmla="*/ 0 h 696"/>
                <a:gd name="T4" fmla="*/ 401 w 803"/>
                <a:gd name="T5" fmla="*/ 696 h 696"/>
                <a:gd name="T6" fmla="*/ 0 w 803"/>
                <a:gd name="T7" fmla="*/ 1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1"/>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3" name="Freeform 22"/>
            <p:cNvSpPr>
              <a:spLocks/>
            </p:cNvSpPr>
            <p:nvPr userDrawn="1"/>
          </p:nvSpPr>
          <p:spPr bwMode="auto">
            <a:xfrm>
              <a:off x="3408" y="70"/>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4" name="Freeform 23"/>
            <p:cNvSpPr>
              <a:spLocks/>
            </p:cNvSpPr>
            <p:nvPr userDrawn="1"/>
          </p:nvSpPr>
          <p:spPr bwMode="auto">
            <a:xfrm>
              <a:off x="81" y="1039"/>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5" name="Freeform 24"/>
            <p:cNvSpPr>
              <a:spLocks/>
            </p:cNvSpPr>
            <p:nvPr userDrawn="1"/>
          </p:nvSpPr>
          <p:spPr bwMode="auto">
            <a:xfrm>
              <a:off x="81"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6" name="Freeform 25"/>
            <p:cNvSpPr>
              <a:spLocks/>
            </p:cNvSpPr>
            <p:nvPr userDrawn="1"/>
          </p:nvSpPr>
          <p:spPr bwMode="auto">
            <a:xfrm>
              <a:off x="81"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7" name="Freeform 26"/>
            <p:cNvSpPr>
              <a:spLocks/>
            </p:cNvSpPr>
            <p:nvPr userDrawn="1"/>
          </p:nvSpPr>
          <p:spPr bwMode="auto">
            <a:xfrm>
              <a:off x="358"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8" name="Freeform 27"/>
            <p:cNvSpPr>
              <a:spLocks/>
            </p:cNvSpPr>
            <p:nvPr userDrawn="1"/>
          </p:nvSpPr>
          <p:spPr bwMode="auto">
            <a:xfrm>
              <a:off x="358" y="1976"/>
              <a:ext cx="483"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29" name="Freeform 28"/>
            <p:cNvSpPr>
              <a:spLocks/>
            </p:cNvSpPr>
            <p:nvPr userDrawn="1"/>
          </p:nvSpPr>
          <p:spPr bwMode="auto">
            <a:xfrm>
              <a:off x="636" y="1495"/>
              <a:ext cx="482" cy="418"/>
            </a:xfrm>
            <a:custGeom>
              <a:avLst/>
              <a:gdLst>
                <a:gd name="T0" fmla="*/ 803 w 803"/>
                <a:gd name="T1" fmla="*/ 0 h 696"/>
                <a:gd name="T2" fmla="*/ 803 w 803"/>
                <a:gd name="T3" fmla="*/ 0 h 696"/>
                <a:gd name="T4" fmla="*/ 402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0" name="Freeform 29"/>
            <p:cNvSpPr>
              <a:spLocks/>
            </p:cNvSpPr>
            <p:nvPr userDrawn="1"/>
          </p:nvSpPr>
          <p:spPr bwMode="auto">
            <a:xfrm>
              <a:off x="913" y="1976"/>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1" name="Freeform 30"/>
            <p:cNvSpPr>
              <a:spLocks/>
            </p:cNvSpPr>
            <p:nvPr userDrawn="1"/>
          </p:nvSpPr>
          <p:spPr bwMode="auto">
            <a:xfrm>
              <a:off x="1190"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2" name="Freeform 31"/>
            <p:cNvSpPr>
              <a:spLocks/>
            </p:cNvSpPr>
            <p:nvPr userDrawn="1"/>
          </p:nvSpPr>
          <p:spPr bwMode="auto">
            <a:xfrm>
              <a:off x="1190"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3" name="Freeform 32"/>
            <p:cNvSpPr>
              <a:spLocks/>
            </p:cNvSpPr>
            <p:nvPr userDrawn="1"/>
          </p:nvSpPr>
          <p:spPr bwMode="auto">
            <a:xfrm>
              <a:off x="1468" y="1516"/>
              <a:ext cx="482"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4" name="Freeform 33"/>
            <p:cNvSpPr>
              <a:spLocks/>
            </p:cNvSpPr>
            <p:nvPr userDrawn="1"/>
          </p:nvSpPr>
          <p:spPr bwMode="auto">
            <a:xfrm>
              <a:off x="1468" y="1976"/>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5" name="Freeform 34"/>
            <p:cNvSpPr>
              <a:spLocks/>
            </p:cNvSpPr>
            <p:nvPr userDrawn="1"/>
          </p:nvSpPr>
          <p:spPr bwMode="auto">
            <a:xfrm>
              <a:off x="1745" y="1996"/>
              <a:ext cx="482" cy="418"/>
            </a:xfrm>
            <a:custGeom>
              <a:avLst/>
              <a:gdLst>
                <a:gd name="T0" fmla="*/ 402 w 803"/>
                <a:gd name="T1" fmla="*/ 0 h 696"/>
                <a:gd name="T2" fmla="*/ 402 w 803"/>
                <a:gd name="T3" fmla="*/ 0 h 696"/>
                <a:gd name="T4" fmla="*/ 803 w 803"/>
                <a:gd name="T5" fmla="*/ 696 h 696"/>
                <a:gd name="T6" fmla="*/ 0 w 803"/>
                <a:gd name="T7" fmla="*/ 696 h 696"/>
                <a:gd name="T8" fmla="*/ 402 w 803"/>
                <a:gd name="T9" fmla="*/ 0 h 696"/>
              </a:gdLst>
              <a:ahLst/>
              <a:cxnLst>
                <a:cxn ang="0">
                  <a:pos x="T0" y="T1"/>
                </a:cxn>
                <a:cxn ang="0">
                  <a:pos x="T2" y="T3"/>
                </a:cxn>
                <a:cxn ang="0">
                  <a:pos x="T4" y="T5"/>
                </a:cxn>
                <a:cxn ang="0">
                  <a:pos x="T6" y="T7"/>
                </a:cxn>
                <a:cxn ang="0">
                  <a:pos x="T8" y="T9"/>
                </a:cxn>
              </a:cxnLst>
              <a:rect l="0" t="0" r="r" b="b"/>
              <a:pathLst>
                <a:path w="803" h="696">
                  <a:moveTo>
                    <a:pt x="402" y="0"/>
                  </a:moveTo>
                  <a:lnTo>
                    <a:pt x="402" y="0"/>
                  </a:lnTo>
                  <a:lnTo>
                    <a:pt x="803"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6" name="Freeform 35"/>
            <p:cNvSpPr>
              <a:spLocks/>
            </p:cNvSpPr>
            <p:nvPr userDrawn="1"/>
          </p:nvSpPr>
          <p:spPr bwMode="auto">
            <a:xfrm>
              <a:off x="2022"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7" name="Freeform 36"/>
            <p:cNvSpPr>
              <a:spLocks/>
            </p:cNvSpPr>
            <p:nvPr userDrawn="1"/>
          </p:nvSpPr>
          <p:spPr bwMode="auto">
            <a:xfrm>
              <a:off x="2299" y="1495"/>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8" name="Freeform 37"/>
            <p:cNvSpPr>
              <a:spLocks/>
            </p:cNvSpPr>
            <p:nvPr userDrawn="1"/>
          </p:nvSpPr>
          <p:spPr bwMode="auto">
            <a:xfrm>
              <a:off x="2577" y="1976"/>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39" name="Freeform 38"/>
            <p:cNvSpPr>
              <a:spLocks/>
            </p:cNvSpPr>
            <p:nvPr userDrawn="1"/>
          </p:nvSpPr>
          <p:spPr bwMode="auto">
            <a:xfrm>
              <a:off x="2854" y="1495"/>
              <a:ext cx="482" cy="418"/>
            </a:xfrm>
            <a:custGeom>
              <a:avLst/>
              <a:gdLst>
                <a:gd name="T0" fmla="*/ 803 w 803"/>
                <a:gd name="T1" fmla="*/ 0 h 696"/>
                <a:gd name="T2" fmla="*/ 803 w 803"/>
                <a:gd name="T3" fmla="*/ 0 h 696"/>
                <a:gd name="T4" fmla="*/ 401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0" name="Freeform 39"/>
            <p:cNvSpPr>
              <a:spLocks/>
            </p:cNvSpPr>
            <p:nvPr userDrawn="1"/>
          </p:nvSpPr>
          <p:spPr bwMode="auto">
            <a:xfrm>
              <a:off x="3131" y="1516"/>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1" name="Freeform 40"/>
            <p:cNvSpPr>
              <a:spLocks/>
            </p:cNvSpPr>
            <p:nvPr userDrawn="1"/>
          </p:nvSpPr>
          <p:spPr bwMode="auto">
            <a:xfrm>
              <a:off x="3408" y="1996"/>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2" name="Freeform 41"/>
            <p:cNvSpPr>
              <a:spLocks/>
            </p:cNvSpPr>
            <p:nvPr userDrawn="1"/>
          </p:nvSpPr>
          <p:spPr bwMode="auto">
            <a:xfrm>
              <a:off x="81" y="2454"/>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3" name="Freeform 42"/>
            <p:cNvSpPr>
              <a:spLocks/>
            </p:cNvSpPr>
            <p:nvPr userDrawn="1"/>
          </p:nvSpPr>
          <p:spPr bwMode="auto">
            <a:xfrm>
              <a:off x="358"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4" name="Freeform 43"/>
            <p:cNvSpPr>
              <a:spLocks/>
            </p:cNvSpPr>
            <p:nvPr userDrawn="1"/>
          </p:nvSpPr>
          <p:spPr bwMode="auto">
            <a:xfrm>
              <a:off x="358" y="2935"/>
              <a:ext cx="483"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5" name="Freeform 44"/>
            <p:cNvSpPr>
              <a:spLocks/>
            </p:cNvSpPr>
            <p:nvPr userDrawn="1"/>
          </p:nvSpPr>
          <p:spPr bwMode="auto">
            <a:xfrm>
              <a:off x="636" y="2955"/>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6" name="Freeform 45"/>
            <p:cNvSpPr>
              <a:spLocks/>
            </p:cNvSpPr>
            <p:nvPr userDrawn="1"/>
          </p:nvSpPr>
          <p:spPr bwMode="auto">
            <a:xfrm>
              <a:off x="913"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7" name="Freeform 46"/>
            <p:cNvSpPr>
              <a:spLocks/>
            </p:cNvSpPr>
            <p:nvPr userDrawn="1"/>
          </p:nvSpPr>
          <p:spPr bwMode="auto">
            <a:xfrm>
              <a:off x="1190" y="2955"/>
              <a:ext cx="483" cy="418"/>
            </a:xfrm>
            <a:custGeom>
              <a:avLst/>
              <a:gdLst>
                <a:gd name="T0" fmla="*/ 402 w 804"/>
                <a:gd name="T1" fmla="*/ 0 h 696"/>
                <a:gd name="T2" fmla="*/ 402 w 804"/>
                <a:gd name="T3" fmla="*/ 0 h 696"/>
                <a:gd name="T4" fmla="*/ 804 w 804"/>
                <a:gd name="T5" fmla="*/ 696 h 696"/>
                <a:gd name="T6" fmla="*/ 0 w 804"/>
                <a:gd name="T7" fmla="*/ 696 h 696"/>
                <a:gd name="T8" fmla="*/ 402 w 804"/>
                <a:gd name="T9" fmla="*/ 0 h 696"/>
              </a:gdLst>
              <a:ahLst/>
              <a:cxnLst>
                <a:cxn ang="0">
                  <a:pos x="T0" y="T1"/>
                </a:cxn>
                <a:cxn ang="0">
                  <a:pos x="T2" y="T3"/>
                </a:cxn>
                <a:cxn ang="0">
                  <a:pos x="T4" y="T5"/>
                </a:cxn>
                <a:cxn ang="0">
                  <a:pos x="T6" y="T7"/>
                </a:cxn>
                <a:cxn ang="0">
                  <a:pos x="T8" y="T9"/>
                </a:cxn>
              </a:cxnLst>
              <a:rect l="0" t="0" r="r" b="b"/>
              <a:pathLst>
                <a:path w="804" h="696">
                  <a:moveTo>
                    <a:pt x="402" y="0"/>
                  </a:moveTo>
                  <a:lnTo>
                    <a:pt x="402" y="0"/>
                  </a:lnTo>
                  <a:lnTo>
                    <a:pt x="804" y="696"/>
                  </a:lnTo>
                  <a:lnTo>
                    <a:pt x="0" y="696"/>
                  </a:lnTo>
                  <a:lnTo>
                    <a:pt x="402" y="0"/>
                  </a:lnTo>
                  <a:close/>
                </a:path>
              </a:pathLst>
            </a:custGeom>
            <a:solidFill>
              <a:srgbClr val="F3F3F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8" name="Freeform 47"/>
            <p:cNvSpPr>
              <a:spLocks/>
            </p:cNvSpPr>
            <p:nvPr userDrawn="1"/>
          </p:nvSpPr>
          <p:spPr bwMode="auto">
            <a:xfrm>
              <a:off x="1468" y="2935"/>
              <a:ext cx="482" cy="417"/>
            </a:xfrm>
            <a:custGeom>
              <a:avLst/>
              <a:gdLst>
                <a:gd name="T0" fmla="*/ 803 w 803"/>
                <a:gd name="T1" fmla="*/ 0 h 695"/>
                <a:gd name="T2" fmla="*/ 803 w 803"/>
                <a:gd name="T3" fmla="*/ 0 h 695"/>
                <a:gd name="T4" fmla="*/ 402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2" y="695"/>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49" name="Freeform 48"/>
            <p:cNvSpPr>
              <a:spLocks/>
            </p:cNvSpPr>
            <p:nvPr userDrawn="1"/>
          </p:nvSpPr>
          <p:spPr bwMode="auto">
            <a:xfrm>
              <a:off x="1191" y="3414"/>
              <a:ext cx="482" cy="418"/>
            </a:xfrm>
            <a:custGeom>
              <a:avLst/>
              <a:gdLst>
                <a:gd name="T0" fmla="*/ 803 w 803"/>
                <a:gd name="T1" fmla="*/ 0 h 696"/>
                <a:gd name="T2" fmla="*/ 803 w 803"/>
                <a:gd name="T3" fmla="*/ 0 h 696"/>
                <a:gd name="T4" fmla="*/ 401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1" y="696"/>
                  </a:lnTo>
                  <a:lnTo>
                    <a:pt x="0" y="0"/>
                  </a:lnTo>
                  <a:lnTo>
                    <a:pt x="803"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0" name="Freeform 49"/>
            <p:cNvSpPr>
              <a:spLocks/>
            </p:cNvSpPr>
            <p:nvPr userDrawn="1"/>
          </p:nvSpPr>
          <p:spPr bwMode="auto">
            <a:xfrm>
              <a:off x="3408" y="3414"/>
              <a:ext cx="483" cy="418"/>
            </a:xfrm>
            <a:custGeom>
              <a:avLst/>
              <a:gdLst>
                <a:gd name="T0" fmla="*/ 804 w 804"/>
                <a:gd name="T1" fmla="*/ 0 h 696"/>
                <a:gd name="T2" fmla="*/ 804 w 804"/>
                <a:gd name="T3" fmla="*/ 0 h 696"/>
                <a:gd name="T4" fmla="*/ 402 w 804"/>
                <a:gd name="T5" fmla="*/ 696 h 696"/>
                <a:gd name="T6" fmla="*/ 0 w 804"/>
                <a:gd name="T7" fmla="*/ 0 h 696"/>
                <a:gd name="T8" fmla="*/ 804 w 804"/>
                <a:gd name="T9" fmla="*/ 0 h 696"/>
              </a:gdLst>
              <a:ahLst/>
              <a:cxnLst>
                <a:cxn ang="0">
                  <a:pos x="T0" y="T1"/>
                </a:cxn>
                <a:cxn ang="0">
                  <a:pos x="T2" y="T3"/>
                </a:cxn>
                <a:cxn ang="0">
                  <a:pos x="T4" y="T5"/>
                </a:cxn>
                <a:cxn ang="0">
                  <a:pos x="T6" y="T7"/>
                </a:cxn>
                <a:cxn ang="0">
                  <a:pos x="T8" y="T9"/>
                </a:cxn>
              </a:cxnLst>
              <a:rect l="0" t="0" r="r" b="b"/>
              <a:pathLst>
                <a:path w="804" h="696">
                  <a:moveTo>
                    <a:pt x="804" y="0"/>
                  </a:moveTo>
                  <a:lnTo>
                    <a:pt x="804" y="0"/>
                  </a:lnTo>
                  <a:lnTo>
                    <a:pt x="402" y="696"/>
                  </a:lnTo>
                  <a:lnTo>
                    <a:pt x="0" y="0"/>
                  </a:lnTo>
                  <a:lnTo>
                    <a:pt x="804" y="0"/>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1" name="Freeform 50"/>
            <p:cNvSpPr>
              <a:spLocks/>
            </p:cNvSpPr>
            <p:nvPr userDrawn="1"/>
          </p:nvSpPr>
          <p:spPr bwMode="auto">
            <a:xfrm>
              <a:off x="2577" y="3414"/>
              <a:ext cx="482" cy="418"/>
            </a:xfrm>
            <a:custGeom>
              <a:avLst/>
              <a:gdLst>
                <a:gd name="T0" fmla="*/ 803 w 803"/>
                <a:gd name="T1" fmla="*/ 0 h 696"/>
                <a:gd name="T2" fmla="*/ 803 w 803"/>
                <a:gd name="T3" fmla="*/ 0 h 696"/>
                <a:gd name="T4" fmla="*/ 402 w 803"/>
                <a:gd name="T5" fmla="*/ 696 h 696"/>
                <a:gd name="T6" fmla="*/ 0 w 803"/>
                <a:gd name="T7" fmla="*/ 0 h 696"/>
                <a:gd name="T8" fmla="*/ 803 w 803"/>
                <a:gd name="T9" fmla="*/ 0 h 696"/>
              </a:gdLst>
              <a:ahLst/>
              <a:cxnLst>
                <a:cxn ang="0">
                  <a:pos x="T0" y="T1"/>
                </a:cxn>
                <a:cxn ang="0">
                  <a:pos x="T2" y="T3"/>
                </a:cxn>
                <a:cxn ang="0">
                  <a:pos x="T4" y="T5"/>
                </a:cxn>
                <a:cxn ang="0">
                  <a:pos x="T6" y="T7"/>
                </a:cxn>
                <a:cxn ang="0">
                  <a:pos x="T8" y="T9"/>
                </a:cxn>
              </a:cxnLst>
              <a:rect l="0" t="0" r="r" b="b"/>
              <a:pathLst>
                <a:path w="803" h="696">
                  <a:moveTo>
                    <a:pt x="803" y="0"/>
                  </a:moveTo>
                  <a:lnTo>
                    <a:pt x="803" y="0"/>
                  </a:lnTo>
                  <a:lnTo>
                    <a:pt x="402" y="696"/>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2" name="Freeform 51"/>
            <p:cNvSpPr>
              <a:spLocks/>
            </p:cNvSpPr>
            <p:nvPr userDrawn="1"/>
          </p:nvSpPr>
          <p:spPr bwMode="auto">
            <a:xfrm>
              <a:off x="2022" y="2475"/>
              <a:ext cx="483"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0F0F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3" name="Freeform 52"/>
            <p:cNvSpPr>
              <a:spLocks/>
            </p:cNvSpPr>
            <p:nvPr userDrawn="1"/>
          </p:nvSpPr>
          <p:spPr bwMode="auto">
            <a:xfrm>
              <a:off x="358" y="3883"/>
              <a:ext cx="483" cy="418"/>
            </a:xfrm>
            <a:custGeom>
              <a:avLst/>
              <a:gdLst>
                <a:gd name="T0" fmla="*/ 804 w 804"/>
                <a:gd name="T1" fmla="*/ 696 h 696"/>
                <a:gd name="T2" fmla="*/ 804 w 804"/>
                <a:gd name="T3" fmla="*/ 696 h 696"/>
                <a:gd name="T4" fmla="*/ 0 w 804"/>
                <a:gd name="T5" fmla="*/ 696 h 696"/>
                <a:gd name="T6" fmla="*/ 402 w 804"/>
                <a:gd name="T7" fmla="*/ 0 h 696"/>
                <a:gd name="T8" fmla="*/ 804 w 804"/>
                <a:gd name="T9" fmla="*/ 696 h 696"/>
              </a:gdLst>
              <a:ahLst/>
              <a:cxnLst>
                <a:cxn ang="0">
                  <a:pos x="T0" y="T1"/>
                </a:cxn>
                <a:cxn ang="0">
                  <a:pos x="T2" y="T3"/>
                </a:cxn>
                <a:cxn ang="0">
                  <a:pos x="T4" y="T5"/>
                </a:cxn>
                <a:cxn ang="0">
                  <a:pos x="T6" y="T7"/>
                </a:cxn>
                <a:cxn ang="0">
                  <a:pos x="T8" y="T9"/>
                </a:cxn>
              </a:cxnLst>
              <a:rect l="0" t="0" r="r" b="b"/>
              <a:pathLst>
                <a:path w="804" h="696">
                  <a:moveTo>
                    <a:pt x="804" y="696"/>
                  </a:moveTo>
                  <a:lnTo>
                    <a:pt x="804" y="696"/>
                  </a:lnTo>
                  <a:lnTo>
                    <a:pt x="0" y="696"/>
                  </a:lnTo>
                  <a:lnTo>
                    <a:pt x="402" y="0"/>
                  </a:lnTo>
                  <a:lnTo>
                    <a:pt x="804" y="696"/>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4" name="Freeform 53"/>
            <p:cNvSpPr>
              <a:spLocks/>
            </p:cNvSpPr>
            <p:nvPr userDrawn="1"/>
          </p:nvSpPr>
          <p:spPr bwMode="auto">
            <a:xfrm>
              <a:off x="2022" y="2935"/>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5" name="Freeform 54"/>
            <p:cNvSpPr>
              <a:spLocks/>
            </p:cNvSpPr>
            <p:nvPr userDrawn="1"/>
          </p:nvSpPr>
          <p:spPr bwMode="auto">
            <a:xfrm>
              <a:off x="2022" y="4343"/>
              <a:ext cx="483" cy="417"/>
            </a:xfrm>
            <a:custGeom>
              <a:avLst/>
              <a:gdLst>
                <a:gd name="T0" fmla="*/ 803 w 803"/>
                <a:gd name="T1" fmla="*/ 0 h 695"/>
                <a:gd name="T2" fmla="*/ 803 w 803"/>
                <a:gd name="T3" fmla="*/ 0 h 695"/>
                <a:gd name="T4" fmla="*/ 401 w 803"/>
                <a:gd name="T5" fmla="*/ 695 h 695"/>
                <a:gd name="T6" fmla="*/ 0 w 803"/>
                <a:gd name="T7" fmla="*/ 0 h 695"/>
                <a:gd name="T8" fmla="*/ 803 w 803"/>
                <a:gd name="T9" fmla="*/ 0 h 695"/>
              </a:gdLst>
              <a:ahLst/>
              <a:cxnLst>
                <a:cxn ang="0">
                  <a:pos x="T0" y="T1"/>
                </a:cxn>
                <a:cxn ang="0">
                  <a:pos x="T2" y="T3"/>
                </a:cxn>
                <a:cxn ang="0">
                  <a:pos x="T4" y="T5"/>
                </a:cxn>
                <a:cxn ang="0">
                  <a:pos x="T6" y="T7"/>
                </a:cxn>
                <a:cxn ang="0">
                  <a:pos x="T8" y="T9"/>
                </a:cxn>
              </a:cxnLst>
              <a:rect l="0" t="0" r="r" b="b"/>
              <a:pathLst>
                <a:path w="803" h="695">
                  <a:moveTo>
                    <a:pt x="803" y="0"/>
                  </a:moveTo>
                  <a:lnTo>
                    <a:pt x="803" y="0"/>
                  </a:lnTo>
                  <a:lnTo>
                    <a:pt x="401" y="695"/>
                  </a:lnTo>
                  <a:lnTo>
                    <a:pt x="0" y="0"/>
                  </a:lnTo>
                  <a:lnTo>
                    <a:pt x="803"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6" name="Freeform 55"/>
            <p:cNvSpPr>
              <a:spLocks/>
            </p:cNvSpPr>
            <p:nvPr userDrawn="1"/>
          </p:nvSpPr>
          <p:spPr bwMode="auto">
            <a:xfrm>
              <a:off x="2577" y="2475"/>
              <a:ext cx="482" cy="418"/>
            </a:xfrm>
            <a:custGeom>
              <a:avLst/>
              <a:gdLst>
                <a:gd name="T0" fmla="*/ 804 w 804"/>
                <a:gd name="T1" fmla="*/ 696 h 697"/>
                <a:gd name="T2" fmla="*/ 804 w 804"/>
                <a:gd name="T3" fmla="*/ 696 h 697"/>
                <a:gd name="T4" fmla="*/ 0 w 804"/>
                <a:gd name="T5" fmla="*/ 697 h 697"/>
                <a:gd name="T6" fmla="*/ 402 w 804"/>
                <a:gd name="T7" fmla="*/ 0 h 697"/>
                <a:gd name="T8" fmla="*/ 804 w 804"/>
                <a:gd name="T9" fmla="*/ 696 h 697"/>
              </a:gdLst>
              <a:ahLst/>
              <a:cxnLst>
                <a:cxn ang="0">
                  <a:pos x="T0" y="T1"/>
                </a:cxn>
                <a:cxn ang="0">
                  <a:pos x="T2" y="T3"/>
                </a:cxn>
                <a:cxn ang="0">
                  <a:pos x="T4" y="T5"/>
                </a:cxn>
                <a:cxn ang="0">
                  <a:pos x="T6" y="T7"/>
                </a:cxn>
                <a:cxn ang="0">
                  <a:pos x="T8" y="T9"/>
                </a:cxn>
              </a:cxnLst>
              <a:rect l="0" t="0" r="r" b="b"/>
              <a:pathLst>
                <a:path w="804" h="697">
                  <a:moveTo>
                    <a:pt x="804" y="696"/>
                  </a:moveTo>
                  <a:lnTo>
                    <a:pt x="804" y="696"/>
                  </a:lnTo>
                  <a:lnTo>
                    <a:pt x="0" y="697"/>
                  </a:lnTo>
                  <a:lnTo>
                    <a:pt x="402" y="0"/>
                  </a:lnTo>
                  <a:lnTo>
                    <a:pt x="804" y="696"/>
                  </a:lnTo>
                  <a:close/>
                </a:path>
              </a:pathLst>
            </a:custGeom>
            <a:solidFill>
              <a:srgbClr val="F9F9F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7" name="Freeform 56"/>
            <p:cNvSpPr>
              <a:spLocks/>
            </p:cNvSpPr>
            <p:nvPr userDrawn="1"/>
          </p:nvSpPr>
          <p:spPr bwMode="auto">
            <a:xfrm>
              <a:off x="45" y="2935"/>
              <a:ext cx="241" cy="417"/>
            </a:xfrm>
            <a:custGeom>
              <a:avLst/>
              <a:gdLst>
                <a:gd name="T0" fmla="*/ 0 w 402"/>
                <a:gd name="T1" fmla="*/ 0 h 695"/>
                <a:gd name="T2" fmla="*/ 0 w 402"/>
                <a:gd name="T3" fmla="*/ 0 h 695"/>
                <a:gd name="T4" fmla="*/ 0 w 402"/>
                <a:gd name="T5" fmla="*/ 695 h 695"/>
                <a:gd name="T6" fmla="*/ 0 w 402"/>
                <a:gd name="T7" fmla="*/ 695 h 695"/>
                <a:gd name="T8" fmla="*/ 402 w 402"/>
                <a:gd name="T9" fmla="*/ 0 h 695"/>
                <a:gd name="T10" fmla="*/ 0 w 402"/>
                <a:gd name="T11" fmla="*/ 0 h 695"/>
              </a:gdLst>
              <a:ahLst/>
              <a:cxnLst>
                <a:cxn ang="0">
                  <a:pos x="T0" y="T1"/>
                </a:cxn>
                <a:cxn ang="0">
                  <a:pos x="T2" y="T3"/>
                </a:cxn>
                <a:cxn ang="0">
                  <a:pos x="T4" y="T5"/>
                </a:cxn>
                <a:cxn ang="0">
                  <a:pos x="T6" y="T7"/>
                </a:cxn>
                <a:cxn ang="0">
                  <a:pos x="T8" y="T9"/>
                </a:cxn>
                <a:cxn ang="0">
                  <a:pos x="T10" y="T11"/>
                </a:cxn>
              </a:cxnLst>
              <a:rect l="0" t="0" r="r" b="b"/>
              <a:pathLst>
                <a:path w="402" h="695">
                  <a:moveTo>
                    <a:pt x="0" y="0"/>
                  </a:moveTo>
                  <a:lnTo>
                    <a:pt x="0" y="0"/>
                  </a:lnTo>
                  <a:lnTo>
                    <a:pt x="0" y="695"/>
                  </a:lnTo>
                  <a:lnTo>
                    <a:pt x="0" y="695"/>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8" name="Freeform 57"/>
            <p:cNvSpPr>
              <a:spLocks/>
            </p:cNvSpPr>
            <p:nvPr userDrawn="1"/>
          </p:nvSpPr>
          <p:spPr bwMode="auto">
            <a:xfrm>
              <a:off x="45" y="2475"/>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59" name="Freeform 58"/>
            <p:cNvSpPr>
              <a:spLocks/>
            </p:cNvSpPr>
            <p:nvPr userDrawn="1"/>
          </p:nvSpPr>
          <p:spPr bwMode="auto">
            <a:xfrm>
              <a:off x="45" y="1976"/>
              <a:ext cx="241" cy="417"/>
            </a:xfrm>
            <a:custGeom>
              <a:avLst/>
              <a:gdLst>
                <a:gd name="T0" fmla="*/ 0 w 402"/>
                <a:gd name="T1" fmla="*/ 0 h 695"/>
                <a:gd name="T2" fmla="*/ 0 w 402"/>
                <a:gd name="T3" fmla="*/ 0 h 695"/>
                <a:gd name="T4" fmla="*/ 0 w 402"/>
                <a:gd name="T5" fmla="*/ 695 h 695"/>
                <a:gd name="T6" fmla="*/ 0 w 402"/>
                <a:gd name="T7" fmla="*/ 695 h 695"/>
                <a:gd name="T8" fmla="*/ 402 w 402"/>
                <a:gd name="T9" fmla="*/ 0 h 695"/>
                <a:gd name="T10" fmla="*/ 0 w 402"/>
                <a:gd name="T11" fmla="*/ 0 h 695"/>
              </a:gdLst>
              <a:ahLst/>
              <a:cxnLst>
                <a:cxn ang="0">
                  <a:pos x="T0" y="T1"/>
                </a:cxn>
                <a:cxn ang="0">
                  <a:pos x="T2" y="T3"/>
                </a:cxn>
                <a:cxn ang="0">
                  <a:pos x="T4" y="T5"/>
                </a:cxn>
                <a:cxn ang="0">
                  <a:pos x="T6" y="T7"/>
                </a:cxn>
                <a:cxn ang="0">
                  <a:pos x="T8" y="T9"/>
                </a:cxn>
                <a:cxn ang="0">
                  <a:pos x="T10" y="T11"/>
                </a:cxn>
              </a:cxnLst>
              <a:rect l="0" t="0" r="r" b="b"/>
              <a:pathLst>
                <a:path w="402" h="695">
                  <a:moveTo>
                    <a:pt x="0" y="0"/>
                  </a:moveTo>
                  <a:lnTo>
                    <a:pt x="0" y="0"/>
                  </a:lnTo>
                  <a:lnTo>
                    <a:pt x="0" y="695"/>
                  </a:lnTo>
                  <a:lnTo>
                    <a:pt x="0" y="695"/>
                  </a:lnTo>
                  <a:lnTo>
                    <a:pt x="402" y="0"/>
                  </a:lnTo>
                  <a:lnTo>
                    <a:pt x="0" y="0"/>
                  </a:lnTo>
                  <a:close/>
                </a:path>
              </a:pathLst>
            </a:custGeom>
            <a:solidFill>
              <a:srgbClr val="F7F7F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0" name="Freeform 59"/>
            <p:cNvSpPr>
              <a:spLocks/>
            </p:cNvSpPr>
            <p:nvPr userDrawn="1"/>
          </p:nvSpPr>
          <p:spPr bwMode="auto">
            <a:xfrm>
              <a:off x="45" y="1516"/>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1" name="Freeform 60"/>
            <p:cNvSpPr>
              <a:spLocks/>
            </p:cNvSpPr>
            <p:nvPr userDrawn="1"/>
          </p:nvSpPr>
          <p:spPr bwMode="auto">
            <a:xfrm>
              <a:off x="45" y="1018"/>
              <a:ext cx="241" cy="418"/>
            </a:xfrm>
            <a:custGeom>
              <a:avLst/>
              <a:gdLst>
                <a:gd name="T0" fmla="*/ 0 w 402"/>
                <a:gd name="T1" fmla="*/ 0 h 696"/>
                <a:gd name="T2" fmla="*/ 0 w 402"/>
                <a:gd name="T3" fmla="*/ 0 h 696"/>
                <a:gd name="T4" fmla="*/ 0 w 402"/>
                <a:gd name="T5" fmla="*/ 696 h 696"/>
                <a:gd name="T6" fmla="*/ 0 w 402"/>
                <a:gd name="T7" fmla="*/ 696 h 696"/>
                <a:gd name="T8" fmla="*/ 402 w 402"/>
                <a:gd name="T9" fmla="*/ 0 h 696"/>
                <a:gd name="T10" fmla="*/ 0 w 402"/>
                <a:gd name="T11" fmla="*/ 0 h 696"/>
              </a:gdLst>
              <a:ahLst/>
              <a:cxnLst>
                <a:cxn ang="0">
                  <a:pos x="T0" y="T1"/>
                </a:cxn>
                <a:cxn ang="0">
                  <a:pos x="T2" y="T3"/>
                </a:cxn>
                <a:cxn ang="0">
                  <a:pos x="T4" y="T5"/>
                </a:cxn>
                <a:cxn ang="0">
                  <a:pos x="T6" y="T7"/>
                </a:cxn>
                <a:cxn ang="0">
                  <a:pos x="T8" y="T9"/>
                </a:cxn>
                <a:cxn ang="0">
                  <a:pos x="T10" y="T11"/>
                </a:cxn>
              </a:cxnLst>
              <a:rect l="0" t="0" r="r" b="b"/>
              <a:pathLst>
                <a:path w="402" h="696">
                  <a:moveTo>
                    <a:pt x="0" y="0"/>
                  </a:moveTo>
                  <a:lnTo>
                    <a:pt x="0" y="0"/>
                  </a:lnTo>
                  <a:lnTo>
                    <a:pt x="0" y="696"/>
                  </a:lnTo>
                  <a:lnTo>
                    <a:pt x="0" y="696"/>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2" name="Freeform 61"/>
            <p:cNvSpPr>
              <a:spLocks/>
            </p:cNvSpPr>
            <p:nvPr userDrawn="1"/>
          </p:nvSpPr>
          <p:spPr bwMode="auto">
            <a:xfrm>
              <a:off x="45" y="559"/>
              <a:ext cx="241" cy="418"/>
            </a:xfrm>
            <a:custGeom>
              <a:avLst/>
              <a:gdLst>
                <a:gd name="T0" fmla="*/ 0 w 402"/>
                <a:gd name="T1" fmla="*/ 0 h 696"/>
                <a:gd name="T2" fmla="*/ 0 w 402"/>
                <a:gd name="T3" fmla="*/ 0 h 696"/>
                <a:gd name="T4" fmla="*/ 0 w 402"/>
                <a:gd name="T5" fmla="*/ 696 h 696"/>
                <a:gd name="T6" fmla="*/ 402 w 402"/>
                <a:gd name="T7" fmla="*/ 696 h 696"/>
                <a:gd name="T8" fmla="*/ 0 w 402"/>
                <a:gd name="T9" fmla="*/ 0 h 696"/>
              </a:gdLst>
              <a:ahLst/>
              <a:cxnLst>
                <a:cxn ang="0">
                  <a:pos x="T0" y="T1"/>
                </a:cxn>
                <a:cxn ang="0">
                  <a:pos x="T2" y="T3"/>
                </a:cxn>
                <a:cxn ang="0">
                  <a:pos x="T4" y="T5"/>
                </a:cxn>
                <a:cxn ang="0">
                  <a:pos x="T6" y="T7"/>
                </a:cxn>
                <a:cxn ang="0">
                  <a:pos x="T8" y="T9"/>
                </a:cxn>
              </a:cxnLst>
              <a:rect l="0" t="0" r="r" b="b"/>
              <a:pathLst>
                <a:path w="402" h="696">
                  <a:moveTo>
                    <a:pt x="0" y="0"/>
                  </a:moveTo>
                  <a:lnTo>
                    <a:pt x="0" y="0"/>
                  </a:lnTo>
                  <a:lnTo>
                    <a:pt x="0" y="696"/>
                  </a:lnTo>
                  <a:lnTo>
                    <a:pt x="402" y="696"/>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3" name="Freeform 62"/>
            <p:cNvSpPr>
              <a:spLocks/>
            </p:cNvSpPr>
            <p:nvPr userDrawn="1"/>
          </p:nvSpPr>
          <p:spPr bwMode="auto">
            <a:xfrm>
              <a:off x="45" y="49"/>
              <a:ext cx="241" cy="418"/>
            </a:xfrm>
            <a:custGeom>
              <a:avLst/>
              <a:gdLst>
                <a:gd name="T0" fmla="*/ 0 w 402"/>
                <a:gd name="T1" fmla="*/ 0 h 696"/>
                <a:gd name="T2" fmla="*/ 0 w 402"/>
                <a:gd name="T3" fmla="*/ 0 h 696"/>
                <a:gd name="T4" fmla="*/ 0 w 402"/>
                <a:gd name="T5" fmla="*/ 696 h 696"/>
                <a:gd name="T6" fmla="*/ 0 w 402"/>
                <a:gd name="T7" fmla="*/ 696 h 696"/>
                <a:gd name="T8" fmla="*/ 402 w 402"/>
                <a:gd name="T9" fmla="*/ 0 h 696"/>
                <a:gd name="T10" fmla="*/ 0 w 402"/>
                <a:gd name="T11" fmla="*/ 0 h 696"/>
              </a:gdLst>
              <a:ahLst/>
              <a:cxnLst>
                <a:cxn ang="0">
                  <a:pos x="T0" y="T1"/>
                </a:cxn>
                <a:cxn ang="0">
                  <a:pos x="T2" y="T3"/>
                </a:cxn>
                <a:cxn ang="0">
                  <a:pos x="T4" y="T5"/>
                </a:cxn>
                <a:cxn ang="0">
                  <a:pos x="T6" y="T7"/>
                </a:cxn>
                <a:cxn ang="0">
                  <a:pos x="T8" y="T9"/>
                </a:cxn>
                <a:cxn ang="0">
                  <a:pos x="T10" y="T11"/>
                </a:cxn>
              </a:cxnLst>
              <a:rect l="0" t="0" r="r" b="b"/>
              <a:pathLst>
                <a:path w="402" h="696">
                  <a:moveTo>
                    <a:pt x="0" y="0"/>
                  </a:moveTo>
                  <a:lnTo>
                    <a:pt x="0" y="0"/>
                  </a:lnTo>
                  <a:lnTo>
                    <a:pt x="0" y="696"/>
                  </a:lnTo>
                  <a:lnTo>
                    <a:pt x="0" y="696"/>
                  </a:lnTo>
                  <a:lnTo>
                    <a:pt x="402" y="0"/>
                  </a:lnTo>
                  <a:lnTo>
                    <a:pt x="0" y="0"/>
                  </a:lnTo>
                  <a:close/>
                </a:path>
              </a:pathLst>
            </a:custGeom>
            <a:solidFill>
              <a:srgbClr val="E7E7E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4" name="Freeform 63"/>
            <p:cNvSpPr>
              <a:spLocks/>
            </p:cNvSpPr>
            <p:nvPr userDrawn="1"/>
          </p:nvSpPr>
          <p:spPr bwMode="auto">
            <a:xfrm>
              <a:off x="7102" y="530"/>
              <a:ext cx="1014" cy="878"/>
            </a:xfrm>
            <a:custGeom>
              <a:avLst/>
              <a:gdLst>
                <a:gd name="T0" fmla="*/ 1688 w 1688"/>
                <a:gd name="T1" fmla="*/ 0 h 1462"/>
                <a:gd name="T2" fmla="*/ 1688 w 1688"/>
                <a:gd name="T3" fmla="*/ 0 h 1462"/>
                <a:gd name="T4" fmla="*/ 844 w 1688"/>
                <a:gd name="T5" fmla="*/ 1462 h 1462"/>
                <a:gd name="T6" fmla="*/ 0 w 1688"/>
                <a:gd name="T7" fmla="*/ 0 h 1462"/>
                <a:gd name="T8" fmla="*/ 1688 w 1688"/>
                <a:gd name="T9" fmla="*/ 0 h 1462"/>
              </a:gdLst>
              <a:ahLst/>
              <a:cxnLst>
                <a:cxn ang="0">
                  <a:pos x="T0" y="T1"/>
                </a:cxn>
                <a:cxn ang="0">
                  <a:pos x="T2" y="T3"/>
                </a:cxn>
                <a:cxn ang="0">
                  <a:pos x="T4" y="T5"/>
                </a:cxn>
                <a:cxn ang="0">
                  <a:pos x="T6" y="T7"/>
                </a:cxn>
                <a:cxn ang="0">
                  <a:pos x="T8" y="T9"/>
                </a:cxn>
              </a:cxnLst>
              <a:rect l="0" t="0" r="r" b="b"/>
              <a:pathLst>
                <a:path w="1688" h="1462">
                  <a:moveTo>
                    <a:pt x="1688" y="0"/>
                  </a:moveTo>
                  <a:lnTo>
                    <a:pt x="1688" y="0"/>
                  </a:lnTo>
                  <a:lnTo>
                    <a:pt x="844" y="1462"/>
                  </a:lnTo>
                  <a:lnTo>
                    <a:pt x="0" y="0"/>
                  </a:lnTo>
                  <a:lnTo>
                    <a:pt x="16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5" name="Freeform 64"/>
            <p:cNvSpPr>
              <a:spLocks/>
            </p:cNvSpPr>
            <p:nvPr userDrawn="1"/>
          </p:nvSpPr>
          <p:spPr bwMode="auto">
            <a:xfrm>
              <a:off x="7102" y="2548"/>
              <a:ext cx="1014" cy="878"/>
            </a:xfrm>
            <a:custGeom>
              <a:avLst/>
              <a:gdLst>
                <a:gd name="T0" fmla="*/ 1688 w 1688"/>
                <a:gd name="T1" fmla="*/ 0 h 1462"/>
                <a:gd name="T2" fmla="*/ 1688 w 1688"/>
                <a:gd name="T3" fmla="*/ 0 h 1462"/>
                <a:gd name="T4" fmla="*/ 844 w 1688"/>
                <a:gd name="T5" fmla="*/ 1462 h 1462"/>
                <a:gd name="T6" fmla="*/ 0 w 1688"/>
                <a:gd name="T7" fmla="*/ 1 h 1462"/>
                <a:gd name="T8" fmla="*/ 1688 w 1688"/>
                <a:gd name="T9" fmla="*/ 0 h 1462"/>
              </a:gdLst>
              <a:ahLst/>
              <a:cxnLst>
                <a:cxn ang="0">
                  <a:pos x="T0" y="T1"/>
                </a:cxn>
                <a:cxn ang="0">
                  <a:pos x="T2" y="T3"/>
                </a:cxn>
                <a:cxn ang="0">
                  <a:pos x="T4" y="T5"/>
                </a:cxn>
                <a:cxn ang="0">
                  <a:pos x="T6" y="T7"/>
                </a:cxn>
                <a:cxn ang="0">
                  <a:pos x="T8" y="T9"/>
                </a:cxn>
              </a:cxnLst>
              <a:rect l="0" t="0" r="r" b="b"/>
              <a:pathLst>
                <a:path w="1688" h="1462">
                  <a:moveTo>
                    <a:pt x="1688" y="0"/>
                  </a:moveTo>
                  <a:lnTo>
                    <a:pt x="1688" y="0"/>
                  </a:lnTo>
                  <a:lnTo>
                    <a:pt x="844" y="1462"/>
                  </a:lnTo>
                  <a:lnTo>
                    <a:pt x="0" y="1"/>
                  </a:lnTo>
                  <a:lnTo>
                    <a:pt x="1688" y="0"/>
                  </a:lnTo>
                  <a:close/>
                </a:path>
              </a:pathLst>
            </a:custGeom>
            <a:solidFill>
              <a:schemeClr val="accent1">
                <a:alpha val="46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7" name="Freeform 66"/>
            <p:cNvSpPr>
              <a:spLocks/>
            </p:cNvSpPr>
            <p:nvPr userDrawn="1"/>
          </p:nvSpPr>
          <p:spPr bwMode="auto">
            <a:xfrm>
              <a:off x="83" y="531"/>
              <a:ext cx="7445" cy="921"/>
            </a:xfrm>
            <a:custGeom>
              <a:avLst/>
              <a:gdLst>
                <a:gd name="T0" fmla="*/ 11532 w 12398"/>
                <a:gd name="T1" fmla="*/ 11 h 1533"/>
                <a:gd name="T2" fmla="*/ 11532 w 12398"/>
                <a:gd name="T3" fmla="*/ 11 h 1533"/>
                <a:gd name="T4" fmla="*/ 11513 w 12398"/>
                <a:gd name="T5" fmla="*/ 0 h 1533"/>
                <a:gd name="T6" fmla="*/ 12398 w 12398"/>
                <a:gd name="T7" fmla="*/ 1533 h 1533"/>
                <a:gd name="T8" fmla="*/ 867 w 12398"/>
                <a:gd name="T9" fmla="*/ 1533 h 1533"/>
                <a:gd name="T10" fmla="*/ 0 w 12398"/>
                <a:gd name="T11" fmla="*/ 13 h 1533"/>
                <a:gd name="T12" fmla="*/ 11532 w 12398"/>
                <a:gd name="T13" fmla="*/ 11 h 1533"/>
              </a:gdLst>
              <a:ahLst/>
              <a:cxnLst>
                <a:cxn ang="0">
                  <a:pos x="T0" y="T1"/>
                </a:cxn>
                <a:cxn ang="0">
                  <a:pos x="T2" y="T3"/>
                </a:cxn>
                <a:cxn ang="0">
                  <a:pos x="T4" y="T5"/>
                </a:cxn>
                <a:cxn ang="0">
                  <a:pos x="T6" y="T7"/>
                </a:cxn>
                <a:cxn ang="0">
                  <a:pos x="T8" y="T9"/>
                </a:cxn>
                <a:cxn ang="0">
                  <a:pos x="T10" y="T11"/>
                </a:cxn>
                <a:cxn ang="0">
                  <a:pos x="T12" y="T13"/>
                </a:cxn>
              </a:cxnLst>
              <a:rect l="0" t="0" r="r" b="b"/>
              <a:pathLst>
                <a:path w="12398" h="1533">
                  <a:moveTo>
                    <a:pt x="11532" y="11"/>
                  </a:moveTo>
                  <a:lnTo>
                    <a:pt x="11532" y="11"/>
                  </a:lnTo>
                  <a:lnTo>
                    <a:pt x="11513" y="0"/>
                  </a:lnTo>
                  <a:lnTo>
                    <a:pt x="12398" y="1533"/>
                  </a:lnTo>
                  <a:lnTo>
                    <a:pt x="867" y="1533"/>
                  </a:lnTo>
                  <a:lnTo>
                    <a:pt x="0" y="13"/>
                  </a:lnTo>
                  <a:lnTo>
                    <a:pt x="11532" y="1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8" name="Freeform 67"/>
            <p:cNvSpPr>
              <a:spLocks/>
            </p:cNvSpPr>
            <p:nvPr userDrawn="1"/>
          </p:nvSpPr>
          <p:spPr bwMode="auto">
            <a:xfrm>
              <a:off x="7102" y="4"/>
              <a:ext cx="1015" cy="438"/>
            </a:xfrm>
            <a:custGeom>
              <a:avLst/>
              <a:gdLst>
                <a:gd name="T0" fmla="*/ 422 w 1689"/>
                <a:gd name="T1" fmla="*/ 0 h 730"/>
                <a:gd name="T2" fmla="*/ 422 w 1689"/>
                <a:gd name="T3" fmla="*/ 0 h 730"/>
                <a:gd name="T4" fmla="*/ 0 w 1689"/>
                <a:gd name="T5" fmla="*/ 730 h 730"/>
                <a:gd name="T6" fmla="*/ 1689 w 1689"/>
                <a:gd name="T7" fmla="*/ 730 h 730"/>
                <a:gd name="T8" fmla="*/ 1266 w 1689"/>
                <a:gd name="T9" fmla="*/ 0 h 730"/>
                <a:gd name="T10" fmla="*/ 422 w 1689"/>
                <a:gd name="T11" fmla="*/ 0 h 730"/>
              </a:gdLst>
              <a:ahLst/>
              <a:cxnLst>
                <a:cxn ang="0">
                  <a:pos x="T0" y="T1"/>
                </a:cxn>
                <a:cxn ang="0">
                  <a:pos x="T2" y="T3"/>
                </a:cxn>
                <a:cxn ang="0">
                  <a:pos x="T4" y="T5"/>
                </a:cxn>
                <a:cxn ang="0">
                  <a:pos x="T6" y="T7"/>
                </a:cxn>
                <a:cxn ang="0">
                  <a:pos x="T8" y="T9"/>
                </a:cxn>
                <a:cxn ang="0">
                  <a:pos x="T10" y="T11"/>
                </a:cxn>
              </a:cxnLst>
              <a:rect l="0" t="0" r="r" b="b"/>
              <a:pathLst>
                <a:path w="1689" h="730">
                  <a:moveTo>
                    <a:pt x="422" y="0"/>
                  </a:moveTo>
                  <a:lnTo>
                    <a:pt x="422" y="0"/>
                  </a:lnTo>
                  <a:lnTo>
                    <a:pt x="0" y="730"/>
                  </a:lnTo>
                  <a:lnTo>
                    <a:pt x="1689" y="730"/>
                  </a:lnTo>
                  <a:lnTo>
                    <a:pt x="1266" y="0"/>
                  </a:lnTo>
                  <a:lnTo>
                    <a:pt x="422"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69" name="Freeform 68"/>
            <p:cNvSpPr>
              <a:spLocks/>
            </p:cNvSpPr>
            <p:nvPr userDrawn="1"/>
          </p:nvSpPr>
          <p:spPr bwMode="auto">
            <a:xfrm>
              <a:off x="7963" y="4"/>
              <a:ext cx="229" cy="394"/>
            </a:xfrm>
            <a:custGeom>
              <a:avLst/>
              <a:gdLst>
                <a:gd name="T0" fmla="*/ 380 w 380"/>
                <a:gd name="T1" fmla="*/ 0 h 657"/>
                <a:gd name="T2" fmla="*/ 380 w 380"/>
                <a:gd name="T3" fmla="*/ 0 h 657"/>
                <a:gd name="T4" fmla="*/ 0 w 380"/>
                <a:gd name="T5" fmla="*/ 0 h 657"/>
                <a:gd name="T6" fmla="*/ 380 w 380"/>
                <a:gd name="T7" fmla="*/ 657 h 657"/>
                <a:gd name="T8" fmla="*/ 380 w 380"/>
                <a:gd name="T9" fmla="*/ 0 h 657"/>
              </a:gdLst>
              <a:ahLst/>
              <a:cxnLst>
                <a:cxn ang="0">
                  <a:pos x="T0" y="T1"/>
                </a:cxn>
                <a:cxn ang="0">
                  <a:pos x="T2" y="T3"/>
                </a:cxn>
                <a:cxn ang="0">
                  <a:pos x="T4" y="T5"/>
                </a:cxn>
                <a:cxn ang="0">
                  <a:pos x="T6" y="T7"/>
                </a:cxn>
                <a:cxn ang="0">
                  <a:pos x="T8" y="T9"/>
                </a:cxn>
              </a:cxnLst>
              <a:rect l="0" t="0" r="r" b="b"/>
              <a:pathLst>
                <a:path w="380" h="657">
                  <a:moveTo>
                    <a:pt x="380" y="0"/>
                  </a:moveTo>
                  <a:lnTo>
                    <a:pt x="380" y="0"/>
                  </a:lnTo>
                  <a:lnTo>
                    <a:pt x="0" y="0"/>
                  </a:lnTo>
                  <a:lnTo>
                    <a:pt x="380" y="657"/>
                  </a:lnTo>
                  <a:lnTo>
                    <a:pt x="38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0" name="Freeform 69"/>
            <p:cNvSpPr>
              <a:spLocks/>
            </p:cNvSpPr>
            <p:nvPr userDrawn="1"/>
          </p:nvSpPr>
          <p:spPr bwMode="auto">
            <a:xfrm>
              <a:off x="7685" y="574"/>
              <a:ext cx="507" cy="878"/>
            </a:xfrm>
            <a:custGeom>
              <a:avLst/>
              <a:gdLst>
                <a:gd name="T0" fmla="*/ 844 w 844"/>
                <a:gd name="T1" fmla="*/ 0 h 1462"/>
                <a:gd name="T2" fmla="*/ 844 w 844"/>
                <a:gd name="T3" fmla="*/ 0 h 1462"/>
                <a:gd name="T4" fmla="*/ 0 w 844"/>
                <a:gd name="T5" fmla="*/ 1462 h 1462"/>
                <a:gd name="T6" fmla="*/ 844 w 844"/>
                <a:gd name="T7" fmla="*/ 1462 h 1462"/>
                <a:gd name="T8" fmla="*/ 844 w 844"/>
                <a:gd name="T9" fmla="*/ 0 h 1462"/>
              </a:gdLst>
              <a:ahLst/>
              <a:cxnLst>
                <a:cxn ang="0">
                  <a:pos x="T0" y="T1"/>
                </a:cxn>
                <a:cxn ang="0">
                  <a:pos x="T2" y="T3"/>
                </a:cxn>
                <a:cxn ang="0">
                  <a:pos x="T4" y="T5"/>
                </a:cxn>
                <a:cxn ang="0">
                  <a:pos x="T6" y="T7"/>
                </a:cxn>
                <a:cxn ang="0">
                  <a:pos x="T8" y="T9"/>
                </a:cxn>
              </a:cxnLst>
              <a:rect l="0" t="0" r="r" b="b"/>
              <a:pathLst>
                <a:path w="844" h="1462">
                  <a:moveTo>
                    <a:pt x="844" y="0"/>
                  </a:moveTo>
                  <a:lnTo>
                    <a:pt x="844" y="0"/>
                  </a:lnTo>
                  <a:lnTo>
                    <a:pt x="0" y="1462"/>
                  </a:lnTo>
                  <a:lnTo>
                    <a:pt x="844" y="1462"/>
                  </a:lnTo>
                  <a:lnTo>
                    <a:pt x="844"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1" name="Freeform 70"/>
            <p:cNvSpPr>
              <a:spLocks/>
            </p:cNvSpPr>
            <p:nvPr userDrawn="1"/>
          </p:nvSpPr>
          <p:spPr bwMode="auto">
            <a:xfrm>
              <a:off x="7685" y="1539"/>
              <a:ext cx="507" cy="878"/>
            </a:xfrm>
            <a:custGeom>
              <a:avLst/>
              <a:gdLst>
                <a:gd name="T0" fmla="*/ 843 w 843"/>
                <a:gd name="T1" fmla="*/ 0 h 1461"/>
                <a:gd name="T2" fmla="*/ 843 w 843"/>
                <a:gd name="T3" fmla="*/ 0 h 1461"/>
                <a:gd name="T4" fmla="*/ 0 w 843"/>
                <a:gd name="T5" fmla="*/ 0 h 1461"/>
                <a:gd name="T6" fmla="*/ 843 w 843"/>
                <a:gd name="T7" fmla="*/ 1461 h 1461"/>
                <a:gd name="T8" fmla="*/ 843 w 843"/>
                <a:gd name="T9" fmla="*/ 0 h 1461"/>
              </a:gdLst>
              <a:ahLst/>
              <a:cxnLst>
                <a:cxn ang="0">
                  <a:pos x="T0" y="T1"/>
                </a:cxn>
                <a:cxn ang="0">
                  <a:pos x="T2" y="T3"/>
                </a:cxn>
                <a:cxn ang="0">
                  <a:pos x="T4" y="T5"/>
                </a:cxn>
                <a:cxn ang="0">
                  <a:pos x="T6" y="T7"/>
                </a:cxn>
                <a:cxn ang="0">
                  <a:pos x="T8" y="T9"/>
                </a:cxn>
              </a:cxnLst>
              <a:rect l="0" t="0" r="r" b="b"/>
              <a:pathLst>
                <a:path w="843" h="1461">
                  <a:moveTo>
                    <a:pt x="843" y="0"/>
                  </a:moveTo>
                  <a:lnTo>
                    <a:pt x="843" y="0"/>
                  </a:lnTo>
                  <a:lnTo>
                    <a:pt x="0" y="0"/>
                  </a:lnTo>
                  <a:lnTo>
                    <a:pt x="843" y="1461"/>
                  </a:lnTo>
                  <a:lnTo>
                    <a:pt x="84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2" name="Freeform 71"/>
            <p:cNvSpPr>
              <a:spLocks/>
            </p:cNvSpPr>
            <p:nvPr userDrawn="1"/>
          </p:nvSpPr>
          <p:spPr bwMode="auto">
            <a:xfrm>
              <a:off x="7685" y="2592"/>
              <a:ext cx="507" cy="878"/>
            </a:xfrm>
            <a:custGeom>
              <a:avLst/>
              <a:gdLst>
                <a:gd name="T0" fmla="*/ 844 w 844"/>
                <a:gd name="T1" fmla="*/ 0 h 1462"/>
                <a:gd name="T2" fmla="*/ 844 w 844"/>
                <a:gd name="T3" fmla="*/ 0 h 1462"/>
                <a:gd name="T4" fmla="*/ 0 w 844"/>
                <a:gd name="T5" fmla="*/ 1462 h 1462"/>
                <a:gd name="T6" fmla="*/ 844 w 844"/>
                <a:gd name="T7" fmla="*/ 1462 h 1462"/>
                <a:gd name="T8" fmla="*/ 844 w 844"/>
                <a:gd name="T9" fmla="*/ 0 h 1462"/>
              </a:gdLst>
              <a:ahLst/>
              <a:cxnLst>
                <a:cxn ang="0">
                  <a:pos x="T0" y="T1"/>
                </a:cxn>
                <a:cxn ang="0">
                  <a:pos x="T2" y="T3"/>
                </a:cxn>
                <a:cxn ang="0">
                  <a:pos x="T4" y="T5"/>
                </a:cxn>
                <a:cxn ang="0">
                  <a:pos x="T6" y="T7"/>
                </a:cxn>
                <a:cxn ang="0">
                  <a:pos x="T8" y="T9"/>
                </a:cxn>
              </a:cxnLst>
              <a:rect l="0" t="0" r="r" b="b"/>
              <a:pathLst>
                <a:path w="844" h="1462">
                  <a:moveTo>
                    <a:pt x="844" y="0"/>
                  </a:moveTo>
                  <a:lnTo>
                    <a:pt x="844" y="0"/>
                  </a:lnTo>
                  <a:lnTo>
                    <a:pt x="0" y="1462"/>
                  </a:lnTo>
                  <a:lnTo>
                    <a:pt x="844" y="1462"/>
                  </a:lnTo>
                  <a:lnTo>
                    <a:pt x="844" y="0"/>
                  </a:lnTo>
                  <a:close/>
                </a:path>
              </a:pathLst>
            </a:custGeom>
            <a:solidFill>
              <a:schemeClr val="bg2">
                <a:lumMod val="75000"/>
                <a:alpha val="56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3" name="Freeform 72"/>
            <p:cNvSpPr>
              <a:spLocks/>
            </p:cNvSpPr>
            <p:nvPr userDrawn="1"/>
          </p:nvSpPr>
          <p:spPr bwMode="auto">
            <a:xfrm>
              <a:off x="7685" y="3552"/>
              <a:ext cx="507" cy="877"/>
            </a:xfrm>
            <a:custGeom>
              <a:avLst/>
              <a:gdLst>
                <a:gd name="T0" fmla="*/ 843 w 843"/>
                <a:gd name="T1" fmla="*/ 0 h 1461"/>
                <a:gd name="T2" fmla="*/ 843 w 843"/>
                <a:gd name="T3" fmla="*/ 0 h 1461"/>
                <a:gd name="T4" fmla="*/ 0 w 843"/>
                <a:gd name="T5" fmla="*/ 1 h 1461"/>
                <a:gd name="T6" fmla="*/ 843 w 843"/>
                <a:gd name="T7" fmla="*/ 1461 h 1461"/>
                <a:gd name="T8" fmla="*/ 843 w 843"/>
                <a:gd name="T9" fmla="*/ 0 h 1461"/>
              </a:gdLst>
              <a:ahLst/>
              <a:cxnLst>
                <a:cxn ang="0">
                  <a:pos x="T0" y="T1"/>
                </a:cxn>
                <a:cxn ang="0">
                  <a:pos x="T2" y="T3"/>
                </a:cxn>
                <a:cxn ang="0">
                  <a:pos x="T4" y="T5"/>
                </a:cxn>
                <a:cxn ang="0">
                  <a:pos x="T6" y="T7"/>
                </a:cxn>
                <a:cxn ang="0">
                  <a:pos x="T8" y="T9"/>
                </a:cxn>
              </a:cxnLst>
              <a:rect l="0" t="0" r="r" b="b"/>
              <a:pathLst>
                <a:path w="843" h="1461">
                  <a:moveTo>
                    <a:pt x="843" y="0"/>
                  </a:moveTo>
                  <a:lnTo>
                    <a:pt x="843" y="0"/>
                  </a:lnTo>
                  <a:lnTo>
                    <a:pt x="0" y="1"/>
                  </a:lnTo>
                  <a:lnTo>
                    <a:pt x="843" y="1461"/>
                  </a:lnTo>
                  <a:lnTo>
                    <a:pt x="843" y="0"/>
                  </a:lnTo>
                  <a:close/>
                </a:path>
              </a:pathLst>
            </a:custGeom>
            <a:solidFill>
              <a:schemeClr val="accent1">
                <a:alpha val="33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4" name="Freeform 73"/>
            <p:cNvSpPr>
              <a:spLocks/>
            </p:cNvSpPr>
            <p:nvPr userDrawn="1"/>
          </p:nvSpPr>
          <p:spPr bwMode="auto">
            <a:xfrm>
              <a:off x="864" y="5161"/>
              <a:ext cx="90" cy="80"/>
            </a:xfrm>
            <a:custGeom>
              <a:avLst/>
              <a:gdLst>
                <a:gd name="T0" fmla="*/ 75 w 150"/>
                <a:gd name="T1" fmla="*/ 0 h 133"/>
                <a:gd name="T2" fmla="*/ 75 w 150"/>
                <a:gd name="T3" fmla="*/ 0 h 133"/>
                <a:gd name="T4" fmla="*/ 0 w 150"/>
                <a:gd name="T5" fmla="*/ 133 h 133"/>
                <a:gd name="T6" fmla="*/ 150 w 150"/>
                <a:gd name="T7" fmla="*/ 133 h 133"/>
                <a:gd name="T8" fmla="*/ 75 w 150"/>
                <a:gd name="T9" fmla="*/ 0 h 133"/>
              </a:gdLst>
              <a:ahLst/>
              <a:cxnLst>
                <a:cxn ang="0">
                  <a:pos x="T0" y="T1"/>
                </a:cxn>
                <a:cxn ang="0">
                  <a:pos x="T2" y="T3"/>
                </a:cxn>
                <a:cxn ang="0">
                  <a:pos x="T4" y="T5"/>
                </a:cxn>
                <a:cxn ang="0">
                  <a:pos x="T6" y="T7"/>
                </a:cxn>
                <a:cxn ang="0">
                  <a:pos x="T8" y="T9"/>
                </a:cxn>
              </a:cxnLst>
              <a:rect l="0" t="0" r="r" b="b"/>
              <a:pathLst>
                <a:path w="150" h="133">
                  <a:moveTo>
                    <a:pt x="75" y="0"/>
                  </a:moveTo>
                  <a:lnTo>
                    <a:pt x="75" y="0"/>
                  </a:lnTo>
                  <a:lnTo>
                    <a:pt x="0" y="133"/>
                  </a:lnTo>
                  <a:lnTo>
                    <a:pt x="150" y="133"/>
                  </a:lnTo>
                  <a:lnTo>
                    <a:pt x="75" y="0"/>
                  </a:lnTo>
                  <a:close/>
                </a:path>
              </a:pathLst>
            </a:custGeom>
            <a:solidFill>
              <a:srgbClr val="039F5A"/>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5" name="Freeform 74"/>
            <p:cNvSpPr>
              <a:spLocks/>
            </p:cNvSpPr>
            <p:nvPr userDrawn="1"/>
          </p:nvSpPr>
          <p:spPr bwMode="auto">
            <a:xfrm>
              <a:off x="472" y="5161"/>
              <a:ext cx="90" cy="80"/>
            </a:xfrm>
            <a:custGeom>
              <a:avLst/>
              <a:gdLst>
                <a:gd name="T0" fmla="*/ 74 w 150"/>
                <a:gd name="T1" fmla="*/ 0 h 133"/>
                <a:gd name="T2" fmla="*/ 74 w 150"/>
                <a:gd name="T3" fmla="*/ 0 h 133"/>
                <a:gd name="T4" fmla="*/ 0 w 150"/>
                <a:gd name="T5" fmla="*/ 133 h 133"/>
                <a:gd name="T6" fmla="*/ 150 w 150"/>
                <a:gd name="T7" fmla="*/ 133 h 133"/>
                <a:gd name="T8" fmla="*/ 74 w 150"/>
                <a:gd name="T9" fmla="*/ 0 h 133"/>
              </a:gdLst>
              <a:ahLst/>
              <a:cxnLst>
                <a:cxn ang="0">
                  <a:pos x="T0" y="T1"/>
                </a:cxn>
                <a:cxn ang="0">
                  <a:pos x="T2" y="T3"/>
                </a:cxn>
                <a:cxn ang="0">
                  <a:pos x="T4" y="T5"/>
                </a:cxn>
                <a:cxn ang="0">
                  <a:pos x="T6" y="T7"/>
                </a:cxn>
                <a:cxn ang="0">
                  <a:pos x="T8" y="T9"/>
                </a:cxn>
              </a:cxnLst>
              <a:rect l="0" t="0" r="r" b="b"/>
              <a:pathLst>
                <a:path w="150" h="133">
                  <a:moveTo>
                    <a:pt x="74" y="0"/>
                  </a:moveTo>
                  <a:lnTo>
                    <a:pt x="74" y="0"/>
                  </a:lnTo>
                  <a:lnTo>
                    <a:pt x="0" y="133"/>
                  </a:lnTo>
                  <a:lnTo>
                    <a:pt x="150" y="133"/>
                  </a:lnTo>
                  <a:lnTo>
                    <a:pt x="74" y="0"/>
                  </a:lnTo>
                  <a:close/>
                </a:path>
              </a:pathLst>
            </a:custGeom>
            <a:solidFill>
              <a:srgbClr val="EC1D2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6" name="Freeform 75"/>
            <p:cNvSpPr>
              <a:spLocks noEditPoints="1"/>
            </p:cNvSpPr>
            <p:nvPr userDrawn="1"/>
          </p:nvSpPr>
          <p:spPr bwMode="auto">
            <a:xfrm>
              <a:off x="303" y="5162"/>
              <a:ext cx="55" cy="79"/>
            </a:xfrm>
            <a:custGeom>
              <a:avLst/>
              <a:gdLst>
                <a:gd name="T0" fmla="*/ 92 w 93"/>
                <a:gd name="T1" fmla="*/ 40 h 131"/>
                <a:gd name="T2" fmla="*/ 92 w 93"/>
                <a:gd name="T3" fmla="*/ 40 h 131"/>
                <a:gd name="T4" fmla="*/ 87 w 93"/>
                <a:gd name="T5" fmla="*/ 63 h 131"/>
                <a:gd name="T6" fmla="*/ 70 w 93"/>
                <a:gd name="T7" fmla="*/ 79 h 131"/>
                <a:gd name="T8" fmla="*/ 45 w 93"/>
                <a:gd name="T9" fmla="*/ 84 h 131"/>
                <a:gd name="T10" fmla="*/ 27 w 93"/>
                <a:gd name="T11" fmla="*/ 84 h 131"/>
                <a:gd name="T12" fmla="*/ 27 w 93"/>
                <a:gd name="T13" fmla="*/ 124 h 131"/>
                <a:gd name="T14" fmla="*/ 27 w 93"/>
                <a:gd name="T15" fmla="*/ 131 h 131"/>
                <a:gd name="T16" fmla="*/ 20 w 93"/>
                <a:gd name="T17" fmla="*/ 131 h 131"/>
                <a:gd name="T18" fmla="*/ 8 w 93"/>
                <a:gd name="T19" fmla="*/ 131 h 131"/>
                <a:gd name="T20" fmla="*/ 0 w 93"/>
                <a:gd name="T21" fmla="*/ 131 h 131"/>
                <a:gd name="T22" fmla="*/ 0 w 93"/>
                <a:gd name="T23" fmla="*/ 124 h 131"/>
                <a:gd name="T24" fmla="*/ 0 w 93"/>
                <a:gd name="T25" fmla="*/ 8 h 131"/>
                <a:gd name="T26" fmla="*/ 0 w 93"/>
                <a:gd name="T27" fmla="*/ 0 h 131"/>
                <a:gd name="T28" fmla="*/ 8 w 93"/>
                <a:gd name="T29" fmla="*/ 0 h 131"/>
                <a:gd name="T30" fmla="*/ 38 w 93"/>
                <a:gd name="T31" fmla="*/ 0 h 131"/>
                <a:gd name="T32" fmla="*/ 75 w 93"/>
                <a:gd name="T33" fmla="*/ 9 h 131"/>
                <a:gd name="T34" fmla="*/ 92 w 93"/>
                <a:gd name="T35" fmla="*/ 40 h 131"/>
                <a:gd name="T36" fmla="*/ 60 w 93"/>
                <a:gd name="T37" fmla="*/ 29 h 131"/>
                <a:gd name="T38" fmla="*/ 60 w 93"/>
                <a:gd name="T39" fmla="*/ 29 h 131"/>
                <a:gd name="T40" fmla="*/ 40 w 93"/>
                <a:gd name="T41" fmla="*/ 25 h 131"/>
                <a:gd name="T42" fmla="*/ 27 w 93"/>
                <a:gd name="T43" fmla="*/ 25 h 131"/>
                <a:gd name="T44" fmla="*/ 27 w 93"/>
                <a:gd name="T45" fmla="*/ 59 h 131"/>
                <a:gd name="T46" fmla="*/ 44 w 93"/>
                <a:gd name="T47" fmla="*/ 59 h 131"/>
                <a:gd name="T48" fmla="*/ 61 w 93"/>
                <a:gd name="T49" fmla="*/ 54 h 131"/>
                <a:gd name="T50" fmla="*/ 66 w 93"/>
                <a:gd name="T51" fmla="*/ 41 h 131"/>
                <a:gd name="T52" fmla="*/ 60 w 93"/>
                <a:gd name="T53" fmla="*/ 2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31">
                  <a:moveTo>
                    <a:pt x="92" y="40"/>
                  </a:moveTo>
                  <a:lnTo>
                    <a:pt x="92" y="40"/>
                  </a:lnTo>
                  <a:cubicBezTo>
                    <a:pt x="93" y="48"/>
                    <a:pt x="91" y="56"/>
                    <a:pt x="87" y="63"/>
                  </a:cubicBezTo>
                  <a:cubicBezTo>
                    <a:pt x="83" y="70"/>
                    <a:pt x="77" y="75"/>
                    <a:pt x="70" y="79"/>
                  </a:cubicBezTo>
                  <a:cubicBezTo>
                    <a:pt x="62" y="83"/>
                    <a:pt x="54" y="84"/>
                    <a:pt x="45" y="84"/>
                  </a:cubicBezTo>
                  <a:lnTo>
                    <a:pt x="27" y="84"/>
                  </a:lnTo>
                  <a:lnTo>
                    <a:pt x="27" y="124"/>
                  </a:lnTo>
                  <a:lnTo>
                    <a:pt x="27" y="131"/>
                  </a:lnTo>
                  <a:lnTo>
                    <a:pt x="20" y="131"/>
                  </a:lnTo>
                  <a:lnTo>
                    <a:pt x="8" y="131"/>
                  </a:lnTo>
                  <a:lnTo>
                    <a:pt x="0" y="131"/>
                  </a:lnTo>
                  <a:lnTo>
                    <a:pt x="0" y="124"/>
                  </a:lnTo>
                  <a:lnTo>
                    <a:pt x="0" y="8"/>
                  </a:lnTo>
                  <a:lnTo>
                    <a:pt x="0" y="0"/>
                  </a:lnTo>
                  <a:lnTo>
                    <a:pt x="8" y="0"/>
                  </a:lnTo>
                  <a:lnTo>
                    <a:pt x="38" y="0"/>
                  </a:lnTo>
                  <a:cubicBezTo>
                    <a:pt x="54" y="0"/>
                    <a:pt x="66" y="3"/>
                    <a:pt x="75" y="9"/>
                  </a:cubicBezTo>
                  <a:cubicBezTo>
                    <a:pt x="86" y="15"/>
                    <a:pt x="92" y="25"/>
                    <a:pt x="92" y="40"/>
                  </a:cubicBezTo>
                  <a:close/>
                  <a:moveTo>
                    <a:pt x="60" y="29"/>
                  </a:moveTo>
                  <a:lnTo>
                    <a:pt x="60" y="29"/>
                  </a:lnTo>
                  <a:cubicBezTo>
                    <a:pt x="55" y="27"/>
                    <a:pt x="49" y="25"/>
                    <a:pt x="40" y="25"/>
                  </a:cubicBezTo>
                  <a:lnTo>
                    <a:pt x="27" y="25"/>
                  </a:lnTo>
                  <a:lnTo>
                    <a:pt x="27" y="59"/>
                  </a:lnTo>
                  <a:lnTo>
                    <a:pt x="44" y="59"/>
                  </a:lnTo>
                  <a:cubicBezTo>
                    <a:pt x="52" y="59"/>
                    <a:pt x="58" y="58"/>
                    <a:pt x="61" y="54"/>
                  </a:cubicBezTo>
                  <a:cubicBezTo>
                    <a:pt x="65" y="51"/>
                    <a:pt x="66" y="46"/>
                    <a:pt x="66" y="41"/>
                  </a:cubicBezTo>
                  <a:cubicBezTo>
                    <a:pt x="66" y="33"/>
                    <a:pt x="62" y="31"/>
                    <a:pt x="60" y="2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7" name="Freeform 76"/>
            <p:cNvSpPr>
              <a:spLocks noEditPoints="1"/>
            </p:cNvSpPr>
            <p:nvPr userDrawn="1"/>
          </p:nvSpPr>
          <p:spPr bwMode="auto">
            <a:xfrm>
              <a:off x="686" y="5162"/>
              <a:ext cx="60" cy="79"/>
            </a:xfrm>
            <a:custGeom>
              <a:avLst/>
              <a:gdLst>
                <a:gd name="T0" fmla="*/ 91 w 100"/>
                <a:gd name="T1" fmla="*/ 120 h 131"/>
                <a:gd name="T2" fmla="*/ 91 w 100"/>
                <a:gd name="T3" fmla="*/ 120 h 131"/>
                <a:gd name="T4" fmla="*/ 100 w 100"/>
                <a:gd name="T5" fmla="*/ 131 h 131"/>
                <a:gd name="T6" fmla="*/ 85 w 100"/>
                <a:gd name="T7" fmla="*/ 131 h 131"/>
                <a:gd name="T8" fmla="*/ 70 w 100"/>
                <a:gd name="T9" fmla="*/ 131 h 131"/>
                <a:gd name="T10" fmla="*/ 67 w 100"/>
                <a:gd name="T11" fmla="*/ 131 h 131"/>
                <a:gd name="T12" fmla="*/ 64 w 100"/>
                <a:gd name="T13" fmla="*/ 128 h 131"/>
                <a:gd name="T14" fmla="*/ 27 w 100"/>
                <a:gd name="T15" fmla="*/ 78 h 131"/>
                <a:gd name="T16" fmla="*/ 27 w 100"/>
                <a:gd name="T17" fmla="*/ 124 h 131"/>
                <a:gd name="T18" fmla="*/ 27 w 100"/>
                <a:gd name="T19" fmla="*/ 131 h 131"/>
                <a:gd name="T20" fmla="*/ 19 w 100"/>
                <a:gd name="T21" fmla="*/ 131 h 131"/>
                <a:gd name="T22" fmla="*/ 8 w 100"/>
                <a:gd name="T23" fmla="*/ 131 h 131"/>
                <a:gd name="T24" fmla="*/ 0 w 100"/>
                <a:gd name="T25" fmla="*/ 131 h 131"/>
                <a:gd name="T26" fmla="*/ 0 w 100"/>
                <a:gd name="T27" fmla="*/ 124 h 131"/>
                <a:gd name="T28" fmla="*/ 0 w 100"/>
                <a:gd name="T29" fmla="*/ 8 h 131"/>
                <a:gd name="T30" fmla="*/ 0 w 100"/>
                <a:gd name="T31" fmla="*/ 0 h 131"/>
                <a:gd name="T32" fmla="*/ 8 w 100"/>
                <a:gd name="T33" fmla="*/ 0 h 131"/>
                <a:gd name="T34" fmla="*/ 39 w 100"/>
                <a:gd name="T35" fmla="*/ 0 h 131"/>
                <a:gd name="T36" fmla="*/ 81 w 100"/>
                <a:gd name="T37" fmla="*/ 13 h 131"/>
                <a:gd name="T38" fmla="*/ 94 w 100"/>
                <a:gd name="T39" fmla="*/ 43 h 131"/>
                <a:gd name="T40" fmla="*/ 90 w 100"/>
                <a:gd name="T41" fmla="*/ 65 h 131"/>
                <a:gd name="T42" fmla="*/ 75 w 100"/>
                <a:gd name="T43" fmla="*/ 81 h 131"/>
                <a:gd name="T44" fmla="*/ 65 w 100"/>
                <a:gd name="T45" fmla="*/ 86 h 131"/>
                <a:gd name="T46" fmla="*/ 91 w 100"/>
                <a:gd name="T47" fmla="*/ 120 h 131"/>
                <a:gd name="T48" fmla="*/ 27 w 100"/>
                <a:gd name="T49" fmla="*/ 64 h 131"/>
                <a:gd name="T50" fmla="*/ 27 w 100"/>
                <a:gd name="T51" fmla="*/ 64 h 131"/>
                <a:gd name="T52" fmla="*/ 31 w 100"/>
                <a:gd name="T53" fmla="*/ 64 h 131"/>
                <a:gd name="T54" fmla="*/ 41 w 100"/>
                <a:gd name="T55" fmla="*/ 64 h 131"/>
                <a:gd name="T56" fmla="*/ 61 w 100"/>
                <a:gd name="T57" fmla="*/ 59 h 131"/>
                <a:gd name="T58" fmla="*/ 68 w 100"/>
                <a:gd name="T59" fmla="*/ 45 h 131"/>
                <a:gd name="T60" fmla="*/ 61 w 100"/>
                <a:gd name="T61" fmla="*/ 31 h 131"/>
                <a:gd name="T62" fmla="*/ 43 w 100"/>
                <a:gd name="T63" fmla="*/ 26 h 131"/>
                <a:gd name="T64" fmla="*/ 27 w 100"/>
                <a:gd name="T65" fmla="*/ 26 h 131"/>
                <a:gd name="T66" fmla="*/ 27 w 100"/>
                <a:gd name="T67" fmla="*/ 6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31">
                  <a:moveTo>
                    <a:pt x="91" y="120"/>
                  </a:moveTo>
                  <a:lnTo>
                    <a:pt x="91" y="120"/>
                  </a:lnTo>
                  <a:lnTo>
                    <a:pt x="100" y="131"/>
                  </a:lnTo>
                  <a:lnTo>
                    <a:pt x="85" y="131"/>
                  </a:lnTo>
                  <a:lnTo>
                    <a:pt x="70" y="131"/>
                  </a:lnTo>
                  <a:lnTo>
                    <a:pt x="67" y="131"/>
                  </a:lnTo>
                  <a:lnTo>
                    <a:pt x="64" y="128"/>
                  </a:lnTo>
                  <a:lnTo>
                    <a:pt x="27" y="78"/>
                  </a:lnTo>
                  <a:lnTo>
                    <a:pt x="27" y="124"/>
                  </a:lnTo>
                  <a:lnTo>
                    <a:pt x="27" y="131"/>
                  </a:lnTo>
                  <a:lnTo>
                    <a:pt x="19" y="131"/>
                  </a:lnTo>
                  <a:lnTo>
                    <a:pt x="8" y="131"/>
                  </a:lnTo>
                  <a:lnTo>
                    <a:pt x="0" y="131"/>
                  </a:lnTo>
                  <a:lnTo>
                    <a:pt x="0" y="124"/>
                  </a:lnTo>
                  <a:lnTo>
                    <a:pt x="0" y="8"/>
                  </a:lnTo>
                  <a:lnTo>
                    <a:pt x="0" y="0"/>
                  </a:lnTo>
                  <a:lnTo>
                    <a:pt x="8" y="0"/>
                  </a:lnTo>
                  <a:lnTo>
                    <a:pt x="39" y="0"/>
                  </a:lnTo>
                  <a:cubicBezTo>
                    <a:pt x="59" y="0"/>
                    <a:pt x="73" y="4"/>
                    <a:pt x="81" y="13"/>
                  </a:cubicBezTo>
                  <a:cubicBezTo>
                    <a:pt x="89" y="21"/>
                    <a:pt x="93" y="31"/>
                    <a:pt x="94" y="43"/>
                  </a:cubicBezTo>
                  <a:cubicBezTo>
                    <a:pt x="95" y="51"/>
                    <a:pt x="93" y="58"/>
                    <a:pt x="90" y="65"/>
                  </a:cubicBezTo>
                  <a:cubicBezTo>
                    <a:pt x="86" y="72"/>
                    <a:pt x="81" y="77"/>
                    <a:pt x="75" y="81"/>
                  </a:cubicBezTo>
                  <a:cubicBezTo>
                    <a:pt x="72" y="83"/>
                    <a:pt x="69" y="85"/>
                    <a:pt x="65" y="86"/>
                  </a:cubicBezTo>
                  <a:lnTo>
                    <a:pt x="91" y="120"/>
                  </a:lnTo>
                  <a:close/>
                  <a:moveTo>
                    <a:pt x="27" y="64"/>
                  </a:moveTo>
                  <a:lnTo>
                    <a:pt x="27" y="64"/>
                  </a:lnTo>
                  <a:lnTo>
                    <a:pt x="31" y="64"/>
                  </a:lnTo>
                  <a:lnTo>
                    <a:pt x="41" y="64"/>
                  </a:lnTo>
                  <a:cubicBezTo>
                    <a:pt x="49" y="64"/>
                    <a:pt x="56" y="62"/>
                    <a:pt x="61" y="59"/>
                  </a:cubicBezTo>
                  <a:cubicBezTo>
                    <a:pt x="65" y="55"/>
                    <a:pt x="68" y="51"/>
                    <a:pt x="68" y="45"/>
                  </a:cubicBezTo>
                  <a:cubicBezTo>
                    <a:pt x="68" y="39"/>
                    <a:pt x="65" y="35"/>
                    <a:pt x="61" y="31"/>
                  </a:cubicBezTo>
                  <a:cubicBezTo>
                    <a:pt x="56" y="27"/>
                    <a:pt x="50" y="26"/>
                    <a:pt x="43" y="26"/>
                  </a:cubicBezTo>
                  <a:lnTo>
                    <a:pt x="27" y="26"/>
                  </a:lnTo>
                  <a:lnTo>
                    <a:pt x="27" y="6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8" name="Freeform 77"/>
            <p:cNvSpPr>
              <a:spLocks noEditPoints="1"/>
            </p:cNvSpPr>
            <p:nvPr userDrawn="1"/>
          </p:nvSpPr>
          <p:spPr bwMode="auto">
            <a:xfrm>
              <a:off x="1078" y="5162"/>
              <a:ext cx="68" cy="79"/>
            </a:xfrm>
            <a:custGeom>
              <a:avLst/>
              <a:gdLst>
                <a:gd name="T0" fmla="*/ 105 w 113"/>
                <a:gd name="T1" fmla="*/ 33 h 131"/>
                <a:gd name="T2" fmla="*/ 105 w 113"/>
                <a:gd name="T3" fmla="*/ 33 h 131"/>
                <a:gd name="T4" fmla="*/ 113 w 113"/>
                <a:gd name="T5" fmla="*/ 67 h 131"/>
                <a:gd name="T6" fmla="*/ 103 w 113"/>
                <a:gd name="T7" fmla="*/ 101 h 131"/>
                <a:gd name="T8" fmla="*/ 78 w 113"/>
                <a:gd name="T9" fmla="*/ 124 h 131"/>
                <a:gd name="T10" fmla="*/ 45 w 113"/>
                <a:gd name="T11" fmla="*/ 131 h 131"/>
                <a:gd name="T12" fmla="*/ 7 w 113"/>
                <a:gd name="T13" fmla="*/ 131 h 131"/>
                <a:gd name="T14" fmla="*/ 0 w 113"/>
                <a:gd name="T15" fmla="*/ 131 h 131"/>
                <a:gd name="T16" fmla="*/ 0 w 113"/>
                <a:gd name="T17" fmla="*/ 124 h 131"/>
                <a:gd name="T18" fmla="*/ 0 w 113"/>
                <a:gd name="T19" fmla="*/ 8 h 131"/>
                <a:gd name="T20" fmla="*/ 0 w 113"/>
                <a:gd name="T21" fmla="*/ 0 h 131"/>
                <a:gd name="T22" fmla="*/ 7 w 113"/>
                <a:gd name="T23" fmla="*/ 0 h 131"/>
                <a:gd name="T24" fmla="*/ 39 w 113"/>
                <a:gd name="T25" fmla="*/ 0 h 131"/>
                <a:gd name="T26" fmla="*/ 79 w 113"/>
                <a:gd name="T27" fmla="*/ 9 h 131"/>
                <a:gd name="T28" fmla="*/ 105 w 113"/>
                <a:gd name="T29" fmla="*/ 33 h 131"/>
                <a:gd name="T30" fmla="*/ 76 w 113"/>
                <a:gd name="T31" fmla="*/ 38 h 131"/>
                <a:gd name="T32" fmla="*/ 76 w 113"/>
                <a:gd name="T33" fmla="*/ 38 h 131"/>
                <a:gd name="T34" fmla="*/ 39 w 113"/>
                <a:gd name="T35" fmla="*/ 25 h 131"/>
                <a:gd name="T36" fmla="*/ 26 w 113"/>
                <a:gd name="T37" fmla="*/ 25 h 131"/>
                <a:gd name="T38" fmla="*/ 26 w 113"/>
                <a:gd name="T39" fmla="*/ 106 h 131"/>
                <a:gd name="T40" fmla="*/ 37 w 113"/>
                <a:gd name="T41" fmla="*/ 106 h 131"/>
                <a:gd name="T42" fmla="*/ 72 w 113"/>
                <a:gd name="T43" fmla="*/ 96 h 131"/>
                <a:gd name="T44" fmla="*/ 87 w 113"/>
                <a:gd name="T45" fmla="*/ 66 h 131"/>
                <a:gd name="T46" fmla="*/ 76 w 113"/>
                <a:gd name="T47" fmla="*/ 3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31">
                  <a:moveTo>
                    <a:pt x="105" y="33"/>
                  </a:moveTo>
                  <a:lnTo>
                    <a:pt x="105" y="33"/>
                  </a:lnTo>
                  <a:cubicBezTo>
                    <a:pt x="110" y="44"/>
                    <a:pt x="113" y="55"/>
                    <a:pt x="113" y="67"/>
                  </a:cubicBezTo>
                  <a:cubicBezTo>
                    <a:pt x="113" y="80"/>
                    <a:pt x="110" y="91"/>
                    <a:pt x="103" y="101"/>
                  </a:cubicBezTo>
                  <a:cubicBezTo>
                    <a:pt x="97" y="111"/>
                    <a:pt x="88" y="119"/>
                    <a:pt x="78" y="124"/>
                  </a:cubicBezTo>
                  <a:cubicBezTo>
                    <a:pt x="67" y="129"/>
                    <a:pt x="56" y="131"/>
                    <a:pt x="45" y="131"/>
                  </a:cubicBezTo>
                  <a:lnTo>
                    <a:pt x="7" y="131"/>
                  </a:lnTo>
                  <a:lnTo>
                    <a:pt x="0" y="131"/>
                  </a:lnTo>
                  <a:lnTo>
                    <a:pt x="0" y="124"/>
                  </a:lnTo>
                  <a:lnTo>
                    <a:pt x="0" y="8"/>
                  </a:lnTo>
                  <a:lnTo>
                    <a:pt x="0" y="0"/>
                  </a:lnTo>
                  <a:lnTo>
                    <a:pt x="7" y="0"/>
                  </a:lnTo>
                  <a:lnTo>
                    <a:pt x="39" y="0"/>
                  </a:lnTo>
                  <a:cubicBezTo>
                    <a:pt x="54" y="0"/>
                    <a:pt x="68" y="3"/>
                    <a:pt x="79" y="9"/>
                  </a:cubicBezTo>
                  <a:cubicBezTo>
                    <a:pt x="90" y="15"/>
                    <a:pt x="99" y="23"/>
                    <a:pt x="105" y="33"/>
                  </a:cubicBezTo>
                  <a:close/>
                  <a:moveTo>
                    <a:pt x="76" y="38"/>
                  </a:moveTo>
                  <a:lnTo>
                    <a:pt x="76" y="38"/>
                  </a:lnTo>
                  <a:cubicBezTo>
                    <a:pt x="67" y="29"/>
                    <a:pt x="55" y="25"/>
                    <a:pt x="39" y="25"/>
                  </a:cubicBezTo>
                  <a:lnTo>
                    <a:pt x="26" y="25"/>
                  </a:lnTo>
                  <a:lnTo>
                    <a:pt x="26" y="106"/>
                  </a:lnTo>
                  <a:lnTo>
                    <a:pt x="37" y="106"/>
                  </a:lnTo>
                  <a:cubicBezTo>
                    <a:pt x="51" y="106"/>
                    <a:pt x="63" y="103"/>
                    <a:pt x="72" y="96"/>
                  </a:cubicBezTo>
                  <a:cubicBezTo>
                    <a:pt x="81" y="89"/>
                    <a:pt x="86" y="80"/>
                    <a:pt x="87" y="66"/>
                  </a:cubicBezTo>
                  <a:cubicBezTo>
                    <a:pt x="87" y="55"/>
                    <a:pt x="84" y="46"/>
                    <a:pt x="76" y="3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79" name="Freeform 78"/>
            <p:cNvSpPr>
              <a:spLocks noEditPoints="1"/>
            </p:cNvSpPr>
            <p:nvPr userDrawn="1"/>
          </p:nvSpPr>
          <p:spPr bwMode="auto">
            <a:xfrm>
              <a:off x="1278" y="5161"/>
              <a:ext cx="83" cy="81"/>
            </a:xfrm>
            <a:custGeom>
              <a:avLst/>
              <a:gdLst>
                <a:gd name="T0" fmla="*/ 138 w 138"/>
                <a:gd name="T1" fmla="*/ 69 h 136"/>
                <a:gd name="T2" fmla="*/ 138 w 138"/>
                <a:gd name="T3" fmla="*/ 69 h 136"/>
                <a:gd name="T4" fmla="*/ 128 w 138"/>
                <a:gd name="T5" fmla="*/ 104 h 136"/>
                <a:gd name="T6" fmla="*/ 101 w 138"/>
                <a:gd name="T7" fmla="*/ 128 h 136"/>
                <a:gd name="T8" fmla="*/ 68 w 138"/>
                <a:gd name="T9" fmla="*/ 136 h 136"/>
                <a:gd name="T10" fmla="*/ 35 w 138"/>
                <a:gd name="T11" fmla="*/ 126 h 136"/>
                <a:gd name="T12" fmla="*/ 10 w 138"/>
                <a:gd name="T13" fmla="*/ 102 h 136"/>
                <a:gd name="T14" fmla="*/ 1 w 138"/>
                <a:gd name="T15" fmla="*/ 66 h 136"/>
                <a:gd name="T16" fmla="*/ 6 w 138"/>
                <a:gd name="T17" fmla="*/ 42 h 136"/>
                <a:gd name="T18" fmla="*/ 20 w 138"/>
                <a:gd name="T19" fmla="*/ 21 h 136"/>
                <a:gd name="T20" fmla="*/ 41 w 138"/>
                <a:gd name="T21" fmla="*/ 6 h 136"/>
                <a:gd name="T22" fmla="*/ 69 w 138"/>
                <a:gd name="T23" fmla="*/ 0 h 136"/>
                <a:gd name="T24" fmla="*/ 104 w 138"/>
                <a:gd name="T25" fmla="*/ 9 h 136"/>
                <a:gd name="T26" fmla="*/ 129 w 138"/>
                <a:gd name="T27" fmla="*/ 34 h 136"/>
                <a:gd name="T28" fmla="*/ 138 w 138"/>
                <a:gd name="T29" fmla="*/ 69 h 136"/>
                <a:gd name="T30" fmla="*/ 107 w 138"/>
                <a:gd name="T31" fmla="*/ 47 h 136"/>
                <a:gd name="T32" fmla="*/ 107 w 138"/>
                <a:gd name="T33" fmla="*/ 47 h 136"/>
                <a:gd name="T34" fmla="*/ 90 w 138"/>
                <a:gd name="T35" fmla="*/ 31 h 136"/>
                <a:gd name="T36" fmla="*/ 69 w 138"/>
                <a:gd name="T37" fmla="*/ 26 h 136"/>
                <a:gd name="T38" fmla="*/ 48 w 138"/>
                <a:gd name="T39" fmla="*/ 32 h 136"/>
                <a:gd name="T40" fmla="*/ 32 w 138"/>
                <a:gd name="T41" fmla="*/ 47 h 136"/>
                <a:gd name="T42" fmla="*/ 27 w 138"/>
                <a:gd name="T43" fmla="*/ 66 h 136"/>
                <a:gd name="T44" fmla="*/ 34 w 138"/>
                <a:gd name="T45" fmla="*/ 91 h 136"/>
                <a:gd name="T46" fmla="*/ 50 w 138"/>
                <a:gd name="T47" fmla="*/ 105 h 136"/>
                <a:gd name="T48" fmla="*/ 69 w 138"/>
                <a:gd name="T49" fmla="*/ 109 h 136"/>
                <a:gd name="T50" fmla="*/ 98 w 138"/>
                <a:gd name="T51" fmla="*/ 99 h 136"/>
                <a:gd name="T52" fmla="*/ 112 w 138"/>
                <a:gd name="T53" fmla="*/ 68 h 136"/>
                <a:gd name="T54" fmla="*/ 107 w 138"/>
                <a:gd name="T55" fmla="*/ 4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8" h="136">
                  <a:moveTo>
                    <a:pt x="138" y="69"/>
                  </a:moveTo>
                  <a:lnTo>
                    <a:pt x="138" y="69"/>
                  </a:lnTo>
                  <a:cubicBezTo>
                    <a:pt x="138" y="82"/>
                    <a:pt x="135" y="94"/>
                    <a:pt x="128" y="104"/>
                  </a:cubicBezTo>
                  <a:cubicBezTo>
                    <a:pt x="121" y="114"/>
                    <a:pt x="112" y="122"/>
                    <a:pt x="101" y="128"/>
                  </a:cubicBezTo>
                  <a:cubicBezTo>
                    <a:pt x="90" y="133"/>
                    <a:pt x="79" y="136"/>
                    <a:pt x="68" y="136"/>
                  </a:cubicBezTo>
                  <a:cubicBezTo>
                    <a:pt x="57" y="135"/>
                    <a:pt x="46" y="132"/>
                    <a:pt x="35" y="126"/>
                  </a:cubicBezTo>
                  <a:cubicBezTo>
                    <a:pt x="25" y="121"/>
                    <a:pt x="16" y="112"/>
                    <a:pt x="10" y="102"/>
                  </a:cubicBezTo>
                  <a:cubicBezTo>
                    <a:pt x="4" y="92"/>
                    <a:pt x="0" y="80"/>
                    <a:pt x="1" y="66"/>
                  </a:cubicBezTo>
                  <a:cubicBezTo>
                    <a:pt x="1" y="58"/>
                    <a:pt x="3" y="50"/>
                    <a:pt x="6" y="42"/>
                  </a:cubicBezTo>
                  <a:cubicBezTo>
                    <a:pt x="9" y="34"/>
                    <a:pt x="14" y="27"/>
                    <a:pt x="20" y="21"/>
                  </a:cubicBezTo>
                  <a:cubicBezTo>
                    <a:pt x="26" y="15"/>
                    <a:pt x="33" y="10"/>
                    <a:pt x="41" y="6"/>
                  </a:cubicBezTo>
                  <a:cubicBezTo>
                    <a:pt x="50" y="2"/>
                    <a:pt x="59" y="0"/>
                    <a:pt x="69" y="0"/>
                  </a:cubicBezTo>
                  <a:cubicBezTo>
                    <a:pt x="81" y="0"/>
                    <a:pt x="93" y="3"/>
                    <a:pt x="104" y="9"/>
                  </a:cubicBezTo>
                  <a:cubicBezTo>
                    <a:pt x="114" y="15"/>
                    <a:pt x="123" y="24"/>
                    <a:pt x="129" y="34"/>
                  </a:cubicBezTo>
                  <a:cubicBezTo>
                    <a:pt x="135" y="45"/>
                    <a:pt x="138" y="57"/>
                    <a:pt x="138" y="69"/>
                  </a:cubicBezTo>
                  <a:close/>
                  <a:moveTo>
                    <a:pt x="107" y="47"/>
                  </a:moveTo>
                  <a:lnTo>
                    <a:pt x="107" y="47"/>
                  </a:lnTo>
                  <a:cubicBezTo>
                    <a:pt x="103" y="40"/>
                    <a:pt x="97" y="35"/>
                    <a:pt x="90" y="31"/>
                  </a:cubicBezTo>
                  <a:cubicBezTo>
                    <a:pt x="84" y="28"/>
                    <a:pt x="76" y="26"/>
                    <a:pt x="69" y="26"/>
                  </a:cubicBezTo>
                  <a:cubicBezTo>
                    <a:pt x="62" y="26"/>
                    <a:pt x="55" y="28"/>
                    <a:pt x="48" y="32"/>
                  </a:cubicBezTo>
                  <a:cubicBezTo>
                    <a:pt x="41" y="36"/>
                    <a:pt x="36" y="41"/>
                    <a:pt x="32" y="47"/>
                  </a:cubicBezTo>
                  <a:cubicBezTo>
                    <a:pt x="29" y="54"/>
                    <a:pt x="27" y="60"/>
                    <a:pt x="27" y="66"/>
                  </a:cubicBezTo>
                  <a:cubicBezTo>
                    <a:pt x="27" y="76"/>
                    <a:pt x="29" y="84"/>
                    <a:pt x="34" y="91"/>
                  </a:cubicBezTo>
                  <a:cubicBezTo>
                    <a:pt x="38" y="98"/>
                    <a:pt x="44" y="102"/>
                    <a:pt x="50" y="105"/>
                  </a:cubicBezTo>
                  <a:cubicBezTo>
                    <a:pt x="56" y="108"/>
                    <a:pt x="63" y="109"/>
                    <a:pt x="69" y="109"/>
                  </a:cubicBezTo>
                  <a:cubicBezTo>
                    <a:pt x="79" y="109"/>
                    <a:pt x="89" y="106"/>
                    <a:pt x="98" y="99"/>
                  </a:cubicBezTo>
                  <a:cubicBezTo>
                    <a:pt x="107" y="92"/>
                    <a:pt x="111" y="82"/>
                    <a:pt x="112" y="68"/>
                  </a:cubicBezTo>
                  <a:cubicBezTo>
                    <a:pt x="112" y="60"/>
                    <a:pt x="111" y="53"/>
                    <a:pt x="107" y="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80" name="Freeform 79"/>
            <p:cNvSpPr>
              <a:spLocks/>
            </p:cNvSpPr>
            <p:nvPr userDrawn="1"/>
          </p:nvSpPr>
          <p:spPr bwMode="auto">
            <a:xfrm>
              <a:off x="1485" y="5162"/>
              <a:ext cx="73" cy="79"/>
            </a:xfrm>
            <a:custGeom>
              <a:avLst/>
              <a:gdLst>
                <a:gd name="T0" fmla="*/ 90 w 122"/>
                <a:gd name="T1" fmla="*/ 131 h 131"/>
                <a:gd name="T2" fmla="*/ 90 w 122"/>
                <a:gd name="T3" fmla="*/ 131 h 131"/>
                <a:gd name="T4" fmla="*/ 94 w 122"/>
                <a:gd name="T5" fmla="*/ 131 h 131"/>
                <a:gd name="T6" fmla="*/ 108 w 122"/>
                <a:gd name="T7" fmla="*/ 131 h 131"/>
                <a:gd name="T8" fmla="*/ 122 w 122"/>
                <a:gd name="T9" fmla="*/ 131 h 131"/>
                <a:gd name="T10" fmla="*/ 114 w 122"/>
                <a:gd name="T11" fmla="*/ 120 h 131"/>
                <a:gd name="T12" fmla="*/ 77 w 122"/>
                <a:gd name="T13" fmla="*/ 64 h 131"/>
                <a:gd name="T14" fmla="*/ 111 w 122"/>
                <a:gd name="T15" fmla="*/ 12 h 131"/>
                <a:gd name="T16" fmla="*/ 119 w 122"/>
                <a:gd name="T17" fmla="*/ 0 h 131"/>
                <a:gd name="T18" fmla="*/ 105 w 122"/>
                <a:gd name="T19" fmla="*/ 0 h 131"/>
                <a:gd name="T20" fmla="*/ 92 w 122"/>
                <a:gd name="T21" fmla="*/ 0 h 131"/>
                <a:gd name="T22" fmla="*/ 88 w 122"/>
                <a:gd name="T23" fmla="*/ 0 h 131"/>
                <a:gd name="T24" fmla="*/ 85 w 122"/>
                <a:gd name="T25" fmla="*/ 3 h 131"/>
                <a:gd name="T26" fmla="*/ 61 w 122"/>
                <a:gd name="T27" fmla="*/ 41 h 131"/>
                <a:gd name="T28" fmla="*/ 36 w 122"/>
                <a:gd name="T29" fmla="*/ 3 h 131"/>
                <a:gd name="T30" fmla="*/ 34 w 122"/>
                <a:gd name="T31" fmla="*/ 0 h 131"/>
                <a:gd name="T32" fmla="*/ 30 w 122"/>
                <a:gd name="T33" fmla="*/ 0 h 131"/>
                <a:gd name="T34" fmla="*/ 17 w 122"/>
                <a:gd name="T35" fmla="*/ 0 h 131"/>
                <a:gd name="T36" fmla="*/ 3 w 122"/>
                <a:gd name="T37" fmla="*/ 0 h 131"/>
                <a:gd name="T38" fmla="*/ 10 w 122"/>
                <a:gd name="T39" fmla="*/ 12 h 131"/>
                <a:gd name="T40" fmla="*/ 45 w 122"/>
                <a:gd name="T41" fmla="*/ 64 h 131"/>
                <a:gd name="T42" fmla="*/ 8 w 122"/>
                <a:gd name="T43" fmla="*/ 120 h 131"/>
                <a:gd name="T44" fmla="*/ 0 w 122"/>
                <a:gd name="T45" fmla="*/ 131 h 131"/>
                <a:gd name="T46" fmla="*/ 14 w 122"/>
                <a:gd name="T47" fmla="*/ 131 h 131"/>
                <a:gd name="T48" fmla="*/ 28 w 122"/>
                <a:gd name="T49" fmla="*/ 131 h 131"/>
                <a:gd name="T50" fmla="*/ 32 w 122"/>
                <a:gd name="T51" fmla="*/ 131 h 131"/>
                <a:gd name="T52" fmla="*/ 34 w 122"/>
                <a:gd name="T53" fmla="*/ 128 h 131"/>
                <a:gd name="T54" fmla="*/ 61 w 122"/>
                <a:gd name="T55" fmla="*/ 88 h 131"/>
                <a:gd name="T56" fmla="*/ 88 w 122"/>
                <a:gd name="T57" fmla="*/ 128 h 131"/>
                <a:gd name="T58" fmla="*/ 90 w 122"/>
                <a:gd name="T59"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131">
                  <a:moveTo>
                    <a:pt x="90" y="131"/>
                  </a:moveTo>
                  <a:lnTo>
                    <a:pt x="90" y="131"/>
                  </a:lnTo>
                  <a:lnTo>
                    <a:pt x="94" y="131"/>
                  </a:lnTo>
                  <a:lnTo>
                    <a:pt x="108" y="131"/>
                  </a:lnTo>
                  <a:lnTo>
                    <a:pt x="122" y="131"/>
                  </a:lnTo>
                  <a:lnTo>
                    <a:pt x="114" y="120"/>
                  </a:lnTo>
                  <a:lnTo>
                    <a:pt x="77" y="64"/>
                  </a:lnTo>
                  <a:lnTo>
                    <a:pt x="111" y="12"/>
                  </a:lnTo>
                  <a:lnTo>
                    <a:pt x="119" y="0"/>
                  </a:lnTo>
                  <a:lnTo>
                    <a:pt x="105" y="0"/>
                  </a:lnTo>
                  <a:lnTo>
                    <a:pt x="92" y="0"/>
                  </a:lnTo>
                  <a:lnTo>
                    <a:pt x="88" y="0"/>
                  </a:lnTo>
                  <a:lnTo>
                    <a:pt x="85" y="3"/>
                  </a:lnTo>
                  <a:lnTo>
                    <a:pt x="61" y="41"/>
                  </a:lnTo>
                  <a:lnTo>
                    <a:pt x="36" y="3"/>
                  </a:lnTo>
                  <a:lnTo>
                    <a:pt x="34" y="0"/>
                  </a:lnTo>
                  <a:lnTo>
                    <a:pt x="30" y="0"/>
                  </a:lnTo>
                  <a:lnTo>
                    <a:pt x="17" y="0"/>
                  </a:lnTo>
                  <a:lnTo>
                    <a:pt x="3" y="0"/>
                  </a:lnTo>
                  <a:lnTo>
                    <a:pt x="10" y="12"/>
                  </a:lnTo>
                  <a:lnTo>
                    <a:pt x="45" y="64"/>
                  </a:lnTo>
                  <a:lnTo>
                    <a:pt x="8" y="120"/>
                  </a:lnTo>
                  <a:lnTo>
                    <a:pt x="0" y="131"/>
                  </a:lnTo>
                  <a:lnTo>
                    <a:pt x="14" y="131"/>
                  </a:lnTo>
                  <a:lnTo>
                    <a:pt x="28" y="131"/>
                  </a:lnTo>
                  <a:lnTo>
                    <a:pt x="32" y="131"/>
                  </a:lnTo>
                  <a:lnTo>
                    <a:pt x="34" y="128"/>
                  </a:lnTo>
                  <a:lnTo>
                    <a:pt x="61" y="88"/>
                  </a:lnTo>
                  <a:lnTo>
                    <a:pt x="88" y="128"/>
                  </a:lnTo>
                  <a:lnTo>
                    <a:pt x="90" y="13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81" name="Freeform 80"/>
            <p:cNvSpPr>
              <a:spLocks noEditPoints="1"/>
            </p:cNvSpPr>
            <p:nvPr userDrawn="1"/>
          </p:nvSpPr>
          <p:spPr bwMode="auto">
            <a:xfrm>
              <a:off x="1566" y="5161"/>
              <a:ext cx="33" cy="15"/>
            </a:xfrm>
            <a:custGeom>
              <a:avLst/>
              <a:gdLst>
                <a:gd name="T0" fmla="*/ 21 w 55"/>
                <a:gd name="T1" fmla="*/ 0 h 26"/>
                <a:gd name="T2" fmla="*/ 21 w 55"/>
                <a:gd name="T3" fmla="*/ 0 h 26"/>
                <a:gd name="T4" fmla="*/ 21 w 55"/>
                <a:gd name="T5" fmla="*/ 4 h 26"/>
                <a:gd name="T6" fmla="*/ 13 w 55"/>
                <a:gd name="T7" fmla="*/ 4 h 26"/>
                <a:gd name="T8" fmla="*/ 13 w 55"/>
                <a:gd name="T9" fmla="*/ 26 h 26"/>
                <a:gd name="T10" fmla="*/ 8 w 55"/>
                <a:gd name="T11" fmla="*/ 26 h 26"/>
                <a:gd name="T12" fmla="*/ 8 w 55"/>
                <a:gd name="T13" fmla="*/ 4 h 26"/>
                <a:gd name="T14" fmla="*/ 0 w 55"/>
                <a:gd name="T15" fmla="*/ 4 h 26"/>
                <a:gd name="T16" fmla="*/ 0 w 55"/>
                <a:gd name="T17" fmla="*/ 0 h 26"/>
                <a:gd name="T18" fmla="*/ 21 w 55"/>
                <a:gd name="T19" fmla="*/ 0 h 26"/>
                <a:gd name="T20" fmla="*/ 49 w 55"/>
                <a:gd name="T21" fmla="*/ 26 h 26"/>
                <a:gd name="T22" fmla="*/ 49 w 55"/>
                <a:gd name="T23" fmla="*/ 26 h 26"/>
                <a:gd name="T24" fmla="*/ 48 w 55"/>
                <a:gd name="T25" fmla="*/ 11 h 26"/>
                <a:gd name="T26" fmla="*/ 48 w 55"/>
                <a:gd name="T27" fmla="*/ 3 h 26"/>
                <a:gd name="T28" fmla="*/ 48 w 55"/>
                <a:gd name="T29" fmla="*/ 3 h 26"/>
                <a:gd name="T30" fmla="*/ 46 w 55"/>
                <a:gd name="T31" fmla="*/ 11 h 26"/>
                <a:gd name="T32" fmla="*/ 41 w 55"/>
                <a:gd name="T33" fmla="*/ 25 h 26"/>
                <a:gd name="T34" fmla="*/ 36 w 55"/>
                <a:gd name="T35" fmla="*/ 25 h 26"/>
                <a:gd name="T36" fmla="*/ 31 w 55"/>
                <a:gd name="T37" fmla="*/ 11 h 26"/>
                <a:gd name="T38" fmla="*/ 29 w 55"/>
                <a:gd name="T39" fmla="*/ 3 h 26"/>
                <a:gd name="T40" fmla="*/ 29 w 55"/>
                <a:gd name="T41" fmla="*/ 3 h 26"/>
                <a:gd name="T42" fmla="*/ 29 w 55"/>
                <a:gd name="T43" fmla="*/ 11 h 26"/>
                <a:gd name="T44" fmla="*/ 28 w 55"/>
                <a:gd name="T45" fmla="*/ 26 h 26"/>
                <a:gd name="T46" fmla="*/ 23 w 55"/>
                <a:gd name="T47" fmla="*/ 26 h 26"/>
                <a:gd name="T48" fmla="*/ 25 w 55"/>
                <a:gd name="T49" fmla="*/ 0 h 26"/>
                <a:gd name="T50" fmla="*/ 33 w 55"/>
                <a:gd name="T51" fmla="*/ 0 h 26"/>
                <a:gd name="T52" fmla="*/ 37 w 55"/>
                <a:gd name="T53" fmla="*/ 13 h 26"/>
                <a:gd name="T54" fmla="*/ 39 w 55"/>
                <a:gd name="T55" fmla="*/ 19 h 26"/>
                <a:gd name="T56" fmla="*/ 39 w 55"/>
                <a:gd name="T57" fmla="*/ 19 h 26"/>
                <a:gd name="T58" fmla="*/ 41 w 55"/>
                <a:gd name="T59" fmla="*/ 13 h 26"/>
                <a:gd name="T60" fmla="*/ 45 w 55"/>
                <a:gd name="T61" fmla="*/ 0 h 26"/>
                <a:gd name="T62" fmla="*/ 53 w 55"/>
                <a:gd name="T63" fmla="*/ 0 h 26"/>
                <a:gd name="T64" fmla="*/ 55 w 55"/>
                <a:gd name="T65" fmla="*/ 26 h 26"/>
                <a:gd name="T66" fmla="*/ 49 w 55"/>
                <a:gd name="T6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26">
                  <a:moveTo>
                    <a:pt x="21" y="0"/>
                  </a:moveTo>
                  <a:lnTo>
                    <a:pt x="21" y="0"/>
                  </a:lnTo>
                  <a:lnTo>
                    <a:pt x="21" y="4"/>
                  </a:lnTo>
                  <a:lnTo>
                    <a:pt x="13" y="4"/>
                  </a:lnTo>
                  <a:lnTo>
                    <a:pt x="13" y="26"/>
                  </a:lnTo>
                  <a:lnTo>
                    <a:pt x="8" y="26"/>
                  </a:lnTo>
                  <a:lnTo>
                    <a:pt x="8" y="4"/>
                  </a:lnTo>
                  <a:lnTo>
                    <a:pt x="0" y="4"/>
                  </a:lnTo>
                  <a:lnTo>
                    <a:pt x="0" y="0"/>
                  </a:lnTo>
                  <a:lnTo>
                    <a:pt x="21" y="0"/>
                  </a:lnTo>
                  <a:close/>
                  <a:moveTo>
                    <a:pt x="49" y="26"/>
                  </a:moveTo>
                  <a:lnTo>
                    <a:pt x="49" y="26"/>
                  </a:lnTo>
                  <a:lnTo>
                    <a:pt x="48" y="11"/>
                  </a:lnTo>
                  <a:cubicBezTo>
                    <a:pt x="48" y="9"/>
                    <a:pt x="48" y="6"/>
                    <a:pt x="48" y="3"/>
                  </a:cubicBezTo>
                  <a:lnTo>
                    <a:pt x="48" y="3"/>
                  </a:lnTo>
                  <a:cubicBezTo>
                    <a:pt x="47" y="6"/>
                    <a:pt x="46" y="9"/>
                    <a:pt x="46" y="11"/>
                  </a:cubicBezTo>
                  <a:lnTo>
                    <a:pt x="41" y="25"/>
                  </a:lnTo>
                  <a:lnTo>
                    <a:pt x="36" y="25"/>
                  </a:lnTo>
                  <a:lnTo>
                    <a:pt x="31" y="11"/>
                  </a:lnTo>
                  <a:cubicBezTo>
                    <a:pt x="31" y="9"/>
                    <a:pt x="30" y="6"/>
                    <a:pt x="29" y="3"/>
                  </a:cubicBezTo>
                  <a:lnTo>
                    <a:pt x="29" y="3"/>
                  </a:lnTo>
                  <a:cubicBezTo>
                    <a:pt x="29" y="6"/>
                    <a:pt x="29" y="8"/>
                    <a:pt x="29" y="11"/>
                  </a:cubicBezTo>
                  <a:lnTo>
                    <a:pt x="28" y="26"/>
                  </a:lnTo>
                  <a:lnTo>
                    <a:pt x="23" y="26"/>
                  </a:lnTo>
                  <a:lnTo>
                    <a:pt x="25" y="0"/>
                  </a:lnTo>
                  <a:lnTo>
                    <a:pt x="33" y="0"/>
                  </a:lnTo>
                  <a:lnTo>
                    <a:pt x="37" y="13"/>
                  </a:lnTo>
                  <a:cubicBezTo>
                    <a:pt x="38" y="15"/>
                    <a:pt x="38" y="17"/>
                    <a:pt x="39" y="19"/>
                  </a:cubicBezTo>
                  <a:lnTo>
                    <a:pt x="39" y="19"/>
                  </a:lnTo>
                  <a:cubicBezTo>
                    <a:pt x="40" y="17"/>
                    <a:pt x="40" y="15"/>
                    <a:pt x="41" y="13"/>
                  </a:cubicBezTo>
                  <a:lnTo>
                    <a:pt x="45" y="0"/>
                  </a:lnTo>
                  <a:lnTo>
                    <a:pt x="53" y="0"/>
                  </a:lnTo>
                  <a:lnTo>
                    <a:pt x="55" y="26"/>
                  </a:lnTo>
                  <a:lnTo>
                    <a:pt x="49" y="2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grpSp>
      <p:sp>
        <p:nvSpPr>
          <p:cNvPr id="82" name="TextBox 1"/>
          <p:cNvSpPr txBox="1"/>
          <p:nvPr userDrawn="1"/>
        </p:nvSpPr>
        <p:spPr>
          <a:xfrm>
            <a:off x="10085190" y="8102573"/>
            <a:ext cx="2587756" cy="307777"/>
          </a:xfrm>
          <a:prstGeom prst="rect">
            <a:avLst/>
          </a:prstGeom>
          <a:noFill/>
        </p:spPr>
        <p:txBody>
          <a:bodyPr wrap="square" rtlCol="0">
            <a:spAutoFit/>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pPr algn="r"/>
            <a:r>
              <a:rPr lang="en-GB" sz="1400" dirty="0" smtClean="0">
                <a:latin typeface="Calibri" panose="020F0502020204030204" pitchFamily="34" charset="0"/>
              </a:rPr>
              <a:t>Copyright ©2014 Paradox </a:t>
            </a:r>
            <a:endParaRPr lang="en-GB" sz="1400" dirty="0">
              <a:latin typeface="Calibri" panose="020F0502020204030204" pitchFamily="34" charset="0"/>
            </a:endParaRPr>
          </a:p>
        </p:txBody>
      </p:sp>
      <p:sp>
        <p:nvSpPr>
          <p:cNvPr id="86" name="Freeform 85"/>
          <p:cNvSpPr>
            <a:spLocks/>
          </p:cNvSpPr>
          <p:nvPr userDrawn="1"/>
        </p:nvSpPr>
        <p:spPr bwMode="auto">
          <a:xfrm>
            <a:off x="11273680" y="2507751"/>
            <a:ext cx="1611329" cy="1393863"/>
          </a:xfrm>
          <a:custGeom>
            <a:avLst/>
            <a:gdLst>
              <a:gd name="T0" fmla="*/ 844 w 1689"/>
              <a:gd name="T1" fmla="*/ 0 h 1462"/>
              <a:gd name="T2" fmla="*/ 844 w 1689"/>
              <a:gd name="T3" fmla="*/ 0 h 1462"/>
              <a:gd name="T4" fmla="*/ 1689 w 1689"/>
              <a:gd name="T5" fmla="*/ 1462 h 1462"/>
              <a:gd name="T6" fmla="*/ 0 w 1689"/>
              <a:gd name="T7" fmla="*/ 1462 h 1462"/>
              <a:gd name="T8" fmla="*/ 844 w 1689"/>
              <a:gd name="T9" fmla="*/ 0 h 1462"/>
            </a:gdLst>
            <a:ahLst/>
            <a:cxnLst>
              <a:cxn ang="0">
                <a:pos x="T0" y="T1"/>
              </a:cxn>
              <a:cxn ang="0">
                <a:pos x="T2" y="T3"/>
              </a:cxn>
              <a:cxn ang="0">
                <a:pos x="T4" y="T5"/>
              </a:cxn>
              <a:cxn ang="0">
                <a:pos x="T6" y="T7"/>
              </a:cxn>
              <a:cxn ang="0">
                <a:pos x="T8" y="T9"/>
              </a:cxn>
            </a:cxnLst>
            <a:rect l="0" t="0" r="r" b="b"/>
            <a:pathLst>
              <a:path w="1689" h="1462">
                <a:moveTo>
                  <a:pt x="844" y="0"/>
                </a:moveTo>
                <a:lnTo>
                  <a:pt x="844" y="0"/>
                </a:lnTo>
                <a:lnTo>
                  <a:pt x="1689" y="1462"/>
                </a:lnTo>
                <a:lnTo>
                  <a:pt x="0" y="1462"/>
                </a:lnTo>
                <a:lnTo>
                  <a:pt x="844" y="0"/>
                </a:lnTo>
                <a:close/>
              </a:path>
            </a:pathLst>
          </a:custGeom>
          <a:solidFill>
            <a:srgbClr val="554C42">
              <a:alpha val="70000"/>
            </a:srgb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59412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3118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50161" y="346794"/>
            <a:ext cx="11702892" cy="1443302"/>
          </a:xfrm>
        </p:spPr>
        <p:txBody>
          <a:bodyPr/>
          <a:lstStyle>
            <a:lvl1pPr algn="l">
              <a:defRPr/>
            </a:lvl1pPr>
          </a:lstStyle>
          <a:p>
            <a:r>
              <a:rPr lang="en-US" dirty="0" smtClean="0"/>
              <a:t>Click to edit Master title style</a:t>
            </a:r>
            <a:endParaRPr lang="en-US" dirty="0"/>
          </a:p>
        </p:txBody>
      </p:sp>
      <p:sp>
        <p:nvSpPr>
          <p:cNvPr id="7" name="Content Placeholder 2"/>
          <p:cNvSpPr>
            <a:spLocks noGrp="1"/>
          </p:cNvSpPr>
          <p:nvPr>
            <p:ph idx="1"/>
          </p:nvPr>
        </p:nvSpPr>
        <p:spPr>
          <a:xfrm>
            <a:off x="650161" y="2020625"/>
            <a:ext cx="11702892" cy="57150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1447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50161" y="346794"/>
            <a:ext cx="11702892" cy="1443302"/>
          </a:xfrm>
        </p:spPr>
        <p:txBody>
          <a:bodyPr/>
          <a:lstStyle>
            <a:lvl1pPr algn="l">
              <a:defRPr/>
            </a:lvl1pPr>
          </a:lstStyle>
          <a:p>
            <a:r>
              <a:rPr lang="en-US" dirty="0" smtClean="0"/>
              <a:t>Click to edit Master title style</a:t>
            </a:r>
            <a:endParaRPr lang="en-US" dirty="0"/>
          </a:p>
        </p:txBody>
      </p:sp>
      <p:sp>
        <p:nvSpPr>
          <p:cNvPr id="7" name="Content Placeholder 2"/>
          <p:cNvSpPr>
            <a:spLocks noGrp="1"/>
          </p:cNvSpPr>
          <p:nvPr>
            <p:ph idx="1"/>
          </p:nvPr>
        </p:nvSpPr>
        <p:spPr>
          <a:xfrm>
            <a:off x="650161" y="2020625"/>
            <a:ext cx="11702892" cy="57150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1447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748506"/>
            <a:ext cx="11702892" cy="1443302"/>
          </a:xfrm>
          <a:prstGeom prst="rect">
            <a:avLst/>
          </a:prstGeom>
        </p:spPr>
        <p:txBody>
          <a:bodyPr vert="horz" lIns="123782" tIns="61891" rIns="123782" bIns="61891"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161" y="2422336"/>
            <a:ext cx="11702892" cy="5715076"/>
          </a:xfrm>
          <a:prstGeom prst="rect">
            <a:avLst/>
          </a:prstGeom>
        </p:spPr>
        <p:txBody>
          <a:bodyPr vert="horz" lIns="123782" tIns="61891" rIns="123782" bIns="618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8026364"/>
            <a:ext cx="3034083" cy="461055"/>
          </a:xfrm>
          <a:prstGeom prst="rect">
            <a:avLst/>
          </a:prstGeom>
        </p:spPr>
        <p:txBody>
          <a:bodyPr vert="horz" lIns="123782" tIns="61891" rIns="123782" bIns="61891" rtlCol="0" anchor="ctr"/>
          <a:lstStyle>
            <a:lvl1pPr algn="l">
              <a:defRPr sz="1600">
                <a:solidFill>
                  <a:schemeClr val="tx1">
                    <a:tint val="75000"/>
                  </a:schemeClr>
                </a:solidFill>
              </a:defRPr>
            </a:lvl1pPr>
          </a:lstStyle>
          <a:p>
            <a:fld id="{EA9D1378-9D41-4DD6-B9DF-ACA1FC5415BD}" type="datetime4">
              <a:rPr lang="en-US" smtClean="0"/>
              <a:pPr/>
              <a:t>September 3, 2015</a:t>
            </a:fld>
            <a:endParaRPr lang="en-US"/>
          </a:p>
        </p:txBody>
      </p:sp>
      <p:sp>
        <p:nvSpPr>
          <p:cNvPr id="5" name="Footer Placeholder 4"/>
          <p:cNvSpPr>
            <a:spLocks noGrp="1"/>
          </p:cNvSpPr>
          <p:nvPr>
            <p:ph type="ftr" sz="quarter" idx="3"/>
          </p:nvPr>
        </p:nvSpPr>
        <p:spPr>
          <a:xfrm>
            <a:off x="4442765" y="8026364"/>
            <a:ext cx="4117684" cy="461055"/>
          </a:xfrm>
          <a:prstGeom prst="rect">
            <a:avLst/>
          </a:prstGeom>
        </p:spPr>
        <p:txBody>
          <a:bodyPr vert="horz" lIns="123782" tIns="61891" rIns="123782" bIns="61891"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969" y="8026364"/>
            <a:ext cx="3034083" cy="461055"/>
          </a:xfrm>
          <a:prstGeom prst="rect">
            <a:avLst/>
          </a:prstGeom>
        </p:spPr>
        <p:txBody>
          <a:bodyPr vert="horz" lIns="123782" tIns="61891" rIns="123782" bIns="61891" rtlCol="0" anchor="ctr"/>
          <a:lstStyle>
            <a:lvl1pPr algn="r">
              <a:defRPr sz="1600">
                <a:solidFill>
                  <a:schemeClr val="tx1">
                    <a:tint val="75000"/>
                  </a:schemeClr>
                </a:solidFill>
              </a:defRPr>
            </a:lvl1pPr>
          </a:lstStyle>
          <a:p>
            <a:fld id="{EAF91DBF-7137-458D-A1D9-571955F60086}" type="slidenum">
              <a:rPr lang="en-US" smtClean="0"/>
              <a:pPr/>
              <a:t>‹#›</a:t>
            </a:fld>
            <a:endParaRPr lang="en-US"/>
          </a:p>
        </p:txBody>
      </p:sp>
    </p:spTree>
    <p:extLst>
      <p:ext uri="{BB962C8B-B14F-4D97-AF65-F5344CB8AC3E}">
        <p14:creationId xmlns:p14="http://schemas.microsoft.com/office/powerpoint/2010/main" val="168467003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9" r:id="rId8"/>
    <p:sldLayoutId id="2147483740" r:id="rId9"/>
    <p:sldLayoutId id="2147483741" r:id="rId10"/>
    <p:sldLayoutId id="2147483743" r:id="rId11"/>
  </p:sldLayoutIdLst>
  <p:timing>
    <p:tnLst>
      <p:par>
        <p:cTn id="1" dur="indefinite" restart="never" nodeType="tmRoot"/>
      </p:par>
    </p:tnLst>
  </p:timing>
  <p:hf hdr="0"/>
  <p:txStyles>
    <p:titleStyle>
      <a:lvl1pPr algn="l" defTabSz="1237823" rtl="0" eaLnBrk="1" latinLnBrk="0" hangingPunct="1">
        <a:spcBef>
          <a:spcPct val="0"/>
        </a:spcBef>
        <a:buNone/>
        <a:defRPr sz="5400" b="1" kern="1200">
          <a:solidFill>
            <a:schemeClr val="tx1"/>
          </a:solidFill>
          <a:effectLst/>
          <a:latin typeface="+mj-lt"/>
          <a:ea typeface="+mj-ea"/>
          <a:cs typeface="+mj-cs"/>
        </a:defRPr>
      </a:lvl1pPr>
    </p:titleStyle>
    <p:bodyStyle>
      <a:lvl1pPr marL="464184" indent="-464184" algn="l" defTabSz="1237823"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1005731" indent="-386820" algn="l" defTabSz="1237823"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47279" indent="-309456" algn="l" defTabSz="12378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66191"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85102"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404014"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4022926"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641837"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260749"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37823" rtl="0" eaLnBrk="1" latinLnBrk="0" hangingPunct="1">
        <a:defRPr sz="2400" kern="1200">
          <a:solidFill>
            <a:schemeClr val="tx1"/>
          </a:solidFill>
          <a:latin typeface="+mn-lt"/>
          <a:ea typeface="+mn-ea"/>
          <a:cs typeface="+mn-cs"/>
        </a:defRPr>
      </a:lvl1pPr>
      <a:lvl2pPr marL="618912" algn="l" defTabSz="1237823" rtl="0" eaLnBrk="1" latinLnBrk="0" hangingPunct="1">
        <a:defRPr sz="2400" kern="1200">
          <a:solidFill>
            <a:schemeClr val="tx1"/>
          </a:solidFill>
          <a:latin typeface="+mn-lt"/>
          <a:ea typeface="+mn-ea"/>
          <a:cs typeface="+mn-cs"/>
        </a:defRPr>
      </a:lvl2pPr>
      <a:lvl3pPr marL="1237823" algn="l" defTabSz="1237823" rtl="0" eaLnBrk="1" latinLnBrk="0" hangingPunct="1">
        <a:defRPr sz="2400" kern="1200">
          <a:solidFill>
            <a:schemeClr val="tx1"/>
          </a:solidFill>
          <a:latin typeface="+mn-lt"/>
          <a:ea typeface="+mn-ea"/>
          <a:cs typeface="+mn-cs"/>
        </a:defRPr>
      </a:lvl3pPr>
      <a:lvl4pPr marL="1856735" algn="l" defTabSz="1237823" rtl="0" eaLnBrk="1" latinLnBrk="0" hangingPunct="1">
        <a:defRPr sz="2400" kern="1200">
          <a:solidFill>
            <a:schemeClr val="tx1"/>
          </a:solidFill>
          <a:latin typeface="+mn-lt"/>
          <a:ea typeface="+mn-ea"/>
          <a:cs typeface="+mn-cs"/>
        </a:defRPr>
      </a:lvl4pPr>
      <a:lvl5pPr marL="2475647" algn="l" defTabSz="1237823" rtl="0" eaLnBrk="1" latinLnBrk="0" hangingPunct="1">
        <a:defRPr sz="2400" kern="1200">
          <a:solidFill>
            <a:schemeClr val="tx1"/>
          </a:solidFill>
          <a:latin typeface="+mn-lt"/>
          <a:ea typeface="+mn-ea"/>
          <a:cs typeface="+mn-cs"/>
        </a:defRPr>
      </a:lvl5pPr>
      <a:lvl6pPr marL="3094558" algn="l" defTabSz="1237823" rtl="0" eaLnBrk="1" latinLnBrk="0" hangingPunct="1">
        <a:defRPr sz="2400" kern="1200">
          <a:solidFill>
            <a:schemeClr val="tx1"/>
          </a:solidFill>
          <a:latin typeface="+mn-lt"/>
          <a:ea typeface="+mn-ea"/>
          <a:cs typeface="+mn-cs"/>
        </a:defRPr>
      </a:lvl6pPr>
      <a:lvl7pPr marL="3713470" algn="l" defTabSz="1237823" rtl="0" eaLnBrk="1" latinLnBrk="0" hangingPunct="1">
        <a:defRPr sz="2400" kern="1200">
          <a:solidFill>
            <a:schemeClr val="tx1"/>
          </a:solidFill>
          <a:latin typeface="+mn-lt"/>
          <a:ea typeface="+mn-ea"/>
          <a:cs typeface="+mn-cs"/>
        </a:defRPr>
      </a:lvl7pPr>
      <a:lvl8pPr marL="4332381" algn="l" defTabSz="1237823" rtl="0" eaLnBrk="1" latinLnBrk="0" hangingPunct="1">
        <a:defRPr sz="2400" kern="1200">
          <a:solidFill>
            <a:schemeClr val="tx1"/>
          </a:solidFill>
          <a:latin typeface="+mn-lt"/>
          <a:ea typeface="+mn-ea"/>
          <a:cs typeface="+mn-cs"/>
        </a:defRPr>
      </a:lvl8pPr>
      <a:lvl9pPr marL="4951293" algn="l" defTabSz="1237823"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748506"/>
            <a:ext cx="11702892" cy="1443302"/>
          </a:xfrm>
          <a:prstGeom prst="rect">
            <a:avLst/>
          </a:prstGeom>
        </p:spPr>
        <p:txBody>
          <a:bodyPr vert="horz" lIns="123782" tIns="61891" rIns="123782" bIns="61891"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161" y="2422336"/>
            <a:ext cx="11702892" cy="5715076"/>
          </a:xfrm>
          <a:prstGeom prst="rect">
            <a:avLst/>
          </a:prstGeom>
        </p:spPr>
        <p:txBody>
          <a:bodyPr vert="horz" lIns="123782" tIns="61891" rIns="123782" bIns="6189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50161" y="8026364"/>
            <a:ext cx="3034083" cy="461055"/>
          </a:xfrm>
          <a:prstGeom prst="rect">
            <a:avLst/>
          </a:prstGeom>
        </p:spPr>
        <p:txBody>
          <a:bodyPr vert="horz" lIns="123782" tIns="61891" rIns="123782" bIns="61891" rtlCol="0" anchor="ctr"/>
          <a:lstStyle>
            <a:lvl1pPr algn="l">
              <a:defRPr sz="1600">
                <a:solidFill>
                  <a:schemeClr val="tx1">
                    <a:tint val="75000"/>
                  </a:schemeClr>
                </a:solidFill>
              </a:defRPr>
            </a:lvl1pPr>
          </a:lstStyle>
          <a:p>
            <a:fld id="{EA9D1378-9D41-4DD6-B9DF-ACA1FC5415BD}" type="datetime4">
              <a:rPr lang="en-US" smtClean="0">
                <a:solidFill>
                  <a:srgbClr val="473931">
                    <a:tint val="75000"/>
                  </a:srgbClr>
                </a:solidFill>
              </a:rPr>
              <a:pPr/>
              <a:t>September 3, 2015</a:t>
            </a:fld>
            <a:endParaRPr lang="en-US">
              <a:solidFill>
                <a:srgbClr val="473931">
                  <a:tint val="75000"/>
                </a:srgbClr>
              </a:solidFill>
            </a:endParaRPr>
          </a:p>
        </p:txBody>
      </p:sp>
      <p:sp>
        <p:nvSpPr>
          <p:cNvPr id="5" name="Footer Placeholder 4"/>
          <p:cNvSpPr>
            <a:spLocks noGrp="1"/>
          </p:cNvSpPr>
          <p:nvPr>
            <p:ph type="ftr" sz="quarter" idx="3"/>
          </p:nvPr>
        </p:nvSpPr>
        <p:spPr>
          <a:xfrm>
            <a:off x="4442765" y="8026364"/>
            <a:ext cx="4117684" cy="461055"/>
          </a:xfrm>
          <a:prstGeom prst="rect">
            <a:avLst/>
          </a:prstGeom>
        </p:spPr>
        <p:txBody>
          <a:bodyPr vert="horz" lIns="123782" tIns="61891" rIns="123782" bIns="61891" rtlCol="0" anchor="ctr"/>
          <a:lstStyle>
            <a:lvl1pPr algn="ctr">
              <a:defRPr sz="1600">
                <a:solidFill>
                  <a:schemeClr val="tx1">
                    <a:tint val="75000"/>
                  </a:schemeClr>
                </a:solidFill>
              </a:defRPr>
            </a:lvl1pPr>
          </a:lstStyle>
          <a:p>
            <a:endParaRPr lang="en-US">
              <a:solidFill>
                <a:srgbClr val="473931">
                  <a:tint val="75000"/>
                </a:srgbClr>
              </a:solidFill>
            </a:endParaRPr>
          </a:p>
        </p:txBody>
      </p:sp>
      <p:sp>
        <p:nvSpPr>
          <p:cNvPr id="6" name="Slide Number Placeholder 5"/>
          <p:cNvSpPr>
            <a:spLocks noGrp="1"/>
          </p:cNvSpPr>
          <p:nvPr>
            <p:ph type="sldNum" sz="quarter" idx="4"/>
          </p:nvPr>
        </p:nvSpPr>
        <p:spPr>
          <a:xfrm>
            <a:off x="9318969" y="8026364"/>
            <a:ext cx="3034083" cy="461055"/>
          </a:xfrm>
          <a:prstGeom prst="rect">
            <a:avLst/>
          </a:prstGeom>
        </p:spPr>
        <p:txBody>
          <a:bodyPr vert="horz" lIns="123782" tIns="61891" rIns="123782" bIns="61891" rtlCol="0" anchor="ctr"/>
          <a:lstStyle>
            <a:lvl1pPr algn="r">
              <a:defRPr sz="1600">
                <a:solidFill>
                  <a:schemeClr val="tx1">
                    <a:tint val="75000"/>
                  </a:schemeClr>
                </a:solidFill>
              </a:defRPr>
            </a:lvl1pPr>
          </a:lstStyle>
          <a:p>
            <a:fld id="{EAF91DBF-7137-458D-A1D9-571955F60086}" type="slidenum">
              <a:rPr lang="en-US" smtClean="0">
                <a:solidFill>
                  <a:srgbClr val="473931">
                    <a:tint val="75000"/>
                  </a:srgbClr>
                </a:solidFill>
              </a:rPr>
              <a:pPr/>
              <a:t>‹#›</a:t>
            </a:fld>
            <a:endParaRPr lang="en-US">
              <a:solidFill>
                <a:srgbClr val="473931">
                  <a:tint val="75000"/>
                </a:srgbClr>
              </a:solidFill>
            </a:endParaRPr>
          </a:p>
        </p:txBody>
      </p:sp>
    </p:spTree>
    <p:extLst>
      <p:ext uri="{BB962C8B-B14F-4D97-AF65-F5344CB8AC3E}">
        <p14:creationId xmlns:p14="http://schemas.microsoft.com/office/powerpoint/2010/main" val="86542482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Lst>
  <p:timing>
    <p:tnLst>
      <p:par>
        <p:cTn id="1" dur="indefinite" restart="never" nodeType="tmRoot"/>
      </p:par>
    </p:tnLst>
  </p:timing>
  <p:hf hdr="0"/>
  <p:txStyles>
    <p:titleStyle>
      <a:lvl1pPr algn="l" defTabSz="1237823" rtl="0" eaLnBrk="1" latinLnBrk="0" hangingPunct="1">
        <a:spcBef>
          <a:spcPct val="0"/>
        </a:spcBef>
        <a:buNone/>
        <a:defRPr sz="5400" b="0" i="0" kern="1200">
          <a:solidFill>
            <a:schemeClr val="tx1"/>
          </a:solidFill>
          <a:effectLst/>
          <a:latin typeface="Calibri Light"/>
          <a:ea typeface="+mj-ea"/>
          <a:cs typeface="Calibri Light"/>
        </a:defRPr>
      </a:lvl1pPr>
    </p:titleStyle>
    <p:bodyStyle>
      <a:lvl1pPr marL="464184" indent="-464184" algn="l" defTabSz="1237823" rtl="0" eaLnBrk="1" latinLnBrk="0" hangingPunct="1">
        <a:spcBef>
          <a:spcPct val="20000"/>
        </a:spcBef>
        <a:buFont typeface="Arial" panose="020B0604020202020204" pitchFamily="34" charset="0"/>
        <a:buChar char="•"/>
        <a:defRPr sz="4300" b="0" i="0" kern="1200">
          <a:solidFill>
            <a:schemeClr val="tx1"/>
          </a:solidFill>
          <a:latin typeface="Calibri Light"/>
          <a:ea typeface="+mn-ea"/>
          <a:cs typeface="Calibri Light"/>
        </a:defRPr>
      </a:lvl1pPr>
      <a:lvl2pPr marL="1005731" indent="-386820" algn="l" defTabSz="1237823" rtl="0" eaLnBrk="1" latinLnBrk="0" hangingPunct="1">
        <a:spcBef>
          <a:spcPct val="20000"/>
        </a:spcBef>
        <a:buFont typeface="Arial" panose="020B0604020202020204" pitchFamily="34" charset="0"/>
        <a:buChar char="–"/>
        <a:defRPr sz="3800" b="0" i="0" kern="1200">
          <a:solidFill>
            <a:schemeClr val="tx1"/>
          </a:solidFill>
          <a:latin typeface="Calibri Light"/>
          <a:ea typeface="+mn-ea"/>
          <a:cs typeface="Calibri Light"/>
        </a:defRPr>
      </a:lvl2pPr>
      <a:lvl3pPr marL="1547279" indent="-309456" algn="l" defTabSz="1237823" rtl="0" eaLnBrk="1" latinLnBrk="0" hangingPunct="1">
        <a:spcBef>
          <a:spcPct val="20000"/>
        </a:spcBef>
        <a:buFont typeface="Arial" panose="020B0604020202020204" pitchFamily="34" charset="0"/>
        <a:buChar char="•"/>
        <a:defRPr sz="3200" b="0" i="0" kern="1200">
          <a:solidFill>
            <a:schemeClr val="tx1"/>
          </a:solidFill>
          <a:latin typeface="Calibri Light"/>
          <a:ea typeface="+mn-ea"/>
          <a:cs typeface="Calibri Light"/>
        </a:defRPr>
      </a:lvl3pPr>
      <a:lvl4pPr marL="2166191" indent="-309456" algn="l" defTabSz="1237823" rtl="0" eaLnBrk="1" latinLnBrk="0" hangingPunct="1">
        <a:spcBef>
          <a:spcPct val="20000"/>
        </a:spcBef>
        <a:buFont typeface="Arial" panose="020B0604020202020204" pitchFamily="34" charset="0"/>
        <a:buChar char="–"/>
        <a:defRPr sz="2700" b="0" i="0" kern="1200">
          <a:solidFill>
            <a:schemeClr val="tx1"/>
          </a:solidFill>
          <a:latin typeface="Calibri Light"/>
          <a:ea typeface="+mn-ea"/>
          <a:cs typeface="Calibri Light"/>
        </a:defRPr>
      </a:lvl4pPr>
      <a:lvl5pPr marL="2785102" indent="-309456" algn="l" defTabSz="1237823" rtl="0" eaLnBrk="1" latinLnBrk="0" hangingPunct="1">
        <a:spcBef>
          <a:spcPct val="20000"/>
        </a:spcBef>
        <a:buFont typeface="Arial" panose="020B0604020202020204" pitchFamily="34" charset="0"/>
        <a:buChar char="»"/>
        <a:defRPr sz="2700" b="0" i="0" kern="1200">
          <a:solidFill>
            <a:schemeClr val="tx1"/>
          </a:solidFill>
          <a:latin typeface="Calibri Light"/>
          <a:ea typeface="+mn-ea"/>
          <a:cs typeface="Calibri Light"/>
        </a:defRPr>
      </a:lvl5pPr>
      <a:lvl6pPr marL="3404014"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4022926"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641837"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260749"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37823" rtl="0" eaLnBrk="1" latinLnBrk="0" hangingPunct="1">
        <a:defRPr sz="2400" kern="1200">
          <a:solidFill>
            <a:schemeClr val="tx1"/>
          </a:solidFill>
          <a:latin typeface="+mn-lt"/>
          <a:ea typeface="+mn-ea"/>
          <a:cs typeface="+mn-cs"/>
        </a:defRPr>
      </a:lvl1pPr>
      <a:lvl2pPr marL="618912" algn="l" defTabSz="1237823" rtl="0" eaLnBrk="1" latinLnBrk="0" hangingPunct="1">
        <a:defRPr sz="2400" kern="1200">
          <a:solidFill>
            <a:schemeClr val="tx1"/>
          </a:solidFill>
          <a:latin typeface="+mn-lt"/>
          <a:ea typeface="+mn-ea"/>
          <a:cs typeface="+mn-cs"/>
        </a:defRPr>
      </a:lvl2pPr>
      <a:lvl3pPr marL="1237823" algn="l" defTabSz="1237823" rtl="0" eaLnBrk="1" latinLnBrk="0" hangingPunct="1">
        <a:defRPr sz="2400" kern="1200">
          <a:solidFill>
            <a:schemeClr val="tx1"/>
          </a:solidFill>
          <a:latin typeface="+mn-lt"/>
          <a:ea typeface="+mn-ea"/>
          <a:cs typeface="+mn-cs"/>
        </a:defRPr>
      </a:lvl3pPr>
      <a:lvl4pPr marL="1856735" algn="l" defTabSz="1237823" rtl="0" eaLnBrk="1" latinLnBrk="0" hangingPunct="1">
        <a:defRPr sz="2400" kern="1200">
          <a:solidFill>
            <a:schemeClr val="tx1"/>
          </a:solidFill>
          <a:latin typeface="+mn-lt"/>
          <a:ea typeface="+mn-ea"/>
          <a:cs typeface="+mn-cs"/>
        </a:defRPr>
      </a:lvl4pPr>
      <a:lvl5pPr marL="2475647" algn="l" defTabSz="1237823" rtl="0" eaLnBrk="1" latinLnBrk="0" hangingPunct="1">
        <a:defRPr sz="2400" kern="1200">
          <a:solidFill>
            <a:schemeClr val="tx1"/>
          </a:solidFill>
          <a:latin typeface="+mn-lt"/>
          <a:ea typeface="+mn-ea"/>
          <a:cs typeface="+mn-cs"/>
        </a:defRPr>
      </a:lvl5pPr>
      <a:lvl6pPr marL="3094558" algn="l" defTabSz="1237823" rtl="0" eaLnBrk="1" latinLnBrk="0" hangingPunct="1">
        <a:defRPr sz="2400" kern="1200">
          <a:solidFill>
            <a:schemeClr val="tx1"/>
          </a:solidFill>
          <a:latin typeface="+mn-lt"/>
          <a:ea typeface="+mn-ea"/>
          <a:cs typeface="+mn-cs"/>
        </a:defRPr>
      </a:lvl6pPr>
      <a:lvl7pPr marL="3713470" algn="l" defTabSz="1237823" rtl="0" eaLnBrk="1" latinLnBrk="0" hangingPunct="1">
        <a:defRPr sz="2400" kern="1200">
          <a:solidFill>
            <a:schemeClr val="tx1"/>
          </a:solidFill>
          <a:latin typeface="+mn-lt"/>
          <a:ea typeface="+mn-ea"/>
          <a:cs typeface="+mn-cs"/>
        </a:defRPr>
      </a:lvl7pPr>
      <a:lvl8pPr marL="4332381" algn="l" defTabSz="1237823" rtl="0" eaLnBrk="1" latinLnBrk="0" hangingPunct="1">
        <a:defRPr sz="2400" kern="1200">
          <a:solidFill>
            <a:schemeClr val="tx1"/>
          </a:solidFill>
          <a:latin typeface="+mn-lt"/>
          <a:ea typeface="+mn-ea"/>
          <a:cs typeface="+mn-cs"/>
        </a:defRPr>
      </a:lvl8pPr>
      <a:lvl9pPr marL="4951293" algn="l" defTabSz="123782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8.emf"/><Relationship Id="rId5" Type="http://schemas.openxmlformats.org/officeDocument/2006/relationships/image" Target="../media/image7.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Insight/Unveiling_the_Insight_solution.mp4"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1113906" y="2670131"/>
            <a:ext cx="9187469" cy="861774"/>
          </a:xfrm>
          <a:prstGeom prst="rect">
            <a:avLst/>
          </a:prstGeom>
        </p:spPr>
        <p:txBody>
          <a:bodyPr wrap="none">
            <a:spAutoFit/>
          </a:bodyPr>
          <a:lstStyle/>
          <a:p>
            <a:pPr defTabSz="1236070"/>
            <a:r>
              <a:rPr lang="en-US" sz="5000" dirty="0">
                <a:solidFill>
                  <a:prstClr val="white"/>
                </a:solidFill>
                <a:cs typeface="Helvetica" panose="020B0604020202020204" pitchFamily="34" charset="0"/>
              </a:rPr>
              <a:t>Security</a:t>
            </a:r>
            <a:r>
              <a:rPr lang="en-US" sz="5000" dirty="0">
                <a:solidFill>
                  <a:prstClr val="white"/>
                </a:solidFill>
              </a:rPr>
              <a:t> designed for your lifestyle</a:t>
            </a:r>
          </a:p>
        </p:txBody>
      </p:sp>
      <p:pic>
        <p:nvPicPr>
          <p:cNvPr id="10" name="Picture 9" descr="HD7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06" y="4025106"/>
            <a:ext cx="1832073" cy="38862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006" y="4787106"/>
            <a:ext cx="1439839" cy="3034426"/>
          </a:xfrm>
          <a:prstGeom prst="rect">
            <a:avLst/>
          </a:prstGeom>
        </p:spPr>
      </p:pic>
      <p:pic>
        <p:nvPicPr>
          <p:cNvPr id="8" name="Picture 7" descr="Image_poster2.jpg"/>
          <p:cNvPicPr>
            <a:picLocks noChangeAspect="1"/>
          </p:cNvPicPr>
          <p:nvPr/>
        </p:nvPicPr>
        <p:blipFill rotWithShape="1">
          <a:blip r:embed="rId5">
            <a:extLst>
              <a:ext uri="{28A0092B-C50C-407E-A947-70E740481C1C}">
                <a14:useLocalDpi xmlns:a14="http://schemas.microsoft.com/office/drawing/2010/main" val="0"/>
              </a:ext>
            </a:extLst>
          </a:blip>
          <a:srcRect b="21745"/>
          <a:stretch/>
        </p:blipFill>
        <p:spPr>
          <a:xfrm>
            <a:off x="306841" y="1849227"/>
            <a:ext cx="12311999" cy="6810586"/>
          </a:xfrm>
          <a:prstGeom prst="rect">
            <a:avLst/>
          </a:prstGeom>
        </p:spPr>
      </p:pic>
      <p:pic>
        <p:nvPicPr>
          <p:cNvPr id="5" name="Picture 4" descr="Paradox.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806" y="336152"/>
            <a:ext cx="1771650" cy="114300"/>
          </a:xfrm>
          <a:prstGeom prst="rect">
            <a:avLst/>
          </a:prstGeom>
        </p:spPr>
      </p:pic>
      <p:sp>
        <p:nvSpPr>
          <p:cNvPr id="7" name="TextBox 6"/>
          <p:cNvSpPr txBox="1"/>
          <p:nvPr/>
        </p:nvSpPr>
        <p:spPr>
          <a:xfrm>
            <a:off x="12613284" y="7906841"/>
            <a:ext cx="381000" cy="461665"/>
          </a:xfrm>
          <a:prstGeom prst="rect">
            <a:avLst/>
          </a:prstGeom>
          <a:solidFill>
            <a:srgbClr val="FFFFFF"/>
          </a:solidFill>
        </p:spPr>
        <p:txBody>
          <a:bodyPr wrap="square" rtlCol="0">
            <a:spAutoFit/>
          </a:bodyPr>
          <a:lstStyle/>
          <a:p>
            <a:endParaRPr lang="en-US" dirty="0">
              <a:solidFill>
                <a:srgbClr val="473931"/>
              </a:solidFill>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87006" y="336152"/>
            <a:ext cx="4536178" cy="1812864"/>
          </a:xfrm>
          <a:prstGeom prst="rect">
            <a:avLst/>
          </a:prstGeom>
        </p:spPr>
      </p:pic>
    </p:spTree>
    <p:extLst>
      <p:ext uri="{BB962C8B-B14F-4D97-AF65-F5344CB8AC3E}">
        <p14:creationId xmlns:p14="http://schemas.microsoft.com/office/powerpoint/2010/main" val="20900694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4206" y="2196306"/>
            <a:ext cx="11277600" cy="5486400"/>
          </a:xfrm>
          <a:prstGeom prst="rect">
            <a:avLst/>
          </a:prstGeom>
          <a:solidFill>
            <a:schemeClr val="bg1"/>
          </a:solidFill>
          <a:ln w="12700" cap="sq">
            <a:noFill/>
            <a:miter lim="800000"/>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7" name="Rectangle 6"/>
          <p:cNvSpPr/>
          <p:nvPr/>
        </p:nvSpPr>
        <p:spPr>
          <a:xfrm>
            <a:off x="634206" y="2196306"/>
            <a:ext cx="59722" cy="5477243"/>
          </a:xfrm>
          <a:prstGeom prst="rect">
            <a:avLst/>
          </a:prstGeom>
          <a:solidFill>
            <a:srgbClr val="C00000"/>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Content Placeholder 2"/>
          <p:cNvSpPr txBox="1">
            <a:spLocks/>
          </p:cNvSpPr>
          <p:nvPr/>
        </p:nvSpPr>
        <p:spPr>
          <a:xfrm>
            <a:off x="3377406" y="2348706"/>
            <a:ext cx="7162800" cy="4495800"/>
          </a:xfrm>
          <a:prstGeom prst="rect">
            <a:avLst/>
          </a:prstGeom>
        </p:spPr>
        <p:txBody>
          <a:bodyPr vert="horz" lIns="123782" tIns="61891" rIns="123782" bIns="61891" rtlCol="0">
            <a:noAutofit/>
          </a:bodyPr>
          <a:lstStyle>
            <a:lvl1pPr marL="464184" indent="-464184" algn="l" defTabSz="1237823"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1005731" indent="-386820" algn="l" defTabSz="1237823"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47279" indent="-309456" algn="l" defTabSz="12378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66191"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85102"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404014"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4022926"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641837"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260749"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a:buClr>
                <a:srgbClr val="C00000"/>
              </a:buClr>
            </a:pPr>
            <a:r>
              <a:rPr lang="en-US" sz="2400" dirty="0" smtClean="0">
                <a:latin typeface="Calibri Light"/>
                <a:cs typeface="Calibri Light"/>
              </a:rPr>
              <a:t>Unlimited live </a:t>
            </a:r>
            <a:r>
              <a:rPr lang="en-US" sz="2400" dirty="0">
                <a:latin typeface="Calibri Light"/>
                <a:cs typeface="Calibri Light"/>
              </a:rPr>
              <a:t>v</a:t>
            </a:r>
            <a:r>
              <a:rPr lang="en-US" sz="2400" dirty="0" smtClean="0">
                <a:latin typeface="Calibri Light"/>
                <a:cs typeface="Calibri Light"/>
              </a:rPr>
              <a:t>ideo </a:t>
            </a:r>
            <a:r>
              <a:rPr lang="en-US" sz="2400" dirty="0">
                <a:latin typeface="Calibri Light"/>
                <a:cs typeface="Calibri Light"/>
              </a:rPr>
              <a:t>on </a:t>
            </a:r>
            <a:r>
              <a:rPr lang="en-US" sz="2400" dirty="0" smtClean="0">
                <a:latin typeface="Calibri Light"/>
                <a:cs typeface="Calibri Light"/>
              </a:rPr>
              <a:t>demand</a:t>
            </a:r>
            <a:endParaRPr lang="en-US" sz="2400" dirty="0">
              <a:latin typeface="Calibri Light"/>
              <a:cs typeface="Calibri Light"/>
            </a:endParaRPr>
          </a:p>
          <a:p>
            <a:pPr>
              <a:buClr>
                <a:srgbClr val="C00000"/>
              </a:buClr>
            </a:pPr>
            <a:r>
              <a:rPr lang="en-US" sz="2400" dirty="0" smtClean="0">
                <a:latin typeface="Calibri Light"/>
                <a:cs typeface="Calibri Light"/>
              </a:rPr>
              <a:t>Capture and view video clips (ROD)</a:t>
            </a:r>
            <a:endParaRPr lang="en-US" sz="2400" dirty="0">
              <a:latin typeface="Calibri Light"/>
              <a:cs typeface="Calibri Light"/>
            </a:endParaRPr>
          </a:p>
          <a:p>
            <a:pPr>
              <a:buClr>
                <a:srgbClr val="C00000"/>
              </a:buClr>
            </a:pPr>
            <a:r>
              <a:rPr lang="en-US" sz="2400" dirty="0">
                <a:latin typeface="Calibri Light"/>
                <a:cs typeface="Calibri Light"/>
              </a:rPr>
              <a:t>Email &amp; Camera users management</a:t>
            </a:r>
          </a:p>
          <a:p>
            <a:pPr>
              <a:buClr>
                <a:srgbClr val="C00000"/>
              </a:buClr>
            </a:pPr>
            <a:r>
              <a:rPr lang="en-US" sz="2400" dirty="0">
                <a:latin typeface="Calibri Light"/>
                <a:cs typeface="Calibri Light"/>
              </a:rPr>
              <a:t>File management</a:t>
            </a:r>
          </a:p>
          <a:p>
            <a:pPr>
              <a:buClr>
                <a:srgbClr val="C00000"/>
              </a:buClr>
            </a:pPr>
            <a:r>
              <a:rPr lang="en-US" sz="2400" dirty="0">
                <a:latin typeface="Calibri Light"/>
                <a:cs typeface="Calibri Light"/>
              </a:rPr>
              <a:t>Panel </a:t>
            </a:r>
            <a:r>
              <a:rPr lang="en-US" sz="2400" dirty="0" smtClean="0">
                <a:latin typeface="Calibri Light"/>
                <a:cs typeface="Calibri Light"/>
              </a:rPr>
              <a:t>management </a:t>
            </a:r>
            <a:endParaRPr lang="en-US" sz="2400" dirty="0">
              <a:latin typeface="Calibri Light"/>
              <a:cs typeface="Calibri Light"/>
            </a:endParaRPr>
          </a:p>
          <a:p>
            <a:pPr marL="0" indent="0">
              <a:buClr>
                <a:srgbClr val="C00000"/>
              </a:buClr>
              <a:buNone/>
            </a:pPr>
            <a:r>
              <a:rPr lang="en-US" sz="2400" dirty="0" smtClean="0">
                <a:latin typeface="Calibri Light"/>
                <a:cs typeface="Calibri Light"/>
              </a:rPr>
              <a:t>       (</a:t>
            </a:r>
            <a:r>
              <a:rPr lang="en-US" sz="2400" dirty="0">
                <a:latin typeface="Calibri Light"/>
                <a:cs typeface="Calibri Light"/>
              </a:rPr>
              <a:t>Status, Arm / </a:t>
            </a:r>
            <a:r>
              <a:rPr lang="en-US" sz="2400" dirty="0" smtClean="0">
                <a:latin typeface="Calibri Light"/>
                <a:cs typeface="Calibri Light"/>
              </a:rPr>
              <a:t>Disarm)</a:t>
            </a:r>
            <a:endParaRPr lang="en-US" sz="2400" dirty="0">
              <a:latin typeface="Calibri Light"/>
              <a:cs typeface="Calibri Light"/>
            </a:endParaRPr>
          </a:p>
          <a:p>
            <a:pPr>
              <a:buClr>
                <a:srgbClr val="C00000"/>
              </a:buClr>
            </a:pPr>
            <a:r>
              <a:rPr lang="en-US" sz="2400" dirty="0">
                <a:latin typeface="Calibri Light"/>
                <a:cs typeface="Calibri Light"/>
              </a:rPr>
              <a:t>Enabled panic </a:t>
            </a:r>
            <a:r>
              <a:rPr lang="en-US" sz="2400" dirty="0" smtClean="0">
                <a:latin typeface="Calibri Light"/>
                <a:cs typeface="Calibri Light"/>
              </a:rPr>
              <a:t>triggering</a:t>
            </a:r>
            <a:endParaRPr lang="en-US" sz="2400" dirty="0">
              <a:latin typeface="Calibri Light"/>
              <a:cs typeface="Calibri Light"/>
            </a:endParaRPr>
          </a:p>
          <a:p>
            <a:pPr>
              <a:buClr>
                <a:srgbClr val="C00000"/>
              </a:buClr>
            </a:pPr>
            <a:r>
              <a:rPr lang="en-US" sz="2400" dirty="0">
                <a:latin typeface="Calibri Light"/>
                <a:cs typeface="Calibri Light"/>
              </a:rPr>
              <a:t>Build a security network of up to 8 people </a:t>
            </a:r>
            <a:endParaRPr lang="en-US" sz="2400" dirty="0" smtClean="0">
              <a:latin typeface="Calibri Light"/>
              <a:cs typeface="Calibri Light"/>
            </a:endParaRPr>
          </a:p>
          <a:p>
            <a:pPr marL="0" indent="0">
              <a:buClr>
                <a:srgbClr val="C00000"/>
              </a:buClr>
              <a:buNone/>
            </a:pPr>
            <a:r>
              <a:rPr lang="en-US" sz="2400" dirty="0">
                <a:latin typeface="Calibri Light"/>
                <a:cs typeface="Calibri Light"/>
              </a:rPr>
              <a:t> </a:t>
            </a:r>
            <a:r>
              <a:rPr lang="en-US" sz="2400" dirty="0" smtClean="0">
                <a:latin typeface="Calibri Light"/>
                <a:cs typeface="Calibri Light"/>
              </a:rPr>
              <a:t>      to </a:t>
            </a:r>
            <a:r>
              <a:rPr lang="en-US" sz="2400" dirty="0">
                <a:latin typeface="Calibri Light"/>
                <a:cs typeface="Calibri Light"/>
              </a:rPr>
              <a:t>receive notifications </a:t>
            </a:r>
          </a:p>
          <a:p>
            <a:pPr>
              <a:buClr>
                <a:srgbClr val="C00000"/>
              </a:buClr>
            </a:pPr>
            <a:r>
              <a:rPr lang="en-US" sz="2400" dirty="0" smtClean="0">
                <a:latin typeface="Calibri Light"/>
                <a:cs typeface="Calibri Light"/>
              </a:rPr>
              <a:t>Monitor &amp; control multiple </a:t>
            </a:r>
            <a:r>
              <a:rPr lang="en-US" sz="2400" dirty="0">
                <a:latin typeface="Calibri Light"/>
                <a:cs typeface="Calibri Light"/>
              </a:rPr>
              <a:t>locations </a:t>
            </a:r>
            <a:r>
              <a:rPr lang="en-US" sz="2400" dirty="0" smtClean="0">
                <a:latin typeface="Calibri Light"/>
                <a:cs typeface="Calibri Light"/>
              </a:rPr>
              <a:t>from </a:t>
            </a:r>
            <a:r>
              <a:rPr lang="en-US" sz="2400" dirty="0">
                <a:latin typeface="Calibri Light"/>
                <a:cs typeface="Calibri Light"/>
              </a:rPr>
              <a:t>one Insight </a:t>
            </a:r>
            <a:r>
              <a:rPr lang="en-US" sz="2400" dirty="0" smtClean="0">
                <a:latin typeface="Calibri Light"/>
                <a:cs typeface="Calibri Light"/>
              </a:rPr>
              <a:t>app</a:t>
            </a:r>
          </a:p>
          <a:p>
            <a:pPr>
              <a:buClr>
                <a:srgbClr val="C00000"/>
              </a:buClr>
            </a:pPr>
            <a:r>
              <a:rPr lang="en-US" sz="2400" dirty="0" smtClean="0">
                <a:latin typeface="Calibri Light"/>
                <a:cs typeface="Calibri Light"/>
              </a:rPr>
              <a:t>View alarms &amp; alarm history</a:t>
            </a:r>
            <a:endParaRPr lang="en-US" sz="2400" dirty="0">
              <a:latin typeface="Calibri Light"/>
              <a:cs typeface="Calibri Light"/>
            </a:endParaRPr>
          </a:p>
        </p:txBody>
      </p:sp>
      <p:sp>
        <p:nvSpPr>
          <p:cNvPr id="4" name="Title 3"/>
          <p:cNvSpPr>
            <a:spLocks noGrp="1"/>
          </p:cNvSpPr>
          <p:nvPr>
            <p:ph type="title"/>
          </p:nvPr>
        </p:nvSpPr>
        <p:spPr>
          <a:xfrm>
            <a:off x="437514" y="291306"/>
            <a:ext cx="11702892" cy="1443302"/>
          </a:xfrm>
        </p:spPr>
        <p:txBody>
          <a:bodyPr>
            <a:normAutofit fontScale="90000"/>
          </a:bodyPr>
          <a:lstStyle/>
          <a:p>
            <a:r>
              <a:rPr lang="en-US" sz="6000" dirty="0"/>
              <a:t>Insight Mobile app</a:t>
            </a:r>
            <a:r>
              <a:rPr lang="en-US" dirty="0"/>
              <a:t/>
            </a:r>
            <a:br>
              <a:rPr lang="en-US" dirty="0"/>
            </a:br>
            <a:r>
              <a:rPr lang="en-GB" sz="3600" b="0" dirty="0"/>
              <a:t>Protect and manage </a:t>
            </a:r>
            <a:r>
              <a:rPr lang="en-GB" sz="3600" b="0" dirty="0" smtClean="0"/>
              <a:t>from </a:t>
            </a:r>
            <a:r>
              <a:rPr lang="en-GB" sz="3600" b="0" dirty="0"/>
              <a:t>your </a:t>
            </a:r>
            <a:r>
              <a:rPr lang="en-GB" sz="3600" b="0" dirty="0" smtClean="0"/>
              <a:t>smartphone</a:t>
            </a:r>
            <a:endParaRPr lang="en-GB" sz="3600" b="0"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14703"/>
          <a:stretch/>
        </p:blipFill>
        <p:spPr>
          <a:xfrm>
            <a:off x="9348991" y="3779867"/>
            <a:ext cx="3640727" cy="3994488"/>
          </a:xfrm>
          <a:prstGeom prst="rect">
            <a:avLst/>
          </a:prstGeom>
        </p:spPr>
      </p:pic>
      <p:sp>
        <p:nvSpPr>
          <p:cNvPr id="3" name="Rectangle 2"/>
          <p:cNvSpPr/>
          <p:nvPr/>
        </p:nvSpPr>
        <p:spPr>
          <a:xfrm>
            <a:off x="862806" y="2348706"/>
            <a:ext cx="2514600" cy="2862322"/>
          </a:xfrm>
          <a:prstGeom prst="rect">
            <a:avLst/>
          </a:prstGeom>
        </p:spPr>
        <p:txBody>
          <a:bodyPr wrap="square">
            <a:spAutoFit/>
          </a:bodyPr>
          <a:lstStyle/>
          <a:p>
            <a:r>
              <a:rPr lang="en-US" sz="3600" dirty="0">
                <a:solidFill>
                  <a:srgbClr val="C00000"/>
                </a:solidFill>
                <a:latin typeface="Calibri Light"/>
                <a:cs typeface="Calibri Light"/>
              </a:rPr>
              <a:t>Manage the entire system from your smartphone</a:t>
            </a:r>
          </a:p>
        </p:txBody>
      </p:sp>
    </p:spTree>
    <p:extLst>
      <p:ext uri="{BB962C8B-B14F-4D97-AF65-F5344CB8AC3E}">
        <p14:creationId xmlns:p14="http://schemas.microsoft.com/office/powerpoint/2010/main" val="30866390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456481" y="2196306"/>
            <a:ext cx="3600000" cy="44606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543956" y="2212931"/>
            <a:ext cx="3600000" cy="4460662"/>
          </a:xfrm>
          <a:prstGeom prst="rect">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741707" y="4222156"/>
            <a:ext cx="3352800" cy="1846659"/>
          </a:xfrm>
          <a:prstGeom prst="rect">
            <a:avLst/>
          </a:prstGeom>
        </p:spPr>
        <p:txBody>
          <a:bodyPr wrap="square" lIns="0" tIns="0" rIns="0" bIns="0">
            <a:spAutoFit/>
          </a:bodyPr>
          <a:lstStyle/>
          <a:p>
            <a:pPr marL="342900" indent="-342900">
              <a:buFont typeface="Arial" panose="020B0604020202020204" pitchFamily="34" charset="0"/>
              <a:buChar char="•"/>
            </a:pPr>
            <a:r>
              <a:rPr lang="fr-CA" sz="2000" b="1" dirty="0" err="1" smtClean="0">
                <a:solidFill>
                  <a:schemeClr val="bg1"/>
                </a:solidFill>
                <a:latin typeface="Calibri Light"/>
                <a:cs typeface="Calibri Light"/>
              </a:rPr>
              <a:t>Turn</a:t>
            </a:r>
            <a:r>
              <a:rPr lang="fr-CA" sz="2000" b="1" dirty="0" smtClean="0">
                <a:solidFill>
                  <a:schemeClr val="bg1"/>
                </a:solidFill>
                <a:latin typeface="Calibri Light"/>
                <a:cs typeface="Calibri Light"/>
              </a:rPr>
              <a:t> </a:t>
            </a:r>
            <a:r>
              <a:rPr lang="fr-CA" sz="2000" b="1" dirty="0">
                <a:solidFill>
                  <a:schemeClr val="bg1"/>
                </a:solidFill>
                <a:latin typeface="Calibri Light"/>
                <a:cs typeface="Calibri Light"/>
              </a:rPr>
              <a:t>off VOD</a:t>
            </a:r>
          </a:p>
          <a:p>
            <a:pPr marL="342900" indent="-342900">
              <a:buFont typeface="Arial" panose="020B0604020202020204" pitchFamily="34" charset="0"/>
              <a:buChar char="•"/>
            </a:pPr>
            <a:r>
              <a:rPr lang="fr-CA" sz="2000" b="1" dirty="0" err="1" smtClean="0">
                <a:solidFill>
                  <a:schemeClr val="bg1"/>
                </a:solidFill>
                <a:latin typeface="Calibri Light"/>
                <a:cs typeface="Calibri Light"/>
              </a:rPr>
              <a:t>View</a:t>
            </a:r>
            <a:r>
              <a:rPr lang="fr-CA" sz="2000" b="1" dirty="0" smtClean="0">
                <a:solidFill>
                  <a:schemeClr val="bg1"/>
                </a:solidFill>
                <a:latin typeface="Calibri Light"/>
                <a:cs typeface="Calibri Light"/>
              </a:rPr>
              <a:t> live </a:t>
            </a:r>
            <a:r>
              <a:rPr lang="fr-CA" sz="2000" b="1" dirty="0" err="1" smtClean="0">
                <a:solidFill>
                  <a:schemeClr val="bg1"/>
                </a:solidFill>
                <a:latin typeface="Calibri Light"/>
                <a:cs typeface="Calibri Light"/>
              </a:rPr>
              <a:t>video</a:t>
            </a:r>
            <a:r>
              <a:rPr lang="fr-CA" sz="2000" b="1" dirty="0" smtClean="0">
                <a:solidFill>
                  <a:schemeClr val="bg1"/>
                </a:solidFill>
                <a:latin typeface="Calibri Light"/>
                <a:cs typeface="Calibri Light"/>
              </a:rPr>
              <a:t> </a:t>
            </a:r>
            <a:r>
              <a:rPr lang="fr-CA" sz="2000" b="1" dirty="0" err="1" smtClean="0">
                <a:solidFill>
                  <a:schemeClr val="bg1"/>
                </a:solidFill>
                <a:latin typeface="Calibri Light"/>
                <a:cs typeface="Calibri Light"/>
              </a:rPr>
              <a:t>anytime</a:t>
            </a:r>
            <a:r>
              <a:rPr lang="fr-CA" sz="2000" b="1" dirty="0" smtClean="0">
                <a:solidFill>
                  <a:schemeClr val="bg1"/>
                </a:solidFill>
                <a:latin typeface="Calibri Light"/>
                <a:cs typeface="Calibri Light"/>
              </a:rPr>
              <a:t>, </a:t>
            </a:r>
            <a:r>
              <a:rPr lang="fr-CA" sz="2000" b="1" dirty="0" err="1" smtClean="0">
                <a:solidFill>
                  <a:schemeClr val="bg1"/>
                </a:solidFill>
                <a:latin typeface="Calibri Light"/>
                <a:cs typeface="Calibri Light"/>
              </a:rPr>
              <a:t>from</a:t>
            </a:r>
            <a:r>
              <a:rPr lang="fr-CA" sz="2000" b="1" dirty="0" smtClean="0">
                <a:solidFill>
                  <a:schemeClr val="bg1"/>
                </a:solidFill>
                <a:latin typeface="Calibri Light"/>
                <a:cs typeface="Calibri Light"/>
              </a:rPr>
              <a:t> </a:t>
            </a:r>
            <a:r>
              <a:rPr lang="fr-CA" sz="2000" b="1" dirty="0" err="1" smtClean="0">
                <a:solidFill>
                  <a:schemeClr val="bg1"/>
                </a:solidFill>
                <a:latin typeface="Calibri Light"/>
                <a:cs typeface="Calibri Light"/>
              </a:rPr>
              <a:t>anywhere</a:t>
            </a:r>
            <a:endParaRPr lang="fr-CA" sz="2000" b="1" dirty="0">
              <a:solidFill>
                <a:schemeClr val="bg1"/>
              </a:solidFill>
              <a:latin typeface="Calibri Light"/>
              <a:cs typeface="Calibri Light"/>
            </a:endParaRPr>
          </a:p>
          <a:p>
            <a:pPr marL="342900" indent="-342900">
              <a:buFont typeface="Arial" panose="020B0604020202020204" pitchFamily="34" charset="0"/>
              <a:buChar char="•"/>
            </a:pPr>
            <a:r>
              <a:rPr lang="en-US" sz="2000" b="1" dirty="0">
                <a:solidFill>
                  <a:schemeClr val="bg1"/>
                </a:solidFill>
                <a:latin typeface="Calibri Light"/>
                <a:cs typeface="Calibri Light"/>
              </a:rPr>
              <a:t>Only </a:t>
            </a:r>
            <a:r>
              <a:rPr lang="en-US" sz="2000" b="1" dirty="0" smtClean="0">
                <a:solidFill>
                  <a:schemeClr val="bg1"/>
                </a:solidFill>
                <a:latin typeface="Calibri Light"/>
                <a:cs typeface="Calibri Light"/>
              </a:rPr>
              <a:t>master user </a:t>
            </a:r>
            <a:r>
              <a:rPr lang="en-US" sz="2000" b="1" dirty="0">
                <a:solidFill>
                  <a:schemeClr val="bg1"/>
                </a:solidFill>
                <a:latin typeface="Calibri Light"/>
                <a:cs typeface="Calibri Light"/>
              </a:rPr>
              <a:t>can write protect, share, </a:t>
            </a:r>
            <a:r>
              <a:rPr lang="en-US" sz="2000" b="1" dirty="0" smtClean="0">
                <a:solidFill>
                  <a:schemeClr val="bg1"/>
                </a:solidFill>
                <a:latin typeface="Calibri Light"/>
                <a:cs typeface="Calibri Light"/>
              </a:rPr>
              <a:t>or </a:t>
            </a:r>
            <a:r>
              <a:rPr lang="en-US" sz="2000" b="1" dirty="0">
                <a:solidFill>
                  <a:schemeClr val="bg1"/>
                </a:solidFill>
                <a:latin typeface="Calibri Light"/>
                <a:cs typeface="Calibri Light"/>
              </a:rPr>
              <a:t>delete the recorded files </a:t>
            </a:r>
          </a:p>
        </p:txBody>
      </p:sp>
      <p:sp>
        <p:nvSpPr>
          <p:cNvPr id="11" name="Rectangle 10"/>
          <p:cNvSpPr/>
          <p:nvPr/>
        </p:nvSpPr>
        <p:spPr>
          <a:xfrm>
            <a:off x="798274" y="4722940"/>
            <a:ext cx="3486714" cy="1631216"/>
          </a:xfrm>
          <a:prstGeom prst="rect">
            <a:avLst/>
          </a:prstGeom>
        </p:spPr>
        <p:txBody>
          <a:bodyPr wrap="square">
            <a:spAutoFit/>
          </a:bodyPr>
          <a:lstStyle/>
          <a:p>
            <a:pPr marL="342900" indent="-342900">
              <a:buFont typeface="Arial" panose="020B0604020202020204" pitchFamily="34" charset="0"/>
              <a:buChar char="•"/>
            </a:pPr>
            <a:r>
              <a:rPr lang="en-US" sz="2000" dirty="0"/>
              <a:t>Up to 8 permitted </a:t>
            </a:r>
            <a:r>
              <a:rPr lang="en-US" sz="2000" dirty="0" smtClean="0"/>
              <a:t>users to receive alarm notifications</a:t>
            </a:r>
            <a:endParaRPr lang="en-US" sz="2000" dirty="0"/>
          </a:p>
          <a:p>
            <a:pPr marL="342900" indent="-342900">
              <a:buFont typeface="Arial" panose="020B0604020202020204" pitchFamily="34" charset="0"/>
              <a:buChar char="•"/>
            </a:pPr>
            <a:r>
              <a:rPr lang="en-US" sz="2000" dirty="0"/>
              <a:t>All permitted users can record files </a:t>
            </a:r>
          </a:p>
          <a:p>
            <a:pPr marL="961714" lvl="1" indent="-342900">
              <a:buFont typeface="Arial" panose="020B0604020202020204" pitchFamily="34" charset="0"/>
              <a:buChar char="•"/>
            </a:pPr>
            <a:endParaRPr lang="en-US" sz="2000" dirty="0"/>
          </a:p>
        </p:txBody>
      </p:sp>
      <p:sp>
        <p:nvSpPr>
          <p:cNvPr id="28" name="Rectangle 27"/>
          <p:cNvSpPr/>
          <p:nvPr/>
        </p:nvSpPr>
        <p:spPr>
          <a:xfrm>
            <a:off x="634207" y="2214819"/>
            <a:ext cx="3600000" cy="44606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p:cNvGrpSpPr/>
          <p:nvPr/>
        </p:nvGrpSpPr>
        <p:grpSpPr>
          <a:xfrm>
            <a:off x="834407" y="2330136"/>
            <a:ext cx="3195549" cy="1637021"/>
            <a:chOff x="1180306" y="4468498"/>
            <a:chExt cx="3644900" cy="1867215"/>
          </a:xfrm>
        </p:grpSpPr>
        <p:sp>
          <p:nvSpPr>
            <p:cNvPr id="30" name="Rectangle 29"/>
            <p:cNvSpPr/>
            <p:nvPr/>
          </p:nvSpPr>
          <p:spPr>
            <a:xfrm>
              <a:off x="1313498" y="4468498"/>
              <a:ext cx="3400484" cy="526583"/>
            </a:xfrm>
            <a:prstGeom prst="rect">
              <a:avLst/>
            </a:prstGeom>
          </p:spPr>
          <p:txBody>
            <a:bodyPr wrap="none">
              <a:spAutoFit/>
            </a:bodyPr>
            <a:lstStyle/>
            <a:p>
              <a:r>
                <a:rPr lang="en-US" b="1" dirty="0" smtClean="0">
                  <a:solidFill>
                    <a:schemeClr val="accent1"/>
                  </a:solidFill>
                </a:rPr>
                <a:t>Your security </a:t>
              </a:r>
              <a:r>
                <a:rPr lang="en-US" b="1" dirty="0">
                  <a:solidFill>
                    <a:schemeClr val="accent1"/>
                  </a:solidFill>
                </a:rPr>
                <a:t>network</a:t>
              </a:r>
            </a:p>
          </p:txBody>
        </p:sp>
        <p:grpSp>
          <p:nvGrpSpPr>
            <p:cNvPr id="31" name="Group 8"/>
            <p:cNvGrpSpPr>
              <a:grpSpLocks noChangeAspect="1"/>
            </p:cNvGrpSpPr>
            <p:nvPr/>
          </p:nvGrpSpPr>
          <p:grpSpPr bwMode="auto">
            <a:xfrm>
              <a:off x="1180306" y="5014913"/>
              <a:ext cx="3644900" cy="1320800"/>
              <a:chOff x="190" y="3159"/>
              <a:chExt cx="2296" cy="832"/>
            </a:xfrm>
          </p:grpSpPr>
          <p:sp>
            <p:nvSpPr>
              <p:cNvPr id="32" name="AutoShape 7"/>
              <p:cNvSpPr>
                <a:spLocks noChangeAspect="1" noChangeArrowheads="1" noTextEdit="1"/>
              </p:cNvSpPr>
              <p:nvPr/>
            </p:nvSpPr>
            <p:spPr bwMode="auto">
              <a:xfrm>
                <a:off x="190" y="3159"/>
                <a:ext cx="2296" cy="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9"/>
              <p:cNvSpPr>
                <a:spLocks noEditPoints="1"/>
              </p:cNvSpPr>
              <p:nvPr/>
            </p:nvSpPr>
            <p:spPr bwMode="auto">
              <a:xfrm>
                <a:off x="954" y="3154"/>
                <a:ext cx="738" cy="837"/>
              </a:xfrm>
              <a:custGeom>
                <a:avLst/>
                <a:gdLst>
                  <a:gd name="T0" fmla="*/ 646 w 1224"/>
                  <a:gd name="T1" fmla="*/ 96 h 1380"/>
                  <a:gd name="T2" fmla="*/ 646 w 1224"/>
                  <a:gd name="T3" fmla="*/ 96 h 1380"/>
                  <a:gd name="T4" fmla="*/ 714 w 1224"/>
                  <a:gd name="T5" fmla="*/ 29 h 1380"/>
                  <a:gd name="T6" fmla="*/ 735 w 1224"/>
                  <a:gd name="T7" fmla="*/ 123 h 1380"/>
                  <a:gd name="T8" fmla="*/ 991 w 1224"/>
                  <a:gd name="T9" fmla="*/ 463 h 1380"/>
                  <a:gd name="T10" fmla="*/ 991 w 1224"/>
                  <a:gd name="T11" fmla="*/ 533 h 1380"/>
                  <a:gd name="T12" fmla="*/ 1007 w 1224"/>
                  <a:gd name="T13" fmla="*/ 708 h 1380"/>
                  <a:gd name="T14" fmla="*/ 997 w 1224"/>
                  <a:gd name="T15" fmla="*/ 736 h 1380"/>
                  <a:gd name="T16" fmla="*/ 922 w 1224"/>
                  <a:gd name="T17" fmla="*/ 820 h 1380"/>
                  <a:gd name="T18" fmla="*/ 308 w 1224"/>
                  <a:gd name="T19" fmla="*/ 820 h 1380"/>
                  <a:gd name="T20" fmla="*/ 282 w 1224"/>
                  <a:gd name="T21" fmla="*/ 803 h 1380"/>
                  <a:gd name="T22" fmla="*/ 213 w 1224"/>
                  <a:gd name="T23" fmla="*/ 646 h 1380"/>
                  <a:gd name="T24" fmla="*/ 239 w 1224"/>
                  <a:gd name="T25" fmla="*/ 534 h 1380"/>
                  <a:gd name="T26" fmla="*/ 319 w 1224"/>
                  <a:gd name="T27" fmla="*/ 227 h 1380"/>
                  <a:gd name="T28" fmla="*/ 388 w 1224"/>
                  <a:gd name="T29" fmla="*/ 163 h 1380"/>
                  <a:gd name="T30" fmla="*/ 630 w 1224"/>
                  <a:gd name="T31" fmla="*/ 0 h 1380"/>
                  <a:gd name="T32" fmla="*/ 646 w 1224"/>
                  <a:gd name="T33" fmla="*/ 96 h 1380"/>
                  <a:gd name="T34" fmla="*/ 612 w 1224"/>
                  <a:gd name="T35" fmla="*/ 1131 h 1380"/>
                  <a:gd name="T36" fmla="*/ 612 w 1224"/>
                  <a:gd name="T37" fmla="*/ 1131 h 1380"/>
                  <a:gd name="T38" fmla="*/ 366 w 1224"/>
                  <a:gd name="T39" fmla="*/ 1008 h 1380"/>
                  <a:gd name="T40" fmla="*/ 167 w 1224"/>
                  <a:gd name="T41" fmla="*/ 1087 h 1380"/>
                  <a:gd name="T42" fmla="*/ 0 w 1224"/>
                  <a:gd name="T43" fmla="*/ 1276 h 1380"/>
                  <a:gd name="T44" fmla="*/ 0 w 1224"/>
                  <a:gd name="T45" fmla="*/ 1305 h 1380"/>
                  <a:gd name="T46" fmla="*/ 0 w 1224"/>
                  <a:gd name="T47" fmla="*/ 1328 h 1380"/>
                  <a:gd name="T48" fmla="*/ 53 w 1224"/>
                  <a:gd name="T49" fmla="*/ 1380 h 1380"/>
                  <a:gd name="T50" fmla="*/ 1171 w 1224"/>
                  <a:gd name="T51" fmla="*/ 1380 h 1380"/>
                  <a:gd name="T52" fmla="*/ 1224 w 1224"/>
                  <a:gd name="T53" fmla="*/ 1328 h 1380"/>
                  <a:gd name="T54" fmla="*/ 1224 w 1224"/>
                  <a:gd name="T55" fmla="*/ 1305 h 1380"/>
                  <a:gd name="T56" fmla="*/ 1224 w 1224"/>
                  <a:gd name="T57" fmla="*/ 1276 h 1380"/>
                  <a:gd name="T58" fmla="*/ 1057 w 1224"/>
                  <a:gd name="T59" fmla="*/ 1087 h 1380"/>
                  <a:gd name="T60" fmla="*/ 858 w 1224"/>
                  <a:gd name="T61" fmla="*/ 1008 h 1380"/>
                  <a:gd name="T62" fmla="*/ 612 w 1224"/>
                  <a:gd name="T63" fmla="*/ 1131 h 1380"/>
                  <a:gd name="T64" fmla="*/ 355 w 1224"/>
                  <a:gd name="T65" fmla="*/ 778 h 1380"/>
                  <a:gd name="T66" fmla="*/ 355 w 1224"/>
                  <a:gd name="T67" fmla="*/ 778 h 1380"/>
                  <a:gd name="T68" fmla="*/ 363 w 1224"/>
                  <a:gd name="T69" fmla="*/ 807 h 1380"/>
                  <a:gd name="T70" fmla="*/ 859 w 1224"/>
                  <a:gd name="T71" fmla="*/ 825 h 1380"/>
                  <a:gd name="T72" fmla="*/ 875 w 1224"/>
                  <a:gd name="T73" fmla="*/ 777 h 1380"/>
                  <a:gd name="T74" fmla="*/ 945 w 1224"/>
                  <a:gd name="T75" fmla="*/ 713 h 1380"/>
                  <a:gd name="T76" fmla="*/ 953 w 1224"/>
                  <a:gd name="T77" fmla="*/ 692 h 1380"/>
                  <a:gd name="T78" fmla="*/ 935 w 1224"/>
                  <a:gd name="T79" fmla="*/ 553 h 1380"/>
                  <a:gd name="T80" fmla="*/ 905 w 1224"/>
                  <a:gd name="T81" fmla="*/ 597 h 1380"/>
                  <a:gd name="T82" fmla="*/ 878 w 1224"/>
                  <a:gd name="T83" fmla="*/ 580 h 1380"/>
                  <a:gd name="T84" fmla="*/ 866 w 1224"/>
                  <a:gd name="T85" fmla="*/ 511 h 1380"/>
                  <a:gd name="T86" fmla="*/ 830 w 1224"/>
                  <a:gd name="T87" fmla="*/ 436 h 1380"/>
                  <a:gd name="T88" fmla="*/ 814 w 1224"/>
                  <a:gd name="T89" fmla="*/ 388 h 1380"/>
                  <a:gd name="T90" fmla="*/ 754 w 1224"/>
                  <a:gd name="T91" fmla="*/ 377 h 1380"/>
                  <a:gd name="T92" fmla="*/ 615 w 1224"/>
                  <a:gd name="T93" fmla="*/ 396 h 1380"/>
                  <a:gd name="T94" fmla="*/ 476 w 1224"/>
                  <a:gd name="T95" fmla="*/ 377 h 1380"/>
                  <a:gd name="T96" fmla="*/ 417 w 1224"/>
                  <a:gd name="T97" fmla="*/ 388 h 1380"/>
                  <a:gd name="T98" fmla="*/ 401 w 1224"/>
                  <a:gd name="T99" fmla="*/ 436 h 1380"/>
                  <a:gd name="T100" fmla="*/ 364 w 1224"/>
                  <a:gd name="T101" fmla="*/ 511 h 1380"/>
                  <a:gd name="T102" fmla="*/ 352 w 1224"/>
                  <a:gd name="T103" fmla="*/ 580 h 1380"/>
                  <a:gd name="T104" fmla="*/ 325 w 1224"/>
                  <a:gd name="T105" fmla="*/ 597 h 1380"/>
                  <a:gd name="T106" fmla="*/ 295 w 1224"/>
                  <a:gd name="T107" fmla="*/ 553 h 1380"/>
                  <a:gd name="T108" fmla="*/ 269 w 1224"/>
                  <a:gd name="T109" fmla="*/ 644 h 1380"/>
                  <a:gd name="T110" fmla="*/ 319 w 1224"/>
                  <a:gd name="T111" fmla="*/ 760 h 1380"/>
                  <a:gd name="T112" fmla="*/ 355 w 1224"/>
                  <a:gd name="T113" fmla="*/ 778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24" h="1380">
                    <a:moveTo>
                      <a:pt x="646" y="96"/>
                    </a:moveTo>
                    <a:lnTo>
                      <a:pt x="646" y="96"/>
                    </a:lnTo>
                    <a:cubicBezTo>
                      <a:pt x="677" y="78"/>
                      <a:pt x="702" y="58"/>
                      <a:pt x="714" y="29"/>
                    </a:cubicBezTo>
                    <a:cubicBezTo>
                      <a:pt x="734" y="61"/>
                      <a:pt x="740" y="93"/>
                      <a:pt x="735" y="123"/>
                    </a:cubicBezTo>
                    <a:cubicBezTo>
                      <a:pt x="913" y="162"/>
                      <a:pt x="971" y="292"/>
                      <a:pt x="991" y="463"/>
                    </a:cubicBezTo>
                    <a:cubicBezTo>
                      <a:pt x="991" y="467"/>
                      <a:pt x="991" y="509"/>
                      <a:pt x="991" y="533"/>
                    </a:cubicBezTo>
                    <a:cubicBezTo>
                      <a:pt x="1023" y="583"/>
                      <a:pt x="1024" y="652"/>
                      <a:pt x="1007" y="708"/>
                    </a:cubicBezTo>
                    <a:cubicBezTo>
                      <a:pt x="1004" y="718"/>
                      <a:pt x="1001" y="728"/>
                      <a:pt x="997" y="736"/>
                    </a:cubicBezTo>
                    <a:cubicBezTo>
                      <a:pt x="979" y="777"/>
                      <a:pt x="951" y="806"/>
                      <a:pt x="922" y="820"/>
                    </a:cubicBezTo>
                    <a:cubicBezTo>
                      <a:pt x="834" y="1106"/>
                      <a:pt x="395" y="1101"/>
                      <a:pt x="308" y="820"/>
                    </a:cubicBezTo>
                    <a:cubicBezTo>
                      <a:pt x="299" y="816"/>
                      <a:pt x="290" y="810"/>
                      <a:pt x="282" y="803"/>
                    </a:cubicBezTo>
                    <a:cubicBezTo>
                      <a:pt x="237" y="765"/>
                      <a:pt x="215" y="704"/>
                      <a:pt x="213" y="646"/>
                    </a:cubicBezTo>
                    <a:cubicBezTo>
                      <a:pt x="211" y="607"/>
                      <a:pt x="218" y="567"/>
                      <a:pt x="239" y="534"/>
                    </a:cubicBezTo>
                    <a:cubicBezTo>
                      <a:pt x="239" y="427"/>
                      <a:pt x="252" y="315"/>
                      <a:pt x="319" y="227"/>
                    </a:cubicBezTo>
                    <a:cubicBezTo>
                      <a:pt x="338" y="203"/>
                      <a:pt x="362" y="181"/>
                      <a:pt x="388" y="163"/>
                    </a:cubicBezTo>
                    <a:cubicBezTo>
                      <a:pt x="472" y="108"/>
                      <a:pt x="594" y="81"/>
                      <a:pt x="630" y="0"/>
                    </a:cubicBezTo>
                    <a:cubicBezTo>
                      <a:pt x="646" y="32"/>
                      <a:pt x="650" y="65"/>
                      <a:pt x="646" y="96"/>
                    </a:cubicBezTo>
                    <a:close/>
                    <a:moveTo>
                      <a:pt x="612" y="1131"/>
                    </a:moveTo>
                    <a:lnTo>
                      <a:pt x="612" y="1131"/>
                    </a:lnTo>
                    <a:cubicBezTo>
                      <a:pt x="502" y="1131"/>
                      <a:pt x="408" y="1080"/>
                      <a:pt x="366" y="1008"/>
                    </a:cubicBezTo>
                    <a:lnTo>
                      <a:pt x="167" y="1087"/>
                    </a:lnTo>
                    <a:cubicBezTo>
                      <a:pt x="93" y="1117"/>
                      <a:pt x="0" y="1187"/>
                      <a:pt x="0" y="1276"/>
                    </a:cubicBezTo>
                    <a:lnTo>
                      <a:pt x="0" y="1305"/>
                    </a:lnTo>
                    <a:lnTo>
                      <a:pt x="0" y="1328"/>
                    </a:lnTo>
                    <a:cubicBezTo>
                      <a:pt x="0" y="1357"/>
                      <a:pt x="24" y="1380"/>
                      <a:pt x="53" y="1380"/>
                    </a:cubicBezTo>
                    <a:lnTo>
                      <a:pt x="1171" y="1380"/>
                    </a:lnTo>
                    <a:cubicBezTo>
                      <a:pt x="1200" y="1380"/>
                      <a:pt x="1224" y="1357"/>
                      <a:pt x="1224" y="1328"/>
                    </a:cubicBezTo>
                    <a:lnTo>
                      <a:pt x="1224" y="1305"/>
                    </a:lnTo>
                    <a:lnTo>
                      <a:pt x="1224" y="1276"/>
                    </a:lnTo>
                    <a:cubicBezTo>
                      <a:pt x="1224" y="1187"/>
                      <a:pt x="1131" y="1117"/>
                      <a:pt x="1057" y="1087"/>
                    </a:cubicBezTo>
                    <a:lnTo>
                      <a:pt x="858" y="1008"/>
                    </a:lnTo>
                    <a:cubicBezTo>
                      <a:pt x="816" y="1080"/>
                      <a:pt x="722" y="1131"/>
                      <a:pt x="612" y="1131"/>
                    </a:cubicBezTo>
                    <a:close/>
                    <a:moveTo>
                      <a:pt x="355" y="778"/>
                    </a:moveTo>
                    <a:lnTo>
                      <a:pt x="355" y="778"/>
                    </a:lnTo>
                    <a:cubicBezTo>
                      <a:pt x="358" y="787"/>
                      <a:pt x="360" y="797"/>
                      <a:pt x="363" y="807"/>
                    </a:cubicBezTo>
                    <a:cubicBezTo>
                      <a:pt x="439" y="1025"/>
                      <a:pt x="769" y="1034"/>
                      <a:pt x="859" y="825"/>
                    </a:cubicBezTo>
                    <a:cubicBezTo>
                      <a:pt x="866" y="809"/>
                      <a:pt x="871" y="793"/>
                      <a:pt x="875" y="777"/>
                    </a:cubicBezTo>
                    <a:cubicBezTo>
                      <a:pt x="909" y="766"/>
                      <a:pt x="930" y="747"/>
                      <a:pt x="945" y="713"/>
                    </a:cubicBezTo>
                    <a:cubicBezTo>
                      <a:pt x="948" y="707"/>
                      <a:pt x="951" y="700"/>
                      <a:pt x="953" y="692"/>
                    </a:cubicBezTo>
                    <a:cubicBezTo>
                      <a:pt x="966" y="649"/>
                      <a:pt x="969" y="585"/>
                      <a:pt x="935" y="553"/>
                    </a:cubicBezTo>
                    <a:cubicBezTo>
                      <a:pt x="919" y="557"/>
                      <a:pt x="917" y="590"/>
                      <a:pt x="905" y="597"/>
                    </a:cubicBezTo>
                    <a:cubicBezTo>
                      <a:pt x="892" y="605"/>
                      <a:pt x="882" y="591"/>
                      <a:pt x="878" y="580"/>
                    </a:cubicBezTo>
                    <a:cubicBezTo>
                      <a:pt x="872" y="561"/>
                      <a:pt x="870" y="523"/>
                      <a:pt x="866" y="511"/>
                    </a:cubicBezTo>
                    <a:cubicBezTo>
                      <a:pt x="858" y="490"/>
                      <a:pt x="833" y="462"/>
                      <a:pt x="830" y="436"/>
                    </a:cubicBezTo>
                    <a:cubicBezTo>
                      <a:pt x="825" y="407"/>
                      <a:pt x="824" y="404"/>
                      <a:pt x="814" y="388"/>
                    </a:cubicBezTo>
                    <a:cubicBezTo>
                      <a:pt x="803" y="373"/>
                      <a:pt x="787" y="365"/>
                      <a:pt x="754" y="377"/>
                    </a:cubicBezTo>
                    <a:cubicBezTo>
                      <a:pt x="716" y="390"/>
                      <a:pt x="665" y="396"/>
                      <a:pt x="615" y="396"/>
                    </a:cubicBezTo>
                    <a:cubicBezTo>
                      <a:pt x="565" y="396"/>
                      <a:pt x="514" y="390"/>
                      <a:pt x="476" y="377"/>
                    </a:cubicBezTo>
                    <a:cubicBezTo>
                      <a:pt x="443" y="365"/>
                      <a:pt x="427" y="373"/>
                      <a:pt x="417" y="388"/>
                    </a:cubicBezTo>
                    <a:cubicBezTo>
                      <a:pt x="406" y="404"/>
                      <a:pt x="405" y="407"/>
                      <a:pt x="401" y="436"/>
                    </a:cubicBezTo>
                    <a:cubicBezTo>
                      <a:pt x="397" y="462"/>
                      <a:pt x="372" y="490"/>
                      <a:pt x="364" y="511"/>
                    </a:cubicBezTo>
                    <a:cubicBezTo>
                      <a:pt x="360" y="523"/>
                      <a:pt x="358" y="561"/>
                      <a:pt x="352" y="580"/>
                    </a:cubicBezTo>
                    <a:cubicBezTo>
                      <a:pt x="348" y="591"/>
                      <a:pt x="339" y="605"/>
                      <a:pt x="325" y="597"/>
                    </a:cubicBezTo>
                    <a:cubicBezTo>
                      <a:pt x="313" y="590"/>
                      <a:pt x="311" y="557"/>
                      <a:pt x="295" y="553"/>
                    </a:cubicBezTo>
                    <a:cubicBezTo>
                      <a:pt x="272" y="573"/>
                      <a:pt x="268" y="614"/>
                      <a:pt x="269" y="644"/>
                    </a:cubicBezTo>
                    <a:cubicBezTo>
                      <a:pt x="271" y="686"/>
                      <a:pt x="286" y="732"/>
                      <a:pt x="319" y="760"/>
                    </a:cubicBezTo>
                    <a:cubicBezTo>
                      <a:pt x="330" y="769"/>
                      <a:pt x="341" y="773"/>
                      <a:pt x="355" y="77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10"/>
              <p:cNvSpPr>
                <a:spLocks noEditPoints="1"/>
              </p:cNvSpPr>
              <p:nvPr/>
            </p:nvSpPr>
            <p:spPr bwMode="auto">
              <a:xfrm>
                <a:off x="190" y="3224"/>
                <a:ext cx="686" cy="767"/>
              </a:xfrm>
              <a:custGeom>
                <a:avLst/>
                <a:gdLst>
                  <a:gd name="T0" fmla="*/ 235 w 1139"/>
                  <a:gd name="T1" fmla="*/ 206 h 1264"/>
                  <a:gd name="T2" fmla="*/ 235 w 1139"/>
                  <a:gd name="T3" fmla="*/ 206 h 1264"/>
                  <a:gd name="T4" fmla="*/ 467 w 1139"/>
                  <a:gd name="T5" fmla="*/ 24 h 1264"/>
                  <a:gd name="T6" fmla="*/ 726 w 1139"/>
                  <a:gd name="T7" fmla="*/ 43 h 1264"/>
                  <a:gd name="T8" fmla="*/ 963 w 1139"/>
                  <a:gd name="T9" fmla="*/ 368 h 1264"/>
                  <a:gd name="T10" fmla="*/ 1020 w 1139"/>
                  <a:gd name="T11" fmla="*/ 935 h 1264"/>
                  <a:gd name="T12" fmla="*/ 793 w 1139"/>
                  <a:gd name="T13" fmla="*/ 839 h 1264"/>
                  <a:gd name="T14" fmla="*/ 348 w 1139"/>
                  <a:gd name="T15" fmla="*/ 839 h 1264"/>
                  <a:gd name="T16" fmla="*/ 119 w 1139"/>
                  <a:gd name="T17" fmla="*/ 935 h 1264"/>
                  <a:gd name="T18" fmla="*/ 182 w 1139"/>
                  <a:gd name="T19" fmla="*/ 353 h 1264"/>
                  <a:gd name="T20" fmla="*/ 235 w 1139"/>
                  <a:gd name="T21" fmla="*/ 206 h 1264"/>
                  <a:gd name="T22" fmla="*/ 310 w 1139"/>
                  <a:gd name="T23" fmla="*/ 665 h 1264"/>
                  <a:gd name="T24" fmla="*/ 310 w 1139"/>
                  <a:gd name="T25" fmla="*/ 665 h 1264"/>
                  <a:gd name="T26" fmla="*/ 319 w 1139"/>
                  <a:gd name="T27" fmla="*/ 694 h 1264"/>
                  <a:gd name="T28" fmla="*/ 819 w 1139"/>
                  <a:gd name="T29" fmla="*/ 701 h 1264"/>
                  <a:gd name="T30" fmla="*/ 831 w 1139"/>
                  <a:gd name="T31" fmla="*/ 665 h 1264"/>
                  <a:gd name="T32" fmla="*/ 857 w 1139"/>
                  <a:gd name="T33" fmla="*/ 655 h 1264"/>
                  <a:gd name="T34" fmla="*/ 908 w 1139"/>
                  <a:gd name="T35" fmla="*/ 580 h 1264"/>
                  <a:gd name="T36" fmla="*/ 898 w 1139"/>
                  <a:gd name="T37" fmla="*/ 449 h 1264"/>
                  <a:gd name="T38" fmla="*/ 866 w 1139"/>
                  <a:gd name="T39" fmla="*/ 428 h 1264"/>
                  <a:gd name="T40" fmla="*/ 668 w 1139"/>
                  <a:gd name="T41" fmla="*/ 283 h 1264"/>
                  <a:gd name="T42" fmla="*/ 251 w 1139"/>
                  <a:gd name="T43" fmla="*/ 473 h 1264"/>
                  <a:gd name="T44" fmla="*/ 231 w 1139"/>
                  <a:gd name="T45" fmla="*/ 473 h 1264"/>
                  <a:gd name="T46" fmla="*/ 224 w 1139"/>
                  <a:gd name="T47" fmla="*/ 531 h 1264"/>
                  <a:gd name="T48" fmla="*/ 274 w 1139"/>
                  <a:gd name="T49" fmla="*/ 647 h 1264"/>
                  <a:gd name="T50" fmla="*/ 310 w 1139"/>
                  <a:gd name="T51" fmla="*/ 665 h 1264"/>
                  <a:gd name="T52" fmla="*/ 570 w 1139"/>
                  <a:gd name="T53" fmla="*/ 98 h 1264"/>
                  <a:gd name="T54" fmla="*/ 570 w 1139"/>
                  <a:gd name="T55" fmla="*/ 98 h 1264"/>
                  <a:gd name="T56" fmla="*/ 908 w 1139"/>
                  <a:gd name="T57" fmla="*/ 389 h 1264"/>
                  <a:gd name="T58" fmla="*/ 570 w 1139"/>
                  <a:gd name="T59" fmla="*/ 174 h 1264"/>
                  <a:gd name="T60" fmla="*/ 233 w 1139"/>
                  <a:gd name="T61" fmla="*/ 389 h 1264"/>
                  <a:gd name="T62" fmla="*/ 570 w 1139"/>
                  <a:gd name="T63" fmla="*/ 98 h 1264"/>
                  <a:gd name="T64" fmla="*/ 360 w 1139"/>
                  <a:gd name="T65" fmla="*/ 888 h 1264"/>
                  <a:gd name="T66" fmla="*/ 360 w 1139"/>
                  <a:gd name="T67" fmla="*/ 888 h 1264"/>
                  <a:gd name="T68" fmla="*/ 155 w 1139"/>
                  <a:gd name="T69" fmla="*/ 979 h 1264"/>
                  <a:gd name="T70" fmla="*/ 0 w 1139"/>
                  <a:gd name="T71" fmla="*/ 1159 h 1264"/>
                  <a:gd name="T72" fmla="*/ 0 w 1139"/>
                  <a:gd name="T73" fmla="*/ 1191 h 1264"/>
                  <a:gd name="T74" fmla="*/ 0 w 1139"/>
                  <a:gd name="T75" fmla="*/ 1213 h 1264"/>
                  <a:gd name="T76" fmla="*/ 51 w 1139"/>
                  <a:gd name="T77" fmla="*/ 1264 h 1264"/>
                  <a:gd name="T78" fmla="*/ 1088 w 1139"/>
                  <a:gd name="T79" fmla="*/ 1264 h 1264"/>
                  <a:gd name="T80" fmla="*/ 1139 w 1139"/>
                  <a:gd name="T81" fmla="*/ 1213 h 1264"/>
                  <a:gd name="T82" fmla="*/ 1139 w 1139"/>
                  <a:gd name="T83" fmla="*/ 1191 h 1264"/>
                  <a:gd name="T84" fmla="*/ 1139 w 1139"/>
                  <a:gd name="T85" fmla="*/ 1159 h 1264"/>
                  <a:gd name="T86" fmla="*/ 984 w 1139"/>
                  <a:gd name="T87" fmla="*/ 979 h 1264"/>
                  <a:gd name="T88" fmla="*/ 778 w 1139"/>
                  <a:gd name="T89" fmla="*/ 888 h 1264"/>
                  <a:gd name="T90" fmla="*/ 569 w 1139"/>
                  <a:gd name="T91" fmla="*/ 1199 h 1264"/>
                  <a:gd name="T92" fmla="*/ 360 w 1139"/>
                  <a:gd name="T93" fmla="*/ 888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9" h="1264">
                    <a:moveTo>
                      <a:pt x="235" y="206"/>
                    </a:moveTo>
                    <a:lnTo>
                      <a:pt x="235" y="206"/>
                    </a:lnTo>
                    <a:cubicBezTo>
                      <a:pt x="286" y="118"/>
                      <a:pt x="369" y="52"/>
                      <a:pt x="467" y="24"/>
                    </a:cubicBezTo>
                    <a:cubicBezTo>
                      <a:pt x="553" y="0"/>
                      <a:pt x="646" y="7"/>
                      <a:pt x="726" y="43"/>
                    </a:cubicBezTo>
                    <a:cubicBezTo>
                      <a:pt x="866" y="106"/>
                      <a:pt x="929" y="228"/>
                      <a:pt x="963" y="368"/>
                    </a:cubicBezTo>
                    <a:cubicBezTo>
                      <a:pt x="1000" y="529"/>
                      <a:pt x="1027" y="770"/>
                      <a:pt x="1020" y="935"/>
                    </a:cubicBezTo>
                    <a:lnTo>
                      <a:pt x="793" y="839"/>
                    </a:lnTo>
                    <a:cubicBezTo>
                      <a:pt x="672" y="947"/>
                      <a:pt x="469" y="946"/>
                      <a:pt x="348" y="839"/>
                    </a:cubicBezTo>
                    <a:lnTo>
                      <a:pt x="119" y="935"/>
                    </a:lnTo>
                    <a:cubicBezTo>
                      <a:pt x="112" y="765"/>
                      <a:pt x="142" y="514"/>
                      <a:pt x="182" y="353"/>
                    </a:cubicBezTo>
                    <a:cubicBezTo>
                      <a:pt x="194" y="302"/>
                      <a:pt x="209" y="252"/>
                      <a:pt x="235" y="206"/>
                    </a:cubicBezTo>
                    <a:close/>
                    <a:moveTo>
                      <a:pt x="310" y="665"/>
                    </a:moveTo>
                    <a:lnTo>
                      <a:pt x="310" y="665"/>
                    </a:lnTo>
                    <a:cubicBezTo>
                      <a:pt x="313" y="675"/>
                      <a:pt x="315" y="685"/>
                      <a:pt x="319" y="694"/>
                    </a:cubicBezTo>
                    <a:cubicBezTo>
                      <a:pt x="396" y="916"/>
                      <a:pt x="736" y="922"/>
                      <a:pt x="819" y="701"/>
                    </a:cubicBezTo>
                    <a:cubicBezTo>
                      <a:pt x="824" y="689"/>
                      <a:pt x="827" y="677"/>
                      <a:pt x="831" y="665"/>
                    </a:cubicBezTo>
                    <a:cubicBezTo>
                      <a:pt x="839" y="662"/>
                      <a:pt x="849" y="659"/>
                      <a:pt x="857" y="655"/>
                    </a:cubicBezTo>
                    <a:cubicBezTo>
                      <a:pt x="883" y="640"/>
                      <a:pt x="900" y="607"/>
                      <a:pt x="908" y="580"/>
                    </a:cubicBezTo>
                    <a:cubicBezTo>
                      <a:pt x="921" y="538"/>
                      <a:pt x="922" y="485"/>
                      <a:pt x="898" y="449"/>
                    </a:cubicBezTo>
                    <a:cubicBezTo>
                      <a:pt x="889" y="436"/>
                      <a:pt x="880" y="434"/>
                      <a:pt x="866" y="428"/>
                    </a:cubicBezTo>
                    <a:cubicBezTo>
                      <a:pt x="752" y="412"/>
                      <a:pt x="720" y="294"/>
                      <a:pt x="668" y="283"/>
                    </a:cubicBezTo>
                    <a:cubicBezTo>
                      <a:pt x="620" y="272"/>
                      <a:pt x="484" y="469"/>
                      <a:pt x="251" y="473"/>
                    </a:cubicBezTo>
                    <a:cubicBezTo>
                      <a:pt x="244" y="473"/>
                      <a:pt x="237" y="473"/>
                      <a:pt x="231" y="473"/>
                    </a:cubicBezTo>
                    <a:cubicBezTo>
                      <a:pt x="225" y="492"/>
                      <a:pt x="224" y="515"/>
                      <a:pt x="224" y="531"/>
                    </a:cubicBezTo>
                    <a:cubicBezTo>
                      <a:pt x="226" y="574"/>
                      <a:pt x="241" y="619"/>
                      <a:pt x="274" y="647"/>
                    </a:cubicBezTo>
                    <a:cubicBezTo>
                      <a:pt x="285" y="656"/>
                      <a:pt x="297" y="660"/>
                      <a:pt x="310" y="665"/>
                    </a:cubicBezTo>
                    <a:close/>
                    <a:moveTo>
                      <a:pt x="570" y="98"/>
                    </a:moveTo>
                    <a:lnTo>
                      <a:pt x="570" y="98"/>
                    </a:lnTo>
                    <a:cubicBezTo>
                      <a:pt x="742" y="98"/>
                      <a:pt x="884" y="224"/>
                      <a:pt x="908" y="389"/>
                    </a:cubicBezTo>
                    <a:cubicBezTo>
                      <a:pt x="849" y="262"/>
                      <a:pt x="720" y="174"/>
                      <a:pt x="570" y="174"/>
                    </a:cubicBezTo>
                    <a:cubicBezTo>
                      <a:pt x="421" y="174"/>
                      <a:pt x="292" y="262"/>
                      <a:pt x="233" y="389"/>
                    </a:cubicBezTo>
                    <a:cubicBezTo>
                      <a:pt x="257" y="224"/>
                      <a:pt x="399" y="98"/>
                      <a:pt x="570" y="98"/>
                    </a:cubicBezTo>
                    <a:close/>
                    <a:moveTo>
                      <a:pt x="360" y="888"/>
                    </a:moveTo>
                    <a:lnTo>
                      <a:pt x="360" y="888"/>
                    </a:lnTo>
                    <a:lnTo>
                      <a:pt x="155" y="979"/>
                    </a:lnTo>
                    <a:cubicBezTo>
                      <a:pt x="87" y="1009"/>
                      <a:pt x="0" y="1075"/>
                      <a:pt x="0" y="1159"/>
                    </a:cubicBezTo>
                    <a:lnTo>
                      <a:pt x="0" y="1191"/>
                    </a:lnTo>
                    <a:lnTo>
                      <a:pt x="0" y="1213"/>
                    </a:lnTo>
                    <a:cubicBezTo>
                      <a:pt x="0" y="1242"/>
                      <a:pt x="22" y="1264"/>
                      <a:pt x="51" y="1264"/>
                    </a:cubicBezTo>
                    <a:lnTo>
                      <a:pt x="1088" y="1264"/>
                    </a:lnTo>
                    <a:cubicBezTo>
                      <a:pt x="1116" y="1264"/>
                      <a:pt x="1139" y="1242"/>
                      <a:pt x="1139" y="1213"/>
                    </a:cubicBezTo>
                    <a:lnTo>
                      <a:pt x="1139" y="1191"/>
                    </a:lnTo>
                    <a:lnTo>
                      <a:pt x="1139" y="1159"/>
                    </a:lnTo>
                    <a:cubicBezTo>
                      <a:pt x="1139" y="1075"/>
                      <a:pt x="1052" y="1009"/>
                      <a:pt x="984" y="979"/>
                    </a:cubicBezTo>
                    <a:lnTo>
                      <a:pt x="778" y="888"/>
                    </a:lnTo>
                    <a:cubicBezTo>
                      <a:pt x="743" y="1039"/>
                      <a:pt x="658" y="1143"/>
                      <a:pt x="569" y="1199"/>
                    </a:cubicBezTo>
                    <a:cubicBezTo>
                      <a:pt x="478" y="1141"/>
                      <a:pt x="388" y="1023"/>
                      <a:pt x="360" y="88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11"/>
              <p:cNvSpPr>
                <a:spLocks noEditPoints="1"/>
              </p:cNvSpPr>
              <p:nvPr/>
            </p:nvSpPr>
            <p:spPr bwMode="auto">
              <a:xfrm>
                <a:off x="1767" y="3168"/>
                <a:ext cx="729" cy="823"/>
              </a:xfrm>
              <a:custGeom>
                <a:avLst/>
                <a:gdLst>
                  <a:gd name="T0" fmla="*/ 523 w 1210"/>
                  <a:gd name="T1" fmla="*/ 553 h 1356"/>
                  <a:gd name="T2" fmla="*/ 383 w 1210"/>
                  <a:gd name="T3" fmla="*/ 565 h 1356"/>
                  <a:gd name="T4" fmla="*/ 430 w 1210"/>
                  <a:gd name="T5" fmla="*/ 641 h 1356"/>
                  <a:gd name="T6" fmla="*/ 535 w 1210"/>
                  <a:gd name="T7" fmla="*/ 602 h 1356"/>
                  <a:gd name="T8" fmla="*/ 523 w 1210"/>
                  <a:gd name="T9" fmla="*/ 553 h 1356"/>
                  <a:gd name="T10" fmla="*/ 697 w 1210"/>
                  <a:gd name="T11" fmla="*/ 553 h 1356"/>
                  <a:gd name="T12" fmla="*/ 837 w 1210"/>
                  <a:gd name="T13" fmla="*/ 565 h 1356"/>
                  <a:gd name="T14" fmla="*/ 791 w 1210"/>
                  <a:gd name="T15" fmla="*/ 641 h 1356"/>
                  <a:gd name="T16" fmla="*/ 685 w 1210"/>
                  <a:gd name="T17" fmla="*/ 602 h 1356"/>
                  <a:gd name="T18" fmla="*/ 697 w 1210"/>
                  <a:gd name="T19" fmla="*/ 553 h 1356"/>
                  <a:gd name="T20" fmla="*/ 303 w 1210"/>
                  <a:gd name="T21" fmla="*/ 795 h 1356"/>
                  <a:gd name="T22" fmla="*/ 208 w 1210"/>
                  <a:gd name="T23" fmla="*/ 622 h 1356"/>
                  <a:gd name="T24" fmla="*/ 444 w 1210"/>
                  <a:gd name="T25" fmla="*/ 124 h 1356"/>
                  <a:gd name="T26" fmla="*/ 980 w 1210"/>
                  <a:gd name="T27" fmla="*/ 514 h 1356"/>
                  <a:gd name="T28" fmla="*/ 910 w 1210"/>
                  <a:gd name="T29" fmla="*/ 795 h 1356"/>
                  <a:gd name="T30" fmla="*/ 349 w 1210"/>
                  <a:gd name="T31" fmla="*/ 753 h 1356"/>
                  <a:gd name="T32" fmla="*/ 358 w 1210"/>
                  <a:gd name="T33" fmla="*/ 782 h 1356"/>
                  <a:gd name="T34" fmla="*/ 864 w 1210"/>
                  <a:gd name="T35" fmla="*/ 752 h 1356"/>
                  <a:gd name="T36" fmla="*/ 941 w 1210"/>
                  <a:gd name="T37" fmla="*/ 668 h 1356"/>
                  <a:gd name="T38" fmla="*/ 899 w 1210"/>
                  <a:gd name="T39" fmla="*/ 518 h 1356"/>
                  <a:gd name="T40" fmla="*/ 500 w 1210"/>
                  <a:gd name="T41" fmla="*/ 307 h 1356"/>
                  <a:gd name="T42" fmla="*/ 302 w 1210"/>
                  <a:gd name="T43" fmla="*/ 523 h 1356"/>
                  <a:gd name="T44" fmla="*/ 313 w 1210"/>
                  <a:gd name="T45" fmla="*/ 735 h 1356"/>
                  <a:gd name="T46" fmla="*/ 579 w 1210"/>
                  <a:gd name="T47" fmla="*/ 563 h 1356"/>
                  <a:gd name="T48" fmla="*/ 641 w 1210"/>
                  <a:gd name="T49" fmla="*/ 563 h 1356"/>
                  <a:gd name="T50" fmla="*/ 697 w 1210"/>
                  <a:gd name="T51" fmla="*/ 508 h 1356"/>
                  <a:gd name="T52" fmla="*/ 864 w 1210"/>
                  <a:gd name="T53" fmla="*/ 524 h 1356"/>
                  <a:gd name="T54" fmla="*/ 881 w 1210"/>
                  <a:gd name="T55" fmla="*/ 594 h 1356"/>
                  <a:gd name="T56" fmla="*/ 791 w 1210"/>
                  <a:gd name="T57" fmla="*/ 685 h 1356"/>
                  <a:gd name="T58" fmla="*/ 665 w 1210"/>
                  <a:gd name="T59" fmla="*/ 661 h 1356"/>
                  <a:gd name="T60" fmla="*/ 579 w 1210"/>
                  <a:gd name="T61" fmla="*/ 607 h 1356"/>
                  <a:gd name="T62" fmla="*/ 496 w 1210"/>
                  <a:gd name="T63" fmla="*/ 685 h 1356"/>
                  <a:gd name="T64" fmla="*/ 365 w 1210"/>
                  <a:gd name="T65" fmla="*/ 659 h 1356"/>
                  <a:gd name="T66" fmla="*/ 339 w 1210"/>
                  <a:gd name="T67" fmla="*/ 566 h 1356"/>
                  <a:gd name="T68" fmla="*/ 397 w 1210"/>
                  <a:gd name="T69" fmla="*/ 508 h 1356"/>
                  <a:gd name="T70" fmla="*/ 563 w 1210"/>
                  <a:gd name="T71" fmla="*/ 525 h 1356"/>
                  <a:gd name="T72" fmla="*/ 605 w 1210"/>
                  <a:gd name="T73" fmla="*/ 1110 h 1356"/>
                  <a:gd name="T74" fmla="*/ 362 w 1210"/>
                  <a:gd name="T75" fmla="*/ 988 h 1356"/>
                  <a:gd name="T76" fmla="*/ 0 w 1210"/>
                  <a:gd name="T77" fmla="*/ 1253 h 1356"/>
                  <a:gd name="T78" fmla="*/ 53 w 1210"/>
                  <a:gd name="T79" fmla="*/ 1356 h 1356"/>
                  <a:gd name="T80" fmla="*/ 1210 w 1210"/>
                  <a:gd name="T81" fmla="*/ 1304 h 1356"/>
                  <a:gd name="T82" fmla="*/ 1045 w 1210"/>
                  <a:gd name="T83" fmla="*/ 1066 h 1356"/>
                  <a:gd name="T84" fmla="*/ 605 w 1210"/>
                  <a:gd name="T85" fmla="*/ 111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0" h="1356">
                    <a:moveTo>
                      <a:pt x="523" y="553"/>
                    </a:moveTo>
                    <a:lnTo>
                      <a:pt x="523" y="553"/>
                    </a:lnTo>
                    <a:lnTo>
                      <a:pt x="396" y="553"/>
                    </a:lnTo>
                    <a:cubicBezTo>
                      <a:pt x="388" y="553"/>
                      <a:pt x="383" y="558"/>
                      <a:pt x="383" y="565"/>
                    </a:cubicBezTo>
                    <a:lnTo>
                      <a:pt x="383" y="595"/>
                    </a:lnTo>
                    <a:cubicBezTo>
                      <a:pt x="383" y="622"/>
                      <a:pt x="403" y="641"/>
                      <a:pt x="430" y="641"/>
                    </a:cubicBezTo>
                    <a:lnTo>
                      <a:pt x="495" y="641"/>
                    </a:lnTo>
                    <a:cubicBezTo>
                      <a:pt x="518" y="641"/>
                      <a:pt x="535" y="624"/>
                      <a:pt x="535" y="602"/>
                    </a:cubicBezTo>
                    <a:lnTo>
                      <a:pt x="535" y="565"/>
                    </a:lnTo>
                    <a:cubicBezTo>
                      <a:pt x="535" y="558"/>
                      <a:pt x="531" y="552"/>
                      <a:pt x="523" y="553"/>
                    </a:cubicBezTo>
                    <a:close/>
                    <a:moveTo>
                      <a:pt x="697" y="553"/>
                    </a:moveTo>
                    <a:lnTo>
                      <a:pt x="697" y="553"/>
                    </a:lnTo>
                    <a:lnTo>
                      <a:pt x="824" y="553"/>
                    </a:lnTo>
                    <a:cubicBezTo>
                      <a:pt x="831" y="553"/>
                      <a:pt x="837" y="557"/>
                      <a:pt x="837" y="565"/>
                    </a:cubicBezTo>
                    <a:lnTo>
                      <a:pt x="837" y="595"/>
                    </a:lnTo>
                    <a:cubicBezTo>
                      <a:pt x="837" y="621"/>
                      <a:pt x="817" y="641"/>
                      <a:pt x="791" y="641"/>
                    </a:cubicBezTo>
                    <a:lnTo>
                      <a:pt x="724" y="641"/>
                    </a:lnTo>
                    <a:cubicBezTo>
                      <a:pt x="702" y="641"/>
                      <a:pt x="685" y="624"/>
                      <a:pt x="685" y="602"/>
                    </a:cubicBezTo>
                    <a:lnTo>
                      <a:pt x="685" y="565"/>
                    </a:lnTo>
                    <a:cubicBezTo>
                      <a:pt x="685" y="558"/>
                      <a:pt x="689" y="553"/>
                      <a:pt x="697" y="553"/>
                    </a:cubicBezTo>
                    <a:close/>
                    <a:moveTo>
                      <a:pt x="303" y="795"/>
                    </a:moveTo>
                    <a:lnTo>
                      <a:pt x="303" y="795"/>
                    </a:lnTo>
                    <a:cubicBezTo>
                      <a:pt x="294" y="790"/>
                      <a:pt x="285" y="785"/>
                      <a:pt x="277" y="778"/>
                    </a:cubicBezTo>
                    <a:cubicBezTo>
                      <a:pt x="232" y="740"/>
                      <a:pt x="210" y="680"/>
                      <a:pt x="208" y="622"/>
                    </a:cubicBezTo>
                    <a:cubicBezTo>
                      <a:pt x="207" y="585"/>
                      <a:pt x="214" y="541"/>
                      <a:pt x="235" y="509"/>
                    </a:cubicBezTo>
                    <a:cubicBezTo>
                      <a:pt x="219" y="363"/>
                      <a:pt x="257" y="147"/>
                      <a:pt x="444" y="124"/>
                    </a:cubicBezTo>
                    <a:cubicBezTo>
                      <a:pt x="664" y="0"/>
                      <a:pt x="964" y="127"/>
                      <a:pt x="978" y="417"/>
                    </a:cubicBezTo>
                    <a:cubicBezTo>
                      <a:pt x="980" y="449"/>
                      <a:pt x="980" y="481"/>
                      <a:pt x="980" y="514"/>
                    </a:cubicBezTo>
                    <a:cubicBezTo>
                      <a:pt x="1010" y="563"/>
                      <a:pt x="1011" y="630"/>
                      <a:pt x="994" y="684"/>
                    </a:cubicBezTo>
                    <a:cubicBezTo>
                      <a:pt x="981" y="729"/>
                      <a:pt x="952" y="774"/>
                      <a:pt x="910" y="795"/>
                    </a:cubicBezTo>
                    <a:cubicBezTo>
                      <a:pt x="823" y="1077"/>
                      <a:pt x="389" y="1073"/>
                      <a:pt x="303" y="795"/>
                    </a:cubicBezTo>
                    <a:close/>
                    <a:moveTo>
                      <a:pt x="349" y="753"/>
                    </a:moveTo>
                    <a:lnTo>
                      <a:pt x="349" y="753"/>
                    </a:lnTo>
                    <a:cubicBezTo>
                      <a:pt x="352" y="762"/>
                      <a:pt x="354" y="772"/>
                      <a:pt x="358" y="782"/>
                    </a:cubicBezTo>
                    <a:cubicBezTo>
                      <a:pt x="434" y="1001"/>
                      <a:pt x="770" y="1007"/>
                      <a:pt x="853" y="789"/>
                    </a:cubicBezTo>
                    <a:cubicBezTo>
                      <a:pt x="857" y="777"/>
                      <a:pt x="860" y="765"/>
                      <a:pt x="864" y="752"/>
                    </a:cubicBezTo>
                    <a:cubicBezTo>
                      <a:pt x="873" y="750"/>
                      <a:pt x="882" y="747"/>
                      <a:pt x="890" y="743"/>
                    </a:cubicBezTo>
                    <a:cubicBezTo>
                      <a:pt x="916" y="728"/>
                      <a:pt x="932" y="696"/>
                      <a:pt x="941" y="668"/>
                    </a:cubicBezTo>
                    <a:cubicBezTo>
                      <a:pt x="953" y="627"/>
                      <a:pt x="954" y="575"/>
                      <a:pt x="930" y="539"/>
                    </a:cubicBezTo>
                    <a:cubicBezTo>
                      <a:pt x="921" y="526"/>
                      <a:pt x="913" y="524"/>
                      <a:pt x="899" y="518"/>
                    </a:cubicBezTo>
                    <a:cubicBezTo>
                      <a:pt x="899" y="512"/>
                      <a:pt x="898" y="506"/>
                      <a:pt x="898" y="500"/>
                    </a:cubicBezTo>
                    <a:cubicBezTo>
                      <a:pt x="589" y="436"/>
                      <a:pt x="623" y="310"/>
                      <a:pt x="500" y="307"/>
                    </a:cubicBezTo>
                    <a:cubicBezTo>
                      <a:pt x="336" y="304"/>
                      <a:pt x="362" y="470"/>
                      <a:pt x="320" y="518"/>
                    </a:cubicBezTo>
                    <a:cubicBezTo>
                      <a:pt x="318" y="520"/>
                      <a:pt x="311" y="521"/>
                      <a:pt x="302" y="523"/>
                    </a:cubicBezTo>
                    <a:cubicBezTo>
                      <a:pt x="267" y="538"/>
                      <a:pt x="263" y="587"/>
                      <a:pt x="264" y="620"/>
                    </a:cubicBezTo>
                    <a:cubicBezTo>
                      <a:pt x="266" y="662"/>
                      <a:pt x="280" y="708"/>
                      <a:pt x="313" y="735"/>
                    </a:cubicBezTo>
                    <a:cubicBezTo>
                      <a:pt x="324" y="744"/>
                      <a:pt x="336" y="748"/>
                      <a:pt x="349" y="753"/>
                    </a:cubicBezTo>
                    <a:close/>
                    <a:moveTo>
                      <a:pt x="579" y="563"/>
                    </a:moveTo>
                    <a:lnTo>
                      <a:pt x="579" y="563"/>
                    </a:lnTo>
                    <a:lnTo>
                      <a:pt x="641" y="563"/>
                    </a:lnTo>
                    <a:cubicBezTo>
                      <a:pt x="641" y="548"/>
                      <a:pt x="647" y="534"/>
                      <a:pt x="657" y="525"/>
                    </a:cubicBezTo>
                    <a:cubicBezTo>
                      <a:pt x="668" y="514"/>
                      <a:pt x="682" y="508"/>
                      <a:pt x="697" y="508"/>
                    </a:cubicBezTo>
                    <a:lnTo>
                      <a:pt x="823" y="508"/>
                    </a:lnTo>
                    <a:cubicBezTo>
                      <a:pt x="839" y="508"/>
                      <a:pt x="853" y="513"/>
                      <a:pt x="864" y="524"/>
                    </a:cubicBezTo>
                    <a:cubicBezTo>
                      <a:pt x="875" y="535"/>
                      <a:pt x="881" y="550"/>
                      <a:pt x="881" y="565"/>
                    </a:cubicBezTo>
                    <a:lnTo>
                      <a:pt x="881" y="594"/>
                    </a:lnTo>
                    <a:cubicBezTo>
                      <a:pt x="881" y="619"/>
                      <a:pt x="872" y="642"/>
                      <a:pt x="855" y="659"/>
                    </a:cubicBezTo>
                    <a:cubicBezTo>
                      <a:pt x="838" y="677"/>
                      <a:pt x="815" y="685"/>
                      <a:pt x="791" y="685"/>
                    </a:cubicBezTo>
                    <a:lnTo>
                      <a:pt x="724" y="685"/>
                    </a:lnTo>
                    <a:cubicBezTo>
                      <a:pt x="702" y="685"/>
                      <a:pt x="681" y="677"/>
                      <a:pt x="665" y="661"/>
                    </a:cubicBezTo>
                    <a:cubicBezTo>
                      <a:pt x="651" y="647"/>
                      <a:pt x="642" y="628"/>
                      <a:pt x="641" y="607"/>
                    </a:cubicBezTo>
                    <a:lnTo>
                      <a:pt x="579" y="607"/>
                    </a:lnTo>
                    <a:cubicBezTo>
                      <a:pt x="578" y="628"/>
                      <a:pt x="569" y="647"/>
                      <a:pt x="555" y="661"/>
                    </a:cubicBezTo>
                    <a:cubicBezTo>
                      <a:pt x="539" y="677"/>
                      <a:pt x="518" y="685"/>
                      <a:pt x="496" y="685"/>
                    </a:cubicBezTo>
                    <a:lnTo>
                      <a:pt x="430" y="685"/>
                    </a:lnTo>
                    <a:cubicBezTo>
                      <a:pt x="406" y="685"/>
                      <a:pt x="382" y="677"/>
                      <a:pt x="365" y="659"/>
                    </a:cubicBezTo>
                    <a:cubicBezTo>
                      <a:pt x="348" y="642"/>
                      <a:pt x="339" y="619"/>
                      <a:pt x="339" y="595"/>
                    </a:cubicBezTo>
                    <a:lnTo>
                      <a:pt x="339" y="566"/>
                    </a:lnTo>
                    <a:cubicBezTo>
                      <a:pt x="339" y="550"/>
                      <a:pt x="344" y="536"/>
                      <a:pt x="356" y="524"/>
                    </a:cubicBezTo>
                    <a:cubicBezTo>
                      <a:pt x="367" y="513"/>
                      <a:pt x="381" y="508"/>
                      <a:pt x="397" y="508"/>
                    </a:cubicBezTo>
                    <a:lnTo>
                      <a:pt x="522" y="508"/>
                    </a:lnTo>
                    <a:cubicBezTo>
                      <a:pt x="538" y="508"/>
                      <a:pt x="552" y="514"/>
                      <a:pt x="563" y="525"/>
                    </a:cubicBezTo>
                    <a:cubicBezTo>
                      <a:pt x="573" y="534"/>
                      <a:pt x="579" y="548"/>
                      <a:pt x="579" y="563"/>
                    </a:cubicBezTo>
                    <a:close/>
                    <a:moveTo>
                      <a:pt x="605" y="1110"/>
                    </a:moveTo>
                    <a:lnTo>
                      <a:pt x="605" y="1110"/>
                    </a:lnTo>
                    <a:cubicBezTo>
                      <a:pt x="497" y="1110"/>
                      <a:pt x="403" y="1059"/>
                      <a:pt x="362" y="988"/>
                    </a:cubicBezTo>
                    <a:lnTo>
                      <a:pt x="165" y="1066"/>
                    </a:lnTo>
                    <a:cubicBezTo>
                      <a:pt x="93" y="1096"/>
                      <a:pt x="0" y="1165"/>
                      <a:pt x="0" y="1253"/>
                    </a:cubicBezTo>
                    <a:lnTo>
                      <a:pt x="0" y="1304"/>
                    </a:lnTo>
                    <a:cubicBezTo>
                      <a:pt x="0" y="1333"/>
                      <a:pt x="24" y="1356"/>
                      <a:pt x="53" y="1356"/>
                    </a:cubicBezTo>
                    <a:lnTo>
                      <a:pt x="1158" y="1356"/>
                    </a:lnTo>
                    <a:cubicBezTo>
                      <a:pt x="1187" y="1356"/>
                      <a:pt x="1210" y="1333"/>
                      <a:pt x="1210" y="1304"/>
                    </a:cubicBezTo>
                    <a:lnTo>
                      <a:pt x="1210" y="1253"/>
                    </a:lnTo>
                    <a:cubicBezTo>
                      <a:pt x="1210" y="1165"/>
                      <a:pt x="1118" y="1096"/>
                      <a:pt x="1045" y="1066"/>
                    </a:cubicBezTo>
                    <a:lnTo>
                      <a:pt x="849" y="988"/>
                    </a:lnTo>
                    <a:cubicBezTo>
                      <a:pt x="808" y="1059"/>
                      <a:pt x="714" y="1110"/>
                      <a:pt x="605" y="111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grpSp>
        <p:nvGrpSpPr>
          <p:cNvPr id="36" name="Group 35"/>
          <p:cNvGrpSpPr/>
          <p:nvPr/>
        </p:nvGrpSpPr>
        <p:grpSpPr>
          <a:xfrm>
            <a:off x="5197219" y="2360738"/>
            <a:ext cx="2294987" cy="1641558"/>
            <a:chOff x="4562250" y="1921471"/>
            <a:chExt cx="2617703" cy="1872390"/>
          </a:xfrm>
        </p:grpSpPr>
        <p:sp>
          <p:nvSpPr>
            <p:cNvPr id="37" name="Rectangle 36"/>
            <p:cNvSpPr/>
            <p:nvPr/>
          </p:nvSpPr>
          <p:spPr>
            <a:xfrm>
              <a:off x="4562250" y="1921471"/>
              <a:ext cx="2617703" cy="526583"/>
            </a:xfrm>
            <a:prstGeom prst="rect">
              <a:avLst/>
            </a:prstGeom>
          </p:spPr>
          <p:txBody>
            <a:bodyPr wrap="none">
              <a:spAutoFit/>
            </a:bodyPr>
            <a:lstStyle/>
            <a:p>
              <a:r>
                <a:rPr lang="en-US" b="1" dirty="0">
                  <a:solidFill>
                    <a:schemeClr val="bg1"/>
                  </a:solidFill>
                </a:rPr>
                <a:t>One master user</a:t>
              </a:r>
              <a:endParaRPr lang="en-US" sz="1900" b="1" dirty="0">
                <a:solidFill>
                  <a:schemeClr val="bg1"/>
                </a:solidFill>
              </a:endParaRPr>
            </a:p>
          </p:txBody>
        </p:sp>
        <p:grpSp>
          <p:nvGrpSpPr>
            <p:cNvPr id="38" name="Group 4"/>
            <p:cNvGrpSpPr>
              <a:grpSpLocks noChangeAspect="1"/>
            </p:cNvGrpSpPr>
            <p:nvPr/>
          </p:nvGrpSpPr>
          <p:grpSpPr bwMode="auto">
            <a:xfrm>
              <a:off x="5247484" y="2544498"/>
              <a:ext cx="1254126" cy="1249363"/>
              <a:chOff x="3272" y="1337"/>
              <a:chExt cx="790" cy="787"/>
            </a:xfrm>
          </p:grpSpPr>
          <p:sp>
            <p:nvSpPr>
              <p:cNvPr id="39" name="AutoShape 3"/>
              <p:cNvSpPr>
                <a:spLocks noChangeAspect="1" noChangeArrowheads="1" noTextEdit="1"/>
              </p:cNvSpPr>
              <p:nvPr/>
            </p:nvSpPr>
            <p:spPr bwMode="auto">
              <a:xfrm>
                <a:off x="3382" y="1380"/>
                <a:ext cx="680" cy="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5"/>
              <p:cNvSpPr>
                <a:spLocks noEditPoints="1"/>
              </p:cNvSpPr>
              <p:nvPr/>
            </p:nvSpPr>
            <p:spPr bwMode="auto">
              <a:xfrm>
                <a:off x="3272" y="1337"/>
                <a:ext cx="690" cy="786"/>
              </a:xfrm>
              <a:custGeom>
                <a:avLst/>
                <a:gdLst>
                  <a:gd name="T0" fmla="*/ 906 w 1139"/>
                  <a:gd name="T1" fmla="*/ 510 h 1309"/>
                  <a:gd name="T2" fmla="*/ 906 w 1139"/>
                  <a:gd name="T3" fmla="*/ 510 h 1309"/>
                  <a:gd name="T4" fmla="*/ 727 w 1139"/>
                  <a:gd name="T5" fmla="*/ 491 h 1309"/>
                  <a:gd name="T6" fmla="*/ 635 w 1139"/>
                  <a:gd name="T7" fmla="*/ 401 h 1309"/>
                  <a:gd name="T8" fmla="*/ 640 w 1139"/>
                  <a:gd name="T9" fmla="*/ 484 h 1309"/>
                  <a:gd name="T10" fmla="*/ 534 w 1139"/>
                  <a:gd name="T11" fmla="*/ 444 h 1309"/>
                  <a:gd name="T12" fmla="*/ 386 w 1139"/>
                  <a:gd name="T13" fmla="*/ 286 h 1309"/>
                  <a:gd name="T14" fmla="*/ 274 w 1139"/>
                  <a:gd name="T15" fmla="*/ 472 h 1309"/>
                  <a:gd name="T16" fmla="*/ 248 w 1139"/>
                  <a:gd name="T17" fmla="*/ 486 h 1309"/>
                  <a:gd name="T18" fmla="*/ 224 w 1139"/>
                  <a:gd name="T19" fmla="*/ 576 h 1309"/>
                  <a:gd name="T20" fmla="*/ 274 w 1139"/>
                  <a:gd name="T21" fmla="*/ 692 h 1309"/>
                  <a:gd name="T22" fmla="*/ 310 w 1139"/>
                  <a:gd name="T23" fmla="*/ 710 h 1309"/>
                  <a:gd name="T24" fmla="*/ 319 w 1139"/>
                  <a:gd name="T25" fmla="*/ 739 h 1309"/>
                  <a:gd name="T26" fmla="*/ 819 w 1139"/>
                  <a:gd name="T27" fmla="*/ 746 h 1309"/>
                  <a:gd name="T28" fmla="*/ 831 w 1139"/>
                  <a:gd name="T29" fmla="*/ 710 h 1309"/>
                  <a:gd name="T30" fmla="*/ 857 w 1139"/>
                  <a:gd name="T31" fmla="*/ 700 h 1309"/>
                  <a:gd name="T32" fmla="*/ 908 w 1139"/>
                  <a:gd name="T33" fmla="*/ 625 h 1309"/>
                  <a:gd name="T34" fmla="*/ 906 w 1139"/>
                  <a:gd name="T35" fmla="*/ 510 h 1309"/>
                  <a:gd name="T36" fmla="*/ 1073 w 1139"/>
                  <a:gd name="T37" fmla="*/ 872 h 1309"/>
                  <a:gd name="T38" fmla="*/ 1073 w 1139"/>
                  <a:gd name="T39" fmla="*/ 872 h 1309"/>
                  <a:gd name="T40" fmla="*/ 778 w 1139"/>
                  <a:gd name="T41" fmla="*/ 910 h 1309"/>
                  <a:gd name="T42" fmla="*/ 762 w 1139"/>
                  <a:gd name="T43" fmla="*/ 909 h 1309"/>
                  <a:gd name="T44" fmla="*/ 393 w 1139"/>
                  <a:gd name="T45" fmla="*/ 917 h 1309"/>
                  <a:gd name="T46" fmla="*/ 386 w 1139"/>
                  <a:gd name="T47" fmla="*/ 913 h 1309"/>
                  <a:gd name="T48" fmla="*/ 73 w 1139"/>
                  <a:gd name="T49" fmla="*/ 879 h 1309"/>
                  <a:gd name="T50" fmla="*/ 159 w 1139"/>
                  <a:gd name="T51" fmla="*/ 520 h 1309"/>
                  <a:gd name="T52" fmla="*/ 172 w 1139"/>
                  <a:gd name="T53" fmla="*/ 421 h 1309"/>
                  <a:gd name="T54" fmla="*/ 418 w 1139"/>
                  <a:gd name="T55" fmla="*/ 107 h 1309"/>
                  <a:gd name="T56" fmla="*/ 943 w 1139"/>
                  <a:gd name="T57" fmla="*/ 311 h 1309"/>
                  <a:gd name="T58" fmla="*/ 988 w 1139"/>
                  <a:gd name="T59" fmla="*/ 520 h 1309"/>
                  <a:gd name="T60" fmla="*/ 1073 w 1139"/>
                  <a:gd name="T61" fmla="*/ 872 h 1309"/>
                  <a:gd name="T62" fmla="*/ 569 w 1139"/>
                  <a:gd name="T63" fmla="*/ 1065 h 1309"/>
                  <a:gd name="T64" fmla="*/ 569 w 1139"/>
                  <a:gd name="T65" fmla="*/ 1065 h 1309"/>
                  <a:gd name="T66" fmla="*/ 327 w 1139"/>
                  <a:gd name="T67" fmla="*/ 948 h 1309"/>
                  <a:gd name="T68" fmla="*/ 155 w 1139"/>
                  <a:gd name="T69" fmla="*/ 1024 h 1309"/>
                  <a:gd name="T70" fmla="*/ 0 w 1139"/>
                  <a:gd name="T71" fmla="*/ 1204 h 1309"/>
                  <a:gd name="T72" fmla="*/ 0 w 1139"/>
                  <a:gd name="T73" fmla="*/ 1236 h 1309"/>
                  <a:gd name="T74" fmla="*/ 0 w 1139"/>
                  <a:gd name="T75" fmla="*/ 1258 h 1309"/>
                  <a:gd name="T76" fmla="*/ 51 w 1139"/>
                  <a:gd name="T77" fmla="*/ 1309 h 1309"/>
                  <a:gd name="T78" fmla="*/ 1088 w 1139"/>
                  <a:gd name="T79" fmla="*/ 1309 h 1309"/>
                  <a:gd name="T80" fmla="*/ 1139 w 1139"/>
                  <a:gd name="T81" fmla="*/ 1258 h 1309"/>
                  <a:gd name="T82" fmla="*/ 1139 w 1139"/>
                  <a:gd name="T83" fmla="*/ 1236 h 1309"/>
                  <a:gd name="T84" fmla="*/ 1139 w 1139"/>
                  <a:gd name="T85" fmla="*/ 1204 h 1309"/>
                  <a:gd name="T86" fmla="*/ 984 w 1139"/>
                  <a:gd name="T87" fmla="*/ 1024 h 1309"/>
                  <a:gd name="T88" fmla="*/ 812 w 1139"/>
                  <a:gd name="T89" fmla="*/ 948 h 1309"/>
                  <a:gd name="T90" fmla="*/ 569 w 1139"/>
                  <a:gd name="T91" fmla="*/ 1065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39" h="1309">
                    <a:moveTo>
                      <a:pt x="906" y="510"/>
                    </a:moveTo>
                    <a:lnTo>
                      <a:pt x="906" y="510"/>
                    </a:lnTo>
                    <a:cubicBezTo>
                      <a:pt x="852" y="504"/>
                      <a:pt x="764" y="502"/>
                      <a:pt x="727" y="491"/>
                    </a:cubicBezTo>
                    <a:cubicBezTo>
                      <a:pt x="704" y="484"/>
                      <a:pt x="647" y="401"/>
                      <a:pt x="635" y="401"/>
                    </a:cubicBezTo>
                    <a:cubicBezTo>
                      <a:pt x="620" y="399"/>
                      <a:pt x="653" y="484"/>
                      <a:pt x="640" y="484"/>
                    </a:cubicBezTo>
                    <a:cubicBezTo>
                      <a:pt x="600" y="482"/>
                      <a:pt x="567" y="469"/>
                      <a:pt x="534" y="444"/>
                    </a:cubicBezTo>
                    <a:cubicBezTo>
                      <a:pt x="479" y="402"/>
                      <a:pt x="446" y="270"/>
                      <a:pt x="386" y="286"/>
                    </a:cubicBezTo>
                    <a:cubicBezTo>
                      <a:pt x="327" y="301"/>
                      <a:pt x="319" y="463"/>
                      <a:pt x="274" y="472"/>
                    </a:cubicBezTo>
                    <a:cubicBezTo>
                      <a:pt x="265" y="476"/>
                      <a:pt x="255" y="479"/>
                      <a:pt x="248" y="486"/>
                    </a:cubicBezTo>
                    <a:cubicBezTo>
                      <a:pt x="227" y="505"/>
                      <a:pt x="223" y="549"/>
                      <a:pt x="224" y="576"/>
                    </a:cubicBezTo>
                    <a:cubicBezTo>
                      <a:pt x="226" y="619"/>
                      <a:pt x="241" y="664"/>
                      <a:pt x="274" y="692"/>
                    </a:cubicBezTo>
                    <a:cubicBezTo>
                      <a:pt x="285" y="701"/>
                      <a:pt x="297" y="705"/>
                      <a:pt x="310" y="710"/>
                    </a:cubicBezTo>
                    <a:cubicBezTo>
                      <a:pt x="313" y="720"/>
                      <a:pt x="315" y="730"/>
                      <a:pt x="319" y="739"/>
                    </a:cubicBezTo>
                    <a:cubicBezTo>
                      <a:pt x="396" y="961"/>
                      <a:pt x="736" y="967"/>
                      <a:pt x="819" y="746"/>
                    </a:cubicBezTo>
                    <a:cubicBezTo>
                      <a:pt x="824" y="734"/>
                      <a:pt x="827" y="722"/>
                      <a:pt x="831" y="710"/>
                    </a:cubicBezTo>
                    <a:cubicBezTo>
                      <a:pt x="839" y="707"/>
                      <a:pt x="849" y="704"/>
                      <a:pt x="857" y="700"/>
                    </a:cubicBezTo>
                    <a:cubicBezTo>
                      <a:pt x="883" y="685"/>
                      <a:pt x="900" y="652"/>
                      <a:pt x="908" y="625"/>
                    </a:cubicBezTo>
                    <a:cubicBezTo>
                      <a:pt x="919" y="589"/>
                      <a:pt x="921" y="545"/>
                      <a:pt x="906" y="510"/>
                    </a:cubicBezTo>
                    <a:close/>
                    <a:moveTo>
                      <a:pt x="1073" y="872"/>
                    </a:moveTo>
                    <a:lnTo>
                      <a:pt x="1073" y="872"/>
                    </a:lnTo>
                    <a:cubicBezTo>
                      <a:pt x="1018" y="901"/>
                      <a:pt x="885" y="918"/>
                      <a:pt x="778" y="910"/>
                    </a:cubicBezTo>
                    <a:cubicBezTo>
                      <a:pt x="776" y="910"/>
                      <a:pt x="762" y="909"/>
                      <a:pt x="762" y="909"/>
                    </a:cubicBezTo>
                    <a:cubicBezTo>
                      <a:pt x="655" y="981"/>
                      <a:pt x="504" y="983"/>
                      <a:pt x="393" y="917"/>
                    </a:cubicBezTo>
                    <a:cubicBezTo>
                      <a:pt x="392" y="917"/>
                      <a:pt x="386" y="913"/>
                      <a:pt x="386" y="913"/>
                    </a:cubicBezTo>
                    <a:cubicBezTo>
                      <a:pt x="254" y="926"/>
                      <a:pt x="120" y="905"/>
                      <a:pt x="73" y="879"/>
                    </a:cubicBezTo>
                    <a:cubicBezTo>
                      <a:pt x="115" y="771"/>
                      <a:pt x="148" y="644"/>
                      <a:pt x="159" y="520"/>
                    </a:cubicBezTo>
                    <a:cubicBezTo>
                      <a:pt x="161" y="488"/>
                      <a:pt x="165" y="456"/>
                      <a:pt x="172" y="421"/>
                    </a:cubicBezTo>
                    <a:cubicBezTo>
                      <a:pt x="200" y="290"/>
                      <a:pt x="256" y="120"/>
                      <a:pt x="418" y="107"/>
                    </a:cubicBezTo>
                    <a:cubicBezTo>
                      <a:pt x="603" y="0"/>
                      <a:pt x="846" y="100"/>
                      <a:pt x="943" y="311"/>
                    </a:cubicBezTo>
                    <a:cubicBezTo>
                      <a:pt x="968" y="366"/>
                      <a:pt x="983" y="441"/>
                      <a:pt x="988" y="520"/>
                    </a:cubicBezTo>
                    <a:cubicBezTo>
                      <a:pt x="997" y="641"/>
                      <a:pt x="1037" y="784"/>
                      <a:pt x="1073" y="872"/>
                    </a:cubicBezTo>
                    <a:close/>
                    <a:moveTo>
                      <a:pt x="569" y="1065"/>
                    </a:moveTo>
                    <a:lnTo>
                      <a:pt x="569" y="1065"/>
                    </a:lnTo>
                    <a:cubicBezTo>
                      <a:pt x="462" y="1065"/>
                      <a:pt x="370" y="1017"/>
                      <a:pt x="327" y="948"/>
                    </a:cubicBezTo>
                    <a:lnTo>
                      <a:pt x="155" y="1024"/>
                    </a:lnTo>
                    <a:cubicBezTo>
                      <a:pt x="87" y="1054"/>
                      <a:pt x="0" y="1120"/>
                      <a:pt x="0" y="1204"/>
                    </a:cubicBezTo>
                    <a:lnTo>
                      <a:pt x="0" y="1236"/>
                    </a:lnTo>
                    <a:lnTo>
                      <a:pt x="0" y="1258"/>
                    </a:lnTo>
                    <a:cubicBezTo>
                      <a:pt x="0" y="1287"/>
                      <a:pt x="22" y="1309"/>
                      <a:pt x="51" y="1309"/>
                    </a:cubicBezTo>
                    <a:lnTo>
                      <a:pt x="1088" y="1309"/>
                    </a:lnTo>
                    <a:cubicBezTo>
                      <a:pt x="1116" y="1309"/>
                      <a:pt x="1139" y="1287"/>
                      <a:pt x="1139" y="1258"/>
                    </a:cubicBezTo>
                    <a:lnTo>
                      <a:pt x="1139" y="1236"/>
                    </a:lnTo>
                    <a:lnTo>
                      <a:pt x="1139" y="1204"/>
                    </a:lnTo>
                    <a:cubicBezTo>
                      <a:pt x="1139" y="1120"/>
                      <a:pt x="1052" y="1054"/>
                      <a:pt x="984" y="1024"/>
                    </a:cubicBezTo>
                    <a:lnTo>
                      <a:pt x="812" y="948"/>
                    </a:lnTo>
                    <a:cubicBezTo>
                      <a:pt x="769" y="1017"/>
                      <a:pt x="676" y="1065"/>
                      <a:pt x="569" y="106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grpSp>
        <p:nvGrpSpPr>
          <p:cNvPr id="41" name="Group 40"/>
          <p:cNvGrpSpPr/>
          <p:nvPr/>
        </p:nvGrpSpPr>
        <p:grpSpPr>
          <a:xfrm>
            <a:off x="9702006" y="2322476"/>
            <a:ext cx="1100904" cy="1574591"/>
            <a:chOff x="10579893" y="4539707"/>
            <a:chExt cx="1255713" cy="1796007"/>
          </a:xfrm>
        </p:grpSpPr>
        <p:sp>
          <p:nvSpPr>
            <p:cNvPr id="42" name="Rectangle 41"/>
            <p:cNvSpPr/>
            <p:nvPr/>
          </p:nvSpPr>
          <p:spPr>
            <a:xfrm>
              <a:off x="10739511" y="4539707"/>
              <a:ext cx="763351" cy="461665"/>
            </a:xfrm>
            <a:prstGeom prst="rect">
              <a:avLst/>
            </a:prstGeom>
          </p:spPr>
          <p:txBody>
            <a:bodyPr wrap="none">
              <a:spAutoFit/>
            </a:bodyPr>
            <a:lstStyle/>
            <a:p>
              <a:r>
                <a:rPr lang="en-US" b="1" dirty="0" smtClean="0">
                  <a:solidFill>
                    <a:schemeClr val="accent4">
                      <a:lumMod val="50000"/>
                    </a:schemeClr>
                  </a:solidFill>
                </a:rPr>
                <a:t>CMS</a:t>
              </a:r>
              <a:endParaRPr lang="en-US" sz="1900" b="1" dirty="0">
                <a:solidFill>
                  <a:schemeClr val="accent2"/>
                </a:solidFill>
              </a:endParaRPr>
            </a:p>
          </p:txBody>
        </p:sp>
        <p:sp>
          <p:nvSpPr>
            <p:cNvPr id="43" name="Freeform 15"/>
            <p:cNvSpPr>
              <a:spLocks noEditPoints="1"/>
            </p:cNvSpPr>
            <p:nvPr/>
          </p:nvSpPr>
          <p:spPr bwMode="auto">
            <a:xfrm>
              <a:off x="10579893" y="5105401"/>
              <a:ext cx="1255713" cy="1230313"/>
            </a:xfrm>
            <a:custGeom>
              <a:avLst/>
              <a:gdLst>
                <a:gd name="T0" fmla="*/ 346 w 1306"/>
                <a:gd name="T1" fmla="*/ 708 h 1278"/>
                <a:gd name="T2" fmla="*/ 346 w 1306"/>
                <a:gd name="T3" fmla="*/ 708 h 1278"/>
                <a:gd name="T4" fmla="*/ 320 w 1306"/>
                <a:gd name="T5" fmla="*/ 691 h 1278"/>
                <a:gd name="T6" fmla="*/ 250 w 1306"/>
                <a:gd name="T7" fmla="*/ 534 h 1278"/>
                <a:gd name="T8" fmla="*/ 276 w 1306"/>
                <a:gd name="T9" fmla="*/ 421 h 1278"/>
                <a:gd name="T10" fmla="*/ 277 w 1306"/>
                <a:gd name="T11" fmla="*/ 351 h 1278"/>
                <a:gd name="T12" fmla="*/ 653 w 1306"/>
                <a:gd name="T13" fmla="*/ 0 h 1278"/>
                <a:gd name="T14" fmla="*/ 1030 w 1306"/>
                <a:gd name="T15" fmla="*/ 324 h 1278"/>
                <a:gd name="T16" fmla="*/ 1035 w 1306"/>
                <a:gd name="T17" fmla="*/ 432 h 1278"/>
                <a:gd name="T18" fmla="*/ 1045 w 1306"/>
                <a:gd name="T19" fmla="*/ 596 h 1278"/>
                <a:gd name="T20" fmla="*/ 959 w 1306"/>
                <a:gd name="T21" fmla="*/ 708 h 1278"/>
                <a:gd name="T22" fmla="*/ 346 w 1306"/>
                <a:gd name="T23" fmla="*/ 708 h 1278"/>
                <a:gd name="T24" fmla="*/ 392 w 1306"/>
                <a:gd name="T25" fmla="*/ 666 h 1278"/>
                <a:gd name="T26" fmla="*/ 392 w 1306"/>
                <a:gd name="T27" fmla="*/ 666 h 1278"/>
                <a:gd name="T28" fmla="*/ 401 w 1306"/>
                <a:gd name="T29" fmla="*/ 695 h 1278"/>
                <a:gd name="T30" fmla="*/ 897 w 1306"/>
                <a:gd name="T31" fmla="*/ 714 h 1278"/>
                <a:gd name="T32" fmla="*/ 790 w 1306"/>
                <a:gd name="T33" fmla="*/ 735 h 1278"/>
                <a:gd name="T34" fmla="*/ 730 w 1306"/>
                <a:gd name="T35" fmla="*/ 771 h 1278"/>
                <a:gd name="T36" fmla="*/ 661 w 1306"/>
                <a:gd name="T37" fmla="*/ 703 h 1278"/>
                <a:gd name="T38" fmla="*/ 730 w 1306"/>
                <a:gd name="T39" fmla="*/ 634 h 1278"/>
                <a:gd name="T40" fmla="*/ 794 w 1306"/>
                <a:gd name="T41" fmla="*/ 679 h 1278"/>
                <a:gd name="T42" fmla="*/ 866 w 1306"/>
                <a:gd name="T43" fmla="*/ 665 h 1278"/>
                <a:gd name="T44" fmla="*/ 923 w 1306"/>
                <a:gd name="T45" fmla="*/ 640 h 1278"/>
                <a:gd name="T46" fmla="*/ 923 w 1306"/>
                <a:gd name="T47" fmla="*/ 640 h 1278"/>
                <a:gd name="T48" fmla="*/ 976 w 1306"/>
                <a:gd name="T49" fmla="*/ 601 h 1278"/>
                <a:gd name="T50" fmla="*/ 991 w 1306"/>
                <a:gd name="T51" fmla="*/ 580 h 1278"/>
                <a:gd name="T52" fmla="*/ 980 w 1306"/>
                <a:gd name="T53" fmla="*/ 450 h 1278"/>
                <a:gd name="T54" fmla="*/ 964 w 1306"/>
                <a:gd name="T55" fmla="*/ 435 h 1278"/>
                <a:gd name="T56" fmla="*/ 527 w 1306"/>
                <a:gd name="T57" fmla="*/ 240 h 1278"/>
                <a:gd name="T58" fmla="*/ 360 w 1306"/>
                <a:gd name="T59" fmla="*/ 430 h 1278"/>
                <a:gd name="T60" fmla="*/ 331 w 1306"/>
                <a:gd name="T61" fmla="*/ 442 h 1278"/>
                <a:gd name="T62" fmla="*/ 307 w 1306"/>
                <a:gd name="T63" fmla="*/ 532 h 1278"/>
                <a:gd name="T64" fmla="*/ 356 w 1306"/>
                <a:gd name="T65" fmla="*/ 648 h 1278"/>
                <a:gd name="T66" fmla="*/ 392 w 1306"/>
                <a:gd name="T67" fmla="*/ 666 h 1278"/>
                <a:gd name="T68" fmla="*/ 125 w 1306"/>
                <a:gd name="T69" fmla="*/ 1011 h 1278"/>
                <a:gd name="T70" fmla="*/ 125 w 1306"/>
                <a:gd name="T71" fmla="*/ 1011 h 1278"/>
                <a:gd name="T72" fmla="*/ 407 w 1306"/>
                <a:gd name="T73" fmla="*/ 905 h 1278"/>
                <a:gd name="T74" fmla="*/ 552 w 1306"/>
                <a:gd name="T75" fmla="*/ 1234 h 1278"/>
                <a:gd name="T76" fmla="*/ 591 w 1306"/>
                <a:gd name="T77" fmla="*/ 1121 h 1278"/>
                <a:gd name="T78" fmla="*/ 571 w 1306"/>
                <a:gd name="T79" fmla="*/ 1095 h 1278"/>
                <a:gd name="T80" fmla="*/ 558 w 1306"/>
                <a:gd name="T81" fmla="*/ 1026 h 1278"/>
                <a:gd name="T82" fmla="*/ 567 w 1306"/>
                <a:gd name="T83" fmla="*/ 987 h 1278"/>
                <a:gd name="T84" fmla="*/ 600 w 1306"/>
                <a:gd name="T85" fmla="*/ 973 h 1278"/>
                <a:gd name="T86" fmla="*/ 705 w 1306"/>
                <a:gd name="T87" fmla="*/ 973 h 1278"/>
                <a:gd name="T88" fmla="*/ 738 w 1306"/>
                <a:gd name="T89" fmla="*/ 987 h 1278"/>
                <a:gd name="T90" fmla="*/ 747 w 1306"/>
                <a:gd name="T91" fmla="*/ 1026 h 1278"/>
                <a:gd name="T92" fmla="*/ 734 w 1306"/>
                <a:gd name="T93" fmla="*/ 1095 h 1278"/>
                <a:gd name="T94" fmla="*/ 715 w 1306"/>
                <a:gd name="T95" fmla="*/ 1121 h 1278"/>
                <a:gd name="T96" fmla="*/ 753 w 1306"/>
                <a:gd name="T97" fmla="*/ 1234 h 1278"/>
                <a:gd name="T98" fmla="*/ 900 w 1306"/>
                <a:gd name="T99" fmla="*/ 906 h 1278"/>
                <a:gd name="T100" fmla="*/ 1180 w 1306"/>
                <a:gd name="T101" fmla="*/ 1011 h 1278"/>
                <a:gd name="T102" fmla="*/ 1306 w 1306"/>
                <a:gd name="T103" fmla="*/ 1174 h 1278"/>
                <a:gd name="T104" fmla="*/ 1306 w 1306"/>
                <a:gd name="T105" fmla="*/ 1226 h 1278"/>
                <a:gd name="T106" fmla="*/ 1253 w 1306"/>
                <a:gd name="T107" fmla="*/ 1278 h 1278"/>
                <a:gd name="T108" fmla="*/ 52 w 1306"/>
                <a:gd name="T109" fmla="*/ 1278 h 1278"/>
                <a:gd name="T110" fmla="*/ 0 w 1306"/>
                <a:gd name="T111" fmla="*/ 1226 h 1278"/>
                <a:gd name="T112" fmla="*/ 0 w 1306"/>
                <a:gd name="T113" fmla="*/ 1174 h 1278"/>
                <a:gd name="T114" fmla="*/ 125 w 1306"/>
                <a:gd name="T115" fmla="*/ 1011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06" h="1278">
                  <a:moveTo>
                    <a:pt x="346" y="708"/>
                  </a:moveTo>
                  <a:lnTo>
                    <a:pt x="346" y="708"/>
                  </a:lnTo>
                  <a:cubicBezTo>
                    <a:pt x="336" y="704"/>
                    <a:pt x="328" y="698"/>
                    <a:pt x="320" y="691"/>
                  </a:cubicBezTo>
                  <a:cubicBezTo>
                    <a:pt x="274" y="653"/>
                    <a:pt x="252" y="592"/>
                    <a:pt x="250" y="534"/>
                  </a:cubicBezTo>
                  <a:cubicBezTo>
                    <a:pt x="249" y="496"/>
                    <a:pt x="255" y="453"/>
                    <a:pt x="276" y="421"/>
                  </a:cubicBezTo>
                  <a:cubicBezTo>
                    <a:pt x="276" y="397"/>
                    <a:pt x="276" y="355"/>
                    <a:pt x="277" y="351"/>
                  </a:cubicBezTo>
                  <a:cubicBezTo>
                    <a:pt x="301" y="146"/>
                    <a:pt x="411" y="0"/>
                    <a:pt x="653" y="0"/>
                  </a:cubicBezTo>
                  <a:cubicBezTo>
                    <a:pt x="887" y="0"/>
                    <a:pt x="1000" y="130"/>
                    <a:pt x="1030" y="324"/>
                  </a:cubicBezTo>
                  <a:cubicBezTo>
                    <a:pt x="1035" y="360"/>
                    <a:pt x="1034" y="396"/>
                    <a:pt x="1035" y="432"/>
                  </a:cubicBezTo>
                  <a:cubicBezTo>
                    <a:pt x="1060" y="480"/>
                    <a:pt x="1061" y="544"/>
                    <a:pt x="1045" y="596"/>
                  </a:cubicBezTo>
                  <a:cubicBezTo>
                    <a:pt x="1031" y="642"/>
                    <a:pt x="1003" y="687"/>
                    <a:pt x="959" y="708"/>
                  </a:cubicBezTo>
                  <a:cubicBezTo>
                    <a:pt x="871" y="993"/>
                    <a:pt x="433" y="989"/>
                    <a:pt x="346" y="708"/>
                  </a:cubicBezTo>
                  <a:close/>
                  <a:moveTo>
                    <a:pt x="392" y="666"/>
                  </a:moveTo>
                  <a:lnTo>
                    <a:pt x="392" y="666"/>
                  </a:lnTo>
                  <a:cubicBezTo>
                    <a:pt x="395" y="675"/>
                    <a:pt x="398" y="685"/>
                    <a:pt x="401" y="695"/>
                  </a:cubicBezTo>
                  <a:cubicBezTo>
                    <a:pt x="476" y="912"/>
                    <a:pt x="806" y="922"/>
                    <a:pt x="897" y="714"/>
                  </a:cubicBezTo>
                  <a:cubicBezTo>
                    <a:pt x="863" y="726"/>
                    <a:pt x="826" y="734"/>
                    <a:pt x="790" y="735"/>
                  </a:cubicBezTo>
                  <a:cubicBezTo>
                    <a:pt x="779" y="756"/>
                    <a:pt x="756" y="771"/>
                    <a:pt x="730" y="771"/>
                  </a:cubicBezTo>
                  <a:cubicBezTo>
                    <a:pt x="692" y="771"/>
                    <a:pt x="661" y="741"/>
                    <a:pt x="661" y="703"/>
                  </a:cubicBezTo>
                  <a:cubicBezTo>
                    <a:pt x="661" y="665"/>
                    <a:pt x="692" y="634"/>
                    <a:pt x="730" y="634"/>
                  </a:cubicBezTo>
                  <a:cubicBezTo>
                    <a:pt x="759" y="634"/>
                    <a:pt x="784" y="653"/>
                    <a:pt x="794" y="679"/>
                  </a:cubicBezTo>
                  <a:cubicBezTo>
                    <a:pt x="818" y="677"/>
                    <a:pt x="843" y="673"/>
                    <a:pt x="866" y="665"/>
                  </a:cubicBezTo>
                  <a:cubicBezTo>
                    <a:pt x="886" y="659"/>
                    <a:pt x="905" y="651"/>
                    <a:pt x="923" y="640"/>
                  </a:cubicBezTo>
                  <a:lnTo>
                    <a:pt x="923" y="640"/>
                  </a:lnTo>
                  <a:cubicBezTo>
                    <a:pt x="942" y="629"/>
                    <a:pt x="960" y="616"/>
                    <a:pt x="976" y="601"/>
                  </a:cubicBezTo>
                  <a:cubicBezTo>
                    <a:pt x="986" y="593"/>
                    <a:pt x="987" y="592"/>
                    <a:pt x="991" y="580"/>
                  </a:cubicBezTo>
                  <a:cubicBezTo>
                    <a:pt x="1003" y="539"/>
                    <a:pt x="1004" y="486"/>
                    <a:pt x="980" y="450"/>
                  </a:cubicBezTo>
                  <a:cubicBezTo>
                    <a:pt x="975" y="442"/>
                    <a:pt x="970" y="438"/>
                    <a:pt x="964" y="435"/>
                  </a:cubicBezTo>
                  <a:cubicBezTo>
                    <a:pt x="703" y="429"/>
                    <a:pt x="570" y="245"/>
                    <a:pt x="527" y="240"/>
                  </a:cubicBezTo>
                  <a:cubicBezTo>
                    <a:pt x="384" y="223"/>
                    <a:pt x="403" y="381"/>
                    <a:pt x="360" y="430"/>
                  </a:cubicBezTo>
                  <a:cubicBezTo>
                    <a:pt x="354" y="437"/>
                    <a:pt x="339" y="434"/>
                    <a:pt x="331" y="442"/>
                  </a:cubicBezTo>
                  <a:cubicBezTo>
                    <a:pt x="309" y="461"/>
                    <a:pt x="306" y="505"/>
                    <a:pt x="307" y="532"/>
                  </a:cubicBezTo>
                  <a:cubicBezTo>
                    <a:pt x="308" y="574"/>
                    <a:pt x="323" y="620"/>
                    <a:pt x="356" y="648"/>
                  </a:cubicBezTo>
                  <a:cubicBezTo>
                    <a:pt x="367" y="657"/>
                    <a:pt x="379" y="661"/>
                    <a:pt x="392" y="666"/>
                  </a:cubicBezTo>
                  <a:close/>
                  <a:moveTo>
                    <a:pt x="125" y="1011"/>
                  </a:moveTo>
                  <a:lnTo>
                    <a:pt x="125" y="1011"/>
                  </a:lnTo>
                  <a:lnTo>
                    <a:pt x="407" y="905"/>
                  </a:lnTo>
                  <a:lnTo>
                    <a:pt x="552" y="1234"/>
                  </a:lnTo>
                  <a:lnTo>
                    <a:pt x="591" y="1121"/>
                  </a:lnTo>
                  <a:cubicBezTo>
                    <a:pt x="580" y="1116"/>
                    <a:pt x="573" y="1107"/>
                    <a:pt x="571" y="1095"/>
                  </a:cubicBezTo>
                  <a:lnTo>
                    <a:pt x="558" y="1026"/>
                  </a:lnTo>
                  <a:cubicBezTo>
                    <a:pt x="555" y="1012"/>
                    <a:pt x="557" y="999"/>
                    <a:pt x="567" y="987"/>
                  </a:cubicBezTo>
                  <a:cubicBezTo>
                    <a:pt x="575" y="979"/>
                    <a:pt x="586" y="973"/>
                    <a:pt x="600" y="973"/>
                  </a:cubicBezTo>
                  <a:lnTo>
                    <a:pt x="705" y="973"/>
                  </a:lnTo>
                  <a:cubicBezTo>
                    <a:pt x="719" y="973"/>
                    <a:pt x="730" y="979"/>
                    <a:pt x="738" y="987"/>
                  </a:cubicBezTo>
                  <a:cubicBezTo>
                    <a:pt x="748" y="999"/>
                    <a:pt x="750" y="1012"/>
                    <a:pt x="747" y="1026"/>
                  </a:cubicBezTo>
                  <a:lnTo>
                    <a:pt x="734" y="1095"/>
                  </a:lnTo>
                  <a:cubicBezTo>
                    <a:pt x="732" y="1107"/>
                    <a:pt x="725" y="1116"/>
                    <a:pt x="715" y="1121"/>
                  </a:cubicBezTo>
                  <a:lnTo>
                    <a:pt x="753" y="1234"/>
                  </a:lnTo>
                  <a:lnTo>
                    <a:pt x="900" y="906"/>
                  </a:lnTo>
                  <a:lnTo>
                    <a:pt x="1180" y="1011"/>
                  </a:lnTo>
                  <a:cubicBezTo>
                    <a:pt x="1243" y="1039"/>
                    <a:pt x="1306" y="1100"/>
                    <a:pt x="1306" y="1174"/>
                  </a:cubicBezTo>
                  <a:lnTo>
                    <a:pt x="1306" y="1226"/>
                  </a:lnTo>
                  <a:cubicBezTo>
                    <a:pt x="1306" y="1255"/>
                    <a:pt x="1282" y="1278"/>
                    <a:pt x="1253" y="1278"/>
                  </a:cubicBezTo>
                  <a:lnTo>
                    <a:pt x="52" y="1278"/>
                  </a:lnTo>
                  <a:cubicBezTo>
                    <a:pt x="23" y="1278"/>
                    <a:pt x="0" y="1255"/>
                    <a:pt x="0" y="1226"/>
                  </a:cubicBezTo>
                  <a:lnTo>
                    <a:pt x="0" y="1174"/>
                  </a:lnTo>
                  <a:cubicBezTo>
                    <a:pt x="0" y="1102"/>
                    <a:pt x="58" y="1041"/>
                    <a:pt x="125" y="1011"/>
                  </a:cubicBez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44" name="Rectangle 43"/>
          <p:cNvSpPr/>
          <p:nvPr/>
        </p:nvSpPr>
        <p:spPr>
          <a:xfrm>
            <a:off x="726060" y="4177506"/>
            <a:ext cx="3486714" cy="1631216"/>
          </a:xfrm>
          <a:prstGeom prst="rect">
            <a:avLst/>
          </a:prstGeom>
        </p:spPr>
        <p:txBody>
          <a:bodyPr wrap="square">
            <a:spAutoFit/>
          </a:bodyPr>
          <a:lstStyle/>
          <a:p>
            <a:pPr marL="342900" indent="-342900">
              <a:buFont typeface="Arial" panose="020B0604020202020204" pitchFamily="34" charset="0"/>
              <a:buChar char="•"/>
            </a:pPr>
            <a:r>
              <a:rPr lang="en-US" sz="2000" dirty="0">
                <a:latin typeface="Calibri Light"/>
                <a:cs typeface="Calibri Light"/>
              </a:rPr>
              <a:t>Up to 8 permitted </a:t>
            </a:r>
            <a:r>
              <a:rPr lang="en-US" sz="2000" dirty="0" smtClean="0">
                <a:latin typeface="Calibri Light"/>
                <a:cs typeface="Calibri Light"/>
              </a:rPr>
              <a:t>users to receive alarm notifications</a:t>
            </a:r>
            <a:endParaRPr lang="en-US" sz="2000" dirty="0">
              <a:latin typeface="Calibri Light"/>
              <a:cs typeface="Calibri Light"/>
            </a:endParaRPr>
          </a:p>
          <a:p>
            <a:pPr marL="342900" indent="-342900">
              <a:buFont typeface="Arial" panose="020B0604020202020204" pitchFamily="34" charset="0"/>
              <a:buChar char="•"/>
            </a:pPr>
            <a:r>
              <a:rPr lang="en-US" sz="2000" dirty="0">
                <a:latin typeface="Calibri Light"/>
                <a:cs typeface="Calibri Light"/>
              </a:rPr>
              <a:t>All permitted users can record files </a:t>
            </a:r>
          </a:p>
          <a:p>
            <a:pPr marL="961714" lvl="1" indent="-342900">
              <a:buFont typeface="Arial" panose="020B0604020202020204" pitchFamily="34" charset="0"/>
              <a:buChar char="•"/>
            </a:pPr>
            <a:endParaRPr lang="en-US" sz="2000" dirty="0">
              <a:latin typeface="Calibri Light"/>
              <a:cs typeface="Calibri Light"/>
            </a:endParaRPr>
          </a:p>
        </p:txBody>
      </p:sp>
      <p:grpSp>
        <p:nvGrpSpPr>
          <p:cNvPr id="45" name="Group 44"/>
          <p:cNvGrpSpPr/>
          <p:nvPr/>
        </p:nvGrpSpPr>
        <p:grpSpPr>
          <a:xfrm>
            <a:off x="467292" y="6895643"/>
            <a:ext cx="9090025" cy="1015663"/>
            <a:chOff x="3175793" y="7367357"/>
            <a:chExt cx="9090025" cy="1015663"/>
          </a:xfrm>
        </p:grpSpPr>
        <p:sp>
          <p:nvSpPr>
            <p:cNvPr id="46" name="Rectangle 45"/>
            <p:cNvSpPr/>
            <p:nvPr/>
          </p:nvSpPr>
          <p:spPr>
            <a:xfrm>
              <a:off x="3175793" y="7367357"/>
              <a:ext cx="9090025" cy="1015663"/>
            </a:xfrm>
            <a:prstGeom prst="rect">
              <a:avLst/>
            </a:prstGeom>
          </p:spPr>
          <p:txBody>
            <a:bodyPr wrap="square">
              <a:spAutoFit/>
            </a:bodyPr>
            <a:lstStyle/>
            <a:p>
              <a:pPr lvl="1"/>
              <a:r>
                <a:rPr lang="en-US" sz="2000" dirty="0">
                  <a:latin typeface="Calibri Light"/>
                  <a:cs typeface="Calibri Light"/>
                </a:rPr>
                <a:t>Recordings are saved on </a:t>
              </a:r>
              <a:r>
                <a:rPr lang="en-US" sz="2000" dirty="0" smtClean="0">
                  <a:latin typeface="Calibri Light"/>
                  <a:cs typeface="Calibri Light"/>
                </a:rPr>
                <a:t>HD77, no </a:t>
              </a:r>
              <a:r>
                <a:rPr lang="en-US" sz="2000" dirty="0">
                  <a:latin typeface="Calibri Light"/>
                  <a:cs typeface="Calibri Light"/>
                </a:rPr>
                <a:t>external server gets the video recordings</a:t>
              </a:r>
            </a:p>
            <a:p>
              <a:pPr lvl="1"/>
              <a:r>
                <a:rPr lang="en-US" sz="2000" dirty="0">
                  <a:latin typeface="Calibri Light"/>
                  <a:cs typeface="Calibri Light"/>
                </a:rPr>
                <a:t/>
              </a:r>
              <a:br>
                <a:rPr lang="en-US" sz="2000" dirty="0">
                  <a:latin typeface="Calibri Light"/>
                  <a:cs typeface="Calibri Light"/>
                </a:rPr>
              </a:br>
              <a:r>
                <a:rPr lang="en-US" sz="2000" dirty="0" smtClean="0">
                  <a:latin typeface="Calibri Light"/>
                  <a:cs typeface="Calibri Light"/>
                </a:rPr>
                <a:t>Only </a:t>
              </a:r>
              <a:r>
                <a:rPr lang="en-US" sz="2000" dirty="0">
                  <a:latin typeface="Calibri Light"/>
                  <a:cs typeface="Calibri Light"/>
                </a:rPr>
                <a:t>encrypted HD 360p video sent over the web</a:t>
              </a:r>
            </a:p>
          </p:txBody>
        </p:sp>
        <p:pic>
          <p:nvPicPr>
            <p:cNvPr id="47" name="Picture 2" descr="https://encrypted-tbn2.gstatic.com/images?q=tbn:ANd9GcSaZAdNmLNBSIO582cLgRJkvav491HT56S9K1tLerpdeFIaXFodgQ"/>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44458" y="7381871"/>
              <a:ext cx="341153" cy="34115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s://encrypted-tbn2.gstatic.com/images?q=tbn:ANd9GcSaZAdNmLNBSIO582cLgRJkvav491HT56S9K1tLerpdeFIaXFodgQ"/>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46723" y="7991471"/>
              <a:ext cx="341153" cy="341153"/>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itle 11"/>
          <p:cNvSpPr>
            <a:spLocks noGrp="1"/>
          </p:cNvSpPr>
          <p:nvPr>
            <p:ph type="title"/>
          </p:nvPr>
        </p:nvSpPr>
        <p:spPr>
          <a:xfrm>
            <a:off x="437514" y="600604"/>
            <a:ext cx="11702892" cy="1443302"/>
          </a:xfrm>
        </p:spPr>
        <p:txBody>
          <a:bodyPr>
            <a:normAutofit fontScale="90000"/>
          </a:bodyPr>
          <a:lstStyle/>
          <a:p>
            <a:r>
              <a:rPr lang="en-US" sz="6000" spc="64" dirty="0">
                <a:ln w="13500">
                  <a:solidFill>
                    <a:schemeClr val="accent1">
                      <a:shade val="2500"/>
                      <a:alpha val="6500"/>
                    </a:schemeClr>
                  </a:solidFill>
                  <a:prstDash val="solid"/>
                </a:ln>
              </a:rPr>
              <a:t>Increased Security &amp; </a:t>
            </a:r>
            <a:r>
              <a:rPr lang="en-US" sz="6000" spc="64" dirty="0" smtClean="0">
                <a:ln w="13500">
                  <a:solidFill>
                    <a:schemeClr val="accent1">
                      <a:shade val="2500"/>
                      <a:alpha val="6500"/>
                    </a:schemeClr>
                  </a:solidFill>
                  <a:prstDash val="solid"/>
                </a:ln>
              </a:rPr>
              <a:t>Privacy Control</a:t>
            </a:r>
            <a:endParaRPr lang="en-GB" dirty="0"/>
          </a:p>
        </p:txBody>
      </p:sp>
      <p:sp>
        <p:nvSpPr>
          <p:cNvPr id="49" name="Isosceles Triangle 48"/>
          <p:cNvSpPr/>
          <p:nvPr/>
        </p:nvSpPr>
        <p:spPr>
          <a:xfrm rot="5400000">
            <a:off x="8093367" y="3127834"/>
            <a:ext cx="533400" cy="459828"/>
          </a:xfrm>
          <a:prstGeom prst="triangle">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Isosceles Triangle 49"/>
          <p:cNvSpPr/>
          <p:nvPr/>
        </p:nvSpPr>
        <p:spPr>
          <a:xfrm rot="16200000">
            <a:off x="4049650" y="3127834"/>
            <a:ext cx="533400" cy="459828"/>
          </a:xfrm>
          <a:prstGeom prst="triangle">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559005" y="4165122"/>
            <a:ext cx="3497476" cy="1631216"/>
          </a:xfrm>
          <a:prstGeom prst="rect">
            <a:avLst/>
          </a:prstGeom>
        </p:spPr>
        <p:txBody>
          <a:bodyPr wrap="square">
            <a:spAutoFit/>
          </a:bodyPr>
          <a:lstStyle/>
          <a:p>
            <a:pPr marL="342900" indent="-342900">
              <a:buFont typeface="Arial" panose="020B0604020202020204" pitchFamily="34" charset="0"/>
              <a:buChar char="•"/>
            </a:pPr>
            <a:r>
              <a:rPr lang="fr-CA" sz="2000" dirty="0" smtClean="0">
                <a:latin typeface="Calibri Light"/>
                <a:cs typeface="Calibri Light"/>
              </a:rPr>
              <a:t>Receive alarm notificatons</a:t>
            </a:r>
          </a:p>
          <a:p>
            <a:pPr marL="342900" indent="-342900">
              <a:buFont typeface="Arial" panose="020B0604020202020204" pitchFamily="34" charset="0"/>
              <a:buChar char="•"/>
            </a:pPr>
            <a:r>
              <a:rPr lang="fr-CA" sz="2000" dirty="0" smtClean="0">
                <a:latin typeface="Calibri Light"/>
                <a:cs typeface="Calibri Light"/>
              </a:rPr>
              <a:t>Restricted </a:t>
            </a:r>
            <a:r>
              <a:rPr lang="fr-CA" sz="2000" dirty="0">
                <a:latin typeface="Calibri Light"/>
                <a:cs typeface="Calibri Light"/>
              </a:rPr>
              <a:t>to </a:t>
            </a:r>
            <a:r>
              <a:rPr lang="fr-CA" sz="2000" dirty="0" err="1" smtClean="0">
                <a:latin typeface="Calibri Light"/>
                <a:cs typeface="Calibri Light"/>
              </a:rPr>
              <a:t>view</a:t>
            </a:r>
            <a:r>
              <a:rPr lang="fr-CA" sz="2000" dirty="0" smtClean="0">
                <a:latin typeface="Calibri Light"/>
                <a:cs typeface="Calibri Light"/>
              </a:rPr>
              <a:t> </a:t>
            </a:r>
            <a:r>
              <a:rPr lang="fr-CA" sz="2000" dirty="0" err="1" smtClean="0">
                <a:latin typeface="Calibri Light"/>
                <a:cs typeface="Calibri Light"/>
              </a:rPr>
              <a:t>video</a:t>
            </a:r>
            <a:r>
              <a:rPr lang="fr-CA" sz="2000" dirty="0" smtClean="0">
                <a:latin typeface="Calibri Light"/>
                <a:cs typeface="Calibri Light"/>
              </a:rPr>
              <a:t> (10 sec) + </a:t>
            </a:r>
            <a:r>
              <a:rPr lang="fr-CA" sz="2000" dirty="0" err="1" smtClean="0">
                <a:latin typeface="Calibri Light"/>
                <a:cs typeface="Calibri Light"/>
              </a:rPr>
              <a:t>jpegs</a:t>
            </a:r>
            <a:r>
              <a:rPr lang="fr-CA" sz="2000" dirty="0" smtClean="0">
                <a:latin typeface="Calibri Light"/>
                <a:cs typeface="Calibri Light"/>
              </a:rPr>
              <a:t> on alarm </a:t>
            </a:r>
            <a:r>
              <a:rPr lang="fr-CA" sz="2000" dirty="0" err="1" smtClean="0">
                <a:latin typeface="Calibri Light"/>
                <a:cs typeface="Calibri Light"/>
              </a:rPr>
              <a:t>only</a:t>
            </a:r>
            <a:endParaRPr lang="fr-CA" sz="2000" dirty="0">
              <a:latin typeface="Calibri Light"/>
              <a:cs typeface="Calibri Light"/>
            </a:endParaRPr>
          </a:p>
          <a:p>
            <a:pPr marL="342900" indent="-342900">
              <a:buFont typeface="Arial" panose="020B0604020202020204" pitchFamily="34" charset="0"/>
              <a:buChar char="•"/>
            </a:pPr>
            <a:r>
              <a:rPr lang="fr-CA" sz="2000" dirty="0" err="1" smtClean="0">
                <a:latin typeface="Calibri Light"/>
                <a:cs typeface="Calibri Light"/>
              </a:rPr>
              <a:t>View</a:t>
            </a:r>
            <a:r>
              <a:rPr lang="fr-CA" sz="2000" dirty="0" smtClean="0">
                <a:latin typeface="Calibri Light"/>
                <a:cs typeface="Calibri Light"/>
              </a:rPr>
              <a:t> live </a:t>
            </a:r>
            <a:r>
              <a:rPr lang="fr-CA" sz="2000" dirty="0" err="1" smtClean="0">
                <a:latin typeface="Calibri Light"/>
                <a:cs typeface="Calibri Light"/>
              </a:rPr>
              <a:t>streams</a:t>
            </a:r>
            <a:r>
              <a:rPr lang="fr-CA" sz="2000" dirty="0" smtClean="0">
                <a:latin typeface="Calibri Light"/>
                <a:cs typeface="Calibri Light"/>
              </a:rPr>
              <a:t> (VOD) </a:t>
            </a:r>
            <a:r>
              <a:rPr lang="fr-CA" sz="2000" dirty="0">
                <a:latin typeface="Calibri Light"/>
                <a:cs typeface="Calibri Light"/>
              </a:rPr>
              <a:t>for 15 minutes </a:t>
            </a:r>
            <a:r>
              <a:rPr lang="fr-CA" sz="2000" dirty="0" err="1">
                <a:latin typeface="Calibri Light"/>
                <a:cs typeface="Calibri Light"/>
              </a:rPr>
              <a:t>after</a:t>
            </a:r>
            <a:r>
              <a:rPr lang="fr-CA" sz="2000" dirty="0">
                <a:latin typeface="Calibri Light"/>
                <a:cs typeface="Calibri Light"/>
              </a:rPr>
              <a:t> </a:t>
            </a:r>
            <a:r>
              <a:rPr lang="fr-CA" sz="2000" dirty="0" smtClean="0">
                <a:latin typeface="Calibri Light"/>
                <a:cs typeface="Calibri Light"/>
              </a:rPr>
              <a:t>alarm</a:t>
            </a:r>
            <a:endParaRPr lang="en-US" sz="2000" dirty="0">
              <a:latin typeface="Calibri Light"/>
              <a:cs typeface="Calibri Light"/>
            </a:endParaRPr>
          </a:p>
        </p:txBody>
      </p:sp>
    </p:spTree>
    <p:extLst>
      <p:ext uri="{BB962C8B-B14F-4D97-AF65-F5344CB8AC3E}">
        <p14:creationId xmlns:p14="http://schemas.microsoft.com/office/powerpoint/2010/main" val="26781092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grpSp>
        <p:nvGrpSpPr>
          <p:cNvPr id="29" name="Group 28"/>
          <p:cNvGrpSpPr/>
          <p:nvPr/>
        </p:nvGrpSpPr>
        <p:grpSpPr>
          <a:xfrm>
            <a:off x="3867264" y="2313664"/>
            <a:ext cx="4343775" cy="4334900"/>
            <a:chOff x="4246960" y="2409093"/>
            <a:chExt cx="4734846" cy="4901750"/>
          </a:xfrm>
        </p:grpSpPr>
        <p:grpSp>
          <p:nvGrpSpPr>
            <p:cNvPr id="7" name="Group 6"/>
            <p:cNvGrpSpPr/>
            <p:nvPr/>
          </p:nvGrpSpPr>
          <p:grpSpPr>
            <a:xfrm>
              <a:off x="4246960" y="2415479"/>
              <a:ext cx="4734846" cy="4895364"/>
              <a:chOff x="2692737" y="1532340"/>
              <a:chExt cx="3512911" cy="4106685"/>
            </a:xfrm>
          </p:grpSpPr>
          <p:grpSp>
            <p:nvGrpSpPr>
              <p:cNvPr id="8" name="Group 7"/>
              <p:cNvGrpSpPr/>
              <p:nvPr/>
            </p:nvGrpSpPr>
            <p:grpSpPr>
              <a:xfrm>
                <a:off x="2692737" y="1532340"/>
                <a:ext cx="3512911" cy="4106685"/>
                <a:chOff x="2692737" y="1532340"/>
                <a:chExt cx="3512911" cy="4106685"/>
              </a:xfrm>
            </p:grpSpPr>
            <p:sp>
              <p:nvSpPr>
                <p:cNvPr id="13" name="Pie 12"/>
                <p:cNvSpPr/>
                <p:nvPr/>
              </p:nvSpPr>
              <p:spPr>
                <a:xfrm>
                  <a:off x="2711965" y="1541116"/>
                  <a:ext cx="3493683" cy="4097909"/>
                </a:xfrm>
                <a:prstGeom prst="pie">
                  <a:avLst>
                    <a:gd name="adj1" fmla="val 16200000"/>
                    <a:gd name="adj2" fmla="val 1831913"/>
                  </a:avLst>
                </a:prstGeom>
                <a:solidFill>
                  <a:schemeClr val="accent2"/>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sz="1900">
                    <a:solidFill>
                      <a:prstClr val="black"/>
                    </a:solidFill>
                  </a:endParaRPr>
                </a:p>
              </p:txBody>
            </p:sp>
            <p:sp>
              <p:nvSpPr>
                <p:cNvPr id="14" name="Pie 13"/>
                <p:cNvSpPr/>
                <p:nvPr/>
              </p:nvSpPr>
              <p:spPr>
                <a:xfrm>
                  <a:off x="2700227" y="1535783"/>
                  <a:ext cx="3493683" cy="4097909"/>
                </a:xfrm>
                <a:prstGeom prst="pie">
                  <a:avLst>
                    <a:gd name="adj1" fmla="val 1832371"/>
                    <a:gd name="adj2" fmla="val 8986576"/>
                  </a:avLst>
                </a:prstGeom>
                <a:solidFill>
                  <a:schemeClr val="bg2"/>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sz="1900">
                    <a:solidFill>
                      <a:prstClr val="black"/>
                    </a:solidFill>
                  </a:endParaRPr>
                </a:p>
              </p:txBody>
            </p:sp>
            <p:sp>
              <p:nvSpPr>
                <p:cNvPr id="15" name="Pie 14"/>
                <p:cNvSpPr/>
                <p:nvPr/>
              </p:nvSpPr>
              <p:spPr>
                <a:xfrm>
                  <a:off x="2692737" y="1532340"/>
                  <a:ext cx="3493683" cy="4097909"/>
                </a:xfrm>
                <a:prstGeom prst="pie">
                  <a:avLst>
                    <a:gd name="adj1" fmla="val 8989821"/>
                    <a:gd name="adj2" fmla="val 16208377"/>
                  </a:avLst>
                </a:prstGeom>
                <a:solidFill>
                  <a:schemeClr val="accent1"/>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sz="1900">
                    <a:solidFill>
                      <a:prstClr val="black"/>
                    </a:solidFill>
                  </a:endParaRPr>
                </a:p>
              </p:txBody>
            </p:sp>
          </p:grpSp>
          <p:sp>
            <p:nvSpPr>
              <p:cNvPr id="9" name="Oval 8"/>
              <p:cNvSpPr/>
              <p:nvPr/>
            </p:nvSpPr>
            <p:spPr>
              <a:xfrm>
                <a:off x="3351685" y="2304927"/>
                <a:ext cx="2183552" cy="256119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sz="1900" dirty="0">
                  <a:solidFill>
                    <a:srgbClr val="FFFFFF"/>
                  </a:solidFill>
                </a:endParaRPr>
              </a:p>
            </p:txBody>
          </p:sp>
          <p:sp>
            <p:nvSpPr>
              <p:cNvPr id="10" name="Rectangle 9"/>
              <p:cNvSpPr/>
              <p:nvPr/>
            </p:nvSpPr>
            <p:spPr>
              <a:xfrm rot="18078141">
                <a:off x="2875968" y="2167968"/>
                <a:ext cx="3072051" cy="2620263"/>
              </a:xfrm>
              <a:prstGeom prst="rect">
                <a:avLst/>
              </a:prstGeom>
            </p:spPr>
            <p:txBody>
              <a:bodyPr wrap="none">
                <a:prstTxWarp prst="textArchUp">
                  <a:avLst>
                    <a:gd name="adj" fmla="val 10327235"/>
                  </a:avLst>
                </a:prstTxWarp>
                <a:spAutoFit/>
              </a:bodyPr>
              <a:lstStyle/>
              <a:p>
                <a:pPr algn="ctr" defTabSz="618814">
                  <a:lnSpc>
                    <a:spcPct val="90000"/>
                  </a:lnSpc>
                </a:pPr>
                <a:r>
                  <a:rPr lang="en-GB" b="1" dirty="0" smtClean="0">
                    <a:solidFill>
                      <a:srgbClr val="FFFFFF"/>
                    </a:solidFill>
                  </a:rPr>
                  <a:t>Mobile  Management </a:t>
                </a:r>
                <a:endParaRPr lang="en-GB" b="1" dirty="0">
                  <a:solidFill>
                    <a:srgbClr val="FFFFFF"/>
                  </a:solidFill>
                </a:endParaRPr>
              </a:p>
            </p:txBody>
          </p:sp>
          <p:sp>
            <p:nvSpPr>
              <p:cNvPr id="11" name="Rectangle 10"/>
              <p:cNvSpPr/>
              <p:nvPr/>
            </p:nvSpPr>
            <p:spPr>
              <a:xfrm rot="4018052">
                <a:off x="2925969" y="2221525"/>
                <a:ext cx="3073431" cy="2620262"/>
              </a:xfrm>
              <a:prstGeom prst="rect">
                <a:avLst/>
              </a:prstGeom>
            </p:spPr>
            <p:txBody>
              <a:bodyPr wrap="none">
                <a:prstTxWarp prst="textArchUp">
                  <a:avLst>
                    <a:gd name="adj" fmla="val 10327235"/>
                  </a:avLst>
                </a:prstTxWarp>
                <a:spAutoFit/>
              </a:bodyPr>
              <a:lstStyle/>
              <a:p>
                <a:pPr algn="ctr" defTabSz="618814">
                  <a:lnSpc>
                    <a:spcPct val="90000"/>
                  </a:lnSpc>
                </a:pPr>
                <a:r>
                  <a:rPr lang="en-GB" b="1" dirty="0" smtClean="0">
                    <a:solidFill>
                      <a:srgbClr val="FFFFFF"/>
                    </a:solidFill>
                  </a:rPr>
                  <a:t>Detection</a:t>
                </a:r>
                <a:endParaRPr lang="en-GB" b="1" dirty="0">
                  <a:solidFill>
                    <a:srgbClr val="FFFFFF"/>
                  </a:solidFill>
                </a:endParaRPr>
              </a:p>
            </p:txBody>
          </p:sp>
          <p:sp>
            <p:nvSpPr>
              <p:cNvPr id="12" name="Rectangle 11"/>
              <p:cNvSpPr/>
              <p:nvPr/>
            </p:nvSpPr>
            <p:spPr>
              <a:xfrm rot="21419360">
                <a:off x="3155065" y="1544528"/>
                <a:ext cx="2532920" cy="3380774"/>
              </a:xfrm>
              <a:prstGeom prst="rect">
                <a:avLst/>
              </a:prstGeom>
            </p:spPr>
            <p:txBody>
              <a:bodyPr wrap="square" tIns="252000">
                <a:prstTxWarp prst="textArchDown">
                  <a:avLst/>
                </a:prstTxWarp>
                <a:spAutoFit/>
              </a:bodyPr>
              <a:lstStyle/>
              <a:p>
                <a:pPr algn="ctr" defTabSz="1504062">
                  <a:lnSpc>
                    <a:spcPct val="90000"/>
                  </a:lnSpc>
                  <a:spcAft>
                    <a:spcPct val="35000"/>
                  </a:spcAft>
                </a:pPr>
                <a:endParaRPr lang="en-US" b="1" dirty="0" smtClean="0">
                  <a:solidFill>
                    <a:prstClr val="white"/>
                  </a:solidFill>
                </a:endParaRPr>
              </a:p>
              <a:p>
                <a:pPr algn="ctr" defTabSz="618814">
                  <a:lnSpc>
                    <a:spcPct val="90000"/>
                  </a:lnSpc>
                  <a:spcAft>
                    <a:spcPct val="35000"/>
                  </a:spcAft>
                </a:pPr>
                <a:r>
                  <a:rPr lang="en-US" b="1" dirty="0">
                    <a:solidFill>
                      <a:srgbClr val="FFFFFF"/>
                    </a:solidFill>
                  </a:rPr>
                  <a:t>Video Verification</a:t>
                </a:r>
              </a:p>
            </p:txBody>
          </p:sp>
        </p:grpSp>
        <p:grpSp>
          <p:nvGrpSpPr>
            <p:cNvPr id="16" name="Group 15"/>
            <p:cNvGrpSpPr/>
            <p:nvPr/>
          </p:nvGrpSpPr>
          <p:grpSpPr>
            <a:xfrm>
              <a:off x="7626930" y="2413096"/>
              <a:ext cx="963800" cy="469064"/>
              <a:chOff x="5377607" y="1856836"/>
              <a:chExt cx="677754" cy="371468"/>
            </a:xfrm>
          </p:grpSpPr>
          <p:sp>
            <p:nvSpPr>
              <p:cNvPr id="17" name="Oval 16"/>
              <p:cNvSpPr/>
              <p:nvPr/>
            </p:nvSpPr>
            <p:spPr>
              <a:xfrm>
                <a:off x="5377607" y="2067116"/>
                <a:ext cx="137974" cy="161188"/>
              </a:xfrm>
              <a:prstGeom prst="ellipse">
                <a:avLst/>
              </a:prstGeom>
              <a:solidFill>
                <a:schemeClr val="accent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a:solidFill>
                    <a:srgbClr val="FFFFFF"/>
                  </a:solidFill>
                </a:endParaRPr>
              </a:p>
            </p:txBody>
          </p:sp>
          <p:grpSp>
            <p:nvGrpSpPr>
              <p:cNvPr id="18" name="Group 17"/>
              <p:cNvGrpSpPr/>
              <p:nvPr/>
            </p:nvGrpSpPr>
            <p:grpSpPr>
              <a:xfrm>
                <a:off x="5439251" y="1856836"/>
                <a:ext cx="616110" cy="271925"/>
                <a:chOff x="5439251" y="2093138"/>
                <a:chExt cx="616110" cy="271925"/>
              </a:xfrm>
            </p:grpSpPr>
            <p:cxnSp>
              <p:nvCxnSpPr>
                <p:cNvPr id="19" name="Straight Connector 18"/>
                <p:cNvCxnSpPr/>
                <p:nvPr/>
              </p:nvCxnSpPr>
              <p:spPr>
                <a:xfrm flipV="1">
                  <a:off x="5439251" y="2093138"/>
                  <a:ext cx="271925" cy="271925"/>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706039" y="2098275"/>
                  <a:ext cx="349322"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grpSp>
          <p:nvGrpSpPr>
            <p:cNvPr id="21" name="Group 20"/>
            <p:cNvGrpSpPr/>
            <p:nvPr/>
          </p:nvGrpSpPr>
          <p:grpSpPr>
            <a:xfrm>
              <a:off x="4579201" y="2409093"/>
              <a:ext cx="992300" cy="469066"/>
              <a:chOff x="2853705" y="1783696"/>
              <a:chExt cx="697797" cy="371470"/>
            </a:xfrm>
          </p:grpSpPr>
          <p:sp>
            <p:nvSpPr>
              <p:cNvPr id="22" name="Oval 21"/>
              <p:cNvSpPr/>
              <p:nvPr/>
            </p:nvSpPr>
            <p:spPr>
              <a:xfrm>
                <a:off x="3413528" y="1993977"/>
                <a:ext cx="137974" cy="161189"/>
              </a:xfrm>
              <a:prstGeom prst="ellipse">
                <a:avLst/>
              </a:prstGeom>
              <a:solidFill>
                <a:schemeClr val="accent1"/>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a:solidFill>
                    <a:srgbClr val="FFFFFF"/>
                  </a:solidFill>
                </a:endParaRPr>
              </a:p>
            </p:txBody>
          </p:sp>
          <p:grpSp>
            <p:nvGrpSpPr>
              <p:cNvPr id="23" name="Group 22"/>
              <p:cNvGrpSpPr/>
              <p:nvPr/>
            </p:nvGrpSpPr>
            <p:grpSpPr>
              <a:xfrm flipH="1">
                <a:off x="2853705" y="1783696"/>
                <a:ext cx="616110" cy="271925"/>
                <a:chOff x="5684957" y="2019998"/>
                <a:chExt cx="616110" cy="271925"/>
              </a:xfrm>
            </p:grpSpPr>
            <p:cxnSp>
              <p:nvCxnSpPr>
                <p:cNvPr id="24" name="Straight Connector 23"/>
                <p:cNvCxnSpPr/>
                <p:nvPr/>
              </p:nvCxnSpPr>
              <p:spPr>
                <a:xfrm flipV="1">
                  <a:off x="5684957" y="2019998"/>
                  <a:ext cx="271925" cy="271925"/>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51745" y="2025135"/>
                  <a:ext cx="349322"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sp>
        <p:nvSpPr>
          <p:cNvPr id="30" name="Rectangle 29"/>
          <p:cNvSpPr/>
          <p:nvPr/>
        </p:nvSpPr>
        <p:spPr>
          <a:xfrm>
            <a:off x="8439264" y="2195628"/>
            <a:ext cx="4191000" cy="3539430"/>
          </a:xfrm>
          <a:prstGeom prst="rect">
            <a:avLst/>
          </a:prstGeom>
        </p:spPr>
        <p:txBody>
          <a:bodyPr wrap="square">
            <a:spAutoFit/>
          </a:bodyPr>
          <a:lstStyle/>
          <a:p>
            <a:pPr marL="342900" indent="-342900">
              <a:spcBef>
                <a:spcPct val="20000"/>
              </a:spcBef>
              <a:buClr>
                <a:schemeClr val="accent2"/>
              </a:buClr>
              <a:buFont typeface="Arial" panose="020B0604020202020204" pitchFamily="34" charset="0"/>
              <a:buChar char="•"/>
              <a:defRPr/>
            </a:pPr>
            <a:r>
              <a:rPr lang="en-US" sz="2000" dirty="0">
                <a:solidFill>
                  <a:schemeClr val="accent2"/>
                </a:solidFill>
              </a:rPr>
              <a:t>HD </a:t>
            </a:r>
            <a:r>
              <a:rPr lang="en-US" sz="2000" dirty="0" smtClean="0">
                <a:solidFill>
                  <a:schemeClr val="accent2"/>
                </a:solidFill>
              </a:rPr>
              <a:t>video, high quality audio 720p </a:t>
            </a:r>
            <a:r>
              <a:rPr lang="en-US" sz="2000" dirty="0"/>
              <a:t>camera </a:t>
            </a:r>
            <a:endParaRPr lang="en-US" sz="2000" dirty="0" smtClean="0"/>
          </a:p>
          <a:p>
            <a:pPr marL="342900" indent="-342900">
              <a:spcBef>
                <a:spcPct val="20000"/>
              </a:spcBef>
              <a:buClr>
                <a:schemeClr val="accent2"/>
              </a:buClr>
              <a:buFont typeface="Arial" panose="020B0604020202020204" pitchFamily="34" charset="0"/>
              <a:buChar char="•"/>
              <a:defRPr/>
            </a:pPr>
            <a:r>
              <a:rPr lang="en-US" sz="2000" dirty="0" smtClean="0"/>
              <a:t>High </a:t>
            </a:r>
            <a:r>
              <a:rPr lang="en-US" sz="2000" dirty="0"/>
              <a:t>reliability </a:t>
            </a:r>
            <a:r>
              <a:rPr lang="en-US" sz="2000" dirty="0">
                <a:solidFill>
                  <a:schemeClr val="accent2"/>
                </a:solidFill>
              </a:rPr>
              <a:t>Quad PIR</a:t>
            </a:r>
            <a:r>
              <a:rPr lang="en-US" sz="2000" dirty="0"/>
              <a:t>, Auto pulse, Auto dual edge, </a:t>
            </a:r>
            <a:r>
              <a:rPr lang="en-US" sz="2000" dirty="0" smtClean="0"/>
              <a:t>digital detector</a:t>
            </a:r>
          </a:p>
          <a:p>
            <a:pPr marL="342900" indent="-342900">
              <a:buClr>
                <a:schemeClr val="accent2"/>
              </a:buClr>
              <a:buFont typeface="Arial" panose="020B0604020202020204" pitchFamily="34" charset="0"/>
              <a:buChar char="•"/>
            </a:pPr>
            <a:r>
              <a:rPr lang="en-US" sz="2000" dirty="0" smtClean="0"/>
              <a:t>Protects </a:t>
            </a:r>
            <a:r>
              <a:rPr lang="en-US" sz="2000" dirty="0"/>
              <a:t>areas of </a:t>
            </a:r>
            <a:r>
              <a:rPr lang="en-US" sz="2000" dirty="0" smtClean="0"/>
              <a:t>12m </a:t>
            </a:r>
            <a:r>
              <a:rPr lang="en-US" sz="2000" dirty="0"/>
              <a:t>x </a:t>
            </a:r>
            <a:r>
              <a:rPr lang="en-US" sz="2000" dirty="0" smtClean="0"/>
              <a:t>12m</a:t>
            </a:r>
            <a:br>
              <a:rPr lang="en-US" sz="2000" dirty="0" smtClean="0"/>
            </a:br>
            <a:r>
              <a:rPr lang="en-US" sz="2000" dirty="0" smtClean="0"/>
              <a:t> </a:t>
            </a:r>
            <a:r>
              <a:rPr lang="en-US" sz="2000" dirty="0"/>
              <a:t>(</a:t>
            </a:r>
            <a:r>
              <a:rPr lang="en-US" sz="2000" dirty="0" smtClean="0"/>
              <a:t>40ft </a:t>
            </a:r>
            <a:r>
              <a:rPr lang="en-US" sz="2000" dirty="0"/>
              <a:t>x </a:t>
            </a:r>
            <a:r>
              <a:rPr lang="en-US" sz="2000" dirty="0" smtClean="0"/>
              <a:t>40ft</a:t>
            </a:r>
            <a:r>
              <a:rPr lang="en-US" sz="2000" dirty="0"/>
              <a:t>)</a:t>
            </a:r>
          </a:p>
          <a:p>
            <a:pPr marL="342900" indent="-342900">
              <a:buClr>
                <a:schemeClr val="accent2"/>
              </a:buClr>
              <a:buFont typeface="Arial" panose="020B0604020202020204" pitchFamily="34" charset="0"/>
              <a:buChar char="•"/>
            </a:pPr>
            <a:r>
              <a:rPr lang="en-US" sz="2000" dirty="0">
                <a:solidFill>
                  <a:schemeClr val="accent2"/>
                </a:solidFill>
              </a:rPr>
              <a:t>Night visibility </a:t>
            </a:r>
            <a:r>
              <a:rPr lang="en-US" sz="2000" dirty="0"/>
              <a:t>for up to </a:t>
            </a:r>
            <a:r>
              <a:rPr lang="en-US" sz="2000" dirty="0" smtClean="0"/>
              <a:t/>
            </a:r>
            <a:br>
              <a:rPr lang="en-US" sz="2000" dirty="0" smtClean="0"/>
            </a:br>
            <a:r>
              <a:rPr lang="en-US" sz="2000" dirty="0" smtClean="0"/>
              <a:t>8 </a:t>
            </a:r>
            <a:r>
              <a:rPr lang="en-US" sz="2000" dirty="0"/>
              <a:t>m (</a:t>
            </a:r>
            <a:r>
              <a:rPr lang="en-US" sz="2000" dirty="0" smtClean="0"/>
              <a:t>26ft)</a:t>
            </a:r>
          </a:p>
          <a:p>
            <a:pPr marL="342900" indent="-342900">
              <a:buClr>
                <a:schemeClr val="accent2"/>
              </a:buClr>
              <a:buFont typeface="Arial" panose="020B0604020202020204" pitchFamily="34" charset="0"/>
              <a:buChar char="•"/>
            </a:pPr>
            <a:r>
              <a:rPr lang="fr-CA" sz="2000" dirty="0" smtClean="0"/>
              <a:t>Object </a:t>
            </a:r>
            <a:r>
              <a:rPr lang="fr-CA" sz="2000" dirty="0"/>
              <a:t>identification at </a:t>
            </a:r>
            <a:r>
              <a:rPr lang="fr-CA" sz="2000" dirty="0" smtClean="0"/>
              <a:t>10m </a:t>
            </a:r>
            <a:r>
              <a:rPr lang="fr-CA" sz="2000" dirty="0"/>
              <a:t>(</a:t>
            </a:r>
            <a:r>
              <a:rPr lang="fr-CA" sz="2000" dirty="0" smtClean="0"/>
              <a:t>33ft)</a:t>
            </a:r>
          </a:p>
          <a:p>
            <a:pPr marL="342900" indent="-342900">
              <a:buClr>
                <a:schemeClr val="accent2"/>
              </a:buClr>
              <a:buFont typeface="Arial" panose="020B0604020202020204" pitchFamily="34" charset="0"/>
              <a:buChar char="•"/>
            </a:pPr>
            <a:r>
              <a:rPr lang="fr-CA" sz="2000" dirty="0" smtClean="0">
                <a:solidFill>
                  <a:schemeClr val="accent2"/>
                </a:solidFill>
              </a:rPr>
              <a:t>Fac</a:t>
            </a:r>
            <a:r>
              <a:rPr lang="fr-CA" sz="2000" dirty="0" smtClean="0">
                <a:solidFill>
                  <a:srgbClr val="FF0000"/>
                </a:solidFill>
              </a:rPr>
              <a:t>e</a:t>
            </a:r>
            <a:r>
              <a:rPr lang="fr-CA" sz="2000" dirty="0" smtClean="0"/>
              <a:t> </a:t>
            </a:r>
            <a:r>
              <a:rPr lang="fr-CA" sz="2000" dirty="0">
                <a:solidFill>
                  <a:srgbClr val="FF0000"/>
                </a:solidFill>
              </a:rPr>
              <a:t>identification</a:t>
            </a:r>
            <a:r>
              <a:rPr lang="fr-CA" sz="2000" dirty="0"/>
              <a:t> at </a:t>
            </a:r>
            <a:r>
              <a:rPr lang="fr-CA" sz="2000" dirty="0" smtClean="0"/>
              <a:t>4m (13ft)</a:t>
            </a:r>
          </a:p>
        </p:txBody>
      </p:sp>
      <p:sp>
        <p:nvSpPr>
          <p:cNvPr id="31" name="Rectangle 30"/>
          <p:cNvSpPr/>
          <p:nvPr/>
        </p:nvSpPr>
        <p:spPr>
          <a:xfrm>
            <a:off x="2229100" y="6696725"/>
            <a:ext cx="9657936" cy="1323439"/>
          </a:xfrm>
          <a:prstGeom prst="rect">
            <a:avLst/>
          </a:prstGeom>
        </p:spPr>
        <p:txBody>
          <a:bodyPr wrap="square">
            <a:spAutoFit/>
          </a:bodyPr>
          <a:lstStyle/>
          <a:p>
            <a:pPr marL="342900" lvl="1" indent="-342900">
              <a:buClr>
                <a:schemeClr val="bg2"/>
              </a:buClr>
              <a:buFont typeface="Arial" panose="020B0604020202020204" pitchFamily="34" charset="0"/>
              <a:buChar char="•"/>
            </a:pPr>
            <a:r>
              <a:rPr lang="en-US" sz="2000" b="1" dirty="0"/>
              <a:t>Multi</a:t>
            </a:r>
            <a:r>
              <a:rPr lang="en-US" sz="2000" dirty="0"/>
              <a:t> Site Overview</a:t>
            </a:r>
          </a:p>
          <a:p>
            <a:pPr marL="342900" lvl="1" indent="-342900">
              <a:buClr>
                <a:schemeClr val="bg2"/>
              </a:buClr>
              <a:buFont typeface="Arial" panose="020B0604020202020204" pitchFamily="34" charset="0"/>
              <a:buChar char="•"/>
            </a:pPr>
            <a:r>
              <a:rPr lang="en-US" sz="2000" b="1" dirty="0"/>
              <a:t>HD Video </a:t>
            </a:r>
            <a:r>
              <a:rPr lang="en-US" sz="2000" b="1" dirty="0" smtClean="0"/>
              <a:t>&amp; audio</a:t>
            </a:r>
            <a:r>
              <a:rPr lang="en-US" sz="2000" dirty="0" smtClean="0"/>
              <a:t> including 360p video of 3 </a:t>
            </a:r>
            <a:r>
              <a:rPr lang="en-US" sz="2000" b="1" dirty="0" smtClean="0"/>
              <a:t>seconds of video preceding the alarm</a:t>
            </a:r>
            <a:r>
              <a:rPr lang="en-US" sz="2000" dirty="0" smtClean="0"/>
              <a:t>, 10 FPS</a:t>
            </a:r>
            <a:r>
              <a:rPr lang="en-US" sz="2000" dirty="0"/>
              <a:t> </a:t>
            </a:r>
            <a:r>
              <a:rPr lang="en-US" sz="2000" dirty="0" smtClean="0"/>
              <a:t>jpegs</a:t>
            </a:r>
          </a:p>
          <a:p>
            <a:pPr marL="342900" lvl="1" indent="-342900">
              <a:buClr>
                <a:schemeClr val="bg2"/>
              </a:buClr>
              <a:buFont typeface="Arial" panose="020B0604020202020204" pitchFamily="34" charset="0"/>
              <a:buChar char="•"/>
            </a:pPr>
            <a:r>
              <a:rPr lang="en-US" sz="2000" dirty="0" smtClean="0"/>
              <a:t>View </a:t>
            </a:r>
            <a:r>
              <a:rPr lang="en-US" sz="2000" b="1" dirty="0"/>
              <a:t>live video </a:t>
            </a:r>
            <a:r>
              <a:rPr lang="en-US" sz="2000" dirty="0"/>
              <a:t>during event </a:t>
            </a:r>
          </a:p>
        </p:txBody>
      </p:sp>
      <p:sp>
        <p:nvSpPr>
          <p:cNvPr id="32" name="Rectangle 31"/>
          <p:cNvSpPr/>
          <p:nvPr/>
        </p:nvSpPr>
        <p:spPr>
          <a:xfrm>
            <a:off x="528287" y="2215470"/>
            <a:ext cx="3643777" cy="3170099"/>
          </a:xfrm>
          <a:prstGeom prst="rect">
            <a:avLst/>
          </a:prstGeom>
        </p:spPr>
        <p:txBody>
          <a:bodyPr wrap="square">
            <a:spAutoFit/>
          </a:bodyPr>
          <a:lstStyle/>
          <a:p>
            <a:pPr marL="342900" indent="-342900">
              <a:buClr>
                <a:schemeClr val="accent1"/>
              </a:buClr>
              <a:buFont typeface="Arial" panose="020B0604020202020204" pitchFamily="34" charset="0"/>
              <a:buChar char="•"/>
            </a:pPr>
            <a:r>
              <a:rPr lang="en-US" sz="2000" dirty="0"/>
              <a:t>Manage alarm system </a:t>
            </a:r>
            <a:r>
              <a:rPr lang="en-US" sz="2000" dirty="0">
                <a:solidFill>
                  <a:schemeClr val="accent1"/>
                </a:solidFill>
              </a:rPr>
              <a:t>(arm/disarm/stay</a:t>
            </a:r>
            <a:r>
              <a:rPr lang="en-US" sz="2000" dirty="0" smtClean="0">
                <a:solidFill>
                  <a:schemeClr val="accent1"/>
                </a:solidFill>
              </a:rPr>
              <a:t>)</a:t>
            </a:r>
          </a:p>
          <a:p>
            <a:pPr marL="342900" indent="-342900">
              <a:buClr>
                <a:schemeClr val="accent1"/>
              </a:buClr>
              <a:buFont typeface="Arial" panose="020B0604020202020204" pitchFamily="34" charset="0"/>
              <a:buChar char="•"/>
            </a:pPr>
            <a:r>
              <a:rPr lang="en-US" sz="2000" dirty="0" smtClean="0"/>
              <a:t>Watch  </a:t>
            </a:r>
            <a:r>
              <a:rPr lang="en-US" sz="2000" dirty="0" smtClean="0">
                <a:solidFill>
                  <a:schemeClr val="accent1"/>
                </a:solidFill>
              </a:rPr>
              <a:t>unlimited live  video  </a:t>
            </a:r>
          </a:p>
          <a:p>
            <a:pPr marL="342900" indent="-342900">
              <a:buClr>
                <a:schemeClr val="accent1"/>
              </a:buClr>
              <a:buFont typeface="Arial" panose="020B0604020202020204" pitchFamily="34" charset="0"/>
              <a:buChar char="•"/>
            </a:pPr>
            <a:r>
              <a:rPr lang="en-US" sz="2000" dirty="0" smtClean="0">
                <a:solidFill>
                  <a:schemeClr val="accent1"/>
                </a:solidFill>
              </a:rPr>
              <a:t>VOD, ROD, ROM, ROT</a:t>
            </a:r>
          </a:p>
          <a:p>
            <a:pPr marL="342900" indent="-342900">
              <a:buClr>
                <a:schemeClr val="accent1"/>
              </a:buClr>
              <a:buFont typeface="Arial" panose="020B0604020202020204" pitchFamily="34" charset="0"/>
              <a:buChar char="•"/>
            </a:pPr>
            <a:r>
              <a:rPr lang="en-US" sz="2000" dirty="0" smtClean="0">
                <a:solidFill>
                  <a:schemeClr val="accent1"/>
                </a:solidFill>
              </a:rPr>
              <a:t>Manage</a:t>
            </a:r>
            <a:r>
              <a:rPr lang="en-US" sz="2000" dirty="0" smtClean="0"/>
              <a:t> users &amp; event files </a:t>
            </a:r>
            <a:r>
              <a:rPr lang="en-US" sz="2000" dirty="0" smtClean="0">
                <a:solidFill>
                  <a:schemeClr val="accent1"/>
                </a:solidFill>
              </a:rPr>
              <a:t>(Privacy)</a:t>
            </a:r>
          </a:p>
          <a:p>
            <a:pPr marL="342900" indent="-342900">
              <a:buClr>
                <a:schemeClr val="accent1"/>
              </a:buClr>
              <a:buFont typeface="Arial" panose="020B0604020202020204" pitchFamily="34" charset="0"/>
              <a:buChar char="•"/>
            </a:pPr>
            <a:r>
              <a:rPr lang="en-US" sz="2000" dirty="0" smtClean="0"/>
              <a:t>Set </a:t>
            </a:r>
            <a:r>
              <a:rPr lang="en-US" sz="2000" dirty="0"/>
              <a:t>VOD </a:t>
            </a:r>
            <a:r>
              <a:rPr lang="en-US" sz="2000" dirty="0">
                <a:solidFill>
                  <a:schemeClr val="accent1"/>
                </a:solidFill>
              </a:rPr>
              <a:t>LED</a:t>
            </a:r>
          </a:p>
          <a:p>
            <a:pPr marL="342900" lvl="1" indent="-342900">
              <a:buClr>
                <a:schemeClr val="accent1"/>
              </a:buClr>
              <a:buFont typeface="Arial" panose="020B0604020202020204" pitchFamily="34" charset="0"/>
              <a:buChar char="•"/>
            </a:pPr>
            <a:r>
              <a:rPr lang="en-US" sz="2000" dirty="0" smtClean="0"/>
              <a:t>View event </a:t>
            </a:r>
            <a:r>
              <a:rPr lang="en-US" sz="2000" dirty="0">
                <a:solidFill>
                  <a:schemeClr val="accent1"/>
                </a:solidFill>
              </a:rPr>
              <a:t>reports</a:t>
            </a:r>
          </a:p>
          <a:p>
            <a:pPr marL="342900" indent="-342900">
              <a:buClr>
                <a:schemeClr val="accent1"/>
              </a:buClr>
              <a:buFont typeface="Arial" panose="020B0604020202020204" pitchFamily="34" charset="0"/>
              <a:buChar char="•"/>
            </a:pPr>
            <a:r>
              <a:rPr lang="en-US" sz="2000" dirty="0"/>
              <a:t>View </a:t>
            </a:r>
            <a:r>
              <a:rPr lang="en-US" sz="2000" dirty="0" smtClean="0"/>
              <a:t>and </a:t>
            </a:r>
            <a:r>
              <a:rPr lang="en-US" sz="2000" dirty="0" smtClean="0">
                <a:solidFill>
                  <a:schemeClr val="accent1"/>
                </a:solidFill>
              </a:rPr>
              <a:t>share</a:t>
            </a:r>
            <a:r>
              <a:rPr lang="en-US" sz="2000" dirty="0" smtClean="0"/>
              <a:t> recorded </a:t>
            </a:r>
            <a:br>
              <a:rPr lang="en-US" sz="2000" dirty="0" smtClean="0"/>
            </a:br>
            <a:r>
              <a:rPr lang="en-US" sz="2000" dirty="0" smtClean="0"/>
              <a:t>event videos</a:t>
            </a:r>
            <a:endParaRPr lang="en-US" sz="2000" dirty="0"/>
          </a:p>
        </p:txBody>
      </p:sp>
      <p:sp>
        <p:nvSpPr>
          <p:cNvPr id="33" name="Title 3"/>
          <p:cNvSpPr txBox="1">
            <a:spLocks/>
          </p:cNvSpPr>
          <p:nvPr/>
        </p:nvSpPr>
        <p:spPr>
          <a:xfrm>
            <a:off x="481806"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US"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Paradox Insight™ System Offering</a:t>
            </a:r>
            <a:endParaRPr lang="en-US" sz="5400" b="1" dirty="0">
              <a:solidFill>
                <a:srgbClr val="473931"/>
              </a:solidFill>
            </a:endParaRPr>
          </a:p>
        </p:txBody>
      </p:sp>
      <p:grpSp>
        <p:nvGrpSpPr>
          <p:cNvPr id="41" name="Group 40"/>
          <p:cNvGrpSpPr/>
          <p:nvPr/>
        </p:nvGrpSpPr>
        <p:grpSpPr>
          <a:xfrm rot="19200262">
            <a:off x="4061020" y="6203791"/>
            <a:ext cx="910342" cy="414822"/>
            <a:chOff x="3639694" y="5770415"/>
            <a:chExt cx="910342" cy="414822"/>
          </a:xfrm>
        </p:grpSpPr>
        <p:sp>
          <p:nvSpPr>
            <p:cNvPr id="38" name="Oval 37"/>
            <p:cNvSpPr/>
            <p:nvPr/>
          </p:nvSpPr>
          <p:spPr>
            <a:xfrm>
              <a:off x="4370036" y="6005237"/>
              <a:ext cx="180000" cy="180000"/>
            </a:xfrm>
            <a:prstGeom prst="ellipse">
              <a:avLst/>
            </a:prstGeom>
            <a:solidFill>
              <a:schemeClr val="bg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a:solidFill>
                  <a:srgbClr val="FFFFFF"/>
                </a:solidFill>
              </a:endParaRPr>
            </a:p>
          </p:txBody>
        </p:sp>
        <p:cxnSp>
          <p:nvCxnSpPr>
            <p:cNvPr id="39" name="Straight Connector 38"/>
            <p:cNvCxnSpPr/>
            <p:nvPr/>
          </p:nvCxnSpPr>
          <p:spPr>
            <a:xfrm flipH="1" flipV="1">
              <a:off x="4088716" y="5770415"/>
              <a:ext cx="354752" cy="30366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3639694" y="5776152"/>
              <a:ext cx="455724"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5082406" y="4032309"/>
            <a:ext cx="1885662" cy="830997"/>
          </a:xfrm>
          <a:prstGeom prst="rect">
            <a:avLst/>
          </a:prstGeom>
          <a:noFill/>
        </p:spPr>
        <p:txBody>
          <a:bodyPr wrap="square" rtlCol="0">
            <a:spAutoFit/>
          </a:bodyPr>
          <a:lstStyle/>
          <a:p>
            <a:pPr algn="ctr"/>
            <a:r>
              <a:rPr lang="en-US"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Paradox Insight™</a:t>
            </a:r>
            <a:endParaRPr lang="en-US" dirty="0" smtClean="0"/>
          </a:p>
        </p:txBody>
      </p:sp>
    </p:spTree>
    <p:extLst>
      <p:ext uri="{BB962C8B-B14F-4D97-AF65-F5344CB8AC3E}">
        <p14:creationId xmlns:p14="http://schemas.microsoft.com/office/powerpoint/2010/main" val="11482378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514" y="600604"/>
            <a:ext cx="11702892" cy="1443302"/>
          </a:xfrm>
        </p:spPr>
        <p:txBody>
          <a:bodyPr>
            <a:normAutofit/>
          </a:bodyPr>
          <a:lstStyle/>
          <a:p>
            <a:pPr algn="l"/>
            <a:r>
              <a:rPr lang="en-US" dirty="0" smtClean="0"/>
              <a:t>Customer/CMS/Installer Benefits</a:t>
            </a:r>
            <a:endParaRPr lang="en-US" dirty="0"/>
          </a:p>
        </p:txBody>
      </p:sp>
      <p:graphicFrame>
        <p:nvGraphicFramePr>
          <p:cNvPr id="40" name="Table 39"/>
          <p:cNvGraphicFramePr>
            <a:graphicFrameLocks noGrp="1"/>
          </p:cNvGraphicFramePr>
          <p:nvPr>
            <p:extLst>
              <p:ext uri="{D42A27DB-BD31-4B8C-83A1-F6EECF244321}">
                <p14:modId xmlns:p14="http://schemas.microsoft.com/office/powerpoint/2010/main" val="2410875360"/>
              </p:ext>
            </p:extLst>
          </p:nvPr>
        </p:nvGraphicFramePr>
        <p:xfrm>
          <a:off x="329406" y="1967706"/>
          <a:ext cx="12420599" cy="6556398"/>
        </p:xfrm>
        <a:graphic>
          <a:graphicData uri="http://schemas.openxmlformats.org/drawingml/2006/table">
            <a:tbl>
              <a:tblPr firstRow="1" bandRow="1">
                <a:tableStyleId>{5C22544A-7EE6-4342-B048-85BDC9FD1C3A}</a:tableStyleId>
              </a:tblPr>
              <a:tblGrid>
                <a:gridCol w="740300"/>
                <a:gridCol w="2961202"/>
                <a:gridCol w="8719097"/>
              </a:tblGrid>
              <a:tr h="5934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b="0" kern="1200" dirty="0" smtClean="0">
                        <a:solidFill>
                          <a:schemeClr val="tx1"/>
                        </a:solidFill>
                        <a:latin typeface="+mn-lt"/>
                        <a:ea typeface="+mn-ea"/>
                        <a:cs typeface="+mn-cs"/>
                      </a:endParaRPr>
                    </a:p>
                  </a:txBody>
                  <a:tcPr marL="91441" marR="91441" anchor="ctr">
                    <a:lnL w="12700" cmpd="sng">
                      <a:noFill/>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tx1"/>
                          </a:solidFill>
                          <a:latin typeface="+mn-lt"/>
                          <a:ea typeface="+mn-ea"/>
                          <a:cs typeface="+mn-cs"/>
                        </a:rPr>
                        <a:t>Instant view into your secured </a:t>
                      </a:r>
                      <a:br>
                        <a:rPr lang="en-US" sz="1400" b="1" kern="1200" dirty="0" smtClean="0">
                          <a:solidFill>
                            <a:schemeClr val="tx1"/>
                          </a:solidFill>
                          <a:latin typeface="+mn-lt"/>
                          <a:ea typeface="+mn-ea"/>
                          <a:cs typeface="+mn-cs"/>
                        </a:rPr>
                      </a:br>
                      <a:r>
                        <a:rPr lang="en-US" sz="1400" b="1" kern="1200" dirty="0" smtClean="0">
                          <a:solidFill>
                            <a:schemeClr val="tx1"/>
                          </a:solidFill>
                          <a:latin typeface="+mn-lt"/>
                          <a:ea typeface="+mn-ea"/>
                          <a:cs typeface="+mn-cs"/>
                        </a:rPr>
                        <a:t>location/s anytime, anywhere</a:t>
                      </a:r>
                    </a:p>
                  </a:txBody>
                  <a:tcPr marL="91441" marR="9144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rtl="0">
                        <a:buFont typeface="Arial" panose="020B0604020202020204" pitchFamily="34" charset="0"/>
                        <a:buChar char="•"/>
                      </a:pPr>
                      <a:r>
                        <a:rPr lang="en-US" sz="1400" b="0" kern="1200" dirty="0" smtClean="0">
                          <a:solidFill>
                            <a:srgbClr val="473931"/>
                          </a:solidFill>
                          <a:latin typeface="+mn-lt"/>
                          <a:ea typeface="+mn-ea"/>
                          <a:cs typeface="+mn-cs"/>
                        </a:rPr>
                        <a:t>Unlimited live HD video &amp; audio monitoring of multiple zones </a:t>
                      </a:r>
                    </a:p>
                    <a:p>
                      <a:pPr marL="285750" marR="0" indent="-285750" algn="l" defTabSz="12378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smtClean="0">
                          <a:solidFill>
                            <a:srgbClr val="473931"/>
                          </a:solidFill>
                          <a:latin typeface="+mn-lt"/>
                          <a:ea typeface="+mn-ea"/>
                          <a:cs typeface="+mn-cs"/>
                        </a:rPr>
                        <a:t>ROD/ROM/ROT</a:t>
                      </a:r>
                    </a:p>
                  </a:txBody>
                  <a:tcPr marL="91441" marR="91441" anchor="ctr">
                    <a:lnL w="12700" cap="flat" cmpd="sng" algn="ctr">
                      <a:solidFill>
                        <a:schemeClr val="bg1">
                          <a:lumMod val="8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499721">
                <a:tc>
                  <a:txBody>
                    <a:bodyPr/>
                    <a:lstStyle/>
                    <a:p>
                      <a:pPr lvl="0" algn="l" rtl="0"/>
                      <a:endParaRPr lang="en-US" sz="1600" b="0" kern="1200" dirty="0">
                        <a:solidFill>
                          <a:schemeClr val="tx1"/>
                        </a:solidFill>
                        <a:latin typeface="+mn-lt"/>
                        <a:ea typeface="+mn-ea"/>
                        <a:cs typeface="+mn-cs"/>
                      </a:endParaRPr>
                    </a:p>
                  </a:txBody>
                  <a:tcPr marL="91441" marR="91441" anchor="ct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95000"/>
                      </a:schemeClr>
                    </a:solidFill>
                  </a:tcPr>
                </a:tc>
                <a:tc>
                  <a:txBody>
                    <a:bodyPr/>
                    <a:lstStyle/>
                    <a:p>
                      <a:pPr lvl="0" algn="l" rtl="0"/>
                      <a:r>
                        <a:rPr lang="en-US" sz="1400" b="1" kern="1200" dirty="0" smtClean="0">
                          <a:solidFill>
                            <a:schemeClr val="tx1"/>
                          </a:solidFill>
                          <a:latin typeface="+mn-lt"/>
                          <a:ea typeface="+mn-ea"/>
                          <a:cs typeface="+mn-cs"/>
                        </a:rPr>
                        <a:t>Effective response</a:t>
                      </a:r>
                      <a:endParaRPr lang="en-US" sz="1400" b="1" kern="1200" dirty="0">
                        <a:solidFill>
                          <a:schemeClr val="tx1"/>
                        </a:solidFill>
                        <a:latin typeface="+mn-lt"/>
                        <a:ea typeface="+mn-ea"/>
                        <a:cs typeface="+mn-cs"/>
                      </a:endParaRPr>
                    </a:p>
                  </a:txBody>
                  <a:tcPr marL="91441" marR="9144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kern="1200" dirty="0" smtClean="0">
                          <a:solidFill>
                            <a:srgbClr val="473931"/>
                          </a:solidFill>
                          <a:latin typeface="+mn-lt"/>
                          <a:ea typeface="+mn-ea"/>
                          <a:cs typeface="+mn-cs"/>
                        </a:rPr>
                        <a:t>Receive instant notifications (email alerts) of any alarm or event</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0" kern="1200" dirty="0" smtClean="0">
                          <a:solidFill>
                            <a:srgbClr val="473931"/>
                          </a:solidFill>
                          <a:latin typeface="+mn-lt"/>
                          <a:ea typeface="+mn-ea"/>
                          <a:cs typeface="+mn-cs"/>
                        </a:rPr>
                        <a:t>10 Seconds of video are recorded including 3 seconds of video preceding the alarm</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0" kern="1200" dirty="0" smtClean="0">
                          <a:solidFill>
                            <a:srgbClr val="473931"/>
                          </a:solidFill>
                          <a:latin typeface="+mn-lt"/>
                          <a:ea typeface="+mn-ea"/>
                          <a:cs typeface="+mn-cs"/>
                        </a:rPr>
                        <a:t>10 JPEGs are taken at 1.0 second intervals </a:t>
                      </a:r>
                    </a:p>
                  </a:txBody>
                  <a:tcPr marL="91441" marR="91441" anchor="ct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95000"/>
                      </a:schemeClr>
                    </a:solidFill>
                  </a:tcPr>
                </a:tc>
              </a:tr>
              <a:tr h="54657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b="0" kern="1200" dirty="0" smtClean="0">
                        <a:solidFill>
                          <a:schemeClr val="tx1"/>
                        </a:solidFill>
                        <a:latin typeface="+mn-lt"/>
                        <a:ea typeface="+mn-ea"/>
                        <a:cs typeface="+mn-cs"/>
                      </a:endParaRPr>
                    </a:p>
                  </a:txBody>
                  <a:tcPr marL="91441" marR="91441" anchor="ct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tx1"/>
                          </a:solidFill>
                          <a:latin typeface="+mn-lt"/>
                          <a:ea typeface="+mn-ea"/>
                          <a:cs typeface="+mn-cs"/>
                        </a:rPr>
                        <a:t>Establish a security network</a:t>
                      </a:r>
                    </a:p>
                  </a:txBody>
                  <a:tcPr marL="91441" marR="9144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smtClean="0">
                          <a:solidFill>
                            <a:srgbClr val="473931"/>
                          </a:solidFill>
                          <a:latin typeface="+mn-lt"/>
                          <a:ea typeface="+mn-ea"/>
                          <a:cs typeface="+mn-cs"/>
                        </a:rPr>
                        <a:t>Add up to 8 additional users to receive notifications in addition to CMS</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smtClean="0">
                          <a:solidFill>
                            <a:srgbClr val="473931"/>
                          </a:solidFill>
                          <a:latin typeface="+mn-lt"/>
                          <a:ea typeface="+mn-ea"/>
                          <a:cs typeface="+mn-cs"/>
                        </a:rPr>
                        <a:t>Share live streaming videos (max.2 hours) with up to 4 recipients</a:t>
                      </a:r>
                      <a:r>
                        <a:rPr lang="en-US" sz="1400" b="0" kern="1200" baseline="0" dirty="0" smtClean="0">
                          <a:solidFill>
                            <a:srgbClr val="473931"/>
                          </a:solidFill>
                          <a:latin typeface="+mn-lt"/>
                          <a:ea typeface="+mn-ea"/>
                          <a:cs typeface="+mn-cs"/>
                        </a:rPr>
                        <a:t> </a:t>
                      </a:r>
                      <a:r>
                        <a:rPr lang="en-US" sz="1400" b="0" kern="1200" dirty="0" smtClean="0">
                          <a:solidFill>
                            <a:srgbClr val="473931"/>
                          </a:solidFill>
                          <a:latin typeface="+mn-lt"/>
                          <a:ea typeface="+mn-ea"/>
                          <a:cs typeface="+mn-cs"/>
                        </a:rPr>
                        <a:t>via email</a:t>
                      </a:r>
                    </a:p>
                  </a:txBody>
                  <a:tcPr marL="91441" marR="91441" anchor="ct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10931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b="0" kern="1200" dirty="0" smtClean="0">
                        <a:solidFill>
                          <a:schemeClr val="tx1"/>
                        </a:solidFill>
                        <a:latin typeface="+mn-lt"/>
                        <a:ea typeface="+mn-ea"/>
                        <a:cs typeface="+mn-cs"/>
                      </a:endParaRPr>
                    </a:p>
                  </a:txBody>
                  <a:tcPr marL="91441" marR="91441" anchor="ct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tx1"/>
                          </a:solidFill>
                          <a:latin typeface="+mn-lt"/>
                          <a:ea typeface="+mn-ea"/>
                          <a:cs typeface="+mn-cs"/>
                        </a:rPr>
                        <a:t>Privacy controls</a:t>
                      </a:r>
                    </a:p>
                  </a:txBody>
                  <a:tcPr marL="91441" marR="9144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95000"/>
                      </a:schemeClr>
                    </a:solidFill>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smtClean="0">
                          <a:solidFill>
                            <a:srgbClr val="473931"/>
                          </a:solidFill>
                          <a:latin typeface="+mn-lt"/>
                          <a:ea typeface="+mn-ea"/>
                          <a:cs typeface="+mn-cs"/>
                        </a:rPr>
                        <a:t>CMS receives video  &amp; audio event alarm </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smtClean="0">
                          <a:solidFill>
                            <a:srgbClr val="473931"/>
                          </a:solidFill>
                          <a:latin typeface="+mn-lt"/>
                          <a:ea typeface="+mn-ea"/>
                          <a:cs typeface="+mn-cs"/>
                        </a:rPr>
                        <a:t>Recording only takes place when an alarm is triggered</a:t>
                      </a:r>
                      <a:r>
                        <a:rPr lang="en-US" sz="1400" b="0" kern="1200" baseline="0" dirty="0" smtClean="0">
                          <a:solidFill>
                            <a:srgbClr val="473931"/>
                          </a:solidFill>
                          <a:latin typeface="+mn-lt"/>
                          <a:ea typeface="+mn-ea"/>
                          <a:cs typeface="+mn-cs"/>
                        </a:rPr>
                        <a:t> </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smtClean="0">
                          <a:solidFill>
                            <a:srgbClr val="473931"/>
                          </a:solidFill>
                          <a:latin typeface="+mn-lt"/>
                          <a:ea typeface="+mn-ea"/>
                          <a:cs typeface="+mn-cs"/>
                        </a:rPr>
                        <a:t>Video records are  stored within the HD77 device</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smtClean="0">
                          <a:solidFill>
                            <a:srgbClr val="473931"/>
                          </a:solidFill>
                          <a:latin typeface="+mn-lt"/>
                          <a:ea typeface="+mn-ea"/>
                          <a:cs typeface="+mn-cs"/>
                        </a:rPr>
                        <a:t>Camera LEDs indicate when VOD is activated </a:t>
                      </a:r>
                    </a:p>
                  </a:txBody>
                  <a:tcPr marL="91441" marR="91441" anchor="ct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95000"/>
                      </a:schemeClr>
                    </a:solidFill>
                  </a:tcPr>
                </a:tc>
              </a:tr>
              <a:tr h="46848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b="0" kern="1200" dirty="0" smtClean="0">
                        <a:solidFill>
                          <a:schemeClr val="accent2"/>
                        </a:solidFill>
                        <a:latin typeface="+mn-lt"/>
                        <a:ea typeface="+mn-ea"/>
                        <a:cs typeface="+mn-cs"/>
                      </a:endParaRPr>
                    </a:p>
                  </a:txBody>
                  <a:tcPr marL="91441" marR="91441" anchor="ct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tx1"/>
                          </a:solidFill>
                          <a:latin typeface="+mn-lt"/>
                          <a:ea typeface="+mn-ea"/>
                          <a:cs typeface="+mn-cs"/>
                        </a:rPr>
                        <a:t>Built to fit different needs</a:t>
                      </a:r>
                    </a:p>
                  </a:txBody>
                  <a:tcPr marL="91441" marR="9144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smtClean="0">
                          <a:solidFill>
                            <a:srgbClr val="473931"/>
                          </a:solidFill>
                          <a:latin typeface="+mn-lt"/>
                          <a:ea typeface="+mn-ea"/>
                          <a:cs typeface="+mn-cs"/>
                        </a:rPr>
                        <a:t>Scalable &amp; Robust control panel</a:t>
                      </a:r>
                      <a:r>
                        <a:rPr lang="en-US" sz="1400" b="0" kern="1200" baseline="0" dirty="0" smtClean="0">
                          <a:solidFill>
                            <a:srgbClr val="473931"/>
                          </a:solidFill>
                          <a:latin typeface="+mn-lt"/>
                          <a:ea typeface="+mn-ea"/>
                          <a:cs typeface="+mn-cs"/>
                        </a:rPr>
                        <a:t> to fit different security needs</a:t>
                      </a:r>
                      <a:endParaRPr lang="en-US" sz="1400" b="0" kern="1200" dirty="0" smtClean="0">
                        <a:solidFill>
                          <a:srgbClr val="473931"/>
                        </a:solidFill>
                        <a:latin typeface="+mn-lt"/>
                        <a:ea typeface="+mn-ea"/>
                        <a:cs typeface="+mn-cs"/>
                      </a:endParaRPr>
                    </a:p>
                  </a:txBody>
                  <a:tcPr marL="91441" marR="91441" anchor="ct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8432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b="0" kern="1200" dirty="0" smtClean="0">
                        <a:solidFill>
                          <a:schemeClr val="tx1"/>
                        </a:solidFill>
                        <a:latin typeface="+mn-lt"/>
                        <a:ea typeface="+mn-ea"/>
                        <a:cs typeface="+mn-cs"/>
                      </a:endParaRPr>
                    </a:p>
                  </a:txBody>
                  <a:tcPr marL="91441" marR="91441" anchor="ct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tx1"/>
                          </a:solidFill>
                          <a:latin typeface="+mn-lt"/>
                          <a:ea typeface="+mn-ea"/>
                          <a:cs typeface="+mn-cs"/>
                        </a:rPr>
                        <a:t>Reliability</a:t>
                      </a:r>
                    </a:p>
                  </a:txBody>
                  <a:tcPr marL="91441" marR="9144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95000"/>
                      </a:schemeClr>
                    </a:solidFill>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smtClean="0">
                          <a:solidFill>
                            <a:srgbClr val="473931"/>
                          </a:solidFill>
                          <a:latin typeface="+mn-lt"/>
                          <a:ea typeface="+mn-ea"/>
                          <a:cs typeface="+mn-cs"/>
                        </a:rPr>
                        <a:t>No battery dependency required ensures users can watch unlimited videos or set the camera to Record on Motion and Record on Trigger automatically; </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smtClean="0">
                          <a:solidFill>
                            <a:srgbClr val="473931"/>
                          </a:solidFill>
                          <a:latin typeface="+mn-lt"/>
                          <a:ea typeface="+mn-ea"/>
                          <a:cs typeface="+mn-cs"/>
                        </a:rPr>
                        <a:t>GSM backup option is available in case of PSTN failure</a:t>
                      </a:r>
                    </a:p>
                  </a:txBody>
                  <a:tcPr marL="91441" marR="91441" anchor="ct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95000"/>
                      </a:schemeClr>
                    </a:solidFill>
                  </a:tcPr>
                </a:tc>
              </a:tr>
              <a:tr h="843280">
                <a:tc>
                  <a:txBody>
                    <a:bodyPr/>
                    <a:lstStyle/>
                    <a:p>
                      <a:pPr lvl="0"/>
                      <a:endParaRPr lang="en-US" sz="1600" b="0" kern="1200" dirty="0">
                        <a:solidFill>
                          <a:schemeClr val="tx1"/>
                        </a:solidFill>
                        <a:latin typeface="+mn-lt"/>
                        <a:ea typeface="+mn-ea"/>
                        <a:cs typeface="+mn-cs"/>
                      </a:endParaRPr>
                    </a:p>
                  </a:txBody>
                  <a:tcPr marL="91441" marR="91441" anchor="ct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r>
                        <a:rPr lang="en-US" sz="1400" b="1" kern="1200" dirty="0" smtClean="0">
                          <a:solidFill>
                            <a:schemeClr val="tx1"/>
                          </a:solidFill>
                          <a:latin typeface="+mn-lt"/>
                          <a:ea typeface="+mn-ea"/>
                          <a:cs typeface="+mn-cs"/>
                        </a:rPr>
                        <a:t>Dramatically reduce false dispatches</a:t>
                      </a:r>
                      <a:endParaRPr lang="en-US" sz="1400" b="1" kern="1200" dirty="0">
                        <a:solidFill>
                          <a:schemeClr val="tx1"/>
                        </a:solidFill>
                        <a:latin typeface="+mn-lt"/>
                        <a:ea typeface="+mn-ea"/>
                        <a:cs typeface="+mn-cs"/>
                      </a:endParaRPr>
                    </a:p>
                  </a:txBody>
                  <a:tcPr marL="91441" marR="9144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gn="l" rtl="0">
                        <a:buFont typeface="Arial" panose="020B0604020202020204" pitchFamily="34" charset="0"/>
                        <a:buChar char="•"/>
                      </a:pPr>
                      <a:r>
                        <a:rPr lang="en-US" sz="1400" b="0" kern="1200" dirty="0" smtClean="0">
                          <a:solidFill>
                            <a:srgbClr val="473931"/>
                          </a:solidFill>
                          <a:latin typeface="+mn-lt"/>
                          <a:ea typeface="+mn-ea"/>
                          <a:cs typeface="+mn-cs"/>
                        </a:rPr>
                        <a:t>Verify alarm within seconds of the event</a:t>
                      </a:r>
                    </a:p>
                    <a:p>
                      <a:pPr marL="285750" lvl="0" indent="-285750" algn="l" rtl="0">
                        <a:buFont typeface="Arial" panose="020B0604020202020204" pitchFamily="34" charset="0"/>
                        <a:buChar char="•"/>
                      </a:pPr>
                      <a:r>
                        <a:rPr lang="en-US" sz="1400" b="0" kern="1200" dirty="0" smtClean="0">
                          <a:solidFill>
                            <a:srgbClr val="473931"/>
                          </a:solidFill>
                          <a:latin typeface="+mn-lt"/>
                          <a:ea typeface="+mn-ea"/>
                          <a:cs typeface="+mn-cs"/>
                        </a:rPr>
                        <a:t>Pre-recorded video (360p), in color or black &amp; white (night vision), 10 fps</a:t>
                      </a:r>
                    </a:p>
                    <a:p>
                      <a:pPr marL="285750" lvl="0" indent="-285750" algn="l" rtl="0">
                        <a:buFont typeface="Arial" panose="020B0604020202020204" pitchFamily="34" charset="0"/>
                        <a:buChar char="•"/>
                      </a:pPr>
                      <a:r>
                        <a:rPr lang="en-US" sz="1400" b="0" kern="1200" dirty="0" smtClean="0">
                          <a:solidFill>
                            <a:srgbClr val="473931"/>
                          </a:solidFill>
                          <a:latin typeface="+mn-lt"/>
                          <a:ea typeface="+mn-ea"/>
                          <a:cs typeface="+mn-cs"/>
                        </a:rPr>
                        <a:t>Permitted users (e.g. CMS) can watch live video streams </a:t>
                      </a:r>
                      <a:r>
                        <a:rPr lang="en-US" sz="1400" b="0" kern="1200" baseline="0" dirty="0" smtClean="0">
                          <a:solidFill>
                            <a:srgbClr val="473931"/>
                          </a:solidFill>
                          <a:latin typeface="+mn-lt"/>
                          <a:ea typeface="+mn-ea"/>
                          <a:cs typeface="+mn-cs"/>
                        </a:rPr>
                        <a:t> when alarm is triggered</a:t>
                      </a:r>
                      <a:endParaRPr lang="en-US" sz="1400" b="0" kern="1200" dirty="0" smtClean="0">
                        <a:solidFill>
                          <a:srgbClr val="473931"/>
                        </a:solidFill>
                        <a:latin typeface="+mn-lt"/>
                        <a:ea typeface="+mn-ea"/>
                        <a:cs typeface="+mn-cs"/>
                      </a:endParaRPr>
                    </a:p>
                  </a:txBody>
                  <a:tcPr marL="91441" marR="91441" anchor="ct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8432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b="0" kern="1200" dirty="0" smtClean="0">
                        <a:solidFill>
                          <a:schemeClr val="tx1"/>
                        </a:solidFill>
                        <a:latin typeface="+mn-lt"/>
                        <a:ea typeface="+mn-ea"/>
                        <a:cs typeface="+mn-cs"/>
                      </a:endParaRPr>
                    </a:p>
                  </a:txBody>
                  <a:tcPr marL="91441" marR="91441" anchor="ct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tx1"/>
                          </a:solidFill>
                          <a:latin typeface="+mn-lt"/>
                          <a:ea typeface="+mn-ea"/>
                          <a:cs typeface="+mn-cs"/>
                        </a:rPr>
                        <a:t>Easy &amp;</a:t>
                      </a:r>
                      <a:r>
                        <a:rPr lang="en-US" sz="1400" b="1" kern="1200" baseline="0" dirty="0" smtClean="0">
                          <a:solidFill>
                            <a:schemeClr val="tx1"/>
                          </a:solidFill>
                          <a:latin typeface="+mn-lt"/>
                          <a:ea typeface="+mn-ea"/>
                          <a:cs typeface="+mn-cs"/>
                        </a:rPr>
                        <a:t> Intuitive  CMS SW/SDK</a:t>
                      </a:r>
                      <a:endParaRPr lang="en-US" sz="1400" b="1" kern="1200" dirty="0" smtClean="0">
                        <a:solidFill>
                          <a:schemeClr val="tx1"/>
                        </a:solidFill>
                        <a:latin typeface="+mn-lt"/>
                        <a:ea typeface="+mn-ea"/>
                        <a:cs typeface="+mn-cs"/>
                      </a:endParaRPr>
                    </a:p>
                  </a:txBody>
                  <a:tcPr marL="91441" marR="9144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95000"/>
                      </a:schemeClr>
                    </a:solidFill>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smtClean="0">
                          <a:solidFill>
                            <a:srgbClr val="473931"/>
                          </a:solidFill>
                          <a:latin typeface="+mn-lt"/>
                          <a:ea typeface="+mn-ea"/>
                          <a:cs typeface="+mn-cs"/>
                        </a:rPr>
                        <a:t>Provide CMS with Video verification capabilities of alarm events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smtClean="0">
                          <a:solidFill>
                            <a:srgbClr val="473931"/>
                          </a:solidFill>
                          <a:latin typeface="+mn-lt"/>
                          <a:ea typeface="+mn-ea"/>
                          <a:cs typeface="+mn-cs"/>
                        </a:rPr>
                        <a:t>Free SDK enables CMS automation software to receive both video and alarm for efficient event reporting  </a:t>
                      </a:r>
                    </a:p>
                  </a:txBody>
                  <a:tcPr marL="91441" marR="91441" anchor="ct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95000"/>
                      </a:schemeClr>
                    </a:solidFill>
                  </a:tcPr>
                </a:tc>
              </a:tr>
              <a:tr h="5934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b="0" kern="1200" dirty="0" smtClean="0">
                        <a:solidFill>
                          <a:schemeClr val="tx1"/>
                        </a:solidFill>
                        <a:latin typeface="+mn-lt"/>
                        <a:ea typeface="+mn-ea"/>
                        <a:cs typeface="+mn-cs"/>
                      </a:endParaRPr>
                    </a:p>
                  </a:txBody>
                  <a:tcPr marL="91441" marR="91441" anchor="ct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tx1"/>
                          </a:solidFill>
                          <a:latin typeface="+mn-lt"/>
                          <a:ea typeface="+mn-ea"/>
                          <a:cs typeface="+mn-cs"/>
                        </a:rPr>
                        <a:t>Reduced maintenance costs</a:t>
                      </a:r>
                    </a:p>
                  </a:txBody>
                  <a:tcPr marL="91441" marR="9144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kern="1200" dirty="0" smtClean="0">
                          <a:solidFill>
                            <a:srgbClr val="473931"/>
                          </a:solidFill>
                          <a:latin typeface="+mn-lt"/>
                          <a:ea typeface="+mn-ea"/>
                          <a:cs typeface="+mn-cs"/>
                        </a:rPr>
                        <a:t>Remote programming through Paradox SWs offers installers convenient maintenance options while reducing overall cost</a:t>
                      </a:r>
                    </a:p>
                  </a:txBody>
                  <a:tcPr marL="91441" marR="91441" anchor="ct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
        <p:nvSpPr>
          <p:cNvPr id="41" name="Freeform 18"/>
          <p:cNvSpPr>
            <a:spLocks/>
          </p:cNvSpPr>
          <p:nvPr/>
        </p:nvSpPr>
        <p:spPr bwMode="auto">
          <a:xfrm>
            <a:off x="558006" y="3491706"/>
            <a:ext cx="457200" cy="356958"/>
          </a:xfrm>
          <a:custGeom>
            <a:avLst/>
            <a:gdLst>
              <a:gd name="T0" fmla="*/ 695 w 748"/>
              <a:gd name="T1" fmla="*/ 169 h 584"/>
              <a:gd name="T2" fmla="*/ 667 w 748"/>
              <a:gd name="T3" fmla="*/ 181 h 584"/>
              <a:gd name="T4" fmla="*/ 506 w 748"/>
              <a:gd name="T5" fmla="*/ 173 h 584"/>
              <a:gd name="T6" fmla="*/ 443 w 748"/>
              <a:gd name="T7" fmla="*/ 157 h 584"/>
              <a:gd name="T8" fmla="*/ 425 w 748"/>
              <a:gd name="T9" fmla="*/ 132 h 584"/>
              <a:gd name="T10" fmla="*/ 524 w 748"/>
              <a:gd name="T11" fmla="*/ 67 h 584"/>
              <a:gd name="T12" fmla="*/ 567 w 748"/>
              <a:gd name="T13" fmla="*/ 55 h 584"/>
              <a:gd name="T14" fmla="*/ 559 w 748"/>
              <a:gd name="T15" fmla="*/ 24 h 584"/>
              <a:gd name="T16" fmla="*/ 526 w 748"/>
              <a:gd name="T17" fmla="*/ 20 h 584"/>
              <a:gd name="T18" fmla="*/ 498 w 748"/>
              <a:gd name="T19" fmla="*/ 43 h 584"/>
              <a:gd name="T20" fmla="*/ 500 w 748"/>
              <a:gd name="T21" fmla="*/ 59 h 584"/>
              <a:gd name="T22" fmla="*/ 405 w 748"/>
              <a:gd name="T23" fmla="*/ 120 h 584"/>
              <a:gd name="T24" fmla="*/ 356 w 748"/>
              <a:gd name="T25" fmla="*/ 112 h 584"/>
              <a:gd name="T26" fmla="*/ 333 w 748"/>
              <a:gd name="T27" fmla="*/ 110 h 584"/>
              <a:gd name="T28" fmla="*/ 311 w 748"/>
              <a:gd name="T29" fmla="*/ 63 h 584"/>
              <a:gd name="T30" fmla="*/ 327 w 748"/>
              <a:gd name="T31" fmla="*/ 33 h 584"/>
              <a:gd name="T32" fmla="*/ 321 w 748"/>
              <a:gd name="T33" fmla="*/ 8 h 584"/>
              <a:gd name="T34" fmla="*/ 260 w 748"/>
              <a:gd name="T35" fmla="*/ 8 h 584"/>
              <a:gd name="T36" fmla="*/ 238 w 748"/>
              <a:gd name="T37" fmla="*/ 37 h 584"/>
              <a:gd name="T38" fmla="*/ 268 w 748"/>
              <a:gd name="T39" fmla="*/ 57 h 584"/>
              <a:gd name="T40" fmla="*/ 303 w 748"/>
              <a:gd name="T41" fmla="*/ 90 h 584"/>
              <a:gd name="T42" fmla="*/ 315 w 748"/>
              <a:gd name="T43" fmla="*/ 122 h 584"/>
              <a:gd name="T44" fmla="*/ 270 w 748"/>
              <a:gd name="T45" fmla="*/ 159 h 584"/>
              <a:gd name="T46" fmla="*/ 256 w 748"/>
              <a:gd name="T47" fmla="*/ 175 h 584"/>
              <a:gd name="T48" fmla="*/ 77 w 748"/>
              <a:gd name="T49" fmla="*/ 181 h 584"/>
              <a:gd name="T50" fmla="*/ 57 w 748"/>
              <a:gd name="T51" fmla="*/ 167 h 584"/>
              <a:gd name="T52" fmla="*/ 4 w 748"/>
              <a:gd name="T53" fmla="*/ 193 h 584"/>
              <a:gd name="T54" fmla="*/ 12 w 748"/>
              <a:gd name="T55" fmla="*/ 220 h 584"/>
              <a:gd name="T56" fmla="*/ 55 w 748"/>
              <a:gd name="T57" fmla="*/ 216 h 584"/>
              <a:gd name="T58" fmla="*/ 81 w 748"/>
              <a:gd name="T59" fmla="*/ 199 h 584"/>
              <a:gd name="T60" fmla="*/ 262 w 748"/>
              <a:gd name="T61" fmla="*/ 193 h 584"/>
              <a:gd name="T62" fmla="*/ 285 w 748"/>
              <a:gd name="T63" fmla="*/ 228 h 584"/>
              <a:gd name="T64" fmla="*/ 264 w 748"/>
              <a:gd name="T65" fmla="*/ 299 h 584"/>
              <a:gd name="T66" fmla="*/ 191 w 748"/>
              <a:gd name="T67" fmla="*/ 419 h 584"/>
              <a:gd name="T68" fmla="*/ 104 w 748"/>
              <a:gd name="T69" fmla="*/ 448 h 584"/>
              <a:gd name="T70" fmla="*/ 69 w 748"/>
              <a:gd name="T71" fmla="*/ 507 h 584"/>
              <a:gd name="T72" fmla="*/ 102 w 748"/>
              <a:gd name="T73" fmla="*/ 574 h 584"/>
              <a:gd name="T74" fmla="*/ 185 w 748"/>
              <a:gd name="T75" fmla="*/ 576 h 584"/>
              <a:gd name="T76" fmla="*/ 252 w 748"/>
              <a:gd name="T77" fmla="*/ 517 h 584"/>
              <a:gd name="T78" fmla="*/ 252 w 748"/>
              <a:gd name="T79" fmla="*/ 456 h 584"/>
              <a:gd name="T80" fmla="*/ 215 w 748"/>
              <a:gd name="T81" fmla="*/ 425 h 584"/>
              <a:gd name="T82" fmla="*/ 317 w 748"/>
              <a:gd name="T83" fmla="*/ 244 h 584"/>
              <a:gd name="T84" fmla="*/ 368 w 748"/>
              <a:gd name="T85" fmla="*/ 238 h 584"/>
              <a:gd name="T86" fmla="*/ 419 w 748"/>
              <a:gd name="T87" fmla="*/ 269 h 584"/>
              <a:gd name="T88" fmla="*/ 531 w 748"/>
              <a:gd name="T89" fmla="*/ 397 h 584"/>
              <a:gd name="T90" fmla="*/ 508 w 748"/>
              <a:gd name="T91" fmla="*/ 454 h 584"/>
              <a:gd name="T92" fmla="*/ 539 w 748"/>
              <a:gd name="T93" fmla="*/ 505 h 584"/>
              <a:gd name="T94" fmla="*/ 614 w 748"/>
              <a:gd name="T95" fmla="*/ 509 h 584"/>
              <a:gd name="T96" fmla="*/ 669 w 748"/>
              <a:gd name="T97" fmla="*/ 440 h 584"/>
              <a:gd name="T98" fmla="*/ 638 w 748"/>
              <a:gd name="T99" fmla="*/ 381 h 584"/>
              <a:gd name="T100" fmla="*/ 563 w 748"/>
              <a:gd name="T101" fmla="*/ 378 h 584"/>
              <a:gd name="T102" fmla="*/ 476 w 748"/>
              <a:gd name="T103" fmla="*/ 303 h 584"/>
              <a:gd name="T104" fmla="*/ 407 w 748"/>
              <a:gd name="T105" fmla="*/ 222 h 584"/>
              <a:gd name="T106" fmla="*/ 439 w 748"/>
              <a:gd name="T107" fmla="*/ 189 h 584"/>
              <a:gd name="T108" fmla="*/ 630 w 748"/>
              <a:gd name="T109" fmla="*/ 197 h 584"/>
              <a:gd name="T110" fmla="*/ 663 w 748"/>
              <a:gd name="T111" fmla="*/ 204 h 584"/>
              <a:gd name="T112" fmla="*/ 703 w 748"/>
              <a:gd name="T113" fmla="*/ 228 h 584"/>
              <a:gd name="T114" fmla="*/ 746 w 748"/>
              <a:gd name="T115" fmla="*/ 208 h 584"/>
              <a:gd name="T116" fmla="*/ 734 w 748"/>
              <a:gd name="T117" fmla="*/ 177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584">
                <a:moveTo>
                  <a:pt x="734" y="177"/>
                </a:moveTo>
                <a:lnTo>
                  <a:pt x="734" y="177"/>
                </a:lnTo>
                <a:lnTo>
                  <a:pt x="724" y="173"/>
                </a:lnTo>
                <a:lnTo>
                  <a:pt x="715" y="169"/>
                </a:lnTo>
                <a:lnTo>
                  <a:pt x="705" y="167"/>
                </a:lnTo>
                <a:lnTo>
                  <a:pt x="695" y="169"/>
                </a:lnTo>
                <a:lnTo>
                  <a:pt x="695" y="169"/>
                </a:lnTo>
                <a:lnTo>
                  <a:pt x="687" y="171"/>
                </a:lnTo>
                <a:lnTo>
                  <a:pt x="679" y="173"/>
                </a:lnTo>
                <a:lnTo>
                  <a:pt x="673" y="177"/>
                </a:lnTo>
                <a:lnTo>
                  <a:pt x="667" y="181"/>
                </a:lnTo>
                <a:lnTo>
                  <a:pt x="667" y="181"/>
                </a:lnTo>
                <a:lnTo>
                  <a:pt x="663" y="185"/>
                </a:lnTo>
                <a:lnTo>
                  <a:pt x="659" y="185"/>
                </a:lnTo>
                <a:lnTo>
                  <a:pt x="659" y="185"/>
                </a:lnTo>
                <a:lnTo>
                  <a:pt x="583" y="179"/>
                </a:lnTo>
                <a:lnTo>
                  <a:pt x="506" y="173"/>
                </a:lnTo>
                <a:lnTo>
                  <a:pt x="506" y="173"/>
                </a:lnTo>
                <a:lnTo>
                  <a:pt x="449" y="169"/>
                </a:lnTo>
                <a:lnTo>
                  <a:pt x="449" y="169"/>
                </a:lnTo>
                <a:lnTo>
                  <a:pt x="445" y="169"/>
                </a:lnTo>
                <a:lnTo>
                  <a:pt x="443" y="167"/>
                </a:lnTo>
                <a:lnTo>
                  <a:pt x="443" y="167"/>
                </a:lnTo>
                <a:lnTo>
                  <a:pt x="443" y="157"/>
                </a:lnTo>
                <a:lnTo>
                  <a:pt x="439" y="147"/>
                </a:lnTo>
                <a:lnTo>
                  <a:pt x="435" y="140"/>
                </a:lnTo>
                <a:lnTo>
                  <a:pt x="427" y="134"/>
                </a:lnTo>
                <a:lnTo>
                  <a:pt x="427" y="134"/>
                </a:lnTo>
                <a:lnTo>
                  <a:pt x="425" y="132"/>
                </a:lnTo>
                <a:lnTo>
                  <a:pt x="425" y="132"/>
                </a:lnTo>
                <a:lnTo>
                  <a:pt x="427" y="130"/>
                </a:lnTo>
                <a:lnTo>
                  <a:pt x="427" y="130"/>
                </a:lnTo>
                <a:lnTo>
                  <a:pt x="510" y="69"/>
                </a:lnTo>
                <a:lnTo>
                  <a:pt x="510" y="69"/>
                </a:lnTo>
                <a:lnTo>
                  <a:pt x="516" y="67"/>
                </a:lnTo>
                <a:lnTo>
                  <a:pt x="524" y="67"/>
                </a:lnTo>
                <a:lnTo>
                  <a:pt x="524" y="67"/>
                </a:lnTo>
                <a:lnTo>
                  <a:pt x="535" y="67"/>
                </a:lnTo>
                <a:lnTo>
                  <a:pt x="547" y="65"/>
                </a:lnTo>
                <a:lnTo>
                  <a:pt x="557" y="61"/>
                </a:lnTo>
                <a:lnTo>
                  <a:pt x="567" y="55"/>
                </a:lnTo>
                <a:lnTo>
                  <a:pt x="567" y="55"/>
                </a:lnTo>
                <a:lnTo>
                  <a:pt x="571" y="47"/>
                </a:lnTo>
                <a:lnTo>
                  <a:pt x="573" y="41"/>
                </a:lnTo>
                <a:lnTo>
                  <a:pt x="571" y="33"/>
                </a:lnTo>
                <a:lnTo>
                  <a:pt x="565" y="28"/>
                </a:lnTo>
                <a:lnTo>
                  <a:pt x="565" y="28"/>
                </a:lnTo>
                <a:lnTo>
                  <a:pt x="559" y="24"/>
                </a:lnTo>
                <a:lnTo>
                  <a:pt x="559" y="24"/>
                </a:lnTo>
                <a:lnTo>
                  <a:pt x="545" y="20"/>
                </a:lnTo>
                <a:lnTo>
                  <a:pt x="545" y="20"/>
                </a:lnTo>
                <a:lnTo>
                  <a:pt x="533" y="20"/>
                </a:lnTo>
                <a:lnTo>
                  <a:pt x="533" y="20"/>
                </a:lnTo>
                <a:lnTo>
                  <a:pt x="526" y="20"/>
                </a:lnTo>
                <a:lnTo>
                  <a:pt x="518" y="24"/>
                </a:lnTo>
                <a:lnTo>
                  <a:pt x="510" y="28"/>
                </a:lnTo>
                <a:lnTo>
                  <a:pt x="502" y="31"/>
                </a:lnTo>
                <a:lnTo>
                  <a:pt x="502" y="31"/>
                </a:lnTo>
                <a:lnTo>
                  <a:pt x="500" y="37"/>
                </a:lnTo>
                <a:lnTo>
                  <a:pt x="498" y="43"/>
                </a:lnTo>
                <a:lnTo>
                  <a:pt x="498" y="49"/>
                </a:lnTo>
                <a:lnTo>
                  <a:pt x="502" y="55"/>
                </a:lnTo>
                <a:lnTo>
                  <a:pt x="502" y="55"/>
                </a:lnTo>
                <a:lnTo>
                  <a:pt x="502" y="57"/>
                </a:lnTo>
                <a:lnTo>
                  <a:pt x="502" y="57"/>
                </a:lnTo>
                <a:lnTo>
                  <a:pt x="500" y="59"/>
                </a:lnTo>
                <a:lnTo>
                  <a:pt x="500" y="59"/>
                </a:lnTo>
                <a:lnTo>
                  <a:pt x="419" y="118"/>
                </a:lnTo>
                <a:lnTo>
                  <a:pt x="419" y="118"/>
                </a:lnTo>
                <a:lnTo>
                  <a:pt x="411" y="120"/>
                </a:lnTo>
                <a:lnTo>
                  <a:pt x="407" y="120"/>
                </a:lnTo>
                <a:lnTo>
                  <a:pt x="405" y="120"/>
                </a:lnTo>
                <a:lnTo>
                  <a:pt x="405" y="120"/>
                </a:lnTo>
                <a:lnTo>
                  <a:pt x="404" y="118"/>
                </a:lnTo>
                <a:lnTo>
                  <a:pt x="404" y="118"/>
                </a:lnTo>
                <a:lnTo>
                  <a:pt x="388" y="114"/>
                </a:lnTo>
                <a:lnTo>
                  <a:pt x="372" y="112"/>
                </a:lnTo>
                <a:lnTo>
                  <a:pt x="356" y="112"/>
                </a:lnTo>
                <a:lnTo>
                  <a:pt x="339" y="114"/>
                </a:lnTo>
                <a:lnTo>
                  <a:pt x="339" y="114"/>
                </a:lnTo>
                <a:lnTo>
                  <a:pt x="337" y="114"/>
                </a:lnTo>
                <a:lnTo>
                  <a:pt x="335" y="112"/>
                </a:lnTo>
                <a:lnTo>
                  <a:pt x="335" y="112"/>
                </a:lnTo>
                <a:lnTo>
                  <a:pt x="333" y="110"/>
                </a:lnTo>
                <a:lnTo>
                  <a:pt x="337" y="118"/>
                </a:lnTo>
                <a:lnTo>
                  <a:pt x="339" y="126"/>
                </a:lnTo>
                <a:lnTo>
                  <a:pt x="339" y="126"/>
                </a:lnTo>
                <a:lnTo>
                  <a:pt x="339" y="126"/>
                </a:lnTo>
                <a:lnTo>
                  <a:pt x="311" y="63"/>
                </a:lnTo>
                <a:lnTo>
                  <a:pt x="311" y="63"/>
                </a:lnTo>
                <a:lnTo>
                  <a:pt x="305" y="49"/>
                </a:lnTo>
                <a:lnTo>
                  <a:pt x="305" y="49"/>
                </a:lnTo>
                <a:lnTo>
                  <a:pt x="309" y="49"/>
                </a:lnTo>
                <a:lnTo>
                  <a:pt x="309" y="49"/>
                </a:lnTo>
                <a:lnTo>
                  <a:pt x="319" y="43"/>
                </a:lnTo>
                <a:lnTo>
                  <a:pt x="327" y="33"/>
                </a:lnTo>
                <a:lnTo>
                  <a:pt x="327" y="33"/>
                </a:lnTo>
                <a:lnTo>
                  <a:pt x="331" y="28"/>
                </a:lnTo>
                <a:lnTo>
                  <a:pt x="331" y="20"/>
                </a:lnTo>
                <a:lnTo>
                  <a:pt x="327" y="12"/>
                </a:lnTo>
                <a:lnTo>
                  <a:pt x="321" y="8"/>
                </a:lnTo>
                <a:lnTo>
                  <a:pt x="321" y="8"/>
                </a:lnTo>
                <a:lnTo>
                  <a:pt x="311" y="2"/>
                </a:lnTo>
                <a:lnTo>
                  <a:pt x="301" y="0"/>
                </a:lnTo>
                <a:lnTo>
                  <a:pt x="301" y="0"/>
                </a:lnTo>
                <a:lnTo>
                  <a:pt x="287" y="0"/>
                </a:lnTo>
                <a:lnTo>
                  <a:pt x="274" y="4"/>
                </a:lnTo>
                <a:lnTo>
                  <a:pt x="260" y="8"/>
                </a:lnTo>
                <a:lnTo>
                  <a:pt x="248" y="18"/>
                </a:lnTo>
                <a:lnTo>
                  <a:pt x="248" y="18"/>
                </a:lnTo>
                <a:lnTo>
                  <a:pt x="242" y="24"/>
                </a:lnTo>
                <a:lnTo>
                  <a:pt x="240" y="31"/>
                </a:lnTo>
                <a:lnTo>
                  <a:pt x="240" y="31"/>
                </a:lnTo>
                <a:lnTo>
                  <a:pt x="238" y="37"/>
                </a:lnTo>
                <a:lnTo>
                  <a:pt x="240" y="43"/>
                </a:lnTo>
                <a:lnTo>
                  <a:pt x="246" y="49"/>
                </a:lnTo>
                <a:lnTo>
                  <a:pt x="252" y="53"/>
                </a:lnTo>
                <a:lnTo>
                  <a:pt x="252" y="53"/>
                </a:lnTo>
                <a:lnTo>
                  <a:pt x="260" y="55"/>
                </a:lnTo>
                <a:lnTo>
                  <a:pt x="268" y="57"/>
                </a:lnTo>
                <a:lnTo>
                  <a:pt x="285" y="57"/>
                </a:lnTo>
                <a:lnTo>
                  <a:pt x="285" y="57"/>
                </a:lnTo>
                <a:lnTo>
                  <a:pt x="289" y="57"/>
                </a:lnTo>
                <a:lnTo>
                  <a:pt x="291" y="59"/>
                </a:lnTo>
                <a:lnTo>
                  <a:pt x="291" y="59"/>
                </a:lnTo>
                <a:lnTo>
                  <a:pt x="303" y="90"/>
                </a:lnTo>
                <a:lnTo>
                  <a:pt x="303" y="90"/>
                </a:lnTo>
                <a:lnTo>
                  <a:pt x="309" y="104"/>
                </a:lnTo>
                <a:lnTo>
                  <a:pt x="317" y="118"/>
                </a:lnTo>
                <a:lnTo>
                  <a:pt x="317" y="118"/>
                </a:lnTo>
                <a:lnTo>
                  <a:pt x="317" y="122"/>
                </a:lnTo>
                <a:lnTo>
                  <a:pt x="315" y="122"/>
                </a:lnTo>
                <a:lnTo>
                  <a:pt x="315" y="122"/>
                </a:lnTo>
                <a:lnTo>
                  <a:pt x="295" y="132"/>
                </a:lnTo>
                <a:lnTo>
                  <a:pt x="295" y="132"/>
                </a:lnTo>
                <a:lnTo>
                  <a:pt x="285" y="140"/>
                </a:lnTo>
                <a:lnTo>
                  <a:pt x="276" y="149"/>
                </a:lnTo>
                <a:lnTo>
                  <a:pt x="270" y="159"/>
                </a:lnTo>
                <a:lnTo>
                  <a:pt x="264" y="171"/>
                </a:lnTo>
                <a:lnTo>
                  <a:pt x="264" y="171"/>
                </a:lnTo>
                <a:lnTo>
                  <a:pt x="260" y="173"/>
                </a:lnTo>
                <a:lnTo>
                  <a:pt x="260" y="173"/>
                </a:lnTo>
                <a:lnTo>
                  <a:pt x="256" y="175"/>
                </a:lnTo>
                <a:lnTo>
                  <a:pt x="256" y="175"/>
                </a:lnTo>
                <a:lnTo>
                  <a:pt x="146" y="181"/>
                </a:lnTo>
                <a:lnTo>
                  <a:pt x="146" y="181"/>
                </a:lnTo>
                <a:lnTo>
                  <a:pt x="83" y="183"/>
                </a:lnTo>
                <a:lnTo>
                  <a:pt x="83" y="183"/>
                </a:lnTo>
                <a:lnTo>
                  <a:pt x="79" y="183"/>
                </a:lnTo>
                <a:lnTo>
                  <a:pt x="77" y="181"/>
                </a:lnTo>
                <a:lnTo>
                  <a:pt x="77" y="181"/>
                </a:lnTo>
                <a:lnTo>
                  <a:pt x="73" y="175"/>
                </a:lnTo>
                <a:lnTo>
                  <a:pt x="69" y="171"/>
                </a:lnTo>
                <a:lnTo>
                  <a:pt x="69" y="171"/>
                </a:lnTo>
                <a:lnTo>
                  <a:pt x="63" y="169"/>
                </a:lnTo>
                <a:lnTo>
                  <a:pt x="57" y="167"/>
                </a:lnTo>
                <a:lnTo>
                  <a:pt x="45" y="167"/>
                </a:lnTo>
                <a:lnTo>
                  <a:pt x="45" y="167"/>
                </a:lnTo>
                <a:lnTo>
                  <a:pt x="33" y="171"/>
                </a:lnTo>
                <a:lnTo>
                  <a:pt x="22" y="175"/>
                </a:lnTo>
                <a:lnTo>
                  <a:pt x="12" y="183"/>
                </a:lnTo>
                <a:lnTo>
                  <a:pt x="4" y="193"/>
                </a:lnTo>
                <a:lnTo>
                  <a:pt x="4" y="193"/>
                </a:lnTo>
                <a:lnTo>
                  <a:pt x="0" y="203"/>
                </a:lnTo>
                <a:lnTo>
                  <a:pt x="0" y="203"/>
                </a:lnTo>
                <a:lnTo>
                  <a:pt x="2" y="210"/>
                </a:lnTo>
                <a:lnTo>
                  <a:pt x="6" y="216"/>
                </a:lnTo>
                <a:lnTo>
                  <a:pt x="12" y="220"/>
                </a:lnTo>
                <a:lnTo>
                  <a:pt x="20" y="222"/>
                </a:lnTo>
                <a:lnTo>
                  <a:pt x="20" y="222"/>
                </a:lnTo>
                <a:lnTo>
                  <a:pt x="33" y="222"/>
                </a:lnTo>
                <a:lnTo>
                  <a:pt x="33" y="222"/>
                </a:lnTo>
                <a:lnTo>
                  <a:pt x="45" y="220"/>
                </a:lnTo>
                <a:lnTo>
                  <a:pt x="55" y="216"/>
                </a:lnTo>
                <a:lnTo>
                  <a:pt x="65" y="210"/>
                </a:lnTo>
                <a:lnTo>
                  <a:pt x="73" y="201"/>
                </a:lnTo>
                <a:lnTo>
                  <a:pt x="73" y="201"/>
                </a:lnTo>
                <a:lnTo>
                  <a:pt x="77" y="199"/>
                </a:lnTo>
                <a:lnTo>
                  <a:pt x="81" y="199"/>
                </a:lnTo>
                <a:lnTo>
                  <a:pt x="81" y="199"/>
                </a:lnTo>
                <a:lnTo>
                  <a:pt x="203" y="191"/>
                </a:lnTo>
                <a:lnTo>
                  <a:pt x="203" y="191"/>
                </a:lnTo>
                <a:lnTo>
                  <a:pt x="258" y="189"/>
                </a:lnTo>
                <a:lnTo>
                  <a:pt x="258" y="189"/>
                </a:lnTo>
                <a:lnTo>
                  <a:pt x="260" y="189"/>
                </a:lnTo>
                <a:lnTo>
                  <a:pt x="262" y="193"/>
                </a:lnTo>
                <a:lnTo>
                  <a:pt x="262" y="193"/>
                </a:lnTo>
                <a:lnTo>
                  <a:pt x="264" y="199"/>
                </a:lnTo>
                <a:lnTo>
                  <a:pt x="264" y="199"/>
                </a:lnTo>
                <a:lnTo>
                  <a:pt x="268" y="210"/>
                </a:lnTo>
                <a:lnTo>
                  <a:pt x="276" y="220"/>
                </a:lnTo>
                <a:lnTo>
                  <a:pt x="285" y="228"/>
                </a:lnTo>
                <a:lnTo>
                  <a:pt x="297" y="234"/>
                </a:lnTo>
                <a:lnTo>
                  <a:pt x="297" y="234"/>
                </a:lnTo>
                <a:lnTo>
                  <a:pt x="299" y="236"/>
                </a:lnTo>
                <a:lnTo>
                  <a:pt x="299" y="240"/>
                </a:lnTo>
                <a:lnTo>
                  <a:pt x="299" y="240"/>
                </a:lnTo>
                <a:lnTo>
                  <a:pt x="264" y="299"/>
                </a:lnTo>
                <a:lnTo>
                  <a:pt x="264" y="299"/>
                </a:lnTo>
                <a:lnTo>
                  <a:pt x="195" y="417"/>
                </a:lnTo>
                <a:lnTo>
                  <a:pt x="195" y="417"/>
                </a:lnTo>
                <a:lnTo>
                  <a:pt x="193" y="419"/>
                </a:lnTo>
                <a:lnTo>
                  <a:pt x="191" y="419"/>
                </a:lnTo>
                <a:lnTo>
                  <a:pt x="191" y="419"/>
                </a:lnTo>
                <a:lnTo>
                  <a:pt x="181" y="419"/>
                </a:lnTo>
                <a:lnTo>
                  <a:pt x="181" y="419"/>
                </a:lnTo>
                <a:lnTo>
                  <a:pt x="159" y="421"/>
                </a:lnTo>
                <a:lnTo>
                  <a:pt x="140" y="427"/>
                </a:lnTo>
                <a:lnTo>
                  <a:pt x="122" y="437"/>
                </a:lnTo>
                <a:lnTo>
                  <a:pt x="104" y="448"/>
                </a:lnTo>
                <a:lnTo>
                  <a:pt x="104" y="448"/>
                </a:lnTo>
                <a:lnTo>
                  <a:pt x="91" y="462"/>
                </a:lnTo>
                <a:lnTo>
                  <a:pt x="81" y="476"/>
                </a:lnTo>
                <a:lnTo>
                  <a:pt x="75" y="490"/>
                </a:lnTo>
                <a:lnTo>
                  <a:pt x="69" y="507"/>
                </a:lnTo>
                <a:lnTo>
                  <a:pt x="69" y="507"/>
                </a:lnTo>
                <a:lnTo>
                  <a:pt x="69" y="525"/>
                </a:lnTo>
                <a:lnTo>
                  <a:pt x="73" y="539"/>
                </a:lnTo>
                <a:lnTo>
                  <a:pt x="81" y="553"/>
                </a:lnTo>
                <a:lnTo>
                  <a:pt x="91" y="564"/>
                </a:lnTo>
                <a:lnTo>
                  <a:pt x="91" y="564"/>
                </a:lnTo>
                <a:lnTo>
                  <a:pt x="102" y="574"/>
                </a:lnTo>
                <a:lnTo>
                  <a:pt x="116" y="578"/>
                </a:lnTo>
                <a:lnTo>
                  <a:pt x="130" y="582"/>
                </a:lnTo>
                <a:lnTo>
                  <a:pt x="146" y="584"/>
                </a:lnTo>
                <a:lnTo>
                  <a:pt x="146" y="584"/>
                </a:lnTo>
                <a:lnTo>
                  <a:pt x="165" y="582"/>
                </a:lnTo>
                <a:lnTo>
                  <a:pt x="185" y="576"/>
                </a:lnTo>
                <a:lnTo>
                  <a:pt x="203" y="568"/>
                </a:lnTo>
                <a:lnTo>
                  <a:pt x="218" y="556"/>
                </a:lnTo>
                <a:lnTo>
                  <a:pt x="218" y="556"/>
                </a:lnTo>
                <a:lnTo>
                  <a:pt x="232" y="545"/>
                </a:lnTo>
                <a:lnTo>
                  <a:pt x="244" y="533"/>
                </a:lnTo>
                <a:lnTo>
                  <a:pt x="252" y="517"/>
                </a:lnTo>
                <a:lnTo>
                  <a:pt x="258" y="499"/>
                </a:lnTo>
                <a:lnTo>
                  <a:pt x="258" y="499"/>
                </a:lnTo>
                <a:lnTo>
                  <a:pt x="260" y="488"/>
                </a:lnTo>
                <a:lnTo>
                  <a:pt x="258" y="478"/>
                </a:lnTo>
                <a:lnTo>
                  <a:pt x="256" y="466"/>
                </a:lnTo>
                <a:lnTo>
                  <a:pt x="252" y="456"/>
                </a:lnTo>
                <a:lnTo>
                  <a:pt x="246" y="446"/>
                </a:lnTo>
                <a:lnTo>
                  <a:pt x="238" y="438"/>
                </a:lnTo>
                <a:lnTo>
                  <a:pt x="228" y="431"/>
                </a:lnTo>
                <a:lnTo>
                  <a:pt x="218" y="427"/>
                </a:lnTo>
                <a:lnTo>
                  <a:pt x="218" y="427"/>
                </a:lnTo>
                <a:lnTo>
                  <a:pt x="215" y="425"/>
                </a:lnTo>
                <a:lnTo>
                  <a:pt x="217" y="421"/>
                </a:lnTo>
                <a:lnTo>
                  <a:pt x="217" y="421"/>
                </a:lnTo>
                <a:lnTo>
                  <a:pt x="280" y="311"/>
                </a:lnTo>
                <a:lnTo>
                  <a:pt x="280" y="311"/>
                </a:lnTo>
                <a:lnTo>
                  <a:pt x="317" y="244"/>
                </a:lnTo>
                <a:lnTo>
                  <a:pt x="317" y="244"/>
                </a:lnTo>
                <a:lnTo>
                  <a:pt x="319" y="242"/>
                </a:lnTo>
                <a:lnTo>
                  <a:pt x="323" y="242"/>
                </a:lnTo>
                <a:lnTo>
                  <a:pt x="323" y="242"/>
                </a:lnTo>
                <a:lnTo>
                  <a:pt x="339" y="242"/>
                </a:lnTo>
                <a:lnTo>
                  <a:pt x="354" y="242"/>
                </a:lnTo>
                <a:lnTo>
                  <a:pt x="368" y="238"/>
                </a:lnTo>
                <a:lnTo>
                  <a:pt x="384" y="234"/>
                </a:lnTo>
                <a:lnTo>
                  <a:pt x="384" y="234"/>
                </a:lnTo>
                <a:lnTo>
                  <a:pt x="386" y="234"/>
                </a:lnTo>
                <a:lnTo>
                  <a:pt x="388" y="236"/>
                </a:lnTo>
                <a:lnTo>
                  <a:pt x="388" y="236"/>
                </a:lnTo>
                <a:lnTo>
                  <a:pt x="419" y="269"/>
                </a:lnTo>
                <a:lnTo>
                  <a:pt x="455" y="311"/>
                </a:lnTo>
                <a:lnTo>
                  <a:pt x="490" y="354"/>
                </a:lnTo>
                <a:lnTo>
                  <a:pt x="522" y="387"/>
                </a:lnTo>
                <a:lnTo>
                  <a:pt x="522" y="387"/>
                </a:lnTo>
                <a:lnTo>
                  <a:pt x="531" y="397"/>
                </a:lnTo>
                <a:lnTo>
                  <a:pt x="531" y="397"/>
                </a:lnTo>
                <a:lnTo>
                  <a:pt x="524" y="407"/>
                </a:lnTo>
                <a:lnTo>
                  <a:pt x="518" y="415"/>
                </a:lnTo>
                <a:lnTo>
                  <a:pt x="514" y="425"/>
                </a:lnTo>
                <a:lnTo>
                  <a:pt x="510" y="435"/>
                </a:lnTo>
                <a:lnTo>
                  <a:pt x="508" y="444"/>
                </a:lnTo>
                <a:lnTo>
                  <a:pt x="508" y="454"/>
                </a:lnTo>
                <a:lnTo>
                  <a:pt x="510" y="464"/>
                </a:lnTo>
                <a:lnTo>
                  <a:pt x="512" y="474"/>
                </a:lnTo>
                <a:lnTo>
                  <a:pt x="512" y="474"/>
                </a:lnTo>
                <a:lnTo>
                  <a:pt x="520" y="488"/>
                </a:lnTo>
                <a:lnTo>
                  <a:pt x="528" y="497"/>
                </a:lnTo>
                <a:lnTo>
                  <a:pt x="539" y="505"/>
                </a:lnTo>
                <a:lnTo>
                  <a:pt x="553" y="511"/>
                </a:lnTo>
                <a:lnTo>
                  <a:pt x="567" y="515"/>
                </a:lnTo>
                <a:lnTo>
                  <a:pt x="583" y="515"/>
                </a:lnTo>
                <a:lnTo>
                  <a:pt x="598" y="513"/>
                </a:lnTo>
                <a:lnTo>
                  <a:pt x="614" y="509"/>
                </a:lnTo>
                <a:lnTo>
                  <a:pt x="614" y="509"/>
                </a:lnTo>
                <a:lnTo>
                  <a:pt x="630" y="501"/>
                </a:lnTo>
                <a:lnTo>
                  <a:pt x="642" y="492"/>
                </a:lnTo>
                <a:lnTo>
                  <a:pt x="654" y="480"/>
                </a:lnTo>
                <a:lnTo>
                  <a:pt x="661" y="468"/>
                </a:lnTo>
                <a:lnTo>
                  <a:pt x="667" y="454"/>
                </a:lnTo>
                <a:lnTo>
                  <a:pt x="669" y="440"/>
                </a:lnTo>
                <a:lnTo>
                  <a:pt x="669" y="427"/>
                </a:lnTo>
                <a:lnTo>
                  <a:pt x="665" y="413"/>
                </a:lnTo>
                <a:lnTo>
                  <a:pt x="665" y="413"/>
                </a:lnTo>
                <a:lnTo>
                  <a:pt x="657" y="401"/>
                </a:lnTo>
                <a:lnTo>
                  <a:pt x="650" y="389"/>
                </a:lnTo>
                <a:lnTo>
                  <a:pt x="638" y="381"/>
                </a:lnTo>
                <a:lnTo>
                  <a:pt x="624" y="376"/>
                </a:lnTo>
                <a:lnTo>
                  <a:pt x="610" y="372"/>
                </a:lnTo>
                <a:lnTo>
                  <a:pt x="594" y="372"/>
                </a:lnTo>
                <a:lnTo>
                  <a:pt x="579" y="374"/>
                </a:lnTo>
                <a:lnTo>
                  <a:pt x="563" y="378"/>
                </a:lnTo>
                <a:lnTo>
                  <a:pt x="563" y="378"/>
                </a:lnTo>
                <a:lnTo>
                  <a:pt x="549" y="385"/>
                </a:lnTo>
                <a:lnTo>
                  <a:pt x="549" y="385"/>
                </a:lnTo>
                <a:lnTo>
                  <a:pt x="543" y="380"/>
                </a:lnTo>
                <a:lnTo>
                  <a:pt x="543" y="380"/>
                </a:lnTo>
                <a:lnTo>
                  <a:pt x="512" y="346"/>
                </a:lnTo>
                <a:lnTo>
                  <a:pt x="476" y="303"/>
                </a:lnTo>
                <a:lnTo>
                  <a:pt x="439" y="262"/>
                </a:lnTo>
                <a:lnTo>
                  <a:pt x="409" y="228"/>
                </a:lnTo>
                <a:lnTo>
                  <a:pt x="409" y="228"/>
                </a:lnTo>
                <a:lnTo>
                  <a:pt x="405" y="224"/>
                </a:lnTo>
                <a:lnTo>
                  <a:pt x="405" y="224"/>
                </a:lnTo>
                <a:lnTo>
                  <a:pt x="407" y="222"/>
                </a:lnTo>
                <a:lnTo>
                  <a:pt x="407" y="222"/>
                </a:lnTo>
                <a:lnTo>
                  <a:pt x="417" y="216"/>
                </a:lnTo>
                <a:lnTo>
                  <a:pt x="425" y="208"/>
                </a:lnTo>
                <a:lnTo>
                  <a:pt x="433" y="199"/>
                </a:lnTo>
                <a:lnTo>
                  <a:pt x="439" y="189"/>
                </a:lnTo>
                <a:lnTo>
                  <a:pt x="439" y="189"/>
                </a:lnTo>
                <a:lnTo>
                  <a:pt x="441" y="185"/>
                </a:lnTo>
                <a:lnTo>
                  <a:pt x="445" y="185"/>
                </a:lnTo>
                <a:lnTo>
                  <a:pt x="445" y="185"/>
                </a:lnTo>
                <a:lnTo>
                  <a:pt x="616" y="195"/>
                </a:lnTo>
                <a:lnTo>
                  <a:pt x="616" y="195"/>
                </a:lnTo>
                <a:lnTo>
                  <a:pt x="630" y="197"/>
                </a:lnTo>
                <a:lnTo>
                  <a:pt x="636" y="197"/>
                </a:lnTo>
                <a:lnTo>
                  <a:pt x="642" y="199"/>
                </a:lnTo>
                <a:lnTo>
                  <a:pt x="657" y="201"/>
                </a:lnTo>
                <a:lnTo>
                  <a:pt x="657" y="201"/>
                </a:lnTo>
                <a:lnTo>
                  <a:pt x="661" y="201"/>
                </a:lnTo>
                <a:lnTo>
                  <a:pt x="663" y="204"/>
                </a:lnTo>
                <a:lnTo>
                  <a:pt x="663" y="204"/>
                </a:lnTo>
                <a:lnTo>
                  <a:pt x="667" y="212"/>
                </a:lnTo>
                <a:lnTo>
                  <a:pt x="673" y="218"/>
                </a:lnTo>
                <a:lnTo>
                  <a:pt x="673" y="218"/>
                </a:lnTo>
                <a:lnTo>
                  <a:pt x="687" y="226"/>
                </a:lnTo>
                <a:lnTo>
                  <a:pt x="703" y="228"/>
                </a:lnTo>
                <a:lnTo>
                  <a:pt x="717" y="228"/>
                </a:lnTo>
                <a:lnTo>
                  <a:pt x="730" y="222"/>
                </a:lnTo>
                <a:lnTo>
                  <a:pt x="730" y="222"/>
                </a:lnTo>
                <a:lnTo>
                  <a:pt x="738" y="218"/>
                </a:lnTo>
                <a:lnTo>
                  <a:pt x="744" y="214"/>
                </a:lnTo>
                <a:lnTo>
                  <a:pt x="746" y="208"/>
                </a:lnTo>
                <a:lnTo>
                  <a:pt x="748" y="201"/>
                </a:lnTo>
                <a:lnTo>
                  <a:pt x="748" y="195"/>
                </a:lnTo>
                <a:lnTo>
                  <a:pt x="746" y="189"/>
                </a:lnTo>
                <a:lnTo>
                  <a:pt x="740" y="183"/>
                </a:lnTo>
                <a:lnTo>
                  <a:pt x="734" y="177"/>
                </a:lnTo>
                <a:lnTo>
                  <a:pt x="734" y="177"/>
                </a:lnTo>
                <a:close/>
              </a:path>
            </a:pathLst>
          </a:custGeom>
          <a:solidFill>
            <a:schemeClr val="accent1"/>
          </a:solidFill>
          <a:ln>
            <a:noFill/>
          </a:ln>
        </p:spPr>
        <p:txBody>
          <a:bodyPr vert="horz" wrap="square" lIns="91426" tIns="45713" rIns="91426" bIns="45713" numCol="1" anchor="t" anchorCtr="0" compatLnSpc="1">
            <a:prstTxWarp prst="textNoShape">
              <a:avLst/>
            </a:prstTxWarp>
          </a:bodyPr>
          <a:lstStyle/>
          <a:p>
            <a:endParaRPr lang="en-GB">
              <a:solidFill>
                <a:srgbClr val="473931"/>
              </a:solidFill>
            </a:endParaRPr>
          </a:p>
        </p:txBody>
      </p:sp>
      <p:grpSp>
        <p:nvGrpSpPr>
          <p:cNvPr id="42" name="Group 41"/>
          <p:cNvGrpSpPr/>
          <p:nvPr/>
        </p:nvGrpSpPr>
        <p:grpSpPr>
          <a:xfrm>
            <a:off x="481806" y="2120106"/>
            <a:ext cx="408611" cy="383399"/>
            <a:chOff x="-1606551" y="4140201"/>
            <a:chExt cx="746125" cy="700088"/>
          </a:xfrm>
          <a:solidFill>
            <a:schemeClr val="accent1"/>
          </a:solidFill>
        </p:grpSpPr>
        <p:sp>
          <p:nvSpPr>
            <p:cNvPr id="43" name="Freeform 5"/>
            <p:cNvSpPr>
              <a:spLocks/>
            </p:cNvSpPr>
            <p:nvPr/>
          </p:nvSpPr>
          <p:spPr bwMode="auto">
            <a:xfrm>
              <a:off x="-1168401" y="4540251"/>
              <a:ext cx="307975" cy="300038"/>
            </a:xfrm>
            <a:custGeom>
              <a:avLst/>
              <a:gdLst>
                <a:gd name="T0" fmla="*/ 80 w 323"/>
                <a:gd name="T1" fmla="*/ 10 h 313"/>
                <a:gd name="T2" fmla="*/ 80 w 323"/>
                <a:gd name="T3" fmla="*/ 10 h 313"/>
                <a:gd name="T4" fmla="*/ 113 w 323"/>
                <a:gd name="T5" fmla="*/ 8 h 313"/>
                <a:gd name="T6" fmla="*/ 313 w 323"/>
                <a:gd name="T7" fmla="*/ 190 h 313"/>
                <a:gd name="T8" fmla="*/ 315 w 323"/>
                <a:gd name="T9" fmla="*/ 223 h 313"/>
                <a:gd name="T10" fmla="*/ 243 w 323"/>
                <a:gd name="T11" fmla="*/ 302 h 313"/>
                <a:gd name="T12" fmla="*/ 210 w 323"/>
                <a:gd name="T13" fmla="*/ 304 h 313"/>
                <a:gd name="T14" fmla="*/ 10 w 323"/>
                <a:gd name="T15" fmla="*/ 122 h 313"/>
                <a:gd name="T16" fmla="*/ 8 w 323"/>
                <a:gd name="T17" fmla="*/ 89 h 313"/>
                <a:gd name="T18" fmla="*/ 80 w 323"/>
                <a:gd name="T19" fmla="*/ 1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3" h="313">
                  <a:moveTo>
                    <a:pt x="80" y="10"/>
                  </a:moveTo>
                  <a:lnTo>
                    <a:pt x="80" y="10"/>
                  </a:lnTo>
                  <a:cubicBezTo>
                    <a:pt x="88" y="0"/>
                    <a:pt x="103" y="0"/>
                    <a:pt x="113" y="8"/>
                  </a:cubicBezTo>
                  <a:lnTo>
                    <a:pt x="313" y="190"/>
                  </a:lnTo>
                  <a:cubicBezTo>
                    <a:pt x="323" y="199"/>
                    <a:pt x="323" y="214"/>
                    <a:pt x="315" y="223"/>
                  </a:cubicBezTo>
                  <a:lnTo>
                    <a:pt x="243" y="302"/>
                  </a:lnTo>
                  <a:cubicBezTo>
                    <a:pt x="235" y="312"/>
                    <a:pt x="220" y="313"/>
                    <a:pt x="210" y="304"/>
                  </a:cubicBezTo>
                  <a:lnTo>
                    <a:pt x="10" y="122"/>
                  </a:lnTo>
                  <a:cubicBezTo>
                    <a:pt x="0" y="114"/>
                    <a:pt x="0" y="98"/>
                    <a:pt x="8" y="89"/>
                  </a:cubicBezTo>
                  <a:lnTo>
                    <a:pt x="8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Freeform 6"/>
            <p:cNvSpPr>
              <a:spLocks noEditPoints="1"/>
            </p:cNvSpPr>
            <p:nvPr/>
          </p:nvSpPr>
          <p:spPr bwMode="auto">
            <a:xfrm>
              <a:off x="-1606551" y="4140201"/>
              <a:ext cx="561975" cy="504825"/>
            </a:xfrm>
            <a:custGeom>
              <a:avLst/>
              <a:gdLst>
                <a:gd name="T0" fmla="*/ 122 w 588"/>
                <a:gd name="T1" fmla="*/ 179 h 524"/>
                <a:gd name="T2" fmla="*/ 122 w 588"/>
                <a:gd name="T3" fmla="*/ 179 h 524"/>
                <a:gd name="T4" fmla="*/ 231 w 588"/>
                <a:gd name="T5" fmla="*/ 82 h 524"/>
                <a:gd name="T6" fmla="*/ 293 w 588"/>
                <a:gd name="T7" fmla="*/ 71 h 524"/>
                <a:gd name="T8" fmla="*/ 474 w 588"/>
                <a:gd name="T9" fmla="*/ 200 h 524"/>
                <a:gd name="T10" fmla="*/ 465 w 588"/>
                <a:gd name="T11" fmla="*/ 345 h 524"/>
                <a:gd name="T12" fmla="*/ 356 w 588"/>
                <a:gd name="T13" fmla="*/ 442 h 524"/>
                <a:gd name="T14" fmla="*/ 293 w 588"/>
                <a:gd name="T15" fmla="*/ 453 h 524"/>
                <a:gd name="T16" fmla="*/ 113 w 588"/>
                <a:gd name="T17" fmla="*/ 324 h 524"/>
                <a:gd name="T18" fmla="*/ 122 w 588"/>
                <a:gd name="T19" fmla="*/ 179 h 524"/>
                <a:gd name="T20" fmla="*/ 46 w 588"/>
                <a:gd name="T21" fmla="*/ 348 h 524"/>
                <a:gd name="T22" fmla="*/ 46 w 588"/>
                <a:gd name="T23" fmla="*/ 348 h 524"/>
                <a:gd name="T24" fmla="*/ 293 w 588"/>
                <a:gd name="T25" fmla="*/ 524 h 524"/>
                <a:gd name="T26" fmla="*/ 379 w 588"/>
                <a:gd name="T27" fmla="*/ 509 h 524"/>
                <a:gd name="T28" fmla="*/ 541 w 588"/>
                <a:gd name="T29" fmla="*/ 176 h 524"/>
                <a:gd name="T30" fmla="*/ 293 w 588"/>
                <a:gd name="T31" fmla="*/ 0 h 524"/>
                <a:gd name="T32" fmla="*/ 208 w 588"/>
                <a:gd name="T33" fmla="*/ 15 h 524"/>
                <a:gd name="T34" fmla="*/ 46 w 588"/>
                <a:gd name="T35" fmla="*/ 348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8" h="524">
                  <a:moveTo>
                    <a:pt x="122" y="179"/>
                  </a:moveTo>
                  <a:lnTo>
                    <a:pt x="122" y="179"/>
                  </a:lnTo>
                  <a:cubicBezTo>
                    <a:pt x="144" y="133"/>
                    <a:pt x="183" y="98"/>
                    <a:pt x="231" y="82"/>
                  </a:cubicBezTo>
                  <a:cubicBezTo>
                    <a:pt x="251" y="75"/>
                    <a:pt x="272" y="71"/>
                    <a:pt x="293" y="71"/>
                  </a:cubicBezTo>
                  <a:cubicBezTo>
                    <a:pt x="375" y="71"/>
                    <a:pt x="447" y="123"/>
                    <a:pt x="474" y="200"/>
                  </a:cubicBezTo>
                  <a:cubicBezTo>
                    <a:pt x="490" y="248"/>
                    <a:pt x="487" y="300"/>
                    <a:pt x="465" y="345"/>
                  </a:cubicBezTo>
                  <a:cubicBezTo>
                    <a:pt x="443" y="391"/>
                    <a:pt x="404" y="426"/>
                    <a:pt x="356" y="442"/>
                  </a:cubicBezTo>
                  <a:cubicBezTo>
                    <a:pt x="335" y="449"/>
                    <a:pt x="314" y="453"/>
                    <a:pt x="293" y="453"/>
                  </a:cubicBezTo>
                  <a:cubicBezTo>
                    <a:pt x="212" y="453"/>
                    <a:pt x="140" y="401"/>
                    <a:pt x="113" y="324"/>
                  </a:cubicBezTo>
                  <a:cubicBezTo>
                    <a:pt x="96" y="276"/>
                    <a:pt x="99" y="224"/>
                    <a:pt x="122" y="179"/>
                  </a:cubicBezTo>
                  <a:close/>
                  <a:moveTo>
                    <a:pt x="46" y="348"/>
                  </a:moveTo>
                  <a:lnTo>
                    <a:pt x="46" y="348"/>
                  </a:lnTo>
                  <a:cubicBezTo>
                    <a:pt x="83" y="456"/>
                    <a:pt x="185" y="524"/>
                    <a:pt x="293" y="524"/>
                  </a:cubicBezTo>
                  <a:cubicBezTo>
                    <a:pt x="322" y="524"/>
                    <a:pt x="351" y="519"/>
                    <a:pt x="379" y="509"/>
                  </a:cubicBezTo>
                  <a:cubicBezTo>
                    <a:pt x="516" y="462"/>
                    <a:pt x="588" y="313"/>
                    <a:pt x="541" y="176"/>
                  </a:cubicBezTo>
                  <a:cubicBezTo>
                    <a:pt x="503" y="68"/>
                    <a:pt x="402" y="0"/>
                    <a:pt x="293" y="0"/>
                  </a:cubicBezTo>
                  <a:cubicBezTo>
                    <a:pt x="265" y="0"/>
                    <a:pt x="236" y="5"/>
                    <a:pt x="208" y="15"/>
                  </a:cubicBezTo>
                  <a:cubicBezTo>
                    <a:pt x="71" y="62"/>
                    <a:pt x="0" y="211"/>
                    <a:pt x="46" y="34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5" name="Freeform 7"/>
            <p:cNvSpPr>
              <a:spLocks/>
            </p:cNvSpPr>
            <p:nvPr/>
          </p:nvSpPr>
          <p:spPr bwMode="auto">
            <a:xfrm>
              <a:off x="-1381126" y="4259263"/>
              <a:ext cx="190500" cy="200025"/>
            </a:xfrm>
            <a:custGeom>
              <a:avLst/>
              <a:gdLst>
                <a:gd name="T0" fmla="*/ 167 w 199"/>
                <a:gd name="T1" fmla="*/ 207 h 207"/>
                <a:gd name="T2" fmla="*/ 167 w 199"/>
                <a:gd name="T3" fmla="*/ 207 h 207"/>
                <a:gd name="T4" fmla="*/ 160 w 199"/>
                <a:gd name="T5" fmla="*/ 205 h 207"/>
                <a:gd name="T6" fmla="*/ 153 w 199"/>
                <a:gd name="T7" fmla="*/ 184 h 207"/>
                <a:gd name="T8" fmla="*/ 158 w 199"/>
                <a:gd name="T9" fmla="*/ 103 h 207"/>
                <a:gd name="T10" fmla="*/ 23 w 199"/>
                <a:gd name="T11" fmla="*/ 38 h 207"/>
                <a:gd name="T12" fmla="*/ 3 w 199"/>
                <a:gd name="T13" fmla="*/ 28 h 207"/>
                <a:gd name="T14" fmla="*/ 12 w 199"/>
                <a:gd name="T15" fmla="*/ 8 h 207"/>
                <a:gd name="T16" fmla="*/ 57 w 199"/>
                <a:gd name="T17" fmla="*/ 0 h 207"/>
                <a:gd name="T18" fmla="*/ 187 w 199"/>
                <a:gd name="T19" fmla="*/ 93 h 207"/>
                <a:gd name="T20" fmla="*/ 181 w 199"/>
                <a:gd name="T21" fmla="*/ 198 h 207"/>
                <a:gd name="T22" fmla="*/ 167 w 199"/>
                <a:gd name="T23"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 h="207">
                  <a:moveTo>
                    <a:pt x="167" y="207"/>
                  </a:moveTo>
                  <a:lnTo>
                    <a:pt x="167" y="207"/>
                  </a:lnTo>
                  <a:cubicBezTo>
                    <a:pt x="165" y="207"/>
                    <a:pt x="162" y="206"/>
                    <a:pt x="160" y="205"/>
                  </a:cubicBezTo>
                  <a:cubicBezTo>
                    <a:pt x="152" y="202"/>
                    <a:pt x="149" y="192"/>
                    <a:pt x="153" y="184"/>
                  </a:cubicBezTo>
                  <a:cubicBezTo>
                    <a:pt x="165" y="159"/>
                    <a:pt x="167" y="130"/>
                    <a:pt x="158" y="103"/>
                  </a:cubicBezTo>
                  <a:cubicBezTo>
                    <a:pt x="139" y="49"/>
                    <a:pt x="78" y="18"/>
                    <a:pt x="23" y="38"/>
                  </a:cubicBezTo>
                  <a:cubicBezTo>
                    <a:pt x="14" y="40"/>
                    <a:pt x="5" y="36"/>
                    <a:pt x="3" y="28"/>
                  </a:cubicBezTo>
                  <a:cubicBezTo>
                    <a:pt x="0" y="20"/>
                    <a:pt x="4" y="11"/>
                    <a:pt x="12" y="8"/>
                  </a:cubicBezTo>
                  <a:cubicBezTo>
                    <a:pt x="27" y="3"/>
                    <a:pt x="42" y="0"/>
                    <a:pt x="57" y="0"/>
                  </a:cubicBezTo>
                  <a:cubicBezTo>
                    <a:pt x="116" y="0"/>
                    <a:pt x="168" y="38"/>
                    <a:pt x="187" y="93"/>
                  </a:cubicBezTo>
                  <a:cubicBezTo>
                    <a:pt x="199" y="128"/>
                    <a:pt x="197" y="165"/>
                    <a:pt x="181" y="198"/>
                  </a:cubicBezTo>
                  <a:cubicBezTo>
                    <a:pt x="178" y="204"/>
                    <a:pt x="173" y="207"/>
                    <a:pt x="167"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46" name="Freeform 8"/>
          <p:cNvSpPr>
            <a:spLocks noEditPoints="1"/>
          </p:cNvSpPr>
          <p:nvPr/>
        </p:nvSpPr>
        <p:spPr bwMode="auto">
          <a:xfrm>
            <a:off x="634206" y="2814828"/>
            <a:ext cx="170399" cy="372078"/>
          </a:xfrm>
          <a:custGeom>
            <a:avLst/>
            <a:gdLst>
              <a:gd name="T0" fmla="*/ 109 w 345"/>
              <a:gd name="T1" fmla="*/ 747 h 747"/>
              <a:gd name="T2" fmla="*/ 109 w 345"/>
              <a:gd name="T3" fmla="*/ 747 h 747"/>
              <a:gd name="T4" fmla="*/ 68 w 345"/>
              <a:gd name="T5" fmla="*/ 615 h 747"/>
              <a:gd name="T6" fmla="*/ 114 w 345"/>
              <a:gd name="T7" fmla="*/ 425 h 747"/>
              <a:gd name="T8" fmla="*/ 114 w 345"/>
              <a:gd name="T9" fmla="*/ 382 h 747"/>
              <a:gd name="T10" fmla="*/ 20 w 345"/>
              <a:gd name="T11" fmla="*/ 424 h 747"/>
              <a:gd name="T12" fmla="*/ 0 w 345"/>
              <a:gd name="T13" fmla="*/ 391 h 747"/>
              <a:gd name="T14" fmla="*/ 255 w 345"/>
              <a:gd name="T15" fmla="*/ 261 h 747"/>
              <a:gd name="T16" fmla="*/ 281 w 345"/>
              <a:gd name="T17" fmla="*/ 382 h 747"/>
              <a:gd name="T18" fmla="*/ 229 w 345"/>
              <a:gd name="T19" fmla="*/ 582 h 747"/>
              <a:gd name="T20" fmla="*/ 233 w 345"/>
              <a:gd name="T21" fmla="*/ 630 h 747"/>
              <a:gd name="T22" fmla="*/ 322 w 345"/>
              <a:gd name="T23" fmla="*/ 585 h 747"/>
              <a:gd name="T24" fmla="*/ 345 w 345"/>
              <a:gd name="T25" fmla="*/ 615 h 747"/>
              <a:gd name="T26" fmla="*/ 109 w 345"/>
              <a:gd name="T27" fmla="*/ 747 h 747"/>
              <a:gd name="T28" fmla="*/ 264 w 345"/>
              <a:gd name="T29" fmla="*/ 0 h 747"/>
              <a:gd name="T30" fmla="*/ 264 w 345"/>
              <a:gd name="T31" fmla="*/ 0 h 747"/>
              <a:gd name="T32" fmla="*/ 339 w 345"/>
              <a:gd name="T33" fmla="*/ 72 h 747"/>
              <a:gd name="T34" fmla="*/ 239 w 345"/>
              <a:gd name="T35" fmla="*/ 166 h 747"/>
              <a:gd name="T36" fmla="*/ 165 w 345"/>
              <a:gd name="T37" fmla="*/ 91 h 747"/>
              <a:gd name="T38" fmla="*/ 264 w 345"/>
              <a:gd name="T39"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5" h="747">
                <a:moveTo>
                  <a:pt x="109" y="747"/>
                </a:moveTo>
                <a:lnTo>
                  <a:pt x="109" y="747"/>
                </a:lnTo>
                <a:cubicBezTo>
                  <a:pt x="70" y="747"/>
                  <a:pt x="41" y="723"/>
                  <a:pt x="68" y="615"/>
                </a:cubicBezTo>
                <a:lnTo>
                  <a:pt x="114" y="425"/>
                </a:lnTo>
                <a:cubicBezTo>
                  <a:pt x="122" y="394"/>
                  <a:pt x="123" y="382"/>
                  <a:pt x="114" y="382"/>
                </a:cubicBezTo>
                <a:cubicBezTo>
                  <a:pt x="102" y="382"/>
                  <a:pt x="50" y="403"/>
                  <a:pt x="20" y="424"/>
                </a:cubicBezTo>
                <a:lnTo>
                  <a:pt x="0" y="391"/>
                </a:lnTo>
                <a:cubicBezTo>
                  <a:pt x="97" y="309"/>
                  <a:pt x="207" y="261"/>
                  <a:pt x="255" y="261"/>
                </a:cubicBezTo>
                <a:cubicBezTo>
                  <a:pt x="294" y="261"/>
                  <a:pt x="301" y="309"/>
                  <a:pt x="281" y="382"/>
                </a:cubicBezTo>
                <a:lnTo>
                  <a:pt x="229" y="582"/>
                </a:lnTo>
                <a:cubicBezTo>
                  <a:pt x="220" y="618"/>
                  <a:pt x="224" y="630"/>
                  <a:pt x="233" y="630"/>
                </a:cubicBezTo>
                <a:cubicBezTo>
                  <a:pt x="245" y="630"/>
                  <a:pt x="284" y="615"/>
                  <a:pt x="322" y="585"/>
                </a:cubicBezTo>
                <a:lnTo>
                  <a:pt x="345" y="615"/>
                </a:lnTo>
                <a:cubicBezTo>
                  <a:pt x="251" y="711"/>
                  <a:pt x="149" y="747"/>
                  <a:pt x="109" y="747"/>
                </a:cubicBezTo>
                <a:close/>
                <a:moveTo>
                  <a:pt x="264" y="0"/>
                </a:moveTo>
                <a:lnTo>
                  <a:pt x="264" y="0"/>
                </a:lnTo>
                <a:cubicBezTo>
                  <a:pt x="314" y="0"/>
                  <a:pt x="339" y="33"/>
                  <a:pt x="339" y="72"/>
                </a:cubicBezTo>
                <a:cubicBezTo>
                  <a:pt x="339" y="121"/>
                  <a:pt x="295" y="166"/>
                  <a:pt x="239" y="166"/>
                </a:cubicBezTo>
                <a:cubicBezTo>
                  <a:pt x="191" y="166"/>
                  <a:pt x="163" y="138"/>
                  <a:pt x="165" y="91"/>
                </a:cubicBezTo>
                <a:cubicBezTo>
                  <a:pt x="165" y="52"/>
                  <a:pt x="198" y="0"/>
                  <a:pt x="26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47" name="Group 46"/>
          <p:cNvGrpSpPr/>
          <p:nvPr/>
        </p:nvGrpSpPr>
        <p:grpSpPr>
          <a:xfrm>
            <a:off x="558006" y="4302496"/>
            <a:ext cx="279389" cy="408410"/>
            <a:chOff x="585787" y="4110038"/>
            <a:chExt cx="477838" cy="698500"/>
          </a:xfrm>
          <a:solidFill>
            <a:schemeClr val="accent1"/>
          </a:solidFill>
        </p:grpSpPr>
        <p:sp>
          <p:nvSpPr>
            <p:cNvPr id="48" name="Freeform 9"/>
            <p:cNvSpPr>
              <a:spLocks/>
            </p:cNvSpPr>
            <p:nvPr/>
          </p:nvSpPr>
          <p:spPr bwMode="auto">
            <a:xfrm>
              <a:off x="638175" y="4110038"/>
              <a:ext cx="373063" cy="260350"/>
            </a:xfrm>
            <a:custGeom>
              <a:avLst/>
              <a:gdLst>
                <a:gd name="T0" fmla="*/ 333 w 391"/>
                <a:gd name="T1" fmla="*/ 271 h 271"/>
                <a:gd name="T2" fmla="*/ 333 w 391"/>
                <a:gd name="T3" fmla="*/ 271 h 271"/>
                <a:gd name="T4" fmla="*/ 332 w 391"/>
                <a:gd name="T5" fmla="*/ 136 h 271"/>
                <a:gd name="T6" fmla="*/ 196 w 391"/>
                <a:gd name="T7" fmla="*/ 58 h 271"/>
                <a:gd name="T8" fmla="*/ 58 w 391"/>
                <a:gd name="T9" fmla="*/ 141 h 271"/>
                <a:gd name="T10" fmla="*/ 59 w 391"/>
                <a:gd name="T11" fmla="*/ 270 h 271"/>
                <a:gd name="T12" fmla="*/ 1 w 391"/>
                <a:gd name="T13" fmla="*/ 270 h 271"/>
                <a:gd name="T14" fmla="*/ 0 w 391"/>
                <a:gd name="T15" fmla="*/ 141 h 271"/>
                <a:gd name="T16" fmla="*/ 196 w 391"/>
                <a:gd name="T17" fmla="*/ 0 h 271"/>
                <a:gd name="T18" fmla="*/ 324 w 391"/>
                <a:gd name="T19" fmla="*/ 31 h 271"/>
                <a:gd name="T20" fmla="*/ 390 w 391"/>
                <a:gd name="T21" fmla="*/ 136 h 271"/>
                <a:gd name="T22" fmla="*/ 391 w 391"/>
                <a:gd name="T23" fmla="*/ 271 h 271"/>
                <a:gd name="T24" fmla="*/ 333 w 391"/>
                <a:gd name="T25"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271">
                  <a:moveTo>
                    <a:pt x="333" y="271"/>
                  </a:moveTo>
                  <a:lnTo>
                    <a:pt x="333" y="271"/>
                  </a:lnTo>
                  <a:lnTo>
                    <a:pt x="332" y="136"/>
                  </a:lnTo>
                  <a:cubicBezTo>
                    <a:pt x="332" y="85"/>
                    <a:pt x="263" y="58"/>
                    <a:pt x="196" y="58"/>
                  </a:cubicBezTo>
                  <a:cubicBezTo>
                    <a:pt x="130" y="58"/>
                    <a:pt x="58" y="84"/>
                    <a:pt x="58" y="141"/>
                  </a:cubicBezTo>
                  <a:lnTo>
                    <a:pt x="59" y="270"/>
                  </a:lnTo>
                  <a:lnTo>
                    <a:pt x="1" y="270"/>
                  </a:lnTo>
                  <a:lnTo>
                    <a:pt x="0" y="141"/>
                  </a:lnTo>
                  <a:cubicBezTo>
                    <a:pt x="0" y="44"/>
                    <a:pt x="102" y="0"/>
                    <a:pt x="196" y="0"/>
                  </a:cubicBezTo>
                  <a:cubicBezTo>
                    <a:pt x="244" y="0"/>
                    <a:pt x="290" y="11"/>
                    <a:pt x="324" y="31"/>
                  </a:cubicBezTo>
                  <a:cubicBezTo>
                    <a:pt x="366" y="55"/>
                    <a:pt x="390" y="93"/>
                    <a:pt x="390" y="136"/>
                  </a:cubicBezTo>
                  <a:lnTo>
                    <a:pt x="391" y="271"/>
                  </a:lnTo>
                  <a:lnTo>
                    <a:pt x="333" y="2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9" name="Freeform 10"/>
            <p:cNvSpPr>
              <a:spLocks noEditPoints="1"/>
            </p:cNvSpPr>
            <p:nvPr/>
          </p:nvSpPr>
          <p:spPr bwMode="auto">
            <a:xfrm>
              <a:off x="585787" y="4421188"/>
              <a:ext cx="477838" cy="387350"/>
            </a:xfrm>
            <a:custGeom>
              <a:avLst/>
              <a:gdLst>
                <a:gd name="T0" fmla="*/ 291 w 500"/>
                <a:gd name="T1" fmla="*/ 150 h 404"/>
                <a:gd name="T2" fmla="*/ 291 w 500"/>
                <a:gd name="T3" fmla="*/ 150 h 404"/>
                <a:gd name="T4" fmla="*/ 250 w 500"/>
                <a:gd name="T5" fmla="*/ 121 h 404"/>
                <a:gd name="T6" fmla="*/ 209 w 500"/>
                <a:gd name="T7" fmla="*/ 150 h 404"/>
                <a:gd name="T8" fmla="*/ 209 w 500"/>
                <a:gd name="T9" fmla="*/ 247 h 404"/>
                <a:gd name="T10" fmla="*/ 250 w 500"/>
                <a:gd name="T11" fmla="*/ 276 h 404"/>
                <a:gd name="T12" fmla="*/ 291 w 500"/>
                <a:gd name="T13" fmla="*/ 247 h 404"/>
                <a:gd name="T14" fmla="*/ 291 w 500"/>
                <a:gd name="T15" fmla="*/ 150 h 404"/>
                <a:gd name="T16" fmla="*/ 500 w 500"/>
                <a:gd name="T17" fmla="*/ 282 h 404"/>
                <a:gd name="T18" fmla="*/ 500 w 500"/>
                <a:gd name="T19" fmla="*/ 282 h 404"/>
                <a:gd name="T20" fmla="*/ 361 w 500"/>
                <a:gd name="T21" fmla="*/ 403 h 404"/>
                <a:gd name="T22" fmla="*/ 146 w 500"/>
                <a:gd name="T23" fmla="*/ 403 h 404"/>
                <a:gd name="T24" fmla="*/ 0 w 500"/>
                <a:gd name="T25" fmla="*/ 282 h 404"/>
                <a:gd name="T26" fmla="*/ 0 w 500"/>
                <a:gd name="T27" fmla="*/ 35 h 404"/>
                <a:gd name="T28" fmla="*/ 40 w 500"/>
                <a:gd name="T29" fmla="*/ 0 h 404"/>
                <a:gd name="T30" fmla="*/ 460 w 500"/>
                <a:gd name="T31" fmla="*/ 0 h 404"/>
                <a:gd name="T32" fmla="*/ 500 w 500"/>
                <a:gd name="T33" fmla="*/ 35 h 404"/>
                <a:gd name="T34" fmla="*/ 500 w 500"/>
                <a:gd name="T35" fmla="*/ 28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0" h="404">
                  <a:moveTo>
                    <a:pt x="291" y="150"/>
                  </a:moveTo>
                  <a:lnTo>
                    <a:pt x="291" y="150"/>
                  </a:lnTo>
                  <a:cubicBezTo>
                    <a:pt x="291" y="134"/>
                    <a:pt x="273" y="121"/>
                    <a:pt x="250" y="121"/>
                  </a:cubicBezTo>
                  <a:cubicBezTo>
                    <a:pt x="227" y="121"/>
                    <a:pt x="209" y="134"/>
                    <a:pt x="209" y="150"/>
                  </a:cubicBezTo>
                  <a:lnTo>
                    <a:pt x="209" y="247"/>
                  </a:lnTo>
                  <a:cubicBezTo>
                    <a:pt x="209" y="263"/>
                    <a:pt x="227" y="276"/>
                    <a:pt x="250" y="276"/>
                  </a:cubicBezTo>
                  <a:cubicBezTo>
                    <a:pt x="273" y="276"/>
                    <a:pt x="291" y="263"/>
                    <a:pt x="291" y="247"/>
                  </a:cubicBezTo>
                  <a:lnTo>
                    <a:pt x="291" y="150"/>
                  </a:lnTo>
                  <a:close/>
                  <a:moveTo>
                    <a:pt x="500" y="282"/>
                  </a:moveTo>
                  <a:lnTo>
                    <a:pt x="500" y="282"/>
                  </a:lnTo>
                  <a:cubicBezTo>
                    <a:pt x="500" y="301"/>
                    <a:pt x="492" y="402"/>
                    <a:pt x="361" y="403"/>
                  </a:cubicBezTo>
                  <a:lnTo>
                    <a:pt x="146" y="403"/>
                  </a:lnTo>
                  <a:cubicBezTo>
                    <a:pt x="10" y="404"/>
                    <a:pt x="0" y="301"/>
                    <a:pt x="0" y="282"/>
                  </a:cubicBezTo>
                  <a:lnTo>
                    <a:pt x="0" y="35"/>
                  </a:lnTo>
                  <a:cubicBezTo>
                    <a:pt x="0" y="16"/>
                    <a:pt x="18" y="0"/>
                    <a:pt x="40" y="0"/>
                  </a:cubicBezTo>
                  <a:lnTo>
                    <a:pt x="460" y="0"/>
                  </a:lnTo>
                  <a:cubicBezTo>
                    <a:pt x="482" y="0"/>
                    <a:pt x="500" y="16"/>
                    <a:pt x="500" y="35"/>
                  </a:cubicBezTo>
                  <a:lnTo>
                    <a:pt x="500" y="28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50" name="Freeform 11"/>
          <p:cNvSpPr>
            <a:spLocks noEditPoints="1"/>
          </p:cNvSpPr>
          <p:nvPr/>
        </p:nvSpPr>
        <p:spPr bwMode="auto">
          <a:xfrm>
            <a:off x="558006" y="5080197"/>
            <a:ext cx="354659" cy="316509"/>
          </a:xfrm>
          <a:custGeom>
            <a:avLst/>
            <a:gdLst>
              <a:gd name="T0" fmla="*/ 754 w 834"/>
              <a:gd name="T1" fmla="*/ 568 h 740"/>
              <a:gd name="T2" fmla="*/ 754 w 834"/>
              <a:gd name="T3" fmla="*/ 568 h 740"/>
              <a:gd name="T4" fmla="*/ 439 w 834"/>
              <a:gd name="T5" fmla="*/ 594 h 740"/>
              <a:gd name="T6" fmla="*/ 22 w 834"/>
              <a:gd name="T7" fmla="*/ 631 h 740"/>
              <a:gd name="T8" fmla="*/ 17 w 834"/>
              <a:gd name="T9" fmla="*/ 697 h 740"/>
              <a:gd name="T10" fmla="*/ 81 w 834"/>
              <a:gd name="T11" fmla="*/ 702 h 740"/>
              <a:gd name="T12" fmla="*/ 395 w 834"/>
              <a:gd name="T13" fmla="*/ 676 h 740"/>
              <a:gd name="T14" fmla="*/ 599 w 834"/>
              <a:gd name="T15" fmla="*/ 740 h 740"/>
              <a:gd name="T16" fmla="*/ 812 w 834"/>
              <a:gd name="T17" fmla="*/ 640 h 740"/>
              <a:gd name="T18" fmla="*/ 818 w 834"/>
              <a:gd name="T19" fmla="*/ 574 h 740"/>
              <a:gd name="T20" fmla="*/ 754 w 834"/>
              <a:gd name="T21" fmla="*/ 568 h 740"/>
              <a:gd name="T22" fmla="*/ 754 w 834"/>
              <a:gd name="T23" fmla="*/ 335 h 740"/>
              <a:gd name="T24" fmla="*/ 754 w 834"/>
              <a:gd name="T25" fmla="*/ 335 h 740"/>
              <a:gd name="T26" fmla="*/ 439 w 834"/>
              <a:gd name="T27" fmla="*/ 361 h 740"/>
              <a:gd name="T28" fmla="*/ 22 w 834"/>
              <a:gd name="T29" fmla="*/ 397 h 740"/>
              <a:gd name="T30" fmla="*/ 17 w 834"/>
              <a:gd name="T31" fmla="*/ 463 h 740"/>
              <a:gd name="T32" fmla="*/ 81 w 834"/>
              <a:gd name="T33" fmla="*/ 469 h 740"/>
              <a:gd name="T34" fmla="*/ 395 w 834"/>
              <a:gd name="T35" fmla="*/ 443 h 740"/>
              <a:gd name="T36" fmla="*/ 599 w 834"/>
              <a:gd name="T37" fmla="*/ 507 h 740"/>
              <a:gd name="T38" fmla="*/ 812 w 834"/>
              <a:gd name="T39" fmla="*/ 406 h 740"/>
              <a:gd name="T40" fmla="*/ 818 w 834"/>
              <a:gd name="T41" fmla="*/ 341 h 740"/>
              <a:gd name="T42" fmla="*/ 754 w 834"/>
              <a:gd name="T43" fmla="*/ 335 h 740"/>
              <a:gd name="T44" fmla="*/ 81 w 834"/>
              <a:gd name="T45" fmla="*/ 235 h 740"/>
              <a:gd name="T46" fmla="*/ 81 w 834"/>
              <a:gd name="T47" fmla="*/ 235 h 740"/>
              <a:gd name="T48" fmla="*/ 395 w 834"/>
              <a:gd name="T49" fmla="*/ 209 h 740"/>
              <a:gd name="T50" fmla="*/ 599 w 834"/>
              <a:gd name="T51" fmla="*/ 273 h 740"/>
              <a:gd name="T52" fmla="*/ 812 w 834"/>
              <a:gd name="T53" fmla="*/ 173 h 740"/>
              <a:gd name="T54" fmla="*/ 818 w 834"/>
              <a:gd name="T55" fmla="*/ 107 h 740"/>
              <a:gd name="T56" fmla="*/ 754 w 834"/>
              <a:gd name="T57" fmla="*/ 101 h 740"/>
              <a:gd name="T58" fmla="*/ 439 w 834"/>
              <a:gd name="T59" fmla="*/ 128 h 740"/>
              <a:gd name="T60" fmla="*/ 22 w 834"/>
              <a:gd name="T61" fmla="*/ 164 h 740"/>
              <a:gd name="T62" fmla="*/ 17 w 834"/>
              <a:gd name="T63" fmla="*/ 230 h 740"/>
              <a:gd name="T64" fmla="*/ 81 w 834"/>
              <a:gd name="T65" fmla="*/ 235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4" h="740">
                <a:moveTo>
                  <a:pt x="754" y="568"/>
                </a:moveTo>
                <a:lnTo>
                  <a:pt x="754" y="568"/>
                </a:lnTo>
                <a:cubicBezTo>
                  <a:pt x="674" y="637"/>
                  <a:pt x="611" y="691"/>
                  <a:pt x="439" y="594"/>
                </a:cubicBezTo>
                <a:cubicBezTo>
                  <a:pt x="213" y="467"/>
                  <a:pt x="107" y="558"/>
                  <a:pt x="22" y="631"/>
                </a:cubicBezTo>
                <a:cubicBezTo>
                  <a:pt x="3" y="647"/>
                  <a:pt x="0" y="677"/>
                  <a:pt x="17" y="697"/>
                </a:cubicBezTo>
                <a:cubicBezTo>
                  <a:pt x="33" y="716"/>
                  <a:pt x="62" y="719"/>
                  <a:pt x="81" y="702"/>
                </a:cubicBezTo>
                <a:cubicBezTo>
                  <a:pt x="161" y="634"/>
                  <a:pt x="224" y="579"/>
                  <a:pt x="395" y="676"/>
                </a:cubicBezTo>
                <a:cubicBezTo>
                  <a:pt x="477" y="723"/>
                  <a:pt x="544" y="740"/>
                  <a:pt x="599" y="740"/>
                </a:cubicBezTo>
                <a:cubicBezTo>
                  <a:pt x="696" y="740"/>
                  <a:pt x="758" y="686"/>
                  <a:pt x="812" y="640"/>
                </a:cubicBezTo>
                <a:cubicBezTo>
                  <a:pt x="832" y="623"/>
                  <a:pt x="834" y="594"/>
                  <a:pt x="818" y="574"/>
                </a:cubicBezTo>
                <a:cubicBezTo>
                  <a:pt x="802" y="554"/>
                  <a:pt x="773" y="552"/>
                  <a:pt x="754" y="568"/>
                </a:cubicBezTo>
                <a:close/>
                <a:moveTo>
                  <a:pt x="754" y="335"/>
                </a:moveTo>
                <a:lnTo>
                  <a:pt x="754" y="335"/>
                </a:lnTo>
                <a:cubicBezTo>
                  <a:pt x="674" y="404"/>
                  <a:pt x="611" y="458"/>
                  <a:pt x="439" y="361"/>
                </a:cubicBezTo>
                <a:cubicBezTo>
                  <a:pt x="213" y="233"/>
                  <a:pt x="107" y="324"/>
                  <a:pt x="22" y="397"/>
                </a:cubicBezTo>
                <a:cubicBezTo>
                  <a:pt x="3" y="414"/>
                  <a:pt x="0" y="443"/>
                  <a:pt x="17" y="463"/>
                </a:cubicBezTo>
                <a:cubicBezTo>
                  <a:pt x="33" y="483"/>
                  <a:pt x="62" y="485"/>
                  <a:pt x="81" y="469"/>
                </a:cubicBezTo>
                <a:cubicBezTo>
                  <a:pt x="161" y="400"/>
                  <a:pt x="224" y="346"/>
                  <a:pt x="395" y="443"/>
                </a:cubicBezTo>
                <a:cubicBezTo>
                  <a:pt x="477" y="489"/>
                  <a:pt x="544" y="507"/>
                  <a:pt x="599" y="507"/>
                </a:cubicBezTo>
                <a:cubicBezTo>
                  <a:pt x="696" y="507"/>
                  <a:pt x="758" y="453"/>
                  <a:pt x="812" y="406"/>
                </a:cubicBezTo>
                <a:cubicBezTo>
                  <a:pt x="832" y="390"/>
                  <a:pt x="834" y="360"/>
                  <a:pt x="818" y="341"/>
                </a:cubicBezTo>
                <a:cubicBezTo>
                  <a:pt x="802" y="321"/>
                  <a:pt x="773" y="318"/>
                  <a:pt x="754" y="335"/>
                </a:cubicBezTo>
                <a:close/>
                <a:moveTo>
                  <a:pt x="81" y="235"/>
                </a:moveTo>
                <a:lnTo>
                  <a:pt x="81" y="235"/>
                </a:lnTo>
                <a:cubicBezTo>
                  <a:pt x="161" y="167"/>
                  <a:pt x="224" y="113"/>
                  <a:pt x="395" y="209"/>
                </a:cubicBezTo>
                <a:cubicBezTo>
                  <a:pt x="477" y="256"/>
                  <a:pt x="544" y="273"/>
                  <a:pt x="599" y="273"/>
                </a:cubicBezTo>
                <a:cubicBezTo>
                  <a:pt x="696" y="273"/>
                  <a:pt x="758" y="219"/>
                  <a:pt x="812" y="173"/>
                </a:cubicBezTo>
                <a:cubicBezTo>
                  <a:pt x="832" y="156"/>
                  <a:pt x="834" y="127"/>
                  <a:pt x="818" y="107"/>
                </a:cubicBezTo>
                <a:cubicBezTo>
                  <a:pt x="802" y="87"/>
                  <a:pt x="773" y="85"/>
                  <a:pt x="754" y="101"/>
                </a:cubicBezTo>
                <a:cubicBezTo>
                  <a:pt x="674" y="170"/>
                  <a:pt x="611" y="224"/>
                  <a:pt x="439" y="128"/>
                </a:cubicBezTo>
                <a:cubicBezTo>
                  <a:pt x="213" y="0"/>
                  <a:pt x="107" y="91"/>
                  <a:pt x="22" y="164"/>
                </a:cubicBezTo>
                <a:cubicBezTo>
                  <a:pt x="3" y="181"/>
                  <a:pt x="0" y="210"/>
                  <a:pt x="17" y="230"/>
                </a:cubicBezTo>
                <a:cubicBezTo>
                  <a:pt x="33" y="249"/>
                  <a:pt x="62" y="252"/>
                  <a:pt x="81" y="235"/>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1" name="Freeform 12"/>
          <p:cNvSpPr>
            <a:spLocks noEditPoints="1"/>
          </p:cNvSpPr>
          <p:nvPr/>
        </p:nvSpPr>
        <p:spPr bwMode="auto">
          <a:xfrm>
            <a:off x="558006" y="5778655"/>
            <a:ext cx="368279" cy="380051"/>
          </a:xfrm>
          <a:custGeom>
            <a:avLst/>
            <a:gdLst>
              <a:gd name="T0" fmla="*/ 678 w 728"/>
              <a:gd name="T1" fmla="*/ 74 h 747"/>
              <a:gd name="T2" fmla="*/ 678 w 728"/>
              <a:gd name="T3" fmla="*/ 74 h 747"/>
              <a:gd name="T4" fmla="*/ 444 w 728"/>
              <a:gd name="T5" fmla="*/ 65 h 747"/>
              <a:gd name="T6" fmla="*/ 398 w 728"/>
              <a:gd name="T7" fmla="*/ 111 h 747"/>
              <a:gd name="T8" fmla="*/ 398 w 728"/>
              <a:gd name="T9" fmla="*/ 174 h 747"/>
              <a:gd name="T10" fmla="*/ 462 w 728"/>
              <a:gd name="T11" fmla="*/ 175 h 747"/>
              <a:gd name="T12" fmla="*/ 508 w 728"/>
              <a:gd name="T13" fmla="*/ 129 h 747"/>
              <a:gd name="T14" fmla="*/ 614 w 728"/>
              <a:gd name="T15" fmla="*/ 138 h 747"/>
              <a:gd name="T16" fmla="*/ 638 w 728"/>
              <a:gd name="T17" fmla="*/ 195 h 747"/>
              <a:gd name="T18" fmla="*/ 614 w 728"/>
              <a:gd name="T19" fmla="*/ 252 h 747"/>
              <a:gd name="T20" fmla="*/ 470 w 728"/>
              <a:gd name="T21" fmla="*/ 396 h 747"/>
              <a:gd name="T22" fmla="*/ 359 w 728"/>
              <a:gd name="T23" fmla="*/ 417 h 747"/>
              <a:gd name="T24" fmla="*/ 295 w 728"/>
              <a:gd name="T25" fmla="*/ 418 h 747"/>
              <a:gd name="T26" fmla="*/ 295 w 728"/>
              <a:gd name="T27" fmla="*/ 481 h 747"/>
              <a:gd name="T28" fmla="*/ 397 w 728"/>
              <a:gd name="T29" fmla="*/ 526 h 747"/>
              <a:gd name="T30" fmla="*/ 533 w 728"/>
              <a:gd name="T31" fmla="*/ 460 h 747"/>
              <a:gd name="T32" fmla="*/ 678 w 728"/>
              <a:gd name="T33" fmla="*/ 316 h 747"/>
              <a:gd name="T34" fmla="*/ 728 w 728"/>
              <a:gd name="T35" fmla="*/ 195 h 747"/>
              <a:gd name="T36" fmla="*/ 678 w 728"/>
              <a:gd name="T37" fmla="*/ 74 h 747"/>
              <a:gd name="T38" fmla="*/ 267 w 728"/>
              <a:gd name="T39" fmla="*/ 597 h 747"/>
              <a:gd name="T40" fmla="*/ 267 w 728"/>
              <a:gd name="T41" fmla="*/ 597 h 747"/>
              <a:gd name="T42" fmla="*/ 230 w 728"/>
              <a:gd name="T43" fmla="*/ 633 h 747"/>
              <a:gd name="T44" fmla="*/ 114 w 728"/>
              <a:gd name="T45" fmla="*/ 633 h 747"/>
              <a:gd name="T46" fmla="*/ 90 w 728"/>
              <a:gd name="T47" fmla="*/ 576 h 747"/>
              <a:gd name="T48" fmla="*/ 114 w 728"/>
              <a:gd name="T49" fmla="*/ 520 h 747"/>
              <a:gd name="T50" fmla="*/ 250 w 728"/>
              <a:gd name="T51" fmla="*/ 385 h 747"/>
              <a:gd name="T52" fmla="*/ 369 w 728"/>
              <a:gd name="T53" fmla="*/ 354 h 747"/>
              <a:gd name="T54" fmla="*/ 433 w 728"/>
              <a:gd name="T55" fmla="*/ 354 h 747"/>
              <a:gd name="T56" fmla="*/ 433 w 728"/>
              <a:gd name="T57" fmla="*/ 290 h 747"/>
              <a:gd name="T58" fmla="*/ 186 w 728"/>
              <a:gd name="T59" fmla="*/ 321 h 747"/>
              <a:gd name="T60" fmla="*/ 50 w 728"/>
              <a:gd name="T61" fmla="*/ 455 h 747"/>
              <a:gd name="T62" fmla="*/ 0 w 728"/>
              <a:gd name="T63" fmla="*/ 576 h 747"/>
              <a:gd name="T64" fmla="*/ 50 w 728"/>
              <a:gd name="T65" fmla="*/ 698 h 747"/>
              <a:gd name="T66" fmla="*/ 172 w 728"/>
              <a:gd name="T67" fmla="*/ 747 h 747"/>
              <a:gd name="T68" fmla="*/ 293 w 728"/>
              <a:gd name="T69" fmla="*/ 698 h 747"/>
              <a:gd name="T70" fmla="*/ 330 w 728"/>
              <a:gd name="T71" fmla="*/ 661 h 747"/>
              <a:gd name="T72" fmla="*/ 331 w 728"/>
              <a:gd name="T73" fmla="*/ 597 h 747"/>
              <a:gd name="T74" fmla="*/ 267 w 728"/>
              <a:gd name="T75" fmla="*/ 59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8" h="747">
                <a:moveTo>
                  <a:pt x="678" y="74"/>
                </a:moveTo>
                <a:lnTo>
                  <a:pt x="678" y="74"/>
                </a:lnTo>
                <a:cubicBezTo>
                  <a:pt x="608" y="4"/>
                  <a:pt x="509" y="0"/>
                  <a:pt x="444" y="65"/>
                </a:cubicBezTo>
                <a:lnTo>
                  <a:pt x="398" y="111"/>
                </a:lnTo>
                <a:cubicBezTo>
                  <a:pt x="380" y="128"/>
                  <a:pt x="380" y="157"/>
                  <a:pt x="398" y="174"/>
                </a:cubicBezTo>
                <a:cubicBezTo>
                  <a:pt x="415" y="192"/>
                  <a:pt x="444" y="192"/>
                  <a:pt x="462" y="175"/>
                </a:cubicBezTo>
                <a:lnTo>
                  <a:pt x="508" y="129"/>
                </a:lnTo>
                <a:cubicBezTo>
                  <a:pt x="541" y="96"/>
                  <a:pt x="585" y="109"/>
                  <a:pt x="614" y="138"/>
                </a:cubicBezTo>
                <a:cubicBezTo>
                  <a:pt x="630" y="153"/>
                  <a:pt x="638" y="174"/>
                  <a:pt x="638" y="195"/>
                </a:cubicBezTo>
                <a:cubicBezTo>
                  <a:pt x="638" y="217"/>
                  <a:pt x="630" y="237"/>
                  <a:pt x="614" y="252"/>
                </a:cubicBezTo>
                <a:lnTo>
                  <a:pt x="470" y="396"/>
                </a:lnTo>
                <a:cubicBezTo>
                  <a:pt x="403" y="461"/>
                  <a:pt x="372" y="430"/>
                  <a:pt x="359" y="417"/>
                </a:cubicBezTo>
                <a:cubicBezTo>
                  <a:pt x="341" y="400"/>
                  <a:pt x="313" y="400"/>
                  <a:pt x="295" y="418"/>
                </a:cubicBezTo>
                <a:cubicBezTo>
                  <a:pt x="278" y="435"/>
                  <a:pt x="278" y="464"/>
                  <a:pt x="295" y="481"/>
                </a:cubicBezTo>
                <a:cubicBezTo>
                  <a:pt x="326" y="512"/>
                  <a:pt x="361" y="526"/>
                  <a:pt x="397" y="526"/>
                </a:cubicBezTo>
                <a:cubicBezTo>
                  <a:pt x="441" y="526"/>
                  <a:pt x="488" y="504"/>
                  <a:pt x="533" y="460"/>
                </a:cubicBezTo>
                <a:lnTo>
                  <a:pt x="678" y="316"/>
                </a:lnTo>
                <a:cubicBezTo>
                  <a:pt x="710" y="284"/>
                  <a:pt x="728" y="241"/>
                  <a:pt x="728" y="195"/>
                </a:cubicBezTo>
                <a:cubicBezTo>
                  <a:pt x="728" y="149"/>
                  <a:pt x="710" y="106"/>
                  <a:pt x="678" y="74"/>
                </a:cubicBezTo>
                <a:close/>
                <a:moveTo>
                  <a:pt x="267" y="597"/>
                </a:moveTo>
                <a:lnTo>
                  <a:pt x="267" y="597"/>
                </a:lnTo>
                <a:lnTo>
                  <a:pt x="230" y="633"/>
                </a:lnTo>
                <a:cubicBezTo>
                  <a:pt x="198" y="665"/>
                  <a:pt x="146" y="665"/>
                  <a:pt x="114" y="633"/>
                </a:cubicBezTo>
                <a:cubicBezTo>
                  <a:pt x="99" y="618"/>
                  <a:pt x="90" y="598"/>
                  <a:pt x="90" y="576"/>
                </a:cubicBezTo>
                <a:cubicBezTo>
                  <a:pt x="90" y="555"/>
                  <a:pt x="99" y="535"/>
                  <a:pt x="114" y="520"/>
                </a:cubicBezTo>
                <a:lnTo>
                  <a:pt x="250" y="385"/>
                </a:lnTo>
                <a:cubicBezTo>
                  <a:pt x="278" y="357"/>
                  <a:pt x="331" y="316"/>
                  <a:pt x="369" y="354"/>
                </a:cubicBezTo>
                <a:cubicBezTo>
                  <a:pt x="387" y="372"/>
                  <a:pt x="416" y="372"/>
                  <a:pt x="433" y="354"/>
                </a:cubicBezTo>
                <a:cubicBezTo>
                  <a:pt x="451" y="336"/>
                  <a:pt x="451" y="308"/>
                  <a:pt x="433" y="290"/>
                </a:cubicBezTo>
                <a:cubicBezTo>
                  <a:pt x="367" y="225"/>
                  <a:pt x="270" y="237"/>
                  <a:pt x="186" y="321"/>
                </a:cubicBezTo>
                <a:lnTo>
                  <a:pt x="50" y="455"/>
                </a:lnTo>
                <a:cubicBezTo>
                  <a:pt x="18" y="488"/>
                  <a:pt x="0" y="531"/>
                  <a:pt x="0" y="576"/>
                </a:cubicBezTo>
                <a:cubicBezTo>
                  <a:pt x="0" y="622"/>
                  <a:pt x="18" y="665"/>
                  <a:pt x="50" y="698"/>
                </a:cubicBezTo>
                <a:cubicBezTo>
                  <a:pt x="84" y="731"/>
                  <a:pt x="128" y="747"/>
                  <a:pt x="172" y="747"/>
                </a:cubicBezTo>
                <a:cubicBezTo>
                  <a:pt x="216" y="747"/>
                  <a:pt x="260" y="731"/>
                  <a:pt x="293" y="698"/>
                </a:cubicBezTo>
                <a:lnTo>
                  <a:pt x="330" y="661"/>
                </a:lnTo>
                <a:cubicBezTo>
                  <a:pt x="348" y="643"/>
                  <a:pt x="348" y="615"/>
                  <a:pt x="331" y="597"/>
                </a:cubicBezTo>
                <a:cubicBezTo>
                  <a:pt x="313" y="579"/>
                  <a:pt x="284" y="579"/>
                  <a:pt x="267" y="59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2" name="Freeform 13"/>
          <p:cNvSpPr>
            <a:spLocks noEditPoints="1"/>
          </p:cNvSpPr>
          <p:nvPr/>
        </p:nvSpPr>
        <p:spPr bwMode="auto">
          <a:xfrm>
            <a:off x="558006" y="8192015"/>
            <a:ext cx="368524" cy="328891"/>
          </a:xfrm>
          <a:custGeom>
            <a:avLst/>
            <a:gdLst>
              <a:gd name="T0" fmla="*/ 121 w 881"/>
              <a:gd name="T1" fmla="*/ 699 h 782"/>
              <a:gd name="T2" fmla="*/ 121 w 881"/>
              <a:gd name="T3" fmla="*/ 699 h 782"/>
              <a:gd name="T4" fmla="*/ 121 w 881"/>
              <a:gd name="T5" fmla="*/ 732 h 782"/>
              <a:gd name="T6" fmla="*/ 162 w 881"/>
              <a:gd name="T7" fmla="*/ 773 h 782"/>
              <a:gd name="T8" fmla="*/ 195 w 881"/>
              <a:gd name="T9" fmla="*/ 769 h 782"/>
              <a:gd name="T10" fmla="*/ 410 w 881"/>
              <a:gd name="T11" fmla="*/ 558 h 782"/>
              <a:gd name="T12" fmla="*/ 344 w 881"/>
              <a:gd name="T13" fmla="*/ 483 h 782"/>
              <a:gd name="T14" fmla="*/ 121 w 881"/>
              <a:gd name="T15" fmla="*/ 699 h 782"/>
              <a:gd name="T16" fmla="*/ 874 w 881"/>
              <a:gd name="T17" fmla="*/ 100 h 782"/>
              <a:gd name="T18" fmla="*/ 874 w 881"/>
              <a:gd name="T19" fmla="*/ 100 h 782"/>
              <a:gd name="T20" fmla="*/ 853 w 881"/>
              <a:gd name="T21" fmla="*/ 92 h 782"/>
              <a:gd name="T22" fmla="*/ 811 w 881"/>
              <a:gd name="T23" fmla="*/ 158 h 782"/>
              <a:gd name="T24" fmla="*/ 726 w 881"/>
              <a:gd name="T25" fmla="*/ 176 h 782"/>
              <a:gd name="T26" fmla="*/ 702 w 881"/>
              <a:gd name="T27" fmla="*/ 99 h 782"/>
              <a:gd name="T28" fmla="*/ 742 w 881"/>
              <a:gd name="T29" fmla="*/ 29 h 782"/>
              <a:gd name="T30" fmla="*/ 726 w 881"/>
              <a:gd name="T31" fmla="*/ 13 h 782"/>
              <a:gd name="T32" fmla="*/ 602 w 881"/>
              <a:gd name="T33" fmla="*/ 112 h 782"/>
              <a:gd name="T34" fmla="*/ 565 w 881"/>
              <a:gd name="T35" fmla="*/ 265 h 782"/>
              <a:gd name="T36" fmla="*/ 506 w 881"/>
              <a:gd name="T37" fmla="*/ 327 h 782"/>
              <a:gd name="T38" fmla="*/ 565 w 881"/>
              <a:gd name="T39" fmla="*/ 396 h 782"/>
              <a:gd name="T40" fmla="*/ 637 w 881"/>
              <a:gd name="T41" fmla="*/ 327 h 782"/>
              <a:gd name="T42" fmla="*/ 725 w 881"/>
              <a:gd name="T43" fmla="*/ 300 h 782"/>
              <a:gd name="T44" fmla="*/ 859 w 881"/>
              <a:gd name="T45" fmla="*/ 245 h 782"/>
              <a:gd name="T46" fmla="*/ 874 w 881"/>
              <a:gd name="T47" fmla="*/ 100 h 782"/>
              <a:gd name="T48" fmla="*/ 388 w 881"/>
              <a:gd name="T49" fmla="*/ 276 h 782"/>
              <a:gd name="T50" fmla="*/ 388 w 881"/>
              <a:gd name="T51" fmla="*/ 276 h 782"/>
              <a:gd name="T52" fmla="*/ 371 w 881"/>
              <a:gd name="T53" fmla="*/ 275 h 782"/>
              <a:gd name="T54" fmla="*/ 308 w 881"/>
              <a:gd name="T55" fmla="*/ 330 h 782"/>
              <a:gd name="T56" fmla="*/ 307 w 881"/>
              <a:gd name="T57" fmla="*/ 347 h 782"/>
              <a:gd name="T58" fmla="*/ 671 w 881"/>
              <a:gd name="T59" fmla="*/ 761 h 782"/>
              <a:gd name="T60" fmla="*/ 704 w 881"/>
              <a:gd name="T61" fmla="*/ 764 h 782"/>
              <a:gd name="T62" fmla="*/ 746 w 881"/>
              <a:gd name="T63" fmla="*/ 728 h 782"/>
              <a:gd name="T64" fmla="*/ 749 w 881"/>
              <a:gd name="T65" fmla="*/ 695 h 782"/>
              <a:gd name="T66" fmla="*/ 388 w 881"/>
              <a:gd name="T67" fmla="*/ 276 h 782"/>
              <a:gd name="T68" fmla="*/ 138 w 881"/>
              <a:gd name="T69" fmla="*/ 253 h 782"/>
              <a:gd name="T70" fmla="*/ 138 w 881"/>
              <a:gd name="T71" fmla="*/ 253 h 782"/>
              <a:gd name="T72" fmla="*/ 258 w 881"/>
              <a:gd name="T73" fmla="*/ 296 h 782"/>
              <a:gd name="T74" fmla="*/ 274 w 881"/>
              <a:gd name="T75" fmla="*/ 291 h 782"/>
              <a:gd name="T76" fmla="*/ 341 w 881"/>
              <a:gd name="T77" fmla="*/ 232 h 782"/>
              <a:gd name="T78" fmla="*/ 342 w 881"/>
              <a:gd name="T79" fmla="*/ 219 h 782"/>
              <a:gd name="T80" fmla="*/ 310 w 881"/>
              <a:gd name="T81" fmla="*/ 177 h 782"/>
              <a:gd name="T82" fmla="*/ 481 w 881"/>
              <a:gd name="T83" fmla="*/ 2 h 782"/>
              <a:gd name="T84" fmla="*/ 351 w 881"/>
              <a:gd name="T85" fmla="*/ 2 h 782"/>
              <a:gd name="T86" fmla="*/ 189 w 881"/>
              <a:gd name="T87" fmla="*/ 85 h 782"/>
              <a:gd name="T88" fmla="*/ 122 w 881"/>
              <a:gd name="T89" fmla="*/ 138 h 782"/>
              <a:gd name="T90" fmla="*/ 96 w 881"/>
              <a:gd name="T91" fmla="*/ 197 h 782"/>
              <a:gd name="T92" fmla="*/ 40 w 881"/>
              <a:gd name="T93" fmla="*/ 215 h 782"/>
              <a:gd name="T94" fmla="*/ 7 w 881"/>
              <a:gd name="T95" fmla="*/ 242 h 782"/>
              <a:gd name="T96" fmla="*/ 6 w 881"/>
              <a:gd name="T97" fmla="*/ 262 h 782"/>
              <a:gd name="T98" fmla="*/ 66 w 881"/>
              <a:gd name="T99" fmla="*/ 329 h 782"/>
              <a:gd name="T100" fmla="*/ 91 w 881"/>
              <a:gd name="T101" fmla="*/ 332 h 782"/>
              <a:gd name="T102" fmla="*/ 122 w 881"/>
              <a:gd name="T103" fmla="*/ 305 h 782"/>
              <a:gd name="T104" fmla="*/ 138 w 881"/>
              <a:gd name="T105" fmla="*/ 253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81" h="782">
                <a:moveTo>
                  <a:pt x="121" y="699"/>
                </a:moveTo>
                <a:lnTo>
                  <a:pt x="121" y="699"/>
                </a:lnTo>
                <a:cubicBezTo>
                  <a:pt x="111" y="708"/>
                  <a:pt x="111" y="723"/>
                  <a:pt x="121" y="732"/>
                </a:cubicBezTo>
                <a:lnTo>
                  <a:pt x="162" y="773"/>
                </a:lnTo>
                <a:cubicBezTo>
                  <a:pt x="171" y="782"/>
                  <a:pt x="186" y="779"/>
                  <a:pt x="195" y="769"/>
                </a:cubicBezTo>
                <a:lnTo>
                  <a:pt x="410" y="558"/>
                </a:lnTo>
                <a:lnTo>
                  <a:pt x="344" y="483"/>
                </a:lnTo>
                <a:lnTo>
                  <a:pt x="121" y="699"/>
                </a:lnTo>
                <a:close/>
                <a:moveTo>
                  <a:pt x="874" y="100"/>
                </a:moveTo>
                <a:lnTo>
                  <a:pt x="874" y="100"/>
                </a:lnTo>
                <a:cubicBezTo>
                  <a:pt x="871" y="78"/>
                  <a:pt x="859" y="82"/>
                  <a:pt x="853" y="92"/>
                </a:cubicBezTo>
                <a:cubicBezTo>
                  <a:pt x="848" y="101"/>
                  <a:pt x="822" y="140"/>
                  <a:pt x="811" y="158"/>
                </a:cubicBezTo>
                <a:cubicBezTo>
                  <a:pt x="801" y="175"/>
                  <a:pt x="775" y="210"/>
                  <a:pt x="726" y="176"/>
                </a:cubicBezTo>
                <a:cubicBezTo>
                  <a:pt x="676" y="140"/>
                  <a:pt x="693" y="115"/>
                  <a:pt x="702" y="99"/>
                </a:cubicBezTo>
                <a:cubicBezTo>
                  <a:pt x="711" y="82"/>
                  <a:pt x="738" y="35"/>
                  <a:pt x="742" y="29"/>
                </a:cubicBezTo>
                <a:cubicBezTo>
                  <a:pt x="746" y="23"/>
                  <a:pt x="741" y="6"/>
                  <a:pt x="726" y="13"/>
                </a:cubicBezTo>
                <a:cubicBezTo>
                  <a:pt x="710" y="20"/>
                  <a:pt x="615" y="58"/>
                  <a:pt x="602" y="112"/>
                </a:cubicBezTo>
                <a:cubicBezTo>
                  <a:pt x="588" y="167"/>
                  <a:pt x="613" y="216"/>
                  <a:pt x="565" y="265"/>
                </a:cubicBezTo>
                <a:lnTo>
                  <a:pt x="506" y="327"/>
                </a:lnTo>
                <a:lnTo>
                  <a:pt x="565" y="396"/>
                </a:lnTo>
                <a:lnTo>
                  <a:pt x="637" y="327"/>
                </a:lnTo>
                <a:cubicBezTo>
                  <a:pt x="655" y="309"/>
                  <a:pt x="692" y="292"/>
                  <a:pt x="725" y="300"/>
                </a:cubicBezTo>
                <a:cubicBezTo>
                  <a:pt x="797" y="316"/>
                  <a:pt x="836" y="289"/>
                  <a:pt x="859" y="245"/>
                </a:cubicBezTo>
                <a:cubicBezTo>
                  <a:pt x="881" y="205"/>
                  <a:pt x="877" y="121"/>
                  <a:pt x="874" y="100"/>
                </a:cubicBezTo>
                <a:close/>
                <a:moveTo>
                  <a:pt x="388" y="276"/>
                </a:moveTo>
                <a:lnTo>
                  <a:pt x="388" y="276"/>
                </a:lnTo>
                <a:cubicBezTo>
                  <a:pt x="383" y="270"/>
                  <a:pt x="377" y="270"/>
                  <a:pt x="371" y="275"/>
                </a:cubicBezTo>
                <a:lnTo>
                  <a:pt x="308" y="330"/>
                </a:lnTo>
                <a:cubicBezTo>
                  <a:pt x="303" y="334"/>
                  <a:pt x="302" y="342"/>
                  <a:pt x="307" y="347"/>
                </a:cubicBezTo>
                <a:lnTo>
                  <a:pt x="671" y="761"/>
                </a:lnTo>
                <a:cubicBezTo>
                  <a:pt x="679" y="771"/>
                  <a:pt x="694" y="772"/>
                  <a:pt x="704" y="764"/>
                </a:cubicBezTo>
                <a:lnTo>
                  <a:pt x="746" y="728"/>
                </a:lnTo>
                <a:cubicBezTo>
                  <a:pt x="756" y="719"/>
                  <a:pt x="757" y="705"/>
                  <a:pt x="749" y="695"/>
                </a:cubicBezTo>
                <a:lnTo>
                  <a:pt x="388" y="276"/>
                </a:lnTo>
                <a:close/>
                <a:moveTo>
                  <a:pt x="138" y="253"/>
                </a:moveTo>
                <a:lnTo>
                  <a:pt x="138" y="253"/>
                </a:lnTo>
                <a:cubicBezTo>
                  <a:pt x="179" y="221"/>
                  <a:pt x="213" y="243"/>
                  <a:pt x="258" y="296"/>
                </a:cubicBezTo>
                <a:cubicBezTo>
                  <a:pt x="263" y="302"/>
                  <a:pt x="270" y="295"/>
                  <a:pt x="274" y="291"/>
                </a:cubicBezTo>
                <a:cubicBezTo>
                  <a:pt x="278" y="288"/>
                  <a:pt x="338" y="234"/>
                  <a:pt x="341" y="232"/>
                </a:cubicBezTo>
                <a:cubicBezTo>
                  <a:pt x="344" y="229"/>
                  <a:pt x="347" y="224"/>
                  <a:pt x="342" y="219"/>
                </a:cubicBezTo>
                <a:cubicBezTo>
                  <a:pt x="338" y="213"/>
                  <a:pt x="321" y="191"/>
                  <a:pt x="310" y="177"/>
                </a:cubicBezTo>
                <a:cubicBezTo>
                  <a:pt x="230" y="73"/>
                  <a:pt x="527" y="3"/>
                  <a:pt x="481" y="2"/>
                </a:cubicBezTo>
                <a:cubicBezTo>
                  <a:pt x="458" y="1"/>
                  <a:pt x="365" y="0"/>
                  <a:pt x="351" y="2"/>
                </a:cubicBezTo>
                <a:cubicBezTo>
                  <a:pt x="295" y="8"/>
                  <a:pt x="224" y="60"/>
                  <a:pt x="189" y="85"/>
                </a:cubicBezTo>
                <a:cubicBezTo>
                  <a:pt x="142" y="117"/>
                  <a:pt x="125" y="135"/>
                  <a:pt x="122" y="138"/>
                </a:cubicBezTo>
                <a:cubicBezTo>
                  <a:pt x="109" y="149"/>
                  <a:pt x="120" y="176"/>
                  <a:pt x="96" y="197"/>
                </a:cubicBezTo>
                <a:cubicBezTo>
                  <a:pt x="71" y="219"/>
                  <a:pt x="55" y="202"/>
                  <a:pt x="40" y="215"/>
                </a:cubicBezTo>
                <a:cubicBezTo>
                  <a:pt x="33" y="221"/>
                  <a:pt x="13" y="237"/>
                  <a:pt x="7" y="242"/>
                </a:cubicBezTo>
                <a:cubicBezTo>
                  <a:pt x="1" y="247"/>
                  <a:pt x="0" y="256"/>
                  <a:pt x="6" y="262"/>
                </a:cubicBezTo>
                <a:cubicBezTo>
                  <a:pt x="6" y="262"/>
                  <a:pt x="62" y="324"/>
                  <a:pt x="66" y="329"/>
                </a:cubicBezTo>
                <a:cubicBezTo>
                  <a:pt x="71" y="334"/>
                  <a:pt x="83" y="339"/>
                  <a:pt x="91" y="332"/>
                </a:cubicBezTo>
                <a:cubicBezTo>
                  <a:pt x="99" y="325"/>
                  <a:pt x="119" y="308"/>
                  <a:pt x="122" y="305"/>
                </a:cubicBezTo>
                <a:cubicBezTo>
                  <a:pt x="126" y="302"/>
                  <a:pt x="120" y="267"/>
                  <a:pt x="138" y="25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3" name="Freeform 14"/>
          <p:cNvSpPr>
            <a:spLocks/>
          </p:cNvSpPr>
          <p:nvPr/>
        </p:nvSpPr>
        <p:spPr bwMode="auto">
          <a:xfrm flipV="1">
            <a:off x="558006" y="6637587"/>
            <a:ext cx="324141" cy="359319"/>
          </a:xfrm>
          <a:custGeom>
            <a:avLst/>
            <a:gdLst>
              <a:gd name="T0" fmla="*/ 611 w 642"/>
              <a:gd name="T1" fmla="*/ 565 h 709"/>
              <a:gd name="T2" fmla="*/ 611 w 642"/>
              <a:gd name="T3" fmla="*/ 565 h 709"/>
              <a:gd name="T4" fmla="*/ 427 w 642"/>
              <a:gd name="T5" fmla="*/ 355 h 709"/>
              <a:gd name="T6" fmla="*/ 611 w 642"/>
              <a:gd name="T7" fmla="*/ 144 h 709"/>
              <a:gd name="T8" fmla="*/ 611 w 642"/>
              <a:gd name="T9" fmla="*/ 31 h 709"/>
              <a:gd name="T10" fmla="*/ 498 w 642"/>
              <a:gd name="T11" fmla="*/ 31 h 709"/>
              <a:gd name="T12" fmla="*/ 321 w 642"/>
              <a:gd name="T13" fmla="*/ 233 h 709"/>
              <a:gd name="T14" fmla="*/ 144 w 642"/>
              <a:gd name="T15" fmla="*/ 31 h 709"/>
              <a:gd name="T16" fmla="*/ 31 w 642"/>
              <a:gd name="T17" fmla="*/ 31 h 709"/>
              <a:gd name="T18" fmla="*/ 31 w 642"/>
              <a:gd name="T19" fmla="*/ 144 h 709"/>
              <a:gd name="T20" fmla="*/ 215 w 642"/>
              <a:gd name="T21" fmla="*/ 355 h 709"/>
              <a:gd name="T22" fmla="*/ 31 w 642"/>
              <a:gd name="T23" fmla="*/ 565 h 709"/>
              <a:gd name="T24" fmla="*/ 31 w 642"/>
              <a:gd name="T25" fmla="*/ 678 h 709"/>
              <a:gd name="T26" fmla="*/ 144 w 642"/>
              <a:gd name="T27" fmla="*/ 678 h 709"/>
              <a:gd name="T28" fmla="*/ 321 w 642"/>
              <a:gd name="T29" fmla="*/ 476 h 709"/>
              <a:gd name="T30" fmla="*/ 498 w 642"/>
              <a:gd name="T31" fmla="*/ 678 h 709"/>
              <a:gd name="T32" fmla="*/ 611 w 642"/>
              <a:gd name="T33" fmla="*/ 678 h 709"/>
              <a:gd name="T34" fmla="*/ 611 w 642"/>
              <a:gd name="T35" fmla="*/ 565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2" h="709">
                <a:moveTo>
                  <a:pt x="611" y="565"/>
                </a:moveTo>
                <a:lnTo>
                  <a:pt x="611" y="565"/>
                </a:lnTo>
                <a:lnTo>
                  <a:pt x="427" y="355"/>
                </a:lnTo>
                <a:lnTo>
                  <a:pt x="611" y="144"/>
                </a:lnTo>
                <a:cubicBezTo>
                  <a:pt x="642" y="113"/>
                  <a:pt x="642" y="63"/>
                  <a:pt x="611" y="31"/>
                </a:cubicBezTo>
                <a:cubicBezTo>
                  <a:pt x="580" y="0"/>
                  <a:pt x="529" y="0"/>
                  <a:pt x="498" y="31"/>
                </a:cubicBezTo>
                <a:lnTo>
                  <a:pt x="321" y="233"/>
                </a:lnTo>
                <a:lnTo>
                  <a:pt x="144" y="31"/>
                </a:lnTo>
                <a:cubicBezTo>
                  <a:pt x="113" y="0"/>
                  <a:pt x="63" y="0"/>
                  <a:pt x="31" y="31"/>
                </a:cubicBezTo>
                <a:cubicBezTo>
                  <a:pt x="0" y="63"/>
                  <a:pt x="0" y="113"/>
                  <a:pt x="31" y="144"/>
                </a:cubicBezTo>
                <a:lnTo>
                  <a:pt x="215" y="355"/>
                </a:lnTo>
                <a:lnTo>
                  <a:pt x="31" y="565"/>
                </a:lnTo>
                <a:cubicBezTo>
                  <a:pt x="0" y="596"/>
                  <a:pt x="0" y="647"/>
                  <a:pt x="31" y="678"/>
                </a:cubicBezTo>
                <a:cubicBezTo>
                  <a:pt x="63" y="709"/>
                  <a:pt x="113" y="709"/>
                  <a:pt x="144" y="678"/>
                </a:cubicBezTo>
                <a:lnTo>
                  <a:pt x="321" y="476"/>
                </a:lnTo>
                <a:lnTo>
                  <a:pt x="498" y="678"/>
                </a:lnTo>
                <a:cubicBezTo>
                  <a:pt x="529" y="709"/>
                  <a:pt x="580" y="709"/>
                  <a:pt x="611" y="678"/>
                </a:cubicBezTo>
                <a:cubicBezTo>
                  <a:pt x="642" y="647"/>
                  <a:pt x="642" y="596"/>
                  <a:pt x="611" y="565"/>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4" name="Freeform 15"/>
          <p:cNvSpPr>
            <a:spLocks noEditPoints="1"/>
          </p:cNvSpPr>
          <p:nvPr/>
        </p:nvSpPr>
        <p:spPr bwMode="auto">
          <a:xfrm>
            <a:off x="558006" y="7461812"/>
            <a:ext cx="381000" cy="373294"/>
          </a:xfrm>
          <a:custGeom>
            <a:avLst/>
            <a:gdLst>
              <a:gd name="T0" fmla="*/ 346 w 1306"/>
              <a:gd name="T1" fmla="*/ 708 h 1278"/>
              <a:gd name="T2" fmla="*/ 346 w 1306"/>
              <a:gd name="T3" fmla="*/ 708 h 1278"/>
              <a:gd name="T4" fmla="*/ 320 w 1306"/>
              <a:gd name="T5" fmla="*/ 691 h 1278"/>
              <a:gd name="T6" fmla="*/ 250 w 1306"/>
              <a:gd name="T7" fmla="*/ 534 h 1278"/>
              <a:gd name="T8" fmla="*/ 276 w 1306"/>
              <a:gd name="T9" fmla="*/ 421 h 1278"/>
              <a:gd name="T10" fmla="*/ 277 w 1306"/>
              <a:gd name="T11" fmla="*/ 351 h 1278"/>
              <a:gd name="T12" fmla="*/ 653 w 1306"/>
              <a:gd name="T13" fmla="*/ 0 h 1278"/>
              <a:gd name="T14" fmla="*/ 1030 w 1306"/>
              <a:gd name="T15" fmla="*/ 324 h 1278"/>
              <a:gd name="T16" fmla="*/ 1035 w 1306"/>
              <a:gd name="T17" fmla="*/ 432 h 1278"/>
              <a:gd name="T18" fmla="*/ 1045 w 1306"/>
              <a:gd name="T19" fmla="*/ 596 h 1278"/>
              <a:gd name="T20" fmla="*/ 959 w 1306"/>
              <a:gd name="T21" fmla="*/ 708 h 1278"/>
              <a:gd name="T22" fmla="*/ 346 w 1306"/>
              <a:gd name="T23" fmla="*/ 708 h 1278"/>
              <a:gd name="T24" fmla="*/ 392 w 1306"/>
              <a:gd name="T25" fmla="*/ 666 h 1278"/>
              <a:gd name="T26" fmla="*/ 392 w 1306"/>
              <a:gd name="T27" fmla="*/ 666 h 1278"/>
              <a:gd name="T28" fmla="*/ 401 w 1306"/>
              <a:gd name="T29" fmla="*/ 695 h 1278"/>
              <a:gd name="T30" fmla="*/ 897 w 1306"/>
              <a:gd name="T31" fmla="*/ 714 h 1278"/>
              <a:gd name="T32" fmla="*/ 790 w 1306"/>
              <a:gd name="T33" fmla="*/ 735 h 1278"/>
              <a:gd name="T34" fmla="*/ 730 w 1306"/>
              <a:gd name="T35" fmla="*/ 771 h 1278"/>
              <a:gd name="T36" fmla="*/ 661 w 1306"/>
              <a:gd name="T37" fmla="*/ 703 h 1278"/>
              <a:gd name="T38" fmla="*/ 730 w 1306"/>
              <a:gd name="T39" fmla="*/ 634 h 1278"/>
              <a:gd name="T40" fmla="*/ 794 w 1306"/>
              <a:gd name="T41" fmla="*/ 679 h 1278"/>
              <a:gd name="T42" fmla="*/ 866 w 1306"/>
              <a:gd name="T43" fmla="*/ 665 h 1278"/>
              <a:gd name="T44" fmla="*/ 923 w 1306"/>
              <a:gd name="T45" fmla="*/ 640 h 1278"/>
              <a:gd name="T46" fmla="*/ 923 w 1306"/>
              <a:gd name="T47" fmla="*/ 640 h 1278"/>
              <a:gd name="T48" fmla="*/ 976 w 1306"/>
              <a:gd name="T49" fmla="*/ 601 h 1278"/>
              <a:gd name="T50" fmla="*/ 991 w 1306"/>
              <a:gd name="T51" fmla="*/ 580 h 1278"/>
              <a:gd name="T52" fmla="*/ 980 w 1306"/>
              <a:gd name="T53" fmla="*/ 450 h 1278"/>
              <a:gd name="T54" fmla="*/ 964 w 1306"/>
              <a:gd name="T55" fmla="*/ 435 h 1278"/>
              <a:gd name="T56" fmla="*/ 527 w 1306"/>
              <a:gd name="T57" fmla="*/ 240 h 1278"/>
              <a:gd name="T58" fmla="*/ 360 w 1306"/>
              <a:gd name="T59" fmla="*/ 430 h 1278"/>
              <a:gd name="T60" fmla="*/ 331 w 1306"/>
              <a:gd name="T61" fmla="*/ 442 h 1278"/>
              <a:gd name="T62" fmla="*/ 307 w 1306"/>
              <a:gd name="T63" fmla="*/ 532 h 1278"/>
              <a:gd name="T64" fmla="*/ 356 w 1306"/>
              <a:gd name="T65" fmla="*/ 648 h 1278"/>
              <a:gd name="T66" fmla="*/ 392 w 1306"/>
              <a:gd name="T67" fmla="*/ 666 h 1278"/>
              <a:gd name="T68" fmla="*/ 125 w 1306"/>
              <a:gd name="T69" fmla="*/ 1011 h 1278"/>
              <a:gd name="T70" fmla="*/ 125 w 1306"/>
              <a:gd name="T71" fmla="*/ 1011 h 1278"/>
              <a:gd name="T72" fmla="*/ 407 w 1306"/>
              <a:gd name="T73" fmla="*/ 905 h 1278"/>
              <a:gd name="T74" fmla="*/ 552 w 1306"/>
              <a:gd name="T75" fmla="*/ 1234 h 1278"/>
              <a:gd name="T76" fmla="*/ 591 w 1306"/>
              <a:gd name="T77" fmla="*/ 1121 h 1278"/>
              <a:gd name="T78" fmla="*/ 571 w 1306"/>
              <a:gd name="T79" fmla="*/ 1095 h 1278"/>
              <a:gd name="T80" fmla="*/ 558 w 1306"/>
              <a:gd name="T81" fmla="*/ 1026 h 1278"/>
              <a:gd name="T82" fmla="*/ 567 w 1306"/>
              <a:gd name="T83" fmla="*/ 987 h 1278"/>
              <a:gd name="T84" fmla="*/ 600 w 1306"/>
              <a:gd name="T85" fmla="*/ 973 h 1278"/>
              <a:gd name="T86" fmla="*/ 705 w 1306"/>
              <a:gd name="T87" fmla="*/ 973 h 1278"/>
              <a:gd name="T88" fmla="*/ 738 w 1306"/>
              <a:gd name="T89" fmla="*/ 987 h 1278"/>
              <a:gd name="T90" fmla="*/ 747 w 1306"/>
              <a:gd name="T91" fmla="*/ 1026 h 1278"/>
              <a:gd name="T92" fmla="*/ 734 w 1306"/>
              <a:gd name="T93" fmla="*/ 1095 h 1278"/>
              <a:gd name="T94" fmla="*/ 715 w 1306"/>
              <a:gd name="T95" fmla="*/ 1121 h 1278"/>
              <a:gd name="T96" fmla="*/ 753 w 1306"/>
              <a:gd name="T97" fmla="*/ 1234 h 1278"/>
              <a:gd name="T98" fmla="*/ 900 w 1306"/>
              <a:gd name="T99" fmla="*/ 906 h 1278"/>
              <a:gd name="T100" fmla="*/ 1180 w 1306"/>
              <a:gd name="T101" fmla="*/ 1011 h 1278"/>
              <a:gd name="T102" fmla="*/ 1306 w 1306"/>
              <a:gd name="T103" fmla="*/ 1174 h 1278"/>
              <a:gd name="T104" fmla="*/ 1306 w 1306"/>
              <a:gd name="T105" fmla="*/ 1226 h 1278"/>
              <a:gd name="T106" fmla="*/ 1253 w 1306"/>
              <a:gd name="T107" fmla="*/ 1278 h 1278"/>
              <a:gd name="T108" fmla="*/ 52 w 1306"/>
              <a:gd name="T109" fmla="*/ 1278 h 1278"/>
              <a:gd name="T110" fmla="*/ 0 w 1306"/>
              <a:gd name="T111" fmla="*/ 1226 h 1278"/>
              <a:gd name="T112" fmla="*/ 0 w 1306"/>
              <a:gd name="T113" fmla="*/ 1174 h 1278"/>
              <a:gd name="T114" fmla="*/ 125 w 1306"/>
              <a:gd name="T115" fmla="*/ 1011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06" h="1278">
                <a:moveTo>
                  <a:pt x="346" y="708"/>
                </a:moveTo>
                <a:lnTo>
                  <a:pt x="346" y="708"/>
                </a:lnTo>
                <a:cubicBezTo>
                  <a:pt x="336" y="704"/>
                  <a:pt x="328" y="698"/>
                  <a:pt x="320" y="691"/>
                </a:cubicBezTo>
                <a:cubicBezTo>
                  <a:pt x="274" y="653"/>
                  <a:pt x="252" y="592"/>
                  <a:pt x="250" y="534"/>
                </a:cubicBezTo>
                <a:cubicBezTo>
                  <a:pt x="249" y="496"/>
                  <a:pt x="255" y="453"/>
                  <a:pt x="276" y="421"/>
                </a:cubicBezTo>
                <a:cubicBezTo>
                  <a:pt x="276" y="397"/>
                  <a:pt x="276" y="355"/>
                  <a:pt x="277" y="351"/>
                </a:cubicBezTo>
                <a:cubicBezTo>
                  <a:pt x="301" y="146"/>
                  <a:pt x="411" y="0"/>
                  <a:pt x="653" y="0"/>
                </a:cubicBezTo>
                <a:cubicBezTo>
                  <a:pt x="887" y="0"/>
                  <a:pt x="1000" y="130"/>
                  <a:pt x="1030" y="324"/>
                </a:cubicBezTo>
                <a:cubicBezTo>
                  <a:pt x="1035" y="360"/>
                  <a:pt x="1034" y="396"/>
                  <a:pt x="1035" y="432"/>
                </a:cubicBezTo>
                <a:cubicBezTo>
                  <a:pt x="1060" y="480"/>
                  <a:pt x="1061" y="544"/>
                  <a:pt x="1045" y="596"/>
                </a:cubicBezTo>
                <a:cubicBezTo>
                  <a:pt x="1031" y="642"/>
                  <a:pt x="1003" y="687"/>
                  <a:pt x="959" y="708"/>
                </a:cubicBezTo>
                <a:cubicBezTo>
                  <a:pt x="871" y="993"/>
                  <a:pt x="433" y="989"/>
                  <a:pt x="346" y="708"/>
                </a:cubicBezTo>
                <a:close/>
                <a:moveTo>
                  <a:pt x="392" y="666"/>
                </a:moveTo>
                <a:lnTo>
                  <a:pt x="392" y="666"/>
                </a:lnTo>
                <a:cubicBezTo>
                  <a:pt x="395" y="675"/>
                  <a:pt x="398" y="685"/>
                  <a:pt x="401" y="695"/>
                </a:cubicBezTo>
                <a:cubicBezTo>
                  <a:pt x="476" y="912"/>
                  <a:pt x="806" y="922"/>
                  <a:pt x="897" y="714"/>
                </a:cubicBezTo>
                <a:cubicBezTo>
                  <a:pt x="863" y="726"/>
                  <a:pt x="826" y="734"/>
                  <a:pt x="790" y="735"/>
                </a:cubicBezTo>
                <a:cubicBezTo>
                  <a:pt x="779" y="756"/>
                  <a:pt x="756" y="771"/>
                  <a:pt x="730" y="771"/>
                </a:cubicBezTo>
                <a:cubicBezTo>
                  <a:pt x="692" y="771"/>
                  <a:pt x="661" y="741"/>
                  <a:pt x="661" y="703"/>
                </a:cubicBezTo>
                <a:cubicBezTo>
                  <a:pt x="661" y="665"/>
                  <a:pt x="692" y="634"/>
                  <a:pt x="730" y="634"/>
                </a:cubicBezTo>
                <a:cubicBezTo>
                  <a:pt x="759" y="634"/>
                  <a:pt x="784" y="653"/>
                  <a:pt x="794" y="679"/>
                </a:cubicBezTo>
                <a:cubicBezTo>
                  <a:pt x="818" y="677"/>
                  <a:pt x="843" y="673"/>
                  <a:pt x="866" y="665"/>
                </a:cubicBezTo>
                <a:cubicBezTo>
                  <a:pt x="886" y="659"/>
                  <a:pt x="905" y="651"/>
                  <a:pt x="923" y="640"/>
                </a:cubicBezTo>
                <a:lnTo>
                  <a:pt x="923" y="640"/>
                </a:lnTo>
                <a:cubicBezTo>
                  <a:pt x="942" y="629"/>
                  <a:pt x="960" y="616"/>
                  <a:pt x="976" y="601"/>
                </a:cubicBezTo>
                <a:cubicBezTo>
                  <a:pt x="986" y="593"/>
                  <a:pt x="987" y="592"/>
                  <a:pt x="991" y="580"/>
                </a:cubicBezTo>
                <a:cubicBezTo>
                  <a:pt x="1003" y="539"/>
                  <a:pt x="1004" y="486"/>
                  <a:pt x="980" y="450"/>
                </a:cubicBezTo>
                <a:cubicBezTo>
                  <a:pt x="975" y="442"/>
                  <a:pt x="970" y="438"/>
                  <a:pt x="964" y="435"/>
                </a:cubicBezTo>
                <a:cubicBezTo>
                  <a:pt x="703" y="429"/>
                  <a:pt x="570" y="245"/>
                  <a:pt x="527" y="240"/>
                </a:cubicBezTo>
                <a:cubicBezTo>
                  <a:pt x="384" y="223"/>
                  <a:pt x="403" y="381"/>
                  <a:pt x="360" y="430"/>
                </a:cubicBezTo>
                <a:cubicBezTo>
                  <a:pt x="354" y="437"/>
                  <a:pt x="339" y="434"/>
                  <a:pt x="331" y="442"/>
                </a:cubicBezTo>
                <a:cubicBezTo>
                  <a:pt x="309" y="461"/>
                  <a:pt x="306" y="505"/>
                  <a:pt x="307" y="532"/>
                </a:cubicBezTo>
                <a:cubicBezTo>
                  <a:pt x="308" y="574"/>
                  <a:pt x="323" y="620"/>
                  <a:pt x="356" y="648"/>
                </a:cubicBezTo>
                <a:cubicBezTo>
                  <a:pt x="367" y="657"/>
                  <a:pt x="379" y="661"/>
                  <a:pt x="392" y="666"/>
                </a:cubicBezTo>
                <a:close/>
                <a:moveTo>
                  <a:pt x="125" y="1011"/>
                </a:moveTo>
                <a:lnTo>
                  <a:pt x="125" y="1011"/>
                </a:lnTo>
                <a:lnTo>
                  <a:pt x="407" y="905"/>
                </a:lnTo>
                <a:lnTo>
                  <a:pt x="552" y="1234"/>
                </a:lnTo>
                <a:lnTo>
                  <a:pt x="591" y="1121"/>
                </a:lnTo>
                <a:cubicBezTo>
                  <a:pt x="580" y="1116"/>
                  <a:pt x="573" y="1107"/>
                  <a:pt x="571" y="1095"/>
                </a:cubicBezTo>
                <a:lnTo>
                  <a:pt x="558" y="1026"/>
                </a:lnTo>
                <a:cubicBezTo>
                  <a:pt x="555" y="1012"/>
                  <a:pt x="557" y="999"/>
                  <a:pt x="567" y="987"/>
                </a:cubicBezTo>
                <a:cubicBezTo>
                  <a:pt x="575" y="979"/>
                  <a:pt x="586" y="973"/>
                  <a:pt x="600" y="973"/>
                </a:cubicBezTo>
                <a:lnTo>
                  <a:pt x="705" y="973"/>
                </a:lnTo>
                <a:cubicBezTo>
                  <a:pt x="719" y="973"/>
                  <a:pt x="730" y="979"/>
                  <a:pt x="738" y="987"/>
                </a:cubicBezTo>
                <a:cubicBezTo>
                  <a:pt x="748" y="999"/>
                  <a:pt x="750" y="1012"/>
                  <a:pt x="747" y="1026"/>
                </a:cubicBezTo>
                <a:lnTo>
                  <a:pt x="734" y="1095"/>
                </a:lnTo>
                <a:cubicBezTo>
                  <a:pt x="732" y="1107"/>
                  <a:pt x="725" y="1116"/>
                  <a:pt x="715" y="1121"/>
                </a:cubicBezTo>
                <a:lnTo>
                  <a:pt x="753" y="1234"/>
                </a:lnTo>
                <a:lnTo>
                  <a:pt x="900" y="906"/>
                </a:lnTo>
                <a:lnTo>
                  <a:pt x="1180" y="1011"/>
                </a:lnTo>
                <a:cubicBezTo>
                  <a:pt x="1243" y="1039"/>
                  <a:pt x="1306" y="1100"/>
                  <a:pt x="1306" y="1174"/>
                </a:cubicBezTo>
                <a:lnTo>
                  <a:pt x="1306" y="1226"/>
                </a:lnTo>
                <a:cubicBezTo>
                  <a:pt x="1306" y="1255"/>
                  <a:pt x="1282" y="1278"/>
                  <a:pt x="1253" y="1278"/>
                </a:cubicBezTo>
                <a:lnTo>
                  <a:pt x="52" y="1278"/>
                </a:lnTo>
                <a:cubicBezTo>
                  <a:pt x="23" y="1278"/>
                  <a:pt x="0" y="1255"/>
                  <a:pt x="0" y="1226"/>
                </a:cubicBezTo>
                <a:lnTo>
                  <a:pt x="0" y="1174"/>
                </a:lnTo>
                <a:cubicBezTo>
                  <a:pt x="0" y="1102"/>
                  <a:pt x="58" y="1041"/>
                  <a:pt x="125" y="10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1422097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375" t="11879" r="21933" b="386"/>
          <a:stretch/>
        </p:blipFill>
        <p:spPr>
          <a:xfrm>
            <a:off x="7949406" y="1985962"/>
            <a:ext cx="5053807" cy="6673851"/>
          </a:xfrm>
          <a:prstGeom prst="rect">
            <a:avLst/>
          </a:prstGeom>
        </p:spPr>
      </p:pic>
      <p:sp>
        <p:nvSpPr>
          <p:cNvPr id="3" name="Content Placeholder 2"/>
          <p:cNvSpPr>
            <a:spLocks noGrp="1"/>
          </p:cNvSpPr>
          <p:nvPr>
            <p:ph idx="1"/>
          </p:nvPr>
        </p:nvSpPr>
        <p:spPr>
          <a:xfrm>
            <a:off x="481806" y="2272430"/>
            <a:ext cx="8947944" cy="5715076"/>
          </a:xfrm>
        </p:spPr>
        <p:txBody>
          <a:bodyPr>
            <a:normAutofit/>
          </a:bodyPr>
          <a:lstStyle/>
          <a:p>
            <a:r>
              <a:rPr lang="en-US" sz="2400" dirty="0"/>
              <a:t>Verify the alarm within seconds of the </a:t>
            </a:r>
            <a:r>
              <a:rPr lang="en-US" sz="2400" dirty="0" smtClean="0"/>
              <a:t>event - CMS gets </a:t>
            </a:r>
            <a:r>
              <a:rPr lang="en-US" sz="2400" dirty="0"/>
              <a:t>feeds from the system for each alarm (10 seconds of video)</a:t>
            </a:r>
          </a:p>
          <a:p>
            <a:pPr lvl="1">
              <a:buFont typeface="Arial" panose="020B0604020202020204" pitchFamily="34" charset="0"/>
              <a:buChar char="•"/>
            </a:pPr>
            <a:r>
              <a:rPr lang="fr-CA" sz="2000" dirty="0"/>
              <a:t>360p </a:t>
            </a:r>
            <a:r>
              <a:rPr lang="fr-CA" sz="2000" dirty="0" err="1"/>
              <a:t>video</a:t>
            </a:r>
            <a:r>
              <a:rPr lang="fr-CA" sz="2000" dirty="0"/>
              <a:t> </a:t>
            </a:r>
            <a:r>
              <a:rPr lang="fr-CA" sz="2000" dirty="0" err="1"/>
              <a:t>with</a:t>
            </a:r>
            <a:r>
              <a:rPr lang="fr-CA" sz="2000" dirty="0"/>
              <a:t> audio</a:t>
            </a:r>
          </a:p>
          <a:p>
            <a:pPr lvl="1">
              <a:buFont typeface="Arial" panose="020B0604020202020204" pitchFamily="34" charset="0"/>
              <a:buChar char="•"/>
            </a:pPr>
            <a:r>
              <a:rPr lang="fr-CA" sz="2000" dirty="0"/>
              <a:t>10 </a:t>
            </a:r>
            <a:r>
              <a:rPr lang="fr-CA" sz="2000" dirty="0" err="1"/>
              <a:t>JPGs</a:t>
            </a:r>
            <a:r>
              <a:rPr lang="fr-CA" sz="2000" dirty="0"/>
              <a:t> 1 per second 3 </a:t>
            </a:r>
            <a:r>
              <a:rPr lang="fr-CA" sz="2000" dirty="0" err="1"/>
              <a:t>pre</a:t>
            </a:r>
            <a:r>
              <a:rPr lang="fr-CA" sz="2000" dirty="0"/>
              <a:t>-</a:t>
            </a:r>
            <a:r>
              <a:rPr lang="fr-CA" sz="2000" dirty="0" err="1"/>
              <a:t>alarm</a:t>
            </a:r>
            <a:r>
              <a:rPr lang="fr-CA" sz="2000" dirty="0"/>
              <a:t> and 7 post </a:t>
            </a:r>
            <a:r>
              <a:rPr lang="fr-CA" sz="2000" dirty="0" err="1"/>
              <a:t>alarm</a:t>
            </a:r>
            <a:endParaRPr lang="en-US" sz="2000" dirty="0"/>
          </a:p>
          <a:p>
            <a:r>
              <a:rPr lang="en-US" sz="2400" dirty="0"/>
              <a:t>Images sent to CMS include only those from actual alarm events</a:t>
            </a:r>
          </a:p>
          <a:p>
            <a:r>
              <a:rPr lang="fr-CA" sz="2400" dirty="0"/>
              <a:t>The CMS </a:t>
            </a:r>
            <a:r>
              <a:rPr lang="fr-CA" sz="2400" dirty="0" err="1"/>
              <a:t>can</a:t>
            </a:r>
            <a:r>
              <a:rPr lang="fr-CA" sz="2400" dirty="0"/>
              <a:t> </a:t>
            </a:r>
            <a:r>
              <a:rPr lang="fr-CA" sz="2400" dirty="0" err="1"/>
              <a:t>be</a:t>
            </a:r>
            <a:r>
              <a:rPr lang="fr-CA" sz="2400" dirty="0"/>
              <a:t> </a:t>
            </a:r>
            <a:r>
              <a:rPr lang="fr-CA" sz="2400" dirty="0" err="1"/>
              <a:t>allowed</a:t>
            </a:r>
            <a:r>
              <a:rPr lang="fr-CA" sz="2400" dirty="0"/>
              <a:t> 15 minutes of </a:t>
            </a:r>
            <a:r>
              <a:rPr lang="fr-CA" sz="2400" dirty="0" err="1"/>
              <a:t>video</a:t>
            </a:r>
            <a:r>
              <a:rPr lang="fr-CA" sz="2400" dirty="0"/>
              <a:t> </a:t>
            </a:r>
            <a:r>
              <a:rPr lang="fr-CA" sz="2400" dirty="0" err="1"/>
              <a:t>after</a:t>
            </a:r>
            <a:r>
              <a:rPr lang="fr-CA" sz="2400" dirty="0"/>
              <a:t> an </a:t>
            </a:r>
            <a:r>
              <a:rPr lang="fr-CA" sz="2400" dirty="0" err="1"/>
              <a:t>alarm</a:t>
            </a:r>
            <a:r>
              <a:rPr lang="fr-CA" sz="2400" dirty="0"/>
              <a:t> </a:t>
            </a:r>
            <a:r>
              <a:rPr lang="fr-CA" sz="2400" dirty="0" err="1"/>
              <a:t>only</a:t>
            </a:r>
            <a:r>
              <a:rPr lang="fr-CA" sz="2400" dirty="0"/>
              <a:t> </a:t>
            </a:r>
            <a:r>
              <a:rPr lang="fr-CA" sz="2400" dirty="0" err="1"/>
              <a:t>with</a:t>
            </a:r>
            <a:r>
              <a:rPr lang="fr-CA" sz="2400" dirty="0"/>
              <a:t> </a:t>
            </a:r>
            <a:r>
              <a:rPr lang="fr-CA" sz="2400" dirty="0" smtClean="0"/>
              <a:t>configuration by </a:t>
            </a:r>
            <a:r>
              <a:rPr lang="fr-CA" sz="2400" dirty="0"/>
              <a:t>the </a:t>
            </a:r>
            <a:r>
              <a:rPr lang="fr-CA" sz="2400" dirty="0" smtClean="0"/>
              <a:t>master</a:t>
            </a:r>
          </a:p>
          <a:p>
            <a:r>
              <a:rPr lang="en-US" sz="2400" dirty="0"/>
              <a:t>IPRS7 (CMS software)</a:t>
            </a:r>
            <a:r>
              <a:rPr lang="en-US" sz="2400" b="1" dirty="0"/>
              <a:t> </a:t>
            </a:r>
            <a:r>
              <a:rPr lang="en-US" sz="2400" b="1" dirty="0" smtClean="0"/>
              <a:t>– </a:t>
            </a:r>
            <a:r>
              <a:rPr lang="en-US" sz="2400" dirty="0"/>
              <a:t>Easy and intuitive software </a:t>
            </a:r>
            <a:r>
              <a:rPr lang="en-US" sz="2400" dirty="0" smtClean="0"/>
              <a:t>to </a:t>
            </a:r>
            <a:r>
              <a:rPr lang="en-US" sz="2400" dirty="0"/>
              <a:t>remotely connect to customers’ secured locations. </a:t>
            </a:r>
            <a:endParaRPr lang="en-US" sz="2400" dirty="0" smtClean="0"/>
          </a:p>
          <a:p>
            <a:pPr lvl="1"/>
            <a:r>
              <a:rPr lang="en-US" sz="1900" dirty="0" smtClean="0"/>
              <a:t>An </a:t>
            </a:r>
            <a:r>
              <a:rPr lang="en-US" sz="1900" dirty="0"/>
              <a:t>unlimited number of accounts can be registered via IP or </a:t>
            </a:r>
            <a:r>
              <a:rPr lang="en-US" sz="1900" dirty="0" smtClean="0"/>
              <a:t>SMS</a:t>
            </a:r>
          </a:p>
          <a:p>
            <a:pPr lvl="1"/>
            <a:r>
              <a:rPr lang="en-US" sz="1900" dirty="0" smtClean="0"/>
              <a:t>IPRS-7 </a:t>
            </a:r>
            <a:r>
              <a:rPr lang="en-US" sz="1900" dirty="0"/>
              <a:t>can display and help the CMS to manage up to 50,000 video and alarm events to achieve an effective </a:t>
            </a:r>
            <a:r>
              <a:rPr lang="en-US" sz="1900" dirty="0" smtClean="0"/>
              <a:t>response</a:t>
            </a:r>
          </a:p>
          <a:p>
            <a:pPr lvl="1"/>
            <a:r>
              <a:rPr lang="en-US" sz="2000" dirty="0">
                <a:solidFill>
                  <a:srgbClr val="473931"/>
                </a:solidFill>
              </a:rPr>
              <a:t>Free SDK enables CMS automation software to receive both video and alarm for efficient event reporting </a:t>
            </a:r>
            <a:endParaRPr lang="en-US" sz="1900" dirty="0"/>
          </a:p>
          <a:p>
            <a:endParaRPr lang="en-US" sz="2400" b="1" dirty="0" smtClean="0"/>
          </a:p>
          <a:p>
            <a:endParaRPr lang="en-US" sz="2400" dirty="0"/>
          </a:p>
          <a:p>
            <a:endParaRPr lang="en-US" sz="2400" dirty="0"/>
          </a:p>
        </p:txBody>
      </p:sp>
      <p:sp>
        <p:nvSpPr>
          <p:cNvPr id="5" name="Title 3"/>
          <p:cNvSpPr txBox="1">
            <a:spLocks/>
          </p:cNvSpPr>
          <p:nvPr/>
        </p:nvSpPr>
        <p:spPr>
          <a:xfrm>
            <a:off x="452778" y="5244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US"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Central Monitoring Station (CMS)</a:t>
            </a:r>
            <a:endParaRPr lang="en-US" sz="5400" b="1" dirty="0">
              <a:solidFill>
                <a:srgbClr val="473931"/>
              </a:solidFill>
            </a:endParaRPr>
          </a:p>
        </p:txBody>
      </p:sp>
    </p:spTree>
    <p:extLst>
      <p:ext uri="{BB962C8B-B14F-4D97-AF65-F5344CB8AC3E}">
        <p14:creationId xmlns:p14="http://schemas.microsoft.com/office/powerpoint/2010/main" val="5761600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47822" y="4406108"/>
            <a:ext cx="6107570" cy="2087983"/>
          </a:xfrm>
          <a:prstGeom prst="rect">
            <a:avLst/>
          </a:prstGeom>
        </p:spPr>
        <p:txBody>
          <a:bodyPr wrap="square" lIns="117071" tIns="58535" rIns="117071" bIns="58535">
            <a:spAutoFit/>
          </a:bodyPr>
          <a:lstStyle/>
          <a:p>
            <a:pPr algn="ctr">
              <a:spcBef>
                <a:spcPct val="0"/>
              </a:spcBef>
              <a:defRPr/>
            </a:pPr>
            <a:r>
              <a:rPr lang="en-US" sz="5400" b="1" dirty="0">
                <a:solidFill>
                  <a:schemeClr val="accent1"/>
                </a:solidFill>
                <a:cs typeface="Metric Light"/>
              </a:rPr>
              <a:t>HD77</a:t>
            </a:r>
          </a:p>
          <a:p>
            <a:pPr algn="ctr">
              <a:spcBef>
                <a:spcPct val="0"/>
              </a:spcBef>
              <a:defRPr/>
            </a:pPr>
            <a:r>
              <a:rPr lang="en-US" sz="3700" dirty="0">
                <a:solidFill>
                  <a:schemeClr val="bg2"/>
                </a:solidFill>
                <a:cs typeface="Metric Light"/>
              </a:rPr>
              <a:t>Integrated motion detector </a:t>
            </a:r>
          </a:p>
          <a:p>
            <a:pPr algn="ctr">
              <a:spcBef>
                <a:spcPct val="0"/>
              </a:spcBef>
              <a:defRPr/>
            </a:pPr>
            <a:r>
              <a:rPr lang="en-US" sz="3700" dirty="0">
                <a:solidFill>
                  <a:schemeClr val="bg2"/>
                </a:solidFill>
                <a:cs typeface="Metric Light"/>
              </a:rPr>
              <a:t>with HD video </a:t>
            </a:r>
            <a:r>
              <a:rPr lang="en-US" sz="3700" dirty="0" smtClean="0">
                <a:solidFill>
                  <a:schemeClr val="bg2"/>
                </a:solidFill>
                <a:cs typeface="Metric Light"/>
              </a:rPr>
              <a:t>and audio</a:t>
            </a:r>
            <a:endParaRPr lang="en-US" sz="3700" dirty="0">
              <a:solidFill>
                <a:schemeClr val="bg2"/>
              </a:solidFill>
              <a:cs typeface="Metric Light"/>
            </a:endParaRPr>
          </a:p>
        </p:txBody>
      </p:sp>
      <p:grpSp>
        <p:nvGrpSpPr>
          <p:cNvPr id="7" name="Group 4"/>
          <p:cNvGrpSpPr>
            <a:grpSpLocks noChangeAspect="1"/>
          </p:cNvGrpSpPr>
          <p:nvPr/>
        </p:nvGrpSpPr>
        <p:grpSpPr bwMode="auto">
          <a:xfrm>
            <a:off x="3700894" y="1271956"/>
            <a:ext cx="5414422" cy="2736114"/>
            <a:chOff x="2972" y="1335"/>
            <a:chExt cx="2248" cy="1136"/>
          </a:xfrm>
        </p:grpSpPr>
        <p:sp>
          <p:nvSpPr>
            <p:cNvPr id="8" name="AutoShape 3"/>
            <p:cNvSpPr>
              <a:spLocks noChangeAspect="1" noChangeArrowheads="1" noTextEdit="1"/>
            </p:cNvSpPr>
            <p:nvPr/>
          </p:nvSpPr>
          <p:spPr bwMode="auto">
            <a:xfrm>
              <a:off x="2972" y="1335"/>
              <a:ext cx="2248" cy="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5"/>
            <p:cNvSpPr>
              <a:spLocks noEditPoints="1"/>
            </p:cNvSpPr>
            <p:nvPr/>
          </p:nvSpPr>
          <p:spPr bwMode="auto">
            <a:xfrm>
              <a:off x="3070" y="1330"/>
              <a:ext cx="2044" cy="493"/>
            </a:xfrm>
            <a:custGeom>
              <a:avLst/>
              <a:gdLst>
                <a:gd name="T0" fmla="*/ 2357 w 3384"/>
                <a:gd name="T1" fmla="*/ 665 h 821"/>
                <a:gd name="T2" fmla="*/ 2357 w 3384"/>
                <a:gd name="T3" fmla="*/ 665 h 821"/>
                <a:gd name="T4" fmla="*/ 2230 w 3384"/>
                <a:gd name="T5" fmla="*/ 618 h 821"/>
                <a:gd name="T6" fmla="*/ 2219 w 3384"/>
                <a:gd name="T7" fmla="*/ 608 h 821"/>
                <a:gd name="T8" fmla="*/ 2210 w 3384"/>
                <a:gd name="T9" fmla="*/ 619 h 821"/>
                <a:gd name="T10" fmla="*/ 2038 w 3384"/>
                <a:gd name="T11" fmla="*/ 698 h 821"/>
                <a:gd name="T12" fmla="*/ 1846 w 3384"/>
                <a:gd name="T13" fmla="*/ 591 h 821"/>
                <a:gd name="T14" fmla="*/ 1835 w 3384"/>
                <a:gd name="T15" fmla="*/ 573 h 821"/>
                <a:gd name="T16" fmla="*/ 1822 w 3384"/>
                <a:gd name="T17" fmla="*/ 590 h 821"/>
                <a:gd name="T18" fmla="*/ 1670 w 3384"/>
                <a:gd name="T19" fmla="*/ 665 h 821"/>
                <a:gd name="T20" fmla="*/ 1484 w 3384"/>
                <a:gd name="T21" fmla="*/ 488 h 821"/>
                <a:gd name="T22" fmla="*/ 1670 w 3384"/>
                <a:gd name="T23" fmla="*/ 312 h 821"/>
                <a:gd name="T24" fmla="*/ 1679 w 3384"/>
                <a:gd name="T25" fmla="*/ 312 h 821"/>
                <a:gd name="T26" fmla="*/ 1699 w 3384"/>
                <a:gd name="T27" fmla="*/ 313 h 821"/>
                <a:gd name="T28" fmla="*/ 1693 w 3384"/>
                <a:gd name="T29" fmla="*/ 295 h 821"/>
                <a:gd name="T30" fmla="*/ 1684 w 3384"/>
                <a:gd name="T31" fmla="*/ 235 h 821"/>
                <a:gd name="T32" fmla="*/ 1904 w 3384"/>
                <a:gd name="T33" fmla="*/ 25 h 821"/>
                <a:gd name="T34" fmla="*/ 2115 w 3384"/>
                <a:gd name="T35" fmla="*/ 175 h 821"/>
                <a:gd name="T36" fmla="*/ 2121 w 3384"/>
                <a:gd name="T37" fmla="*/ 195 h 821"/>
                <a:gd name="T38" fmla="*/ 2138 w 3384"/>
                <a:gd name="T39" fmla="*/ 181 h 821"/>
                <a:gd name="T40" fmla="*/ 2221 w 3384"/>
                <a:gd name="T41" fmla="*/ 150 h 821"/>
                <a:gd name="T42" fmla="*/ 2343 w 3384"/>
                <a:gd name="T43" fmla="*/ 266 h 821"/>
                <a:gd name="T44" fmla="*/ 2339 w 3384"/>
                <a:gd name="T45" fmla="*/ 295 h 821"/>
                <a:gd name="T46" fmla="*/ 2336 w 3384"/>
                <a:gd name="T47" fmla="*/ 312 h 821"/>
                <a:gd name="T48" fmla="*/ 2357 w 3384"/>
                <a:gd name="T49" fmla="*/ 312 h 821"/>
                <a:gd name="T50" fmla="*/ 2543 w 3384"/>
                <a:gd name="T51" fmla="*/ 488 h 821"/>
                <a:gd name="T52" fmla="*/ 2357 w 3384"/>
                <a:gd name="T53" fmla="*/ 665 h 821"/>
                <a:gd name="T54" fmla="*/ 3360 w 3384"/>
                <a:gd name="T55" fmla="*/ 745 h 821"/>
                <a:gd name="T56" fmla="*/ 3360 w 3384"/>
                <a:gd name="T57" fmla="*/ 745 h 821"/>
                <a:gd name="T58" fmla="*/ 3360 w 3384"/>
                <a:gd name="T59" fmla="*/ 506 h 821"/>
                <a:gd name="T60" fmla="*/ 3344 w 3384"/>
                <a:gd name="T61" fmla="*/ 478 h 821"/>
                <a:gd name="T62" fmla="*/ 2570 w 3384"/>
                <a:gd name="T63" fmla="*/ 478 h 821"/>
                <a:gd name="T64" fmla="*/ 2570 w 3384"/>
                <a:gd name="T65" fmla="*/ 476 h 821"/>
                <a:gd name="T66" fmla="*/ 2369 w 3384"/>
                <a:gd name="T67" fmla="*/ 286 h 821"/>
                <a:gd name="T68" fmla="*/ 2371 w 3384"/>
                <a:gd name="T69" fmla="*/ 266 h 821"/>
                <a:gd name="T70" fmla="*/ 2221 w 3384"/>
                <a:gd name="T71" fmla="*/ 123 h 821"/>
                <a:gd name="T72" fmla="*/ 2135 w 3384"/>
                <a:gd name="T73" fmla="*/ 149 h 821"/>
                <a:gd name="T74" fmla="*/ 1904 w 3384"/>
                <a:gd name="T75" fmla="*/ 0 h 821"/>
                <a:gd name="T76" fmla="*/ 1656 w 3384"/>
                <a:gd name="T77" fmla="*/ 235 h 821"/>
                <a:gd name="T78" fmla="*/ 1662 w 3384"/>
                <a:gd name="T79" fmla="*/ 285 h 821"/>
                <a:gd name="T80" fmla="*/ 1457 w 3384"/>
                <a:gd name="T81" fmla="*/ 476 h 821"/>
                <a:gd name="T82" fmla="*/ 1457 w 3384"/>
                <a:gd name="T83" fmla="*/ 478 h 821"/>
                <a:gd name="T84" fmla="*/ 40 w 3384"/>
                <a:gd name="T85" fmla="*/ 478 h 821"/>
                <a:gd name="T86" fmla="*/ 23 w 3384"/>
                <a:gd name="T87" fmla="*/ 506 h 821"/>
                <a:gd name="T88" fmla="*/ 23 w 3384"/>
                <a:gd name="T89" fmla="*/ 745 h 821"/>
                <a:gd name="T90" fmla="*/ 0 w 3384"/>
                <a:gd name="T91" fmla="*/ 781 h 821"/>
                <a:gd name="T92" fmla="*/ 40 w 3384"/>
                <a:gd name="T93" fmla="*/ 821 h 821"/>
                <a:gd name="T94" fmla="*/ 80 w 3384"/>
                <a:gd name="T95" fmla="*/ 781 h 821"/>
                <a:gd name="T96" fmla="*/ 57 w 3384"/>
                <a:gd name="T97" fmla="*/ 745 h 821"/>
                <a:gd name="T98" fmla="*/ 57 w 3384"/>
                <a:gd name="T99" fmla="*/ 511 h 821"/>
                <a:gd name="T100" fmla="*/ 1458 w 3384"/>
                <a:gd name="T101" fmla="*/ 511 h 821"/>
                <a:gd name="T102" fmla="*/ 1670 w 3384"/>
                <a:gd name="T103" fmla="*/ 692 h 821"/>
                <a:gd name="T104" fmla="*/ 1832 w 3384"/>
                <a:gd name="T105" fmla="*/ 621 h 821"/>
                <a:gd name="T106" fmla="*/ 2038 w 3384"/>
                <a:gd name="T107" fmla="*/ 724 h 821"/>
                <a:gd name="T108" fmla="*/ 2222 w 3384"/>
                <a:gd name="T109" fmla="*/ 646 h 821"/>
                <a:gd name="T110" fmla="*/ 2357 w 3384"/>
                <a:gd name="T111" fmla="*/ 692 h 821"/>
                <a:gd name="T112" fmla="*/ 2569 w 3384"/>
                <a:gd name="T113" fmla="*/ 511 h 821"/>
                <a:gd name="T114" fmla="*/ 3327 w 3384"/>
                <a:gd name="T115" fmla="*/ 511 h 821"/>
                <a:gd name="T116" fmla="*/ 3327 w 3384"/>
                <a:gd name="T117" fmla="*/ 745 h 821"/>
                <a:gd name="T118" fmla="*/ 3303 w 3384"/>
                <a:gd name="T119" fmla="*/ 781 h 821"/>
                <a:gd name="T120" fmla="*/ 3344 w 3384"/>
                <a:gd name="T121" fmla="*/ 821 h 821"/>
                <a:gd name="T122" fmla="*/ 3384 w 3384"/>
                <a:gd name="T123" fmla="*/ 781 h 821"/>
                <a:gd name="T124" fmla="*/ 3360 w 3384"/>
                <a:gd name="T125" fmla="*/ 745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4" h="821">
                  <a:moveTo>
                    <a:pt x="2357" y="665"/>
                  </a:moveTo>
                  <a:lnTo>
                    <a:pt x="2357" y="665"/>
                  </a:lnTo>
                  <a:cubicBezTo>
                    <a:pt x="2310" y="665"/>
                    <a:pt x="2265" y="648"/>
                    <a:pt x="2230" y="618"/>
                  </a:cubicBezTo>
                  <a:lnTo>
                    <a:pt x="2219" y="608"/>
                  </a:lnTo>
                  <a:lnTo>
                    <a:pt x="2210" y="619"/>
                  </a:lnTo>
                  <a:cubicBezTo>
                    <a:pt x="2168" y="669"/>
                    <a:pt x="2105" y="698"/>
                    <a:pt x="2038" y="698"/>
                  </a:cubicBezTo>
                  <a:cubicBezTo>
                    <a:pt x="1958" y="698"/>
                    <a:pt x="1885" y="657"/>
                    <a:pt x="1846" y="591"/>
                  </a:cubicBezTo>
                  <a:lnTo>
                    <a:pt x="1835" y="573"/>
                  </a:lnTo>
                  <a:lnTo>
                    <a:pt x="1822" y="590"/>
                  </a:lnTo>
                  <a:cubicBezTo>
                    <a:pt x="1787" y="637"/>
                    <a:pt x="1730" y="665"/>
                    <a:pt x="1670" y="665"/>
                  </a:cubicBezTo>
                  <a:cubicBezTo>
                    <a:pt x="1567" y="665"/>
                    <a:pt x="1484" y="586"/>
                    <a:pt x="1484" y="488"/>
                  </a:cubicBezTo>
                  <a:cubicBezTo>
                    <a:pt x="1484" y="391"/>
                    <a:pt x="1567" y="312"/>
                    <a:pt x="1670" y="312"/>
                  </a:cubicBezTo>
                  <a:cubicBezTo>
                    <a:pt x="1673" y="312"/>
                    <a:pt x="1676" y="312"/>
                    <a:pt x="1679" y="312"/>
                  </a:cubicBezTo>
                  <a:lnTo>
                    <a:pt x="1699" y="313"/>
                  </a:lnTo>
                  <a:lnTo>
                    <a:pt x="1693" y="295"/>
                  </a:lnTo>
                  <a:cubicBezTo>
                    <a:pt x="1687" y="275"/>
                    <a:pt x="1684" y="255"/>
                    <a:pt x="1684" y="235"/>
                  </a:cubicBezTo>
                  <a:cubicBezTo>
                    <a:pt x="1684" y="119"/>
                    <a:pt x="1782" y="25"/>
                    <a:pt x="1904" y="25"/>
                  </a:cubicBezTo>
                  <a:cubicBezTo>
                    <a:pt x="2001" y="25"/>
                    <a:pt x="2087" y="87"/>
                    <a:pt x="2115" y="175"/>
                  </a:cubicBezTo>
                  <a:lnTo>
                    <a:pt x="2121" y="195"/>
                  </a:lnTo>
                  <a:lnTo>
                    <a:pt x="2138" y="181"/>
                  </a:lnTo>
                  <a:cubicBezTo>
                    <a:pt x="2160" y="161"/>
                    <a:pt x="2190" y="150"/>
                    <a:pt x="2221" y="150"/>
                  </a:cubicBezTo>
                  <a:cubicBezTo>
                    <a:pt x="2288" y="150"/>
                    <a:pt x="2343" y="202"/>
                    <a:pt x="2343" y="266"/>
                  </a:cubicBezTo>
                  <a:cubicBezTo>
                    <a:pt x="2343" y="276"/>
                    <a:pt x="2342" y="286"/>
                    <a:pt x="2339" y="295"/>
                  </a:cubicBezTo>
                  <a:lnTo>
                    <a:pt x="2336" y="312"/>
                  </a:lnTo>
                  <a:lnTo>
                    <a:pt x="2357" y="312"/>
                  </a:lnTo>
                  <a:cubicBezTo>
                    <a:pt x="2460" y="312"/>
                    <a:pt x="2543" y="391"/>
                    <a:pt x="2543" y="488"/>
                  </a:cubicBezTo>
                  <a:cubicBezTo>
                    <a:pt x="2543" y="586"/>
                    <a:pt x="2460" y="665"/>
                    <a:pt x="2357" y="665"/>
                  </a:cubicBezTo>
                  <a:close/>
                  <a:moveTo>
                    <a:pt x="3360" y="745"/>
                  </a:moveTo>
                  <a:lnTo>
                    <a:pt x="3360" y="745"/>
                  </a:lnTo>
                  <a:lnTo>
                    <a:pt x="3360" y="506"/>
                  </a:lnTo>
                  <a:cubicBezTo>
                    <a:pt x="3360" y="493"/>
                    <a:pt x="3360" y="478"/>
                    <a:pt x="3344" y="478"/>
                  </a:cubicBezTo>
                  <a:lnTo>
                    <a:pt x="2570" y="478"/>
                  </a:lnTo>
                  <a:lnTo>
                    <a:pt x="2570" y="476"/>
                  </a:lnTo>
                  <a:cubicBezTo>
                    <a:pt x="2564" y="374"/>
                    <a:pt x="2477" y="291"/>
                    <a:pt x="2369" y="286"/>
                  </a:cubicBezTo>
                  <a:cubicBezTo>
                    <a:pt x="2370" y="279"/>
                    <a:pt x="2371" y="272"/>
                    <a:pt x="2371" y="266"/>
                  </a:cubicBezTo>
                  <a:cubicBezTo>
                    <a:pt x="2371" y="187"/>
                    <a:pt x="2304" y="123"/>
                    <a:pt x="2221" y="123"/>
                  </a:cubicBezTo>
                  <a:cubicBezTo>
                    <a:pt x="2190" y="123"/>
                    <a:pt x="2160" y="132"/>
                    <a:pt x="2135" y="149"/>
                  </a:cubicBezTo>
                  <a:cubicBezTo>
                    <a:pt x="2098" y="60"/>
                    <a:pt x="2006" y="0"/>
                    <a:pt x="1904" y="0"/>
                  </a:cubicBezTo>
                  <a:cubicBezTo>
                    <a:pt x="1767" y="0"/>
                    <a:pt x="1656" y="105"/>
                    <a:pt x="1656" y="235"/>
                  </a:cubicBezTo>
                  <a:cubicBezTo>
                    <a:pt x="1656" y="252"/>
                    <a:pt x="1658" y="269"/>
                    <a:pt x="1662" y="285"/>
                  </a:cubicBezTo>
                  <a:cubicBezTo>
                    <a:pt x="1552" y="289"/>
                    <a:pt x="1463" y="372"/>
                    <a:pt x="1457" y="476"/>
                  </a:cubicBezTo>
                  <a:cubicBezTo>
                    <a:pt x="1457" y="477"/>
                    <a:pt x="1457" y="478"/>
                    <a:pt x="1457" y="478"/>
                  </a:cubicBezTo>
                  <a:lnTo>
                    <a:pt x="40" y="478"/>
                  </a:lnTo>
                  <a:cubicBezTo>
                    <a:pt x="23" y="478"/>
                    <a:pt x="23" y="493"/>
                    <a:pt x="23" y="506"/>
                  </a:cubicBezTo>
                  <a:lnTo>
                    <a:pt x="23" y="745"/>
                  </a:lnTo>
                  <a:cubicBezTo>
                    <a:pt x="9" y="751"/>
                    <a:pt x="0" y="765"/>
                    <a:pt x="0" y="781"/>
                  </a:cubicBezTo>
                  <a:cubicBezTo>
                    <a:pt x="0" y="803"/>
                    <a:pt x="18" y="821"/>
                    <a:pt x="40" y="821"/>
                  </a:cubicBezTo>
                  <a:cubicBezTo>
                    <a:pt x="62" y="821"/>
                    <a:pt x="80" y="803"/>
                    <a:pt x="80" y="781"/>
                  </a:cubicBezTo>
                  <a:cubicBezTo>
                    <a:pt x="80" y="765"/>
                    <a:pt x="70" y="751"/>
                    <a:pt x="57" y="745"/>
                  </a:cubicBezTo>
                  <a:cubicBezTo>
                    <a:pt x="57" y="699"/>
                    <a:pt x="57" y="560"/>
                    <a:pt x="57" y="511"/>
                  </a:cubicBezTo>
                  <a:lnTo>
                    <a:pt x="1458" y="511"/>
                  </a:lnTo>
                  <a:cubicBezTo>
                    <a:pt x="1471" y="613"/>
                    <a:pt x="1560" y="692"/>
                    <a:pt x="1670" y="692"/>
                  </a:cubicBezTo>
                  <a:cubicBezTo>
                    <a:pt x="1732" y="692"/>
                    <a:pt x="1792" y="666"/>
                    <a:pt x="1832" y="621"/>
                  </a:cubicBezTo>
                  <a:cubicBezTo>
                    <a:pt x="1878" y="685"/>
                    <a:pt x="1955" y="724"/>
                    <a:pt x="2038" y="724"/>
                  </a:cubicBezTo>
                  <a:cubicBezTo>
                    <a:pt x="2108" y="724"/>
                    <a:pt x="2175" y="696"/>
                    <a:pt x="2222" y="646"/>
                  </a:cubicBezTo>
                  <a:cubicBezTo>
                    <a:pt x="2260" y="676"/>
                    <a:pt x="2308" y="692"/>
                    <a:pt x="2357" y="692"/>
                  </a:cubicBezTo>
                  <a:cubicBezTo>
                    <a:pt x="2467" y="692"/>
                    <a:pt x="2557" y="613"/>
                    <a:pt x="2569" y="511"/>
                  </a:cubicBezTo>
                  <a:lnTo>
                    <a:pt x="3327" y="511"/>
                  </a:lnTo>
                  <a:cubicBezTo>
                    <a:pt x="3327" y="560"/>
                    <a:pt x="3327" y="699"/>
                    <a:pt x="3327" y="745"/>
                  </a:cubicBezTo>
                  <a:cubicBezTo>
                    <a:pt x="3313" y="751"/>
                    <a:pt x="3303" y="765"/>
                    <a:pt x="3303" y="781"/>
                  </a:cubicBezTo>
                  <a:cubicBezTo>
                    <a:pt x="3303" y="803"/>
                    <a:pt x="3321" y="821"/>
                    <a:pt x="3344" y="821"/>
                  </a:cubicBezTo>
                  <a:cubicBezTo>
                    <a:pt x="3366" y="821"/>
                    <a:pt x="3384" y="803"/>
                    <a:pt x="3384" y="781"/>
                  </a:cubicBezTo>
                  <a:cubicBezTo>
                    <a:pt x="3384" y="765"/>
                    <a:pt x="3374" y="751"/>
                    <a:pt x="3360" y="745"/>
                  </a:cubicBezTo>
                  <a:close/>
                </a:path>
              </a:pathLst>
            </a:custGeom>
            <a:solidFill>
              <a:schemeClr val="bg2">
                <a:alpha val="3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p:cNvSpPr>
              <a:spLocks noEditPoints="1"/>
            </p:cNvSpPr>
            <p:nvPr/>
          </p:nvSpPr>
          <p:spPr bwMode="auto">
            <a:xfrm>
              <a:off x="2972" y="1871"/>
              <a:ext cx="245" cy="487"/>
            </a:xfrm>
            <a:custGeom>
              <a:avLst/>
              <a:gdLst>
                <a:gd name="T0" fmla="*/ 370 w 406"/>
                <a:gd name="T1" fmla="*/ 163 h 810"/>
                <a:gd name="T2" fmla="*/ 370 w 406"/>
                <a:gd name="T3" fmla="*/ 163 h 810"/>
                <a:gd name="T4" fmla="*/ 337 w 406"/>
                <a:gd name="T5" fmla="*/ 130 h 810"/>
                <a:gd name="T6" fmla="*/ 69 w 406"/>
                <a:gd name="T7" fmla="*/ 130 h 810"/>
                <a:gd name="T8" fmla="*/ 36 w 406"/>
                <a:gd name="T9" fmla="*/ 163 h 810"/>
                <a:gd name="T10" fmla="*/ 36 w 406"/>
                <a:gd name="T11" fmla="*/ 647 h 810"/>
                <a:gd name="T12" fmla="*/ 69 w 406"/>
                <a:gd name="T13" fmla="*/ 680 h 810"/>
                <a:gd name="T14" fmla="*/ 337 w 406"/>
                <a:gd name="T15" fmla="*/ 680 h 810"/>
                <a:gd name="T16" fmla="*/ 370 w 406"/>
                <a:gd name="T17" fmla="*/ 647 h 810"/>
                <a:gd name="T18" fmla="*/ 370 w 406"/>
                <a:gd name="T19" fmla="*/ 163 h 810"/>
                <a:gd name="T20" fmla="*/ 254 w 406"/>
                <a:gd name="T21" fmla="*/ 745 h 810"/>
                <a:gd name="T22" fmla="*/ 254 w 406"/>
                <a:gd name="T23" fmla="*/ 745 h 810"/>
                <a:gd name="T24" fmla="*/ 203 w 406"/>
                <a:gd name="T25" fmla="*/ 694 h 810"/>
                <a:gd name="T26" fmla="*/ 152 w 406"/>
                <a:gd name="T27" fmla="*/ 745 h 810"/>
                <a:gd name="T28" fmla="*/ 203 w 406"/>
                <a:gd name="T29" fmla="*/ 795 h 810"/>
                <a:gd name="T30" fmla="*/ 254 w 406"/>
                <a:gd name="T31" fmla="*/ 745 h 810"/>
                <a:gd name="T32" fmla="*/ 152 w 406"/>
                <a:gd name="T33" fmla="*/ 74 h 810"/>
                <a:gd name="T34" fmla="*/ 152 w 406"/>
                <a:gd name="T35" fmla="*/ 74 h 810"/>
                <a:gd name="T36" fmla="*/ 165 w 406"/>
                <a:gd name="T37" fmla="*/ 87 h 810"/>
                <a:gd name="T38" fmla="*/ 241 w 406"/>
                <a:gd name="T39" fmla="*/ 87 h 810"/>
                <a:gd name="T40" fmla="*/ 254 w 406"/>
                <a:gd name="T41" fmla="*/ 74 h 810"/>
                <a:gd name="T42" fmla="*/ 241 w 406"/>
                <a:gd name="T43" fmla="*/ 61 h 810"/>
                <a:gd name="T44" fmla="*/ 165 w 406"/>
                <a:gd name="T45" fmla="*/ 61 h 810"/>
                <a:gd name="T46" fmla="*/ 152 w 406"/>
                <a:gd name="T47" fmla="*/ 74 h 810"/>
                <a:gd name="T48" fmla="*/ 406 w 406"/>
                <a:gd name="T49" fmla="*/ 73 h 810"/>
                <a:gd name="T50" fmla="*/ 406 w 406"/>
                <a:gd name="T51" fmla="*/ 73 h 810"/>
                <a:gd name="T52" fmla="*/ 406 w 406"/>
                <a:gd name="T53" fmla="*/ 737 h 810"/>
                <a:gd name="T54" fmla="*/ 334 w 406"/>
                <a:gd name="T55" fmla="*/ 810 h 810"/>
                <a:gd name="T56" fmla="*/ 72 w 406"/>
                <a:gd name="T57" fmla="*/ 810 h 810"/>
                <a:gd name="T58" fmla="*/ 0 w 406"/>
                <a:gd name="T59" fmla="*/ 737 h 810"/>
                <a:gd name="T60" fmla="*/ 0 w 406"/>
                <a:gd name="T61" fmla="*/ 73 h 810"/>
                <a:gd name="T62" fmla="*/ 72 w 406"/>
                <a:gd name="T63" fmla="*/ 0 h 810"/>
                <a:gd name="T64" fmla="*/ 334 w 406"/>
                <a:gd name="T65" fmla="*/ 0 h 810"/>
                <a:gd name="T66" fmla="*/ 406 w 406"/>
                <a:gd name="T67" fmla="*/ 73 h 810"/>
                <a:gd name="T68" fmla="*/ 240 w 406"/>
                <a:gd name="T69" fmla="*/ 745 h 810"/>
                <a:gd name="T70" fmla="*/ 240 w 406"/>
                <a:gd name="T71" fmla="*/ 745 h 810"/>
                <a:gd name="T72" fmla="*/ 203 w 406"/>
                <a:gd name="T73" fmla="*/ 782 h 810"/>
                <a:gd name="T74" fmla="*/ 166 w 406"/>
                <a:gd name="T75" fmla="*/ 745 h 810"/>
                <a:gd name="T76" fmla="*/ 203 w 406"/>
                <a:gd name="T77" fmla="*/ 707 h 810"/>
                <a:gd name="T78" fmla="*/ 240 w 406"/>
                <a:gd name="T79" fmla="*/ 745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6" h="810">
                  <a:moveTo>
                    <a:pt x="370" y="163"/>
                  </a:moveTo>
                  <a:lnTo>
                    <a:pt x="370" y="163"/>
                  </a:lnTo>
                  <a:cubicBezTo>
                    <a:pt x="370" y="145"/>
                    <a:pt x="355" y="130"/>
                    <a:pt x="337" y="130"/>
                  </a:cubicBezTo>
                  <a:lnTo>
                    <a:pt x="69" y="130"/>
                  </a:lnTo>
                  <a:cubicBezTo>
                    <a:pt x="51" y="130"/>
                    <a:pt x="36" y="145"/>
                    <a:pt x="36" y="163"/>
                  </a:cubicBezTo>
                  <a:lnTo>
                    <a:pt x="36" y="647"/>
                  </a:lnTo>
                  <a:cubicBezTo>
                    <a:pt x="36" y="665"/>
                    <a:pt x="51" y="680"/>
                    <a:pt x="69" y="680"/>
                  </a:cubicBezTo>
                  <a:lnTo>
                    <a:pt x="337" y="680"/>
                  </a:lnTo>
                  <a:cubicBezTo>
                    <a:pt x="355" y="680"/>
                    <a:pt x="370" y="665"/>
                    <a:pt x="370" y="647"/>
                  </a:cubicBezTo>
                  <a:lnTo>
                    <a:pt x="370" y="163"/>
                  </a:lnTo>
                  <a:close/>
                  <a:moveTo>
                    <a:pt x="254" y="745"/>
                  </a:moveTo>
                  <a:lnTo>
                    <a:pt x="254" y="745"/>
                  </a:lnTo>
                  <a:cubicBezTo>
                    <a:pt x="254" y="717"/>
                    <a:pt x="231" y="694"/>
                    <a:pt x="203" y="694"/>
                  </a:cubicBezTo>
                  <a:cubicBezTo>
                    <a:pt x="175" y="694"/>
                    <a:pt x="152" y="717"/>
                    <a:pt x="152" y="745"/>
                  </a:cubicBezTo>
                  <a:cubicBezTo>
                    <a:pt x="152" y="773"/>
                    <a:pt x="175" y="795"/>
                    <a:pt x="203" y="795"/>
                  </a:cubicBezTo>
                  <a:cubicBezTo>
                    <a:pt x="231" y="795"/>
                    <a:pt x="254" y="773"/>
                    <a:pt x="254" y="745"/>
                  </a:cubicBezTo>
                  <a:close/>
                  <a:moveTo>
                    <a:pt x="152" y="74"/>
                  </a:moveTo>
                  <a:lnTo>
                    <a:pt x="152" y="74"/>
                  </a:lnTo>
                  <a:cubicBezTo>
                    <a:pt x="152" y="81"/>
                    <a:pt x="158" y="87"/>
                    <a:pt x="165" y="87"/>
                  </a:cubicBezTo>
                  <a:lnTo>
                    <a:pt x="241" y="87"/>
                  </a:lnTo>
                  <a:cubicBezTo>
                    <a:pt x="248" y="87"/>
                    <a:pt x="254" y="81"/>
                    <a:pt x="254" y="74"/>
                  </a:cubicBezTo>
                  <a:cubicBezTo>
                    <a:pt x="254" y="67"/>
                    <a:pt x="248" y="61"/>
                    <a:pt x="241" y="61"/>
                  </a:cubicBezTo>
                  <a:lnTo>
                    <a:pt x="165" y="61"/>
                  </a:lnTo>
                  <a:cubicBezTo>
                    <a:pt x="158" y="61"/>
                    <a:pt x="152" y="67"/>
                    <a:pt x="152" y="74"/>
                  </a:cubicBezTo>
                  <a:close/>
                  <a:moveTo>
                    <a:pt x="406" y="73"/>
                  </a:moveTo>
                  <a:lnTo>
                    <a:pt x="406" y="73"/>
                  </a:lnTo>
                  <a:lnTo>
                    <a:pt x="406" y="737"/>
                  </a:lnTo>
                  <a:cubicBezTo>
                    <a:pt x="406" y="777"/>
                    <a:pt x="374" y="810"/>
                    <a:pt x="334" y="810"/>
                  </a:cubicBezTo>
                  <a:lnTo>
                    <a:pt x="72" y="810"/>
                  </a:lnTo>
                  <a:cubicBezTo>
                    <a:pt x="32" y="810"/>
                    <a:pt x="0" y="777"/>
                    <a:pt x="0" y="737"/>
                  </a:cubicBezTo>
                  <a:lnTo>
                    <a:pt x="0" y="73"/>
                  </a:lnTo>
                  <a:cubicBezTo>
                    <a:pt x="0" y="33"/>
                    <a:pt x="32" y="0"/>
                    <a:pt x="72" y="0"/>
                  </a:cubicBezTo>
                  <a:lnTo>
                    <a:pt x="334" y="0"/>
                  </a:lnTo>
                  <a:cubicBezTo>
                    <a:pt x="374" y="0"/>
                    <a:pt x="406" y="33"/>
                    <a:pt x="406" y="73"/>
                  </a:cubicBezTo>
                  <a:close/>
                  <a:moveTo>
                    <a:pt x="240" y="745"/>
                  </a:moveTo>
                  <a:lnTo>
                    <a:pt x="240" y="745"/>
                  </a:lnTo>
                  <a:cubicBezTo>
                    <a:pt x="240" y="766"/>
                    <a:pt x="224" y="782"/>
                    <a:pt x="203" y="782"/>
                  </a:cubicBezTo>
                  <a:cubicBezTo>
                    <a:pt x="182" y="782"/>
                    <a:pt x="166" y="766"/>
                    <a:pt x="166" y="745"/>
                  </a:cubicBezTo>
                  <a:cubicBezTo>
                    <a:pt x="166" y="724"/>
                    <a:pt x="182" y="707"/>
                    <a:pt x="203" y="707"/>
                  </a:cubicBezTo>
                  <a:cubicBezTo>
                    <a:pt x="224" y="707"/>
                    <a:pt x="240" y="724"/>
                    <a:pt x="240" y="745"/>
                  </a:cubicBezTo>
                  <a:close/>
                </a:path>
              </a:pathLst>
            </a:custGeom>
            <a:solidFill>
              <a:schemeClr val="bg2">
                <a:alpha val="3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p:cNvSpPr>
              <a:spLocks noEditPoints="1"/>
            </p:cNvSpPr>
            <p:nvPr/>
          </p:nvSpPr>
          <p:spPr bwMode="auto">
            <a:xfrm>
              <a:off x="4949" y="1871"/>
              <a:ext cx="281" cy="600"/>
            </a:xfrm>
            <a:custGeom>
              <a:avLst/>
              <a:gdLst>
                <a:gd name="T0" fmla="*/ 410 w 466"/>
                <a:gd name="T1" fmla="*/ 616 h 999"/>
                <a:gd name="T2" fmla="*/ 55 w 466"/>
                <a:gd name="T3" fmla="*/ 334 h 999"/>
                <a:gd name="T4" fmla="*/ 410 w 466"/>
                <a:gd name="T5" fmla="*/ 616 h 999"/>
                <a:gd name="T6" fmla="*/ 184 w 466"/>
                <a:gd name="T7" fmla="*/ 729 h 999"/>
                <a:gd name="T8" fmla="*/ 282 w 466"/>
                <a:gd name="T9" fmla="*/ 729 h 999"/>
                <a:gd name="T10" fmla="*/ 184 w 466"/>
                <a:gd name="T11" fmla="*/ 729 h 999"/>
                <a:gd name="T12" fmla="*/ 353 w 466"/>
                <a:gd name="T13" fmla="*/ 874 h 999"/>
                <a:gd name="T14" fmla="*/ 233 w 466"/>
                <a:gd name="T15" fmla="*/ 910 h 999"/>
                <a:gd name="T16" fmla="*/ 112 w 466"/>
                <a:gd name="T17" fmla="*/ 874 h 999"/>
                <a:gd name="T18" fmla="*/ 233 w 466"/>
                <a:gd name="T19" fmla="*/ 817 h 999"/>
                <a:gd name="T20" fmla="*/ 353 w 466"/>
                <a:gd name="T21" fmla="*/ 874 h 999"/>
                <a:gd name="T22" fmla="*/ 310 w 466"/>
                <a:gd name="T23" fmla="*/ 945 h 999"/>
                <a:gd name="T24" fmla="*/ 321 w 466"/>
                <a:gd name="T25" fmla="*/ 925 h 999"/>
                <a:gd name="T26" fmla="*/ 310 w 466"/>
                <a:gd name="T27" fmla="*/ 945 h 999"/>
                <a:gd name="T28" fmla="*/ 281 w 466"/>
                <a:gd name="T29" fmla="*/ 948 h 999"/>
                <a:gd name="T30" fmla="*/ 257 w 466"/>
                <a:gd name="T31" fmla="*/ 932 h 999"/>
                <a:gd name="T32" fmla="*/ 288 w 466"/>
                <a:gd name="T33" fmla="*/ 948 h 999"/>
                <a:gd name="T34" fmla="*/ 221 w 466"/>
                <a:gd name="T35" fmla="*/ 948 h 999"/>
                <a:gd name="T36" fmla="*/ 221 w 466"/>
                <a:gd name="T37" fmla="*/ 948 h 999"/>
                <a:gd name="T38" fmla="*/ 244 w 466"/>
                <a:gd name="T39" fmla="*/ 947 h 999"/>
                <a:gd name="T40" fmla="*/ 221 w 466"/>
                <a:gd name="T41" fmla="*/ 948 h 999"/>
                <a:gd name="T42" fmla="*/ 203 w 466"/>
                <a:gd name="T43" fmla="*/ 941 h 999"/>
                <a:gd name="T44" fmla="*/ 184 w 466"/>
                <a:gd name="T45" fmla="*/ 948 h 999"/>
                <a:gd name="T46" fmla="*/ 186 w 466"/>
                <a:gd name="T47" fmla="*/ 932 h 999"/>
                <a:gd name="T48" fmla="*/ 203 w 466"/>
                <a:gd name="T49" fmla="*/ 941 h 999"/>
                <a:gd name="T50" fmla="*/ 155 w 466"/>
                <a:gd name="T51" fmla="*/ 945 h 999"/>
                <a:gd name="T52" fmla="*/ 144 w 466"/>
                <a:gd name="T53" fmla="*/ 925 h 999"/>
                <a:gd name="T54" fmla="*/ 155 w 466"/>
                <a:gd name="T55" fmla="*/ 945 h 999"/>
                <a:gd name="T56" fmla="*/ 281 w 466"/>
                <a:gd name="T57" fmla="*/ 0 h 999"/>
                <a:gd name="T58" fmla="*/ 0 w 466"/>
                <a:gd name="T59" fmla="*/ 184 h 999"/>
                <a:gd name="T60" fmla="*/ 184 w 466"/>
                <a:gd name="T61" fmla="*/ 999 h 999"/>
                <a:gd name="T62" fmla="*/ 466 w 466"/>
                <a:gd name="T63" fmla="*/ 814 h 999"/>
                <a:gd name="T64" fmla="*/ 281 w 466"/>
                <a:gd name="T65" fmla="*/ 0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6" h="999">
                  <a:moveTo>
                    <a:pt x="410" y="616"/>
                  </a:moveTo>
                  <a:lnTo>
                    <a:pt x="410" y="616"/>
                  </a:lnTo>
                  <a:lnTo>
                    <a:pt x="55" y="616"/>
                  </a:lnTo>
                  <a:lnTo>
                    <a:pt x="55" y="334"/>
                  </a:lnTo>
                  <a:lnTo>
                    <a:pt x="410" y="334"/>
                  </a:lnTo>
                  <a:lnTo>
                    <a:pt x="410" y="616"/>
                  </a:lnTo>
                  <a:close/>
                  <a:moveTo>
                    <a:pt x="184" y="729"/>
                  </a:moveTo>
                  <a:lnTo>
                    <a:pt x="184" y="729"/>
                  </a:lnTo>
                  <a:cubicBezTo>
                    <a:pt x="184" y="704"/>
                    <a:pt x="206" y="683"/>
                    <a:pt x="233" y="683"/>
                  </a:cubicBezTo>
                  <a:cubicBezTo>
                    <a:pt x="260" y="683"/>
                    <a:pt x="282" y="704"/>
                    <a:pt x="282" y="729"/>
                  </a:cubicBezTo>
                  <a:cubicBezTo>
                    <a:pt x="282" y="754"/>
                    <a:pt x="260" y="775"/>
                    <a:pt x="233" y="775"/>
                  </a:cubicBezTo>
                  <a:cubicBezTo>
                    <a:pt x="206" y="775"/>
                    <a:pt x="184" y="754"/>
                    <a:pt x="184" y="729"/>
                  </a:cubicBezTo>
                  <a:close/>
                  <a:moveTo>
                    <a:pt x="353" y="874"/>
                  </a:moveTo>
                  <a:lnTo>
                    <a:pt x="353" y="874"/>
                  </a:lnTo>
                  <a:cubicBezTo>
                    <a:pt x="336" y="891"/>
                    <a:pt x="315" y="901"/>
                    <a:pt x="292" y="904"/>
                  </a:cubicBezTo>
                  <a:lnTo>
                    <a:pt x="233" y="910"/>
                  </a:lnTo>
                  <a:lnTo>
                    <a:pt x="176" y="904"/>
                  </a:lnTo>
                  <a:cubicBezTo>
                    <a:pt x="152" y="902"/>
                    <a:pt x="130" y="892"/>
                    <a:pt x="112" y="874"/>
                  </a:cubicBezTo>
                  <a:cubicBezTo>
                    <a:pt x="93" y="855"/>
                    <a:pt x="82" y="830"/>
                    <a:pt x="82" y="803"/>
                  </a:cubicBezTo>
                  <a:lnTo>
                    <a:pt x="233" y="817"/>
                  </a:lnTo>
                  <a:lnTo>
                    <a:pt x="383" y="803"/>
                  </a:lnTo>
                  <a:cubicBezTo>
                    <a:pt x="383" y="830"/>
                    <a:pt x="372" y="855"/>
                    <a:pt x="353" y="874"/>
                  </a:cubicBezTo>
                  <a:close/>
                  <a:moveTo>
                    <a:pt x="310" y="945"/>
                  </a:moveTo>
                  <a:lnTo>
                    <a:pt x="310" y="945"/>
                  </a:lnTo>
                  <a:lnTo>
                    <a:pt x="302" y="930"/>
                  </a:lnTo>
                  <a:cubicBezTo>
                    <a:pt x="308" y="929"/>
                    <a:pt x="315" y="927"/>
                    <a:pt x="321" y="925"/>
                  </a:cubicBezTo>
                  <a:lnTo>
                    <a:pt x="329" y="939"/>
                  </a:lnTo>
                  <a:cubicBezTo>
                    <a:pt x="323" y="941"/>
                    <a:pt x="316" y="943"/>
                    <a:pt x="310" y="945"/>
                  </a:cubicBezTo>
                  <a:close/>
                  <a:moveTo>
                    <a:pt x="281" y="948"/>
                  </a:moveTo>
                  <a:lnTo>
                    <a:pt x="281" y="948"/>
                  </a:lnTo>
                  <a:lnTo>
                    <a:pt x="266" y="948"/>
                  </a:lnTo>
                  <a:lnTo>
                    <a:pt x="257" y="932"/>
                  </a:lnTo>
                  <a:lnTo>
                    <a:pt x="279" y="932"/>
                  </a:lnTo>
                  <a:lnTo>
                    <a:pt x="288" y="948"/>
                  </a:lnTo>
                  <a:cubicBezTo>
                    <a:pt x="286" y="948"/>
                    <a:pt x="283" y="948"/>
                    <a:pt x="281" y="948"/>
                  </a:cubicBezTo>
                  <a:close/>
                  <a:moveTo>
                    <a:pt x="221" y="948"/>
                  </a:moveTo>
                  <a:lnTo>
                    <a:pt x="221" y="948"/>
                  </a:lnTo>
                  <a:lnTo>
                    <a:pt x="221" y="948"/>
                  </a:lnTo>
                  <a:lnTo>
                    <a:pt x="233" y="927"/>
                  </a:lnTo>
                  <a:lnTo>
                    <a:pt x="244" y="947"/>
                  </a:lnTo>
                  <a:lnTo>
                    <a:pt x="245" y="948"/>
                  </a:lnTo>
                  <a:lnTo>
                    <a:pt x="221" y="948"/>
                  </a:lnTo>
                  <a:close/>
                  <a:moveTo>
                    <a:pt x="203" y="941"/>
                  </a:moveTo>
                  <a:lnTo>
                    <a:pt x="203" y="941"/>
                  </a:lnTo>
                  <a:lnTo>
                    <a:pt x="199" y="948"/>
                  </a:lnTo>
                  <a:lnTo>
                    <a:pt x="184" y="948"/>
                  </a:lnTo>
                  <a:cubicBezTo>
                    <a:pt x="182" y="948"/>
                    <a:pt x="180" y="948"/>
                    <a:pt x="177" y="948"/>
                  </a:cubicBezTo>
                  <a:lnTo>
                    <a:pt x="186" y="932"/>
                  </a:lnTo>
                  <a:lnTo>
                    <a:pt x="208" y="932"/>
                  </a:lnTo>
                  <a:lnTo>
                    <a:pt x="203" y="941"/>
                  </a:lnTo>
                  <a:close/>
                  <a:moveTo>
                    <a:pt x="155" y="945"/>
                  </a:moveTo>
                  <a:lnTo>
                    <a:pt x="155" y="945"/>
                  </a:lnTo>
                  <a:cubicBezTo>
                    <a:pt x="149" y="943"/>
                    <a:pt x="143" y="941"/>
                    <a:pt x="137" y="939"/>
                  </a:cubicBezTo>
                  <a:lnTo>
                    <a:pt x="144" y="925"/>
                  </a:lnTo>
                  <a:cubicBezTo>
                    <a:pt x="151" y="927"/>
                    <a:pt x="157" y="929"/>
                    <a:pt x="164" y="930"/>
                  </a:cubicBezTo>
                  <a:lnTo>
                    <a:pt x="155" y="945"/>
                  </a:lnTo>
                  <a:close/>
                  <a:moveTo>
                    <a:pt x="281" y="0"/>
                  </a:moveTo>
                  <a:lnTo>
                    <a:pt x="281" y="0"/>
                  </a:lnTo>
                  <a:lnTo>
                    <a:pt x="184" y="0"/>
                  </a:lnTo>
                  <a:cubicBezTo>
                    <a:pt x="83" y="0"/>
                    <a:pt x="0" y="83"/>
                    <a:pt x="0" y="184"/>
                  </a:cubicBezTo>
                  <a:lnTo>
                    <a:pt x="0" y="814"/>
                  </a:lnTo>
                  <a:cubicBezTo>
                    <a:pt x="0" y="915"/>
                    <a:pt x="83" y="999"/>
                    <a:pt x="184" y="999"/>
                  </a:cubicBezTo>
                  <a:lnTo>
                    <a:pt x="281" y="999"/>
                  </a:lnTo>
                  <a:cubicBezTo>
                    <a:pt x="382" y="999"/>
                    <a:pt x="466" y="915"/>
                    <a:pt x="466" y="814"/>
                  </a:cubicBezTo>
                  <a:lnTo>
                    <a:pt x="466" y="184"/>
                  </a:lnTo>
                  <a:cubicBezTo>
                    <a:pt x="466" y="83"/>
                    <a:pt x="382" y="0"/>
                    <a:pt x="281" y="0"/>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p:cNvSpPr>
              <a:spLocks noEditPoints="1"/>
            </p:cNvSpPr>
            <p:nvPr/>
          </p:nvSpPr>
          <p:spPr bwMode="auto">
            <a:xfrm>
              <a:off x="3605" y="1958"/>
              <a:ext cx="900" cy="425"/>
            </a:xfrm>
            <a:custGeom>
              <a:avLst/>
              <a:gdLst>
                <a:gd name="T0" fmla="*/ 984 w 1491"/>
                <a:gd name="T1" fmla="*/ 524 h 706"/>
                <a:gd name="T2" fmla="*/ 719 w 1491"/>
                <a:gd name="T3" fmla="*/ 498 h 706"/>
                <a:gd name="T4" fmla="*/ 1255 w 1491"/>
                <a:gd name="T5" fmla="*/ 172 h 706"/>
                <a:gd name="T6" fmla="*/ 1373 w 1491"/>
                <a:gd name="T7" fmla="*/ 42 h 706"/>
                <a:gd name="T8" fmla="*/ 1226 w 1491"/>
                <a:gd name="T9" fmla="*/ 191 h 706"/>
                <a:gd name="T10" fmla="*/ 1314 w 1491"/>
                <a:gd name="T11" fmla="*/ 454 h 706"/>
                <a:gd name="T12" fmla="*/ 1383 w 1491"/>
                <a:gd name="T13" fmla="*/ 188 h 706"/>
                <a:gd name="T14" fmla="*/ 1155 w 1491"/>
                <a:gd name="T15" fmla="*/ 69 h 706"/>
                <a:gd name="T16" fmla="*/ 1449 w 1491"/>
                <a:gd name="T17" fmla="*/ 283 h 706"/>
                <a:gd name="T18" fmla="*/ 1212 w 1491"/>
                <a:gd name="T19" fmla="*/ 298 h 706"/>
                <a:gd name="T20" fmla="*/ 1268 w 1491"/>
                <a:gd name="T21" fmla="*/ 607 h 706"/>
                <a:gd name="T22" fmla="*/ 1432 w 1491"/>
                <a:gd name="T23" fmla="*/ 675 h 706"/>
                <a:gd name="T24" fmla="*/ 1166 w 1491"/>
                <a:gd name="T25" fmla="*/ 295 h 706"/>
                <a:gd name="T26" fmla="*/ 1083 w 1491"/>
                <a:gd name="T27" fmla="*/ 99 h 706"/>
                <a:gd name="T28" fmla="*/ 834 w 1491"/>
                <a:gd name="T29" fmla="*/ 651 h 706"/>
                <a:gd name="T30" fmla="*/ 1005 w 1491"/>
                <a:gd name="T31" fmla="*/ 525 h 706"/>
                <a:gd name="T32" fmla="*/ 667 w 1491"/>
                <a:gd name="T33" fmla="*/ 590 h 706"/>
                <a:gd name="T34" fmla="*/ 626 w 1491"/>
                <a:gd name="T35" fmla="*/ 613 h 706"/>
                <a:gd name="T36" fmla="*/ 941 w 1491"/>
                <a:gd name="T37" fmla="*/ 351 h 706"/>
                <a:gd name="T38" fmla="*/ 592 w 1491"/>
                <a:gd name="T39" fmla="*/ 316 h 706"/>
                <a:gd name="T40" fmla="*/ 455 w 1491"/>
                <a:gd name="T41" fmla="*/ 557 h 706"/>
                <a:gd name="T42" fmla="*/ 420 w 1491"/>
                <a:gd name="T43" fmla="*/ 579 h 706"/>
                <a:gd name="T44" fmla="*/ 273 w 1491"/>
                <a:gd name="T45" fmla="*/ 443 h 706"/>
                <a:gd name="T46" fmla="*/ 269 w 1491"/>
                <a:gd name="T47" fmla="*/ 237 h 706"/>
                <a:gd name="T48" fmla="*/ 219 w 1491"/>
                <a:gd name="T49" fmla="*/ 592 h 706"/>
                <a:gd name="T50" fmla="*/ 130 w 1491"/>
                <a:gd name="T51" fmla="*/ 352 h 706"/>
                <a:gd name="T52" fmla="*/ 133 w 1491"/>
                <a:gd name="T53" fmla="*/ 92 h 706"/>
                <a:gd name="T54" fmla="*/ 355 w 1491"/>
                <a:gd name="T55" fmla="*/ 327 h 706"/>
                <a:gd name="T56" fmla="*/ 392 w 1491"/>
                <a:gd name="T57" fmla="*/ 281 h 706"/>
                <a:gd name="T58" fmla="*/ 341 w 1491"/>
                <a:gd name="T59" fmla="*/ 73 h 706"/>
                <a:gd name="T60" fmla="*/ 681 w 1491"/>
                <a:gd name="T61" fmla="*/ 255 h 706"/>
                <a:gd name="T62" fmla="*/ 798 w 1491"/>
                <a:gd name="T63" fmla="*/ 290 h 706"/>
                <a:gd name="T64" fmla="*/ 820 w 1491"/>
                <a:gd name="T65" fmla="*/ 167 h 706"/>
                <a:gd name="T66" fmla="*/ 954 w 1491"/>
                <a:gd name="T67" fmla="*/ 215 h 706"/>
                <a:gd name="T68" fmla="*/ 918 w 1491"/>
                <a:gd name="T69" fmla="*/ 34 h 706"/>
                <a:gd name="T70" fmla="*/ 1450 w 1491"/>
                <a:gd name="T71" fmla="*/ 706 h 706"/>
                <a:gd name="T72" fmla="*/ 1329 w 1491"/>
                <a:gd name="T73" fmla="*/ 401 h 706"/>
                <a:gd name="T74" fmla="*/ 1379 w 1491"/>
                <a:gd name="T75" fmla="*/ 659 h 706"/>
                <a:gd name="T76" fmla="*/ 1203 w 1491"/>
                <a:gd name="T77" fmla="*/ 95 h 706"/>
                <a:gd name="T78" fmla="*/ 1253 w 1491"/>
                <a:gd name="T79" fmla="*/ 659 h 706"/>
                <a:gd name="T80" fmla="*/ 1246 w 1491"/>
                <a:gd name="T81" fmla="*/ 358 h 706"/>
                <a:gd name="T82" fmla="*/ 1109 w 1491"/>
                <a:gd name="T83" fmla="*/ 146 h 706"/>
                <a:gd name="T84" fmla="*/ 128 w 1491"/>
                <a:gd name="T85" fmla="*/ 271 h 706"/>
                <a:gd name="T86" fmla="*/ 688 w 1491"/>
                <a:gd name="T87" fmla="*/ 276 h 706"/>
                <a:gd name="T88" fmla="*/ 403 w 1491"/>
                <a:gd name="T89" fmla="*/ 353 h 706"/>
                <a:gd name="T90" fmla="*/ 932 w 1491"/>
                <a:gd name="T91" fmla="*/ 215 h 706"/>
                <a:gd name="T92" fmla="*/ 705 w 1491"/>
                <a:gd name="T93" fmla="*/ 40 h 706"/>
                <a:gd name="T94" fmla="*/ 952 w 1491"/>
                <a:gd name="T95" fmla="*/ 41 h 706"/>
                <a:gd name="T96" fmla="*/ 828 w 1491"/>
                <a:gd name="T97" fmla="*/ 318 h 706"/>
                <a:gd name="T98" fmla="*/ 146 w 1491"/>
                <a:gd name="T99" fmla="*/ 367 h 706"/>
                <a:gd name="T100" fmla="*/ 342 w 1491"/>
                <a:gd name="T101" fmla="*/ 614 h 706"/>
                <a:gd name="T102" fmla="*/ 502 w 1491"/>
                <a:gd name="T103" fmla="*/ 541 h 706"/>
                <a:gd name="T104" fmla="*/ 993 w 1491"/>
                <a:gd name="T105" fmla="*/ 310 h 706"/>
                <a:gd name="T106" fmla="*/ 533 w 1491"/>
                <a:gd name="T107" fmla="*/ 272 h 706"/>
                <a:gd name="T108" fmla="*/ 181 w 1491"/>
                <a:gd name="T109" fmla="*/ 639 h 706"/>
                <a:gd name="T110" fmla="*/ 200 w 1491"/>
                <a:gd name="T111" fmla="*/ 66 h 706"/>
                <a:gd name="T112" fmla="*/ 630 w 1491"/>
                <a:gd name="T113" fmla="*/ 464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91" h="706">
                  <a:moveTo>
                    <a:pt x="788" y="613"/>
                  </a:moveTo>
                  <a:lnTo>
                    <a:pt x="788" y="613"/>
                  </a:lnTo>
                  <a:cubicBezTo>
                    <a:pt x="773" y="613"/>
                    <a:pt x="761" y="625"/>
                    <a:pt x="761" y="640"/>
                  </a:cubicBezTo>
                  <a:cubicBezTo>
                    <a:pt x="761" y="655"/>
                    <a:pt x="773" y="666"/>
                    <a:pt x="788" y="666"/>
                  </a:cubicBezTo>
                  <a:cubicBezTo>
                    <a:pt x="802" y="666"/>
                    <a:pt x="814" y="655"/>
                    <a:pt x="814" y="640"/>
                  </a:cubicBezTo>
                  <a:cubicBezTo>
                    <a:pt x="814" y="625"/>
                    <a:pt x="802" y="613"/>
                    <a:pt x="788" y="613"/>
                  </a:cubicBezTo>
                  <a:close/>
                  <a:moveTo>
                    <a:pt x="957" y="551"/>
                  </a:moveTo>
                  <a:lnTo>
                    <a:pt x="957" y="551"/>
                  </a:lnTo>
                  <a:cubicBezTo>
                    <a:pt x="972" y="551"/>
                    <a:pt x="984" y="539"/>
                    <a:pt x="984" y="524"/>
                  </a:cubicBezTo>
                  <a:cubicBezTo>
                    <a:pt x="984" y="510"/>
                    <a:pt x="972" y="498"/>
                    <a:pt x="957" y="498"/>
                  </a:cubicBezTo>
                  <a:cubicBezTo>
                    <a:pt x="943" y="498"/>
                    <a:pt x="931" y="510"/>
                    <a:pt x="931" y="525"/>
                  </a:cubicBezTo>
                  <a:cubicBezTo>
                    <a:pt x="931" y="539"/>
                    <a:pt x="943" y="551"/>
                    <a:pt x="957" y="551"/>
                  </a:cubicBezTo>
                  <a:close/>
                  <a:moveTo>
                    <a:pt x="719" y="498"/>
                  </a:moveTo>
                  <a:lnTo>
                    <a:pt x="719" y="498"/>
                  </a:lnTo>
                  <a:cubicBezTo>
                    <a:pt x="705" y="498"/>
                    <a:pt x="693" y="510"/>
                    <a:pt x="693" y="525"/>
                  </a:cubicBezTo>
                  <a:cubicBezTo>
                    <a:pt x="693" y="539"/>
                    <a:pt x="705" y="551"/>
                    <a:pt x="719" y="551"/>
                  </a:cubicBezTo>
                  <a:cubicBezTo>
                    <a:pt x="734" y="551"/>
                    <a:pt x="746" y="539"/>
                    <a:pt x="746" y="525"/>
                  </a:cubicBezTo>
                  <a:cubicBezTo>
                    <a:pt x="746" y="510"/>
                    <a:pt x="734" y="498"/>
                    <a:pt x="719" y="498"/>
                  </a:cubicBezTo>
                  <a:close/>
                  <a:moveTo>
                    <a:pt x="667" y="612"/>
                  </a:moveTo>
                  <a:lnTo>
                    <a:pt x="667" y="612"/>
                  </a:lnTo>
                  <a:cubicBezTo>
                    <a:pt x="652" y="612"/>
                    <a:pt x="640" y="623"/>
                    <a:pt x="640" y="638"/>
                  </a:cubicBezTo>
                  <a:cubicBezTo>
                    <a:pt x="640" y="653"/>
                    <a:pt x="652" y="665"/>
                    <a:pt x="667" y="665"/>
                  </a:cubicBezTo>
                  <a:cubicBezTo>
                    <a:pt x="681" y="665"/>
                    <a:pt x="693" y="653"/>
                    <a:pt x="693" y="638"/>
                  </a:cubicBezTo>
                  <a:cubicBezTo>
                    <a:pt x="693" y="623"/>
                    <a:pt x="681" y="612"/>
                    <a:pt x="667" y="612"/>
                  </a:cubicBezTo>
                  <a:close/>
                  <a:moveTo>
                    <a:pt x="1274" y="164"/>
                  </a:moveTo>
                  <a:lnTo>
                    <a:pt x="1274" y="164"/>
                  </a:lnTo>
                  <a:cubicBezTo>
                    <a:pt x="1266" y="164"/>
                    <a:pt x="1260" y="167"/>
                    <a:pt x="1255" y="172"/>
                  </a:cubicBezTo>
                  <a:cubicBezTo>
                    <a:pt x="1250" y="177"/>
                    <a:pt x="1247" y="184"/>
                    <a:pt x="1247" y="191"/>
                  </a:cubicBezTo>
                  <a:cubicBezTo>
                    <a:pt x="1247" y="198"/>
                    <a:pt x="1250" y="205"/>
                    <a:pt x="1255" y="210"/>
                  </a:cubicBezTo>
                  <a:cubicBezTo>
                    <a:pt x="1265" y="220"/>
                    <a:pt x="1282" y="220"/>
                    <a:pt x="1292" y="210"/>
                  </a:cubicBezTo>
                  <a:cubicBezTo>
                    <a:pt x="1303" y="199"/>
                    <a:pt x="1303" y="182"/>
                    <a:pt x="1292" y="172"/>
                  </a:cubicBezTo>
                  <a:cubicBezTo>
                    <a:pt x="1287" y="167"/>
                    <a:pt x="1281" y="164"/>
                    <a:pt x="1274" y="164"/>
                  </a:cubicBezTo>
                  <a:close/>
                  <a:moveTo>
                    <a:pt x="1399" y="68"/>
                  </a:moveTo>
                  <a:lnTo>
                    <a:pt x="1399" y="68"/>
                  </a:lnTo>
                  <a:cubicBezTo>
                    <a:pt x="1399" y="61"/>
                    <a:pt x="1396" y="54"/>
                    <a:pt x="1391" y="49"/>
                  </a:cubicBezTo>
                  <a:cubicBezTo>
                    <a:pt x="1386" y="44"/>
                    <a:pt x="1380" y="42"/>
                    <a:pt x="1373" y="42"/>
                  </a:cubicBezTo>
                  <a:cubicBezTo>
                    <a:pt x="1365" y="42"/>
                    <a:pt x="1359" y="44"/>
                    <a:pt x="1354" y="49"/>
                  </a:cubicBezTo>
                  <a:cubicBezTo>
                    <a:pt x="1343" y="60"/>
                    <a:pt x="1343" y="77"/>
                    <a:pt x="1354" y="87"/>
                  </a:cubicBezTo>
                  <a:cubicBezTo>
                    <a:pt x="1364" y="97"/>
                    <a:pt x="1381" y="97"/>
                    <a:pt x="1391" y="87"/>
                  </a:cubicBezTo>
                  <a:cubicBezTo>
                    <a:pt x="1396" y="82"/>
                    <a:pt x="1399" y="75"/>
                    <a:pt x="1399" y="68"/>
                  </a:cubicBezTo>
                  <a:close/>
                  <a:moveTo>
                    <a:pt x="1314" y="216"/>
                  </a:moveTo>
                  <a:lnTo>
                    <a:pt x="1314" y="216"/>
                  </a:lnTo>
                  <a:cubicBezTo>
                    <a:pt x="1326" y="198"/>
                    <a:pt x="1324" y="173"/>
                    <a:pt x="1308" y="157"/>
                  </a:cubicBezTo>
                  <a:cubicBezTo>
                    <a:pt x="1289" y="139"/>
                    <a:pt x="1258" y="139"/>
                    <a:pt x="1240" y="157"/>
                  </a:cubicBezTo>
                  <a:cubicBezTo>
                    <a:pt x="1231" y="166"/>
                    <a:pt x="1226" y="178"/>
                    <a:pt x="1226" y="191"/>
                  </a:cubicBezTo>
                  <a:cubicBezTo>
                    <a:pt x="1226" y="204"/>
                    <a:pt x="1231" y="216"/>
                    <a:pt x="1240" y="225"/>
                  </a:cubicBezTo>
                  <a:cubicBezTo>
                    <a:pt x="1249" y="234"/>
                    <a:pt x="1261" y="239"/>
                    <a:pt x="1274" y="239"/>
                  </a:cubicBezTo>
                  <a:cubicBezTo>
                    <a:pt x="1283" y="239"/>
                    <a:pt x="1291" y="236"/>
                    <a:pt x="1299" y="232"/>
                  </a:cubicBezTo>
                  <a:lnTo>
                    <a:pt x="1383" y="315"/>
                  </a:lnTo>
                  <a:lnTo>
                    <a:pt x="1383" y="370"/>
                  </a:lnTo>
                  <a:lnTo>
                    <a:pt x="1373" y="380"/>
                  </a:lnTo>
                  <a:cubicBezTo>
                    <a:pt x="1355" y="369"/>
                    <a:pt x="1330" y="371"/>
                    <a:pt x="1314" y="386"/>
                  </a:cubicBezTo>
                  <a:cubicBezTo>
                    <a:pt x="1305" y="395"/>
                    <a:pt x="1300" y="407"/>
                    <a:pt x="1300" y="420"/>
                  </a:cubicBezTo>
                  <a:cubicBezTo>
                    <a:pt x="1300" y="433"/>
                    <a:pt x="1305" y="445"/>
                    <a:pt x="1314" y="454"/>
                  </a:cubicBezTo>
                  <a:cubicBezTo>
                    <a:pt x="1323" y="463"/>
                    <a:pt x="1335" y="468"/>
                    <a:pt x="1348" y="468"/>
                  </a:cubicBezTo>
                  <a:cubicBezTo>
                    <a:pt x="1361" y="468"/>
                    <a:pt x="1373" y="463"/>
                    <a:pt x="1382" y="454"/>
                  </a:cubicBezTo>
                  <a:cubicBezTo>
                    <a:pt x="1398" y="438"/>
                    <a:pt x="1400" y="413"/>
                    <a:pt x="1388" y="395"/>
                  </a:cubicBezTo>
                  <a:lnTo>
                    <a:pt x="1404" y="379"/>
                  </a:lnTo>
                  <a:lnTo>
                    <a:pt x="1404" y="306"/>
                  </a:lnTo>
                  <a:lnTo>
                    <a:pt x="1314" y="216"/>
                  </a:lnTo>
                  <a:close/>
                  <a:moveTo>
                    <a:pt x="1470" y="275"/>
                  </a:moveTo>
                  <a:lnTo>
                    <a:pt x="1470" y="275"/>
                  </a:lnTo>
                  <a:lnTo>
                    <a:pt x="1383" y="188"/>
                  </a:lnTo>
                  <a:lnTo>
                    <a:pt x="1383" y="115"/>
                  </a:lnTo>
                  <a:cubicBezTo>
                    <a:pt x="1392" y="113"/>
                    <a:pt x="1400" y="109"/>
                    <a:pt x="1406" y="102"/>
                  </a:cubicBezTo>
                  <a:cubicBezTo>
                    <a:pt x="1415" y="93"/>
                    <a:pt x="1420" y="81"/>
                    <a:pt x="1420" y="68"/>
                  </a:cubicBezTo>
                  <a:cubicBezTo>
                    <a:pt x="1420" y="56"/>
                    <a:pt x="1415" y="44"/>
                    <a:pt x="1406" y="35"/>
                  </a:cubicBezTo>
                  <a:cubicBezTo>
                    <a:pt x="1388" y="16"/>
                    <a:pt x="1357" y="16"/>
                    <a:pt x="1339" y="34"/>
                  </a:cubicBezTo>
                  <a:cubicBezTo>
                    <a:pt x="1332" y="41"/>
                    <a:pt x="1328" y="49"/>
                    <a:pt x="1326" y="58"/>
                  </a:cubicBezTo>
                  <a:lnTo>
                    <a:pt x="1249" y="58"/>
                  </a:lnTo>
                  <a:cubicBezTo>
                    <a:pt x="1244" y="37"/>
                    <a:pt x="1225" y="21"/>
                    <a:pt x="1203" y="21"/>
                  </a:cubicBezTo>
                  <a:cubicBezTo>
                    <a:pt x="1176" y="21"/>
                    <a:pt x="1155" y="42"/>
                    <a:pt x="1155" y="69"/>
                  </a:cubicBezTo>
                  <a:cubicBezTo>
                    <a:pt x="1155" y="82"/>
                    <a:pt x="1160" y="94"/>
                    <a:pt x="1169" y="103"/>
                  </a:cubicBezTo>
                  <a:cubicBezTo>
                    <a:pt x="1178" y="112"/>
                    <a:pt x="1190" y="117"/>
                    <a:pt x="1203" y="117"/>
                  </a:cubicBezTo>
                  <a:lnTo>
                    <a:pt x="1203" y="117"/>
                  </a:lnTo>
                  <a:cubicBezTo>
                    <a:pt x="1225" y="117"/>
                    <a:pt x="1244" y="101"/>
                    <a:pt x="1249" y="79"/>
                  </a:cubicBezTo>
                  <a:lnTo>
                    <a:pt x="1326" y="79"/>
                  </a:lnTo>
                  <a:cubicBezTo>
                    <a:pt x="1328" y="88"/>
                    <a:pt x="1332" y="96"/>
                    <a:pt x="1339" y="102"/>
                  </a:cubicBezTo>
                  <a:cubicBezTo>
                    <a:pt x="1345" y="109"/>
                    <a:pt x="1353" y="113"/>
                    <a:pt x="1362" y="115"/>
                  </a:cubicBezTo>
                  <a:lnTo>
                    <a:pt x="1362" y="196"/>
                  </a:lnTo>
                  <a:lnTo>
                    <a:pt x="1449" y="283"/>
                  </a:lnTo>
                  <a:lnTo>
                    <a:pt x="1449" y="438"/>
                  </a:lnTo>
                  <a:lnTo>
                    <a:pt x="1394" y="493"/>
                  </a:lnTo>
                  <a:lnTo>
                    <a:pt x="1156" y="493"/>
                  </a:lnTo>
                  <a:lnTo>
                    <a:pt x="1156" y="437"/>
                  </a:lnTo>
                  <a:lnTo>
                    <a:pt x="1221" y="372"/>
                  </a:lnTo>
                  <a:cubicBezTo>
                    <a:pt x="1228" y="377"/>
                    <a:pt x="1237" y="379"/>
                    <a:pt x="1246" y="379"/>
                  </a:cubicBezTo>
                  <a:cubicBezTo>
                    <a:pt x="1259" y="379"/>
                    <a:pt x="1271" y="374"/>
                    <a:pt x="1280" y="365"/>
                  </a:cubicBezTo>
                  <a:cubicBezTo>
                    <a:pt x="1299" y="347"/>
                    <a:pt x="1299" y="316"/>
                    <a:pt x="1280" y="298"/>
                  </a:cubicBezTo>
                  <a:cubicBezTo>
                    <a:pt x="1262" y="279"/>
                    <a:pt x="1230" y="279"/>
                    <a:pt x="1212" y="298"/>
                  </a:cubicBezTo>
                  <a:cubicBezTo>
                    <a:pt x="1203" y="307"/>
                    <a:pt x="1198" y="319"/>
                    <a:pt x="1198" y="332"/>
                  </a:cubicBezTo>
                  <a:cubicBezTo>
                    <a:pt x="1198" y="341"/>
                    <a:pt x="1201" y="349"/>
                    <a:pt x="1206" y="357"/>
                  </a:cubicBezTo>
                  <a:lnTo>
                    <a:pt x="1134" y="428"/>
                  </a:lnTo>
                  <a:lnTo>
                    <a:pt x="1134" y="556"/>
                  </a:lnTo>
                  <a:lnTo>
                    <a:pt x="1193" y="615"/>
                  </a:lnTo>
                  <a:cubicBezTo>
                    <a:pt x="1182" y="634"/>
                    <a:pt x="1184" y="658"/>
                    <a:pt x="1200" y="675"/>
                  </a:cubicBezTo>
                  <a:cubicBezTo>
                    <a:pt x="1209" y="684"/>
                    <a:pt x="1221" y="689"/>
                    <a:pt x="1234" y="689"/>
                  </a:cubicBezTo>
                  <a:cubicBezTo>
                    <a:pt x="1247" y="689"/>
                    <a:pt x="1259" y="684"/>
                    <a:pt x="1268" y="675"/>
                  </a:cubicBezTo>
                  <a:cubicBezTo>
                    <a:pt x="1286" y="656"/>
                    <a:pt x="1286" y="625"/>
                    <a:pt x="1268" y="607"/>
                  </a:cubicBezTo>
                  <a:cubicBezTo>
                    <a:pt x="1252" y="591"/>
                    <a:pt x="1227" y="589"/>
                    <a:pt x="1208" y="600"/>
                  </a:cubicBezTo>
                  <a:lnTo>
                    <a:pt x="1156" y="548"/>
                  </a:lnTo>
                  <a:lnTo>
                    <a:pt x="1156" y="515"/>
                  </a:lnTo>
                  <a:lnTo>
                    <a:pt x="1387" y="515"/>
                  </a:lnTo>
                  <a:lnTo>
                    <a:pt x="1387" y="594"/>
                  </a:lnTo>
                  <a:cubicBezTo>
                    <a:pt x="1379" y="596"/>
                    <a:pt x="1370" y="600"/>
                    <a:pt x="1364" y="607"/>
                  </a:cubicBezTo>
                  <a:cubicBezTo>
                    <a:pt x="1345" y="625"/>
                    <a:pt x="1345" y="656"/>
                    <a:pt x="1364" y="675"/>
                  </a:cubicBezTo>
                  <a:cubicBezTo>
                    <a:pt x="1373" y="684"/>
                    <a:pt x="1385" y="689"/>
                    <a:pt x="1398" y="689"/>
                  </a:cubicBezTo>
                  <a:cubicBezTo>
                    <a:pt x="1411" y="689"/>
                    <a:pt x="1423" y="684"/>
                    <a:pt x="1432" y="675"/>
                  </a:cubicBezTo>
                  <a:cubicBezTo>
                    <a:pt x="1451" y="656"/>
                    <a:pt x="1451" y="625"/>
                    <a:pt x="1432" y="607"/>
                  </a:cubicBezTo>
                  <a:cubicBezTo>
                    <a:pt x="1425" y="600"/>
                    <a:pt x="1417" y="596"/>
                    <a:pt x="1409" y="594"/>
                  </a:cubicBezTo>
                  <a:lnTo>
                    <a:pt x="1409" y="508"/>
                  </a:lnTo>
                  <a:lnTo>
                    <a:pt x="1470" y="447"/>
                  </a:lnTo>
                  <a:lnTo>
                    <a:pt x="1470" y="275"/>
                  </a:lnTo>
                  <a:close/>
                  <a:moveTo>
                    <a:pt x="1093" y="335"/>
                  </a:moveTo>
                  <a:lnTo>
                    <a:pt x="1093" y="335"/>
                  </a:lnTo>
                  <a:lnTo>
                    <a:pt x="1141" y="288"/>
                  </a:lnTo>
                  <a:cubicBezTo>
                    <a:pt x="1148" y="292"/>
                    <a:pt x="1157" y="295"/>
                    <a:pt x="1166" y="295"/>
                  </a:cubicBezTo>
                  <a:cubicBezTo>
                    <a:pt x="1179" y="295"/>
                    <a:pt x="1191" y="290"/>
                    <a:pt x="1200" y="281"/>
                  </a:cubicBezTo>
                  <a:cubicBezTo>
                    <a:pt x="1209" y="272"/>
                    <a:pt x="1214" y="260"/>
                    <a:pt x="1214" y="247"/>
                  </a:cubicBezTo>
                  <a:cubicBezTo>
                    <a:pt x="1214" y="234"/>
                    <a:pt x="1209" y="222"/>
                    <a:pt x="1200" y="213"/>
                  </a:cubicBezTo>
                  <a:cubicBezTo>
                    <a:pt x="1182" y="195"/>
                    <a:pt x="1150" y="195"/>
                    <a:pt x="1132" y="213"/>
                  </a:cubicBezTo>
                  <a:cubicBezTo>
                    <a:pt x="1116" y="229"/>
                    <a:pt x="1114" y="254"/>
                    <a:pt x="1126" y="272"/>
                  </a:cubicBezTo>
                  <a:lnTo>
                    <a:pt x="1093" y="305"/>
                  </a:lnTo>
                  <a:lnTo>
                    <a:pt x="1093" y="193"/>
                  </a:lnTo>
                  <a:cubicBezTo>
                    <a:pt x="1115" y="188"/>
                    <a:pt x="1131" y="169"/>
                    <a:pt x="1131" y="147"/>
                  </a:cubicBezTo>
                  <a:cubicBezTo>
                    <a:pt x="1131" y="120"/>
                    <a:pt x="1109" y="99"/>
                    <a:pt x="1083" y="99"/>
                  </a:cubicBezTo>
                  <a:cubicBezTo>
                    <a:pt x="1056" y="99"/>
                    <a:pt x="1035" y="120"/>
                    <a:pt x="1035" y="147"/>
                  </a:cubicBezTo>
                  <a:cubicBezTo>
                    <a:pt x="1035" y="169"/>
                    <a:pt x="1051" y="188"/>
                    <a:pt x="1072" y="193"/>
                  </a:cubicBezTo>
                  <a:lnTo>
                    <a:pt x="1072" y="560"/>
                  </a:lnTo>
                  <a:lnTo>
                    <a:pt x="1003" y="630"/>
                  </a:lnTo>
                  <a:lnTo>
                    <a:pt x="834" y="630"/>
                  </a:lnTo>
                  <a:cubicBezTo>
                    <a:pt x="830" y="608"/>
                    <a:pt x="811" y="592"/>
                    <a:pt x="788" y="592"/>
                  </a:cubicBezTo>
                  <a:cubicBezTo>
                    <a:pt x="761" y="592"/>
                    <a:pt x="740" y="614"/>
                    <a:pt x="740" y="640"/>
                  </a:cubicBezTo>
                  <a:cubicBezTo>
                    <a:pt x="740" y="667"/>
                    <a:pt x="761" y="688"/>
                    <a:pt x="788" y="688"/>
                  </a:cubicBezTo>
                  <a:cubicBezTo>
                    <a:pt x="811" y="688"/>
                    <a:pt x="830" y="672"/>
                    <a:pt x="834" y="651"/>
                  </a:cubicBezTo>
                  <a:lnTo>
                    <a:pt x="1011" y="651"/>
                  </a:lnTo>
                  <a:lnTo>
                    <a:pt x="1093" y="569"/>
                  </a:lnTo>
                  <a:lnTo>
                    <a:pt x="1093" y="335"/>
                  </a:lnTo>
                  <a:close/>
                  <a:moveTo>
                    <a:pt x="719" y="573"/>
                  </a:moveTo>
                  <a:lnTo>
                    <a:pt x="719" y="573"/>
                  </a:lnTo>
                  <a:cubicBezTo>
                    <a:pt x="742" y="573"/>
                    <a:pt x="761" y="557"/>
                    <a:pt x="766" y="536"/>
                  </a:cubicBezTo>
                  <a:lnTo>
                    <a:pt x="911" y="535"/>
                  </a:lnTo>
                  <a:cubicBezTo>
                    <a:pt x="916" y="557"/>
                    <a:pt x="935" y="573"/>
                    <a:pt x="957" y="573"/>
                  </a:cubicBezTo>
                  <a:cubicBezTo>
                    <a:pt x="984" y="573"/>
                    <a:pt x="1005" y="551"/>
                    <a:pt x="1005" y="525"/>
                  </a:cubicBezTo>
                  <a:cubicBezTo>
                    <a:pt x="1005" y="498"/>
                    <a:pt x="984" y="477"/>
                    <a:pt x="957" y="477"/>
                  </a:cubicBezTo>
                  <a:cubicBezTo>
                    <a:pt x="935" y="477"/>
                    <a:pt x="916" y="493"/>
                    <a:pt x="911" y="514"/>
                  </a:cubicBezTo>
                  <a:lnTo>
                    <a:pt x="766" y="514"/>
                  </a:lnTo>
                  <a:cubicBezTo>
                    <a:pt x="761" y="493"/>
                    <a:pt x="742" y="477"/>
                    <a:pt x="719" y="477"/>
                  </a:cubicBezTo>
                  <a:cubicBezTo>
                    <a:pt x="693" y="477"/>
                    <a:pt x="671" y="499"/>
                    <a:pt x="671" y="525"/>
                  </a:cubicBezTo>
                  <a:cubicBezTo>
                    <a:pt x="671" y="551"/>
                    <a:pt x="693" y="573"/>
                    <a:pt x="719" y="573"/>
                  </a:cubicBezTo>
                  <a:close/>
                  <a:moveTo>
                    <a:pt x="714" y="638"/>
                  </a:moveTo>
                  <a:lnTo>
                    <a:pt x="714" y="638"/>
                  </a:lnTo>
                  <a:cubicBezTo>
                    <a:pt x="714" y="612"/>
                    <a:pt x="693" y="590"/>
                    <a:pt x="667" y="590"/>
                  </a:cubicBezTo>
                  <a:cubicBezTo>
                    <a:pt x="657" y="590"/>
                    <a:pt x="649" y="593"/>
                    <a:pt x="641" y="598"/>
                  </a:cubicBezTo>
                  <a:lnTo>
                    <a:pt x="614" y="571"/>
                  </a:lnTo>
                  <a:lnTo>
                    <a:pt x="614" y="511"/>
                  </a:lnTo>
                  <a:cubicBezTo>
                    <a:pt x="636" y="506"/>
                    <a:pt x="652" y="487"/>
                    <a:pt x="652" y="464"/>
                  </a:cubicBezTo>
                  <a:cubicBezTo>
                    <a:pt x="652" y="438"/>
                    <a:pt x="630" y="417"/>
                    <a:pt x="604" y="417"/>
                  </a:cubicBezTo>
                  <a:cubicBezTo>
                    <a:pt x="577" y="417"/>
                    <a:pt x="556" y="438"/>
                    <a:pt x="556" y="464"/>
                  </a:cubicBezTo>
                  <a:cubicBezTo>
                    <a:pt x="556" y="487"/>
                    <a:pt x="572" y="506"/>
                    <a:pt x="593" y="511"/>
                  </a:cubicBezTo>
                  <a:lnTo>
                    <a:pt x="593" y="580"/>
                  </a:lnTo>
                  <a:lnTo>
                    <a:pt x="626" y="613"/>
                  </a:lnTo>
                  <a:cubicBezTo>
                    <a:pt x="621" y="620"/>
                    <a:pt x="619" y="629"/>
                    <a:pt x="619" y="638"/>
                  </a:cubicBezTo>
                  <a:cubicBezTo>
                    <a:pt x="619" y="665"/>
                    <a:pt x="640" y="686"/>
                    <a:pt x="667" y="686"/>
                  </a:cubicBezTo>
                  <a:cubicBezTo>
                    <a:pt x="693" y="686"/>
                    <a:pt x="714" y="665"/>
                    <a:pt x="714" y="638"/>
                  </a:cubicBezTo>
                  <a:close/>
                  <a:moveTo>
                    <a:pt x="552" y="339"/>
                  </a:moveTo>
                  <a:lnTo>
                    <a:pt x="552" y="339"/>
                  </a:lnTo>
                  <a:cubicBezTo>
                    <a:pt x="561" y="339"/>
                    <a:pt x="569" y="336"/>
                    <a:pt x="577" y="331"/>
                  </a:cubicBezTo>
                  <a:lnTo>
                    <a:pt x="700" y="455"/>
                  </a:lnTo>
                  <a:lnTo>
                    <a:pt x="838" y="455"/>
                  </a:lnTo>
                  <a:lnTo>
                    <a:pt x="941" y="351"/>
                  </a:lnTo>
                  <a:cubicBezTo>
                    <a:pt x="949" y="356"/>
                    <a:pt x="958" y="359"/>
                    <a:pt x="967" y="359"/>
                  </a:cubicBezTo>
                  <a:cubicBezTo>
                    <a:pt x="979" y="359"/>
                    <a:pt x="992" y="354"/>
                    <a:pt x="1001" y="345"/>
                  </a:cubicBezTo>
                  <a:cubicBezTo>
                    <a:pt x="1010" y="336"/>
                    <a:pt x="1015" y="323"/>
                    <a:pt x="1015" y="311"/>
                  </a:cubicBezTo>
                  <a:cubicBezTo>
                    <a:pt x="1015" y="298"/>
                    <a:pt x="1010" y="286"/>
                    <a:pt x="1001" y="277"/>
                  </a:cubicBezTo>
                  <a:cubicBezTo>
                    <a:pt x="982" y="259"/>
                    <a:pt x="951" y="259"/>
                    <a:pt x="933" y="277"/>
                  </a:cubicBezTo>
                  <a:cubicBezTo>
                    <a:pt x="917" y="293"/>
                    <a:pt x="915" y="318"/>
                    <a:pt x="926" y="336"/>
                  </a:cubicBezTo>
                  <a:lnTo>
                    <a:pt x="829" y="433"/>
                  </a:lnTo>
                  <a:lnTo>
                    <a:pt x="709" y="433"/>
                  </a:lnTo>
                  <a:lnTo>
                    <a:pt x="592" y="316"/>
                  </a:lnTo>
                  <a:cubicBezTo>
                    <a:pt x="604" y="298"/>
                    <a:pt x="601" y="273"/>
                    <a:pt x="585" y="257"/>
                  </a:cubicBezTo>
                  <a:cubicBezTo>
                    <a:pt x="567" y="239"/>
                    <a:pt x="536" y="239"/>
                    <a:pt x="518" y="257"/>
                  </a:cubicBezTo>
                  <a:cubicBezTo>
                    <a:pt x="499" y="276"/>
                    <a:pt x="499" y="306"/>
                    <a:pt x="518" y="325"/>
                  </a:cubicBezTo>
                  <a:cubicBezTo>
                    <a:pt x="527" y="334"/>
                    <a:pt x="539" y="339"/>
                    <a:pt x="552" y="339"/>
                  </a:cubicBezTo>
                  <a:close/>
                  <a:moveTo>
                    <a:pt x="549" y="568"/>
                  </a:moveTo>
                  <a:lnTo>
                    <a:pt x="549" y="568"/>
                  </a:lnTo>
                  <a:cubicBezTo>
                    <a:pt x="549" y="555"/>
                    <a:pt x="545" y="543"/>
                    <a:pt x="536" y="534"/>
                  </a:cubicBezTo>
                  <a:cubicBezTo>
                    <a:pt x="517" y="516"/>
                    <a:pt x="486" y="516"/>
                    <a:pt x="468" y="534"/>
                  </a:cubicBezTo>
                  <a:cubicBezTo>
                    <a:pt x="461" y="541"/>
                    <a:pt x="457" y="549"/>
                    <a:pt x="455" y="557"/>
                  </a:cubicBezTo>
                  <a:lnTo>
                    <a:pt x="411" y="557"/>
                  </a:lnTo>
                  <a:lnTo>
                    <a:pt x="368" y="601"/>
                  </a:lnTo>
                  <a:cubicBezTo>
                    <a:pt x="349" y="590"/>
                    <a:pt x="324" y="592"/>
                    <a:pt x="308" y="607"/>
                  </a:cubicBezTo>
                  <a:cubicBezTo>
                    <a:pt x="299" y="616"/>
                    <a:pt x="294" y="628"/>
                    <a:pt x="294" y="641"/>
                  </a:cubicBezTo>
                  <a:cubicBezTo>
                    <a:pt x="294" y="654"/>
                    <a:pt x="299" y="666"/>
                    <a:pt x="308" y="675"/>
                  </a:cubicBezTo>
                  <a:cubicBezTo>
                    <a:pt x="317" y="684"/>
                    <a:pt x="330" y="689"/>
                    <a:pt x="342" y="689"/>
                  </a:cubicBezTo>
                  <a:cubicBezTo>
                    <a:pt x="355" y="689"/>
                    <a:pt x="367" y="684"/>
                    <a:pt x="376" y="675"/>
                  </a:cubicBezTo>
                  <a:cubicBezTo>
                    <a:pt x="392" y="659"/>
                    <a:pt x="394" y="634"/>
                    <a:pt x="383" y="616"/>
                  </a:cubicBezTo>
                  <a:lnTo>
                    <a:pt x="420" y="579"/>
                  </a:lnTo>
                  <a:lnTo>
                    <a:pt x="455" y="579"/>
                  </a:lnTo>
                  <a:cubicBezTo>
                    <a:pt x="457" y="587"/>
                    <a:pt x="461" y="595"/>
                    <a:pt x="468" y="602"/>
                  </a:cubicBezTo>
                  <a:cubicBezTo>
                    <a:pt x="477" y="611"/>
                    <a:pt x="489" y="616"/>
                    <a:pt x="502" y="616"/>
                  </a:cubicBezTo>
                  <a:cubicBezTo>
                    <a:pt x="514" y="616"/>
                    <a:pt x="526" y="611"/>
                    <a:pt x="536" y="602"/>
                  </a:cubicBezTo>
                  <a:cubicBezTo>
                    <a:pt x="545" y="593"/>
                    <a:pt x="549" y="581"/>
                    <a:pt x="549" y="568"/>
                  </a:cubicBezTo>
                  <a:close/>
                  <a:moveTo>
                    <a:pt x="219" y="592"/>
                  </a:moveTo>
                  <a:lnTo>
                    <a:pt x="219" y="592"/>
                  </a:lnTo>
                  <a:lnTo>
                    <a:pt x="219" y="497"/>
                  </a:lnTo>
                  <a:lnTo>
                    <a:pt x="273" y="443"/>
                  </a:lnTo>
                  <a:lnTo>
                    <a:pt x="431" y="443"/>
                  </a:lnTo>
                  <a:cubicBezTo>
                    <a:pt x="436" y="464"/>
                    <a:pt x="455" y="480"/>
                    <a:pt x="477" y="480"/>
                  </a:cubicBezTo>
                  <a:cubicBezTo>
                    <a:pt x="504" y="480"/>
                    <a:pt x="525" y="458"/>
                    <a:pt x="525" y="432"/>
                  </a:cubicBezTo>
                  <a:cubicBezTo>
                    <a:pt x="525" y="406"/>
                    <a:pt x="504" y="384"/>
                    <a:pt x="477" y="384"/>
                  </a:cubicBezTo>
                  <a:cubicBezTo>
                    <a:pt x="455" y="384"/>
                    <a:pt x="436" y="400"/>
                    <a:pt x="431" y="421"/>
                  </a:cubicBezTo>
                  <a:lnTo>
                    <a:pt x="279" y="421"/>
                  </a:lnTo>
                  <a:lnTo>
                    <a:pt x="279" y="331"/>
                  </a:lnTo>
                  <a:cubicBezTo>
                    <a:pt x="301" y="326"/>
                    <a:pt x="317" y="307"/>
                    <a:pt x="317" y="285"/>
                  </a:cubicBezTo>
                  <a:cubicBezTo>
                    <a:pt x="317" y="258"/>
                    <a:pt x="295" y="237"/>
                    <a:pt x="269" y="237"/>
                  </a:cubicBezTo>
                  <a:cubicBezTo>
                    <a:pt x="242" y="237"/>
                    <a:pt x="221" y="258"/>
                    <a:pt x="221" y="285"/>
                  </a:cubicBezTo>
                  <a:cubicBezTo>
                    <a:pt x="221" y="307"/>
                    <a:pt x="237" y="326"/>
                    <a:pt x="258" y="331"/>
                  </a:cubicBezTo>
                  <a:lnTo>
                    <a:pt x="258" y="427"/>
                  </a:lnTo>
                  <a:lnTo>
                    <a:pt x="197" y="488"/>
                  </a:lnTo>
                  <a:lnTo>
                    <a:pt x="197" y="592"/>
                  </a:lnTo>
                  <a:cubicBezTo>
                    <a:pt x="176" y="597"/>
                    <a:pt x="160" y="616"/>
                    <a:pt x="160" y="639"/>
                  </a:cubicBezTo>
                  <a:cubicBezTo>
                    <a:pt x="160" y="665"/>
                    <a:pt x="182" y="687"/>
                    <a:pt x="208" y="687"/>
                  </a:cubicBezTo>
                  <a:cubicBezTo>
                    <a:pt x="234" y="687"/>
                    <a:pt x="256" y="665"/>
                    <a:pt x="256" y="639"/>
                  </a:cubicBezTo>
                  <a:cubicBezTo>
                    <a:pt x="256" y="616"/>
                    <a:pt x="240" y="597"/>
                    <a:pt x="219" y="592"/>
                  </a:cubicBezTo>
                  <a:close/>
                  <a:moveTo>
                    <a:pt x="76" y="592"/>
                  </a:moveTo>
                  <a:lnTo>
                    <a:pt x="76" y="592"/>
                  </a:lnTo>
                  <a:lnTo>
                    <a:pt x="76" y="489"/>
                  </a:lnTo>
                  <a:lnTo>
                    <a:pt x="139" y="427"/>
                  </a:lnTo>
                  <a:cubicBezTo>
                    <a:pt x="147" y="431"/>
                    <a:pt x="155" y="434"/>
                    <a:pt x="164" y="434"/>
                  </a:cubicBezTo>
                  <a:cubicBezTo>
                    <a:pt x="177" y="434"/>
                    <a:pt x="189" y="429"/>
                    <a:pt x="198" y="420"/>
                  </a:cubicBezTo>
                  <a:cubicBezTo>
                    <a:pt x="207" y="411"/>
                    <a:pt x="212" y="399"/>
                    <a:pt x="212" y="386"/>
                  </a:cubicBezTo>
                  <a:cubicBezTo>
                    <a:pt x="212" y="373"/>
                    <a:pt x="207" y="361"/>
                    <a:pt x="198" y="352"/>
                  </a:cubicBezTo>
                  <a:cubicBezTo>
                    <a:pt x="180" y="334"/>
                    <a:pt x="149" y="334"/>
                    <a:pt x="130" y="352"/>
                  </a:cubicBezTo>
                  <a:cubicBezTo>
                    <a:pt x="114" y="368"/>
                    <a:pt x="112" y="393"/>
                    <a:pt x="124" y="412"/>
                  </a:cubicBezTo>
                  <a:lnTo>
                    <a:pt x="76" y="459"/>
                  </a:lnTo>
                  <a:lnTo>
                    <a:pt x="76" y="179"/>
                  </a:lnTo>
                  <a:lnTo>
                    <a:pt x="148" y="107"/>
                  </a:lnTo>
                  <a:cubicBezTo>
                    <a:pt x="156" y="112"/>
                    <a:pt x="164" y="114"/>
                    <a:pt x="174" y="114"/>
                  </a:cubicBezTo>
                  <a:cubicBezTo>
                    <a:pt x="200" y="114"/>
                    <a:pt x="221" y="93"/>
                    <a:pt x="221" y="66"/>
                  </a:cubicBezTo>
                  <a:cubicBezTo>
                    <a:pt x="221" y="40"/>
                    <a:pt x="200" y="19"/>
                    <a:pt x="174" y="19"/>
                  </a:cubicBezTo>
                  <a:cubicBezTo>
                    <a:pt x="147" y="19"/>
                    <a:pt x="126" y="40"/>
                    <a:pt x="126" y="66"/>
                  </a:cubicBezTo>
                  <a:cubicBezTo>
                    <a:pt x="126" y="76"/>
                    <a:pt x="128" y="84"/>
                    <a:pt x="133" y="92"/>
                  </a:cubicBezTo>
                  <a:lnTo>
                    <a:pt x="55" y="170"/>
                  </a:lnTo>
                  <a:lnTo>
                    <a:pt x="55" y="592"/>
                  </a:lnTo>
                  <a:cubicBezTo>
                    <a:pt x="34" y="597"/>
                    <a:pt x="18" y="616"/>
                    <a:pt x="18" y="639"/>
                  </a:cubicBezTo>
                  <a:cubicBezTo>
                    <a:pt x="18" y="666"/>
                    <a:pt x="40" y="688"/>
                    <a:pt x="66" y="688"/>
                  </a:cubicBezTo>
                  <a:cubicBezTo>
                    <a:pt x="92" y="688"/>
                    <a:pt x="114" y="666"/>
                    <a:pt x="114" y="639"/>
                  </a:cubicBezTo>
                  <a:cubicBezTo>
                    <a:pt x="114" y="616"/>
                    <a:pt x="98" y="597"/>
                    <a:pt x="76" y="592"/>
                  </a:cubicBezTo>
                  <a:close/>
                  <a:moveTo>
                    <a:pt x="392" y="281"/>
                  </a:moveTo>
                  <a:lnTo>
                    <a:pt x="392" y="281"/>
                  </a:lnTo>
                  <a:cubicBezTo>
                    <a:pt x="371" y="285"/>
                    <a:pt x="355" y="304"/>
                    <a:pt x="355" y="327"/>
                  </a:cubicBezTo>
                  <a:cubicBezTo>
                    <a:pt x="355" y="354"/>
                    <a:pt x="377" y="375"/>
                    <a:pt x="403" y="375"/>
                  </a:cubicBezTo>
                  <a:cubicBezTo>
                    <a:pt x="429" y="375"/>
                    <a:pt x="451" y="354"/>
                    <a:pt x="451" y="327"/>
                  </a:cubicBezTo>
                  <a:cubicBezTo>
                    <a:pt x="451" y="304"/>
                    <a:pt x="435" y="285"/>
                    <a:pt x="414" y="281"/>
                  </a:cubicBezTo>
                  <a:lnTo>
                    <a:pt x="413" y="188"/>
                  </a:lnTo>
                  <a:cubicBezTo>
                    <a:pt x="435" y="183"/>
                    <a:pt x="451" y="164"/>
                    <a:pt x="451" y="141"/>
                  </a:cubicBezTo>
                  <a:cubicBezTo>
                    <a:pt x="451" y="115"/>
                    <a:pt x="429" y="93"/>
                    <a:pt x="403" y="93"/>
                  </a:cubicBezTo>
                  <a:cubicBezTo>
                    <a:pt x="376" y="93"/>
                    <a:pt x="355" y="115"/>
                    <a:pt x="355" y="141"/>
                  </a:cubicBezTo>
                  <a:cubicBezTo>
                    <a:pt x="355" y="164"/>
                    <a:pt x="371" y="183"/>
                    <a:pt x="392" y="188"/>
                  </a:cubicBezTo>
                  <a:lnTo>
                    <a:pt x="392" y="281"/>
                  </a:lnTo>
                  <a:close/>
                  <a:moveTo>
                    <a:pt x="332" y="52"/>
                  </a:moveTo>
                  <a:lnTo>
                    <a:pt x="332" y="52"/>
                  </a:lnTo>
                  <a:lnTo>
                    <a:pt x="172" y="212"/>
                  </a:lnTo>
                  <a:cubicBezTo>
                    <a:pt x="153" y="201"/>
                    <a:pt x="128" y="203"/>
                    <a:pt x="112" y="219"/>
                  </a:cubicBezTo>
                  <a:cubicBezTo>
                    <a:pt x="94" y="238"/>
                    <a:pt x="94" y="268"/>
                    <a:pt x="112" y="287"/>
                  </a:cubicBezTo>
                  <a:cubicBezTo>
                    <a:pt x="122" y="296"/>
                    <a:pt x="134" y="301"/>
                    <a:pt x="146" y="301"/>
                  </a:cubicBezTo>
                  <a:cubicBezTo>
                    <a:pt x="159" y="301"/>
                    <a:pt x="171" y="296"/>
                    <a:pt x="180" y="287"/>
                  </a:cubicBezTo>
                  <a:cubicBezTo>
                    <a:pt x="196" y="271"/>
                    <a:pt x="199" y="246"/>
                    <a:pt x="187" y="227"/>
                  </a:cubicBezTo>
                  <a:lnTo>
                    <a:pt x="341" y="73"/>
                  </a:lnTo>
                  <a:lnTo>
                    <a:pt x="469" y="73"/>
                  </a:lnTo>
                  <a:lnTo>
                    <a:pt x="666" y="270"/>
                  </a:lnTo>
                  <a:cubicBezTo>
                    <a:pt x="661" y="278"/>
                    <a:pt x="659" y="286"/>
                    <a:pt x="659" y="295"/>
                  </a:cubicBezTo>
                  <a:cubicBezTo>
                    <a:pt x="659" y="308"/>
                    <a:pt x="664" y="320"/>
                    <a:pt x="673" y="329"/>
                  </a:cubicBezTo>
                  <a:cubicBezTo>
                    <a:pt x="682" y="338"/>
                    <a:pt x="694" y="343"/>
                    <a:pt x="707" y="343"/>
                  </a:cubicBezTo>
                  <a:cubicBezTo>
                    <a:pt x="719" y="343"/>
                    <a:pt x="731" y="338"/>
                    <a:pt x="740" y="329"/>
                  </a:cubicBezTo>
                  <a:cubicBezTo>
                    <a:pt x="750" y="320"/>
                    <a:pt x="755" y="308"/>
                    <a:pt x="755" y="295"/>
                  </a:cubicBezTo>
                  <a:cubicBezTo>
                    <a:pt x="755" y="283"/>
                    <a:pt x="750" y="271"/>
                    <a:pt x="740" y="262"/>
                  </a:cubicBezTo>
                  <a:cubicBezTo>
                    <a:pt x="725" y="246"/>
                    <a:pt x="700" y="244"/>
                    <a:pt x="681" y="255"/>
                  </a:cubicBezTo>
                  <a:lnTo>
                    <a:pt x="478" y="52"/>
                  </a:lnTo>
                  <a:lnTo>
                    <a:pt x="332" y="52"/>
                  </a:lnTo>
                  <a:close/>
                  <a:moveTo>
                    <a:pt x="657" y="67"/>
                  </a:moveTo>
                  <a:lnTo>
                    <a:pt x="657" y="67"/>
                  </a:lnTo>
                  <a:cubicBezTo>
                    <a:pt x="657" y="80"/>
                    <a:pt x="662" y="92"/>
                    <a:pt x="671" y="101"/>
                  </a:cubicBezTo>
                  <a:cubicBezTo>
                    <a:pt x="680" y="110"/>
                    <a:pt x="692" y="115"/>
                    <a:pt x="705" y="115"/>
                  </a:cubicBezTo>
                  <a:cubicBezTo>
                    <a:pt x="714" y="115"/>
                    <a:pt x="723" y="113"/>
                    <a:pt x="730" y="108"/>
                  </a:cubicBezTo>
                  <a:lnTo>
                    <a:pt x="798" y="176"/>
                  </a:lnTo>
                  <a:lnTo>
                    <a:pt x="798" y="290"/>
                  </a:lnTo>
                  <a:cubicBezTo>
                    <a:pt x="790" y="292"/>
                    <a:pt x="781" y="296"/>
                    <a:pt x="775" y="303"/>
                  </a:cubicBezTo>
                  <a:cubicBezTo>
                    <a:pt x="766" y="312"/>
                    <a:pt x="761" y="324"/>
                    <a:pt x="761" y="337"/>
                  </a:cubicBezTo>
                  <a:cubicBezTo>
                    <a:pt x="761" y="349"/>
                    <a:pt x="766" y="361"/>
                    <a:pt x="775" y="371"/>
                  </a:cubicBezTo>
                  <a:cubicBezTo>
                    <a:pt x="784" y="380"/>
                    <a:pt x="796" y="385"/>
                    <a:pt x="809" y="385"/>
                  </a:cubicBezTo>
                  <a:cubicBezTo>
                    <a:pt x="822" y="385"/>
                    <a:pt x="834" y="380"/>
                    <a:pt x="843" y="371"/>
                  </a:cubicBezTo>
                  <a:cubicBezTo>
                    <a:pt x="852" y="361"/>
                    <a:pt x="857" y="349"/>
                    <a:pt x="857" y="337"/>
                  </a:cubicBezTo>
                  <a:cubicBezTo>
                    <a:pt x="857" y="324"/>
                    <a:pt x="852" y="312"/>
                    <a:pt x="843" y="303"/>
                  </a:cubicBezTo>
                  <a:cubicBezTo>
                    <a:pt x="836" y="296"/>
                    <a:pt x="828" y="292"/>
                    <a:pt x="820" y="290"/>
                  </a:cubicBezTo>
                  <a:lnTo>
                    <a:pt x="820" y="167"/>
                  </a:lnTo>
                  <a:lnTo>
                    <a:pt x="745" y="93"/>
                  </a:lnTo>
                  <a:cubicBezTo>
                    <a:pt x="757" y="74"/>
                    <a:pt x="755" y="49"/>
                    <a:pt x="739" y="33"/>
                  </a:cubicBezTo>
                  <a:cubicBezTo>
                    <a:pt x="721" y="15"/>
                    <a:pt x="689" y="15"/>
                    <a:pt x="671" y="33"/>
                  </a:cubicBezTo>
                  <a:cubicBezTo>
                    <a:pt x="662" y="42"/>
                    <a:pt x="657" y="54"/>
                    <a:pt x="657" y="67"/>
                  </a:cubicBezTo>
                  <a:close/>
                  <a:moveTo>
                    <a:pt x="872" y="249"/>
                  </a:moveTo>
                  <a:lnTo>
                    <a:pt x="872" y="249"/>
                  </a:lnTo>
                  <a:cubicBezTo>
                    <a:pt x="881" y="258"/>
                    <a:pt x="893" y="263"/>
                    <a:pt x="906" y="263"/>
                  </a:cubicBezTo>
                  <a:cubicBezTo>
                    <a:pt x="919" y="263"/>
                    <a:pt x="931" y="258"/>
                    <a:pt x="940" y="249"/>
                  </a:cubicBezTo>
                  <a:cubicBezTo>
                    <a:pt x="949" y="240"/>
                    <a:pt x="954" y="228"/>
                    <a:pt x="954" y="215"/>
                  </a:cubicBezTo>
                  <a:cubicBezTo>
                    <a:pt x="954" y="202"/>
                    <a:pt x="949" y="190"/>
                    <a:pt x="940" y="181"/>
                  </a:cubicBezTo>
                  <a:cubicBezTo>
                    <a:pt x="933" y="175"/>
                    <a:pt x="925" y="171"/>
                    <a:pt x="916" y="169"/>
                  </a:cubicBezTo>
                  <a:lnTo>
                    <a:pt x="916" y="116"/>
                  </a:lnTo>
                  <a:lnTo>
                    <a:pt x="925" y="107"/>
                  </a:lnTo>
                  <a:cubicBezTo>
                    <a:pt x="933" y="113"/>
                    <a:pt x="942" y="115"/>
                    <a:pt x="952" y="115"/>
                  </a:cubicBezTo>
                  <a:cubicBezTo>
                    <a:pt x="965" y="115"/>
                    <a:pt x="977" y="110"/>
                    <a:pt x="986" y="101"/>
                  </a:cubicBezTo>
                  <a:cubicBezTo>
                    <a:pt x="995" y="92"/>
                    <a:pt x="1000" y="80"/>
                    <a:pt x="1000" y="67"/>
                  </a:cubicBezTo>
                  <a:cubicBezTo>
                    <a:pt x="1000" y="55"/>
                    <a:pt x="995" y="43"/>
                    <a:pt x="986" y="34"/>
                  </a:cubicBezTo>
                  <a:cubicBezTo>
                    <a:pt x="968" y="15"/>
                    <a:pt x="936" y="15"/>
                    <a:pt x="918" y="34"/>
                  </a:cubicBezTo>
                  <a:cubicBezTo>
                    <a:pt x="902" y="49"/>
                    <a:pt x="900" y="73"/>
                    <a:pt x="911" y="91"/>
                  </a:cubicBezTo>
                  <a:lnTo>
                    <a:pt x="895" y="107"/>
                  </a:lnTo>
                  <a:lnTo>
                    <a:pt x="895" y="169"/>
                  </a:lnTo>
                  <a:cubicBezTo>
                    <a:pt x="887" y="171"/>
                    <a:pt x="878" y="175"/>
                    <a:pt x="872" y="181"/>
                  </a:cubicBezTo>
                  <a:cubicBezTo>
                    <a:pt x="853" y="200"/>
                    <a:pt x="853" y="230"/>
                    <a:pt x="872" y="249"/>
                  </a:cubicBezTo>
                  <a:close/>
                  <a:moveTo>
                    <a:pt x="1491" y="41"/>
                  </a:moveTo>
                  <a:lnTo>
                    <a:pt x="1491" y="41"/>
                  </a:lnTo>
                  <a:lnTo>
                    <a:pt x="1491" y="665"/>
                  </a:lnTo>
                  <a:cubicBezTo>
                    <a:pt x="1491" y="688"/>
                    <a:pt x="1472" y="706"/>
                    <a:pt x="1450" y="706"/>
                  </a:cubicBezTo>
                  <a:lnTo>
                    <a:pt x="41" y="706"/>
                  </a:lnTo>
                  <a:cubicBezTo>
                    <a:pt x="19" y="706"/>
                    <a:pt x="0" y="688"/>
                    <a:pt x="0" y="665"/>
                  </a:cubicBezTo>
                  <a:lnTo>
                    <a:pt x="0" y="41"/>
                  </a:lnTo>
                  <a:cubicBezTo>
                    <a:pt x="0" y="19"/>
                    <a:pt x="19" y="0"/>
                    <a:pt x="41" y="0"/>
                  </a:cubicBezTo>
                  <a:lnTo>
                    <a:pt x="1450" y="0"/>
                  </a:lnTo>
                  <a:cubicBezTo>
                    <a:pt x="1472" y="0"/>
                    <a:pt x="1491" y="19"/>
                    <a:pt x="1491" y="41"/>
                  </a:cubicBezTo>
                  <a:close/>
                  <a:moveTo>
                    <a:pt x="1348" y="393"/>
                  </a:moveTo>
                  <a:lnTo>
                    <a:pt x="1348" y="393"/>
                  </a:lnTo>
                  <a:cubicBezTo>
                    <a:pt x="1341" y="393"/>
                    <a:pt x="1334" y="396"/>
                    <a:pt x="1329" y="401"/>
                  </a:cubicBezTo>
                  <a:cubicBezTo>
                    <a:pt x="1324" y="406"/>
                    <a:pt x="1321" y="413"/>
                    <a:pt x="1321" y="420"/>
                  </a:cubicBezTo>
                  <a:cubicBezTo>
                    <a:pt x="1321" y="427"/>
                    <a:pt x="1324" y="434"/>
                    <a:pt x="1329" y="439"/>
                  </a:cubicBezTo>
                  <a:cubicBezTo>
                    <a:pt x="1334" y="444"/>
                    <a:pt x="1341" y="446"/>
                    <a:pt x="1348" y="446"/>
                  </a:cubicBezTo>
                  <a:cubicBezTo>
                    <a:pt x="1355" y="446"/>
                    <a:pt x="1362" y="444"/>
                    <a:pt x="1367" y="439"/>
                  </a:cubicBezTo>
                  <a:cubicBezTo>
                    <a:pt x="1377" y="428"/>
                    <a:pt x="1377" y="411"/>
                    <a:pt x="1367" y="401"/>
                  </a:cubicBezTo>
                  <a:cubicBezTo>
                    <a:pt x="1362" y="396"/>
                    <a:pt x="1355" y="393"/>
                    <a:pt x="1348" y="393"/>
                  </a:cubicBezTo>
                  <a:close/>
                  <a:moveTo>
                    <a:pt x="1379" y="622"/>
                  </a:moveTo>
                  <a:lnTo>
                    <a:pt x="1379" y="622"/>
                  </a:lnTo>
                  <a:cubicBezTo>
                    <a:pt x="1369" y="632"/>
                    <a:pt x="1369" y="649"/>
                    <a:pt x="1379" y="659"/>
                  </a:cubicBezTo>
                  <a:cubicBezTo>
                    <a:pt x="1389" y="669"/>
                    <a:pt x="1407" y="669"/>
                    <a:pt x="1417" y="659"/>
                  </a:cubicBezTo>
                  <a:cubicBezTo>
                    <a:pt x="1427" y="649"/>
                    <a:pt x="1427" y="632"/>
                    <a:pt x="1417" y="622"/>
                  </a:cubicBezTo>
                  <a:cubicBezTo>
                    <a:pt x="1412" y="617"/>
                    <a:pt x="1405" y="614"/>
                    <a:pt x="1398" y="614"/>
                  </a:cubicBezTo>
                  <a:cubicBezTo>
                    <a:pt x="1391" y="614"/>
                    <a:pt x="1384" y="617"/>
                    <a:pt x="1379" y="622"/>
                  </a:cubicBezTo>
                  <a:close/>
                  <a:moveTo>
                    <a:pt x="1203" y="42"/>
                  </a:moveTo>
                  <a:lnTo>
                    <a:pt x="1203" y="42"/>
                  </a:lnTo>
                  <a:cubicBezTo>
                    <a:pt x="1188" y="42"/>
                    <a:pt x="1176" y="54"/>
                    <a:pt x="1176" y="68"/>
                  </a:cubicBezTo>
                  <a:cubicBezTo>
                    <a:pt x="1176" y="76"/>
                    <a:pt x="1179" y="82"/>
                    <a:pt x="1184" y="87"/>
                  </a:cubicBezTo>
                  <a:cubicBezTo>
                    <a:pt x="1189" y="92"/>
                    <a:pt x="1196" y="95"/>
                    <a:pt x="1203" y="95"/>
                  </a:cubicBezTo>
                  <a:cubicBezTo>
                    <a:pt x="1217" y="95"/>
                    <a:pt x="1229" y="83"/>
                    <a:pt x="1229" y="68"/>
                  </a:cubicBezTo>
                  <a:cubicBezTo>
                    <a:pt x="1229" y="54"/>
                    <a:pt x="1217" y="42"/>
                    <a:pt x="1203" y="42"/>
                  </a:cubicBezTo>
                  <a:close/>
                  <a:moveTo>
                    <a:pt x="1253" y="659"/>
                  </a:moveTo>
                  <a:lnTo>
                    <a:pt x="1253" y="659"/>
                  </a:lnTo>
                  <a:cubicBezTo>
                    <a:pt x="1263" y="649"/>
                    <a:pt x="1263" y="632"/>
                    <a:pt x="1253" y="622"/>
                  </a:cubicBezTo>
                  <a:cubicBezTo>
                    <a:pt x="1247" y="617"/>
                    <a:pt x="1241" y="614"/>
                    <a:pt x="1234" y="614"/>
                  </a:cubicBezTo>
                  <a:cubicBezTo>
                    <a:pt x="1227" y="614"/>
                    <a:pt x="1220" y="617"/>
                    <a:pt x="1215" y="622"/>
                  </a:cubicBezTo>
                  <a:cubicBezTo>
                    <a:pt x="1205" y="632"/>
                    <a:pt x="1205" y="649"/>
                    <a:pt x="1215" y="659"/>
                  </a:cubicBezTo>
                  <a:cubicBezTo>
                    <a:pt x="1225" y="669"/>
                    <a:pt x="1242" y="669"/>
                    <a:pt x="1253" y="659"/>
                  </a:cubicBezTo>
                  <a:close/>
                  <a:moveTo>
                    <a:pt x="1246" y="358"/>
                  </a:moveTo>
                  <a:lnTo>
                    <a:pt x="1246" y="358"/>
                  </a:lnTo>
                  <a:cubicBezTo>
                    <a:pt x="1253" y="358"/>
                    <a:pt x="1260" y="355"/>
                    <a:pt x="1265" y="350"/>
                  </a:cubicBezTo>
                  <a:cubicBezTo>
                    <a:pt x="1275" y="340"/>
                    <a:pt x="1275" y="323"/>
                    <a:pt x="1265" y="312"/>
                  </a:cubicBezTo>
                  <a:cubicBezTo>
                    <a:pt x="1260" y="307"/>
                    <a:pt x="1253" y="305"/>
                    <a:pt x="1246" y="305"/>
                  </a:cubicBezTo>
                  <a:cubicBezTo>
                    <a:pt x="1239" y="305"/>
                    <a:pt x="1232" y="307"/>
                    <a:pt x="1227" y="312"/>
                  </a:cubicBezTo>
                  <a:cubicBezTo>
                    <a:pt x="1222" y="317"/>
                    <a:pt x="1220" y="324"/>
                    <a:pt x="1220" y="331"/>
                  </a:cubicBezTo>
                  <a:cubicBezTo>
                    <a:pt x="1220" y="338"/>
                    <a:pt x="1222" y="345"/>
                    <a:pt x="1227" y="350"/>
                  </a:cubicBezTo>
                  <a:cubicBezTo>
                    <a:pt x="1232" y="355"/>
                    <a:pt x="1239" y="358"/>
                    <a:pt x="1246" y="358"/>
                  </a:cubicBezTo>
                  <a:close/>
                  <a:moveTo>
                    <a:pt x="1185" y="266"/>
                  </a:moveTo>
                  <a:lnTo>
                    <a:pt x="1185" y="266"/>
                  </a:lnTo>
                  <a:cubicBezTo>
                    <a:pt x="1190" y="261"/>
                    <a:pt x="1193" y="254"/>
                    <a:pt x="1193" y="247"/>
                  </a:cubicBezTo>
                  <a:cubicBezTo>
                    <a:pt x="1193" y="240"/>
                    <a:pt x="1190" y="233"/>
                    <a:pt x="1185" y="228"/>
                  </a:cubicBezTo>
                  <a:cubicBezTo>
                    <a:pt x="1180" y="223"/>
                    <a:pt x="1173" y="220"/>
                    <a:pt x="1166" y="220"/>
                  </a:cubicBezTo>
                  <a:cubicBezTo>
                    <a:pt x="1159" y="220"/>
                    <a:pt x="1152" y="223"/>
                    <a:pt x="1147" y="228"/>
                  </a:cubicBezTo>
                  <a:cubicBezTo>
                    <a:pt x="1137" y="238"/>
                    <a:pt x="1137" y="255"/>
                    <a:pt x="1148" y="266"/>
                  </a:cubicBezTo>
                  <a:cubicBezTo>
                    <a:pt x="1157" y="276"/>
                    <a:pt x="1175" y="275"/>
                    <a:pt x="1185" y="266"/>
                  </a:cubicBezTo>
                  <a:close/>
                  <a:moveTo>
                    <a:pt x="1109" y="146"/>
                  </a:moveTo>
                  <a:lnTo>
                    <a:pt x="1109" y="146"/>
                  </a:lnTo>
                  <a:cubicBezTo>
                    <a:pt x="1109" y="132"/>
                    <a:pt x="1097" y="120"/>
                    <a:pt x="1083" y="120"/>
                  </a:cubicBezTo>
                  <a:cubicBezTo>
                    <a:pt x="1068" y="120"/>
                    <a:pt x="1056" y="132"/>
                    <a:pt x="1056" y="146"/>
                  </a:cubicBezTo>
                  <a:cubicBezTo>
                    <a:pt x="1056" y="161"/>
                    <a:pt x="1068" y="173"/>
                    <a:pt x="1083" y="173"/>
                  </a:cubicBezTo>
                  <a:cubicBezTo>
                    <a:pt x="1097" y="173"/>
                    <a:pt x="1109" y="161"/>
                    <a:pt x="1109" y="146"/>
                  </a:cubicBezTo>
                  <a:close/>
                  <a:moveTo>
                    <a:pt x="146" y="226"/>
                  </a:moveTo>
                  <a:lnTo>
                    <a:pt x="146" y="226"/>
                  </a:lnTo>
                  <a:cubicBezTo>
                    <a:pt x="139" y="226"/>
                    <a:pt x="133" y="229"/>
                    <a:pt x="128" y="234"/>
                  </a:cubicBezTo>
                  <a:cubicBezTo>
                    <a:pt x="117" y="244"/>
                    <a:pt x="117" y="261"/>
                    <a:pt x="128" y="271"/>
                  </a:cubicBezTo>
                  <a:cubicBezTo>
                    <a:pt x="138" y="281"/>
                    <a:pt x="155" y="281"/>
                    <a:pt x="165" y="271"/>
                  </a:cubicBezTo>
                  <a:cubicBezTo>
                    <a:pt x="175" y="261"/>
                    <a:pt x="175" y="244"/>
                    <a:pt x="165" y="234"/>
                  </a:cubicBezTo>
                  <a:cubicBezTo>
                    <a:pt x="160" y="229"/>
                    <a:pt x="154" y="226"/>
                    <a:pt x="146" y="226"/>
                  </a:cubicBezTo>
                  <a:close/>
                  <a:moveTo>
                    <a:pt x="725" y="314"/>
                  </a:moveTo>
                  <a:lnTo>
                    <a:pt x="725" y="314"/>
                  </a:lnTo>
                  <a:cubicBezTo>
                    <a:pt x="730" y="309"/>
                    <a:pt x="733" y="302"/>
                    <a:pt x="733" y="295"/>
                  </a:cubicBezTo>
                  <a:cubicBezTo>
                    <a:pt x="733" y="288"/>
                    <a:pt x="730" y="281"/>
                    <a:pt x="725" y="276"/>
                  </a:cubicBezTo>
                  <a:cubicBezTo>
                    <a:pt x="720" y="271"/>
                    <a:pt x="714" y="269"/>
                    <a:pt x="707" y="269"/>
                  </a:cubicBezTo>
                  <a:cubicBezTo>
                    <a:pt x="700" y="269"/>
                    <a:pt x="693" y="271"/>
                    <a:pt x="688" y="276"/>
                  </a:cubicBezTo>
                  <a:cubicBezTo>
                    <a:pt x="683" y="281"/>
                    <a:pt x="680" y="288"/>
                    <a:pt x="680" y="295"/>
                  </a:cubicBezTo>
                  <a:cubicBezTo>
                    <a:pt x="680" y="302"/>
                    <a:pt x="683" y="309"/>
                    <a:pt x="688" y="314"/>
                  </a:cubicBezTo>
                  <a:cubicBezTo>
                    <a:pt x="698" y="324"/>
                    <a:pt x="715" y="324"/>
                    <a:pt x="725" y="314"/>
                  </a:cubicBezTo>
                  <a:close/>
                  <a:moveTo>
                    <a:pt x="403" y="353"/>
                  </a:moveTo>
                  <a:lnTo>
                    <a:pt x="403" y="353"/>
                  </a:lnTo>
                  <a:cubicBezTo>
                    <a:pt x="418" y="353"/>
                    <a:pt x="430" y="341"/>
                    <a:pt x="430" y="327"/>
                  </a:cubicBezTo>
                  <a:cubicBezTo>
                    <a:pt x="430" y="312"/>
                    <a:pt x="418" y="300"/>
                    <a:pt x="403" y="300"/>
                  </a:cubicBezTo>
                  <a:cubicBezTo>
                    <a:pt x="388" y="300"/>
                    <a:pt x="376" y="312"/>
                    <a:pt x="376" y="327"/>
                  </a:cubicBezTo>
                  <a:cubicBezTo>
                    <a:pt x="376" y="341"/>
                    <a:pt x="388" y="353"/>
                    <a:pt x="403" y="353"/>
                  </a:cubicBezTo>
                  <a:close/>
                  <a:moveTo>
                    <a:pt x="429" y="141"/>
                  </a:moveTo>
                  <a:lnTo>
                    <a:pt x="429" y="141"/>
                  </a:lnTo>
                  <a:cubicBezTo>
                    <a:pt x="429" y="126"/>
                    <a:pt x="417" y="114"/>
                    <a:pt x="403" y="114"/>
                  </a:cubicBezTo>
                  <a:cubicBezTo>
                    <a:pt x="388" y="114"/>
                    <a:pt x="376" y="126"/>
                    <a:pt x="376" y="141"/>
                  </a:cubicBezTo>
                  <a:cubicBezTo>
                    <a:pt x="376" y="155"/>
                    <a:pt x="388" y="167"/>
                    <a:pt x="403" y="167"/>
                  </a:cubicBezTo>
                  <a:cubicBezTo>
                    <a:pt x="417" y="167"/>
                    <a:pt x="429" y="155"/>
                    <a:pt x="429" y="141"/>
                  </a:cubicBezTo>
                  <a:close/>
                  <a:moveTo>
                    <a:pt x="925" y="234"/>
                  </a:moveTo>
                  <a:lnTo>
                    <a:pt x="925" y="234"/>
                  </a:lnTo>
                  <a:cubicBezTo>
                    <a:pt x="930" y="229"/>
                    <a:pt x="932" y="222"/>
                    <a:pt x="932" y="215"/>
                  </a:cubicBezTo>
                  <a:cubicBezTo>
                    <a:pt x="932" y="208"/>
                    <a:pt x="930" y="201"/>
                    <a:pt x="925" y="196"/>
                  </a:cubicBezTo>
                  <a:cubicBezTo>
                    <a:pt x="920" y="191"/>
                    <a:pt x="913" y="188"/>
                    <a:pt x="906" y="188"/>
                  </a:cubicBezTo>
                  <a:cubicBezTo>
                    <a:pt x="899" y="188"/>
                    <a:pt x="892" y="191"/>
                    <a:pt x="887" y="196"/>
                  </a:cubicBezTo>
                  <a:cubicBezTo>
                    <a:pt x="877" y="206"/>
                    <a:pt x="877" y="223"/>
                    <a:pt x="887" y="234"/>
                  </a:cubicBezTo>
                  <a:cubicBezTo>
                    <a:pt x="897" y="244"/>
                    <a:pt x="915" y="244"/>
                    <a:pt x="925" y="234"/>
                  </a:cubicBezTo>
                  <a:close/>
                  <a:moveTo>
                    <a:pt x="724" y="86"/>
                  </a:moveTo>
                  <a:lnTo>
                    <a:pt x="724" y="86"/>
                  </a:lnTo>
                  <a:cubicBezTo>
                    <a:pt x="734" y="75"/>
                    <a:pt x="734" y="58"/>
                    <a:pt x="724" y="48"/>
                  </a:cubicBezTo>
                  <a:cubicBezTo>
                    <a:pt x="719" y="43"/>
                    <a:pt x="712" y="40"/>
                    <a:pt x="705" y="40"/>
                  </a:cubicBezTo>
                  <a:cubicBezTo>
                    <a:pt x="698" y="40"/>
                    <a:pt x="691" y="43"/>
                    <a:pt x="686" y="48"/>
                  </a:cubicBezTo>
                  <a:cubicBezTo>
                    <a:pt x="681" y="53"/>
                    <a:pt x="678" y="60"/>
                    <a:pt x="678" y="67"/>
                  </a:cubicBezTo>
                  <a:cubicBezTo>
                    <a:pt x="678" y="74"/>
                    <a:pt x="681" y="81"/>
                    <a:pt x="686" y="86"/>
                  </a:cubicBezTo>
                  <a:cubicBezTo>
                    <a:pt x="696" y="96"/>
                    <a:pt x="713" y="96"/>
                    <a:pt x="724" y="86"/>
                  </a:cubicBezTo>
                  <a:close/>
                  <a:moveTo>
                    <a:pt x="971" y="86"/>
                  </a:moveTo>
                  <a:lnTo>
                    <a:pt x="971" y="86"/>
                  </a:lnTo>
                  <a:cubicBezTo>
                    <a:pt x="976" y="81"/>
                    <a:pt x="978" y="74"/>
                    <a:pt x="978" y="67"/>
                  </a:cubicBezTo>
                  <a:cubicBezTo>
                    <a:pt x="978" y="60"/>
                    <a:pt x="976" y="53"/>
                    <a:pt x="971" y="48"/>
                  </a:cubicBezTo>
                  <a:cubicBezTo>
                    <a:pt x="966" y="43"/>
                    <a:pt x="959" y="41"/>
                    <a:pt x="952" y="41"/>
                  </a:cubicBezTo>
                  <a:cubicBezTo>
                    <a:pt x="945" y="41"/>
                    <a:pt x="938" y="43"/>
                    <a:pt x="933" y="48"/>
                  </a:cubicBezTo>
                  <a:cubicBezTo>
                    <a:pt x="923" y="59"/>
                    <a:pt x="923" y="76"/>
                    <a:pt x="933" y="86"/>
                  </a:cubicBezTo>
                  <a:cubicBezTo>
                    <a:pt x="943" y="96"/>
                    <a:pt x="961" y="96"/>
                    <a:pt x="971" y="86"/>
                  </a:cubicBezTo>
                  <a:close/>
                  <a:moveTo>
                    <a:pt x="782" y="336"/>
                  </a:moveTo>
                  <a:lnTo>
                    <a:pt x="782" y="336"/>
                  </a:lnTo>
                  <a:cubicBezTo>
                    <a:pt x="782" y="343"/>
                    <a:pt x="785" y="350"/>
                    <a:pt x="790" y="355"/>
                  </a:cubicBezTo>
                  <a:cubicBezTo>
                    <a:pt x="800" y="365"/>
                    <a:pt x="818" y="365"/>
                    <a:pt x="828" y="355"/>
                  </a:cubicBezTo>
                  <a:cubicBezTo>
                    <a:pt x="833" y="350"/>
                    <a:pt x="835" y="343"/>
                    <a:pt x="835" y="336"/>
                  </a:cubicBezTo>
                  <a:cubicBezTo>
                    <a:pt x="835" y="329"/>
                    <a:pt x="833" y="323"/>
                    <a:pt x="828" y="318"/>
                  </a:cubicBezTo>
                  <a:cubicBezTo>
                    <a:pt x="823" y="313"/>
                    <a:pt x="816" y="310"/>
                    <a:pt x="809" y="310"/>
                  </a:cubicBezTo>
                  <a:cubicBezTo>
                    <a:pt x="802" y="310"/>
                    <a:pt x="795" y="313"/>
                    <a:pt x="790" y="318"/>
                  </a:cubicBezTo>
                  <a:cubicBezTo>
                    <a:pt x="785" y="323"/>
                    <a:pt x="782" y="329"/>
                    <a:pt x="782" y="336"/>
                  </a:cubicBezTo>
                  <a:close/>
                  <a:moveTo>
                    <a:pt x="183" y="405"/>
                  </a:moveTo>
                  <a:lnTo>
                    <a:pt x="183" y="405"/>
                  </a:lnTo>
                  <a:cubicBezTo>
                    <a:pt x="188" y="400"/>
                    <a:pt x="191" y="393"/>
                    <a:pt x="191" y="386"/>
                  </a:cubicBezTo>
                  <a:cubicBezTo>
                    <a:pt x="191" y="379"/>
                    <a:pt x="188" y="372"/>
                    <a:pt x="183" y="367"/>
                  </a:cubicBezTo>
                  <a:cubicBezTo>
                    <a:pt x="178" y="362"/>
                    <a:pt x="171" y="359"/>
                    <a:pt x="164" y="359"/>
                  </a:cubicBezTo>
                  <a:cubicBezTo>
                    <a:pt x="157" y="359"/>
                    <a:pt x="151" y="362"/>
                    <a:pt x="146" y="367"/>
                  </a:cubicBezTo>
                  <a:cubicBezTo>
                    <a:pt x="135" y="377"/>
                    <a:pt x="135" y="394"/>
                    <a:pt x="146" y="405"/>
                  </a:cubicBezTo>
                  <a:cubicBezTo>
                    <a:pt x="156" y="415"/>
                    <a:pt x="173" y="415"/>
                    <a:pt x="183" y="405"/>
                  </a:cubicBezTo>
                  <a:close/>
                  <a:moveTo>
                    <a:pt x="39" y="638"/>
                  </a:moveTo>
                  <a:lnTo>
                    <a:pt x="39" y="638"/>
                  </a:lnTo>
                  <a:cubicBezTo>
                    <a:pt x="39" y="653"/>
                    <a:pt x="52" y="667"/>
                    <a:pt x="66" y="667"/>
                  </a:cubicBezTo>
                  <a:cubicBezTo>
                    <a:pt x="80" y="667"/>
                    <a:pt x="92" y="653"/>
                    <a:pt x="92" y="638"/>
                  </a:cubicBezTo>
                  <a:cubicBezTo>
                    <a:pt x="92" y="624"/>
                    <a:pt x="80" y="612"/>
                    <a:pt x="66" y="612"/>
                  </a:cubicBezTo>
                  <a:cubicBezTo>
                    <a:pt x="51" y="612"/>
                    <a:pt x="39" y="624"/>
                    <a:pt x="39" y="638"/>
                  </a:cubicBezTo>
                  <a:close/>
                  <a:moveTo>
                    <a:pt x="342" y="614"/>
                  </a:moveTo>
                  <a:lnTo>
                    <a:pt x="342" y="614"/>
                  </a:lnTo>
                  <a:cubicBezTo>
                    <a:pt x="335" y="614"/>
                    <a:pt x="329" y="617"/>
                    <a:pt x="324" y="622"/>
                  </a:cubicBezTo>
                  <a:cubicBezTo>
                    <a:pt x="319" y="627"/>
                    <a:pt x="316" y="634"/>
                    <a:pt x="316" y="641"/>
                  </a:cubicBezTo>
                  <a:cubicBezTo>
                    <a:pt x="316" y="648"/>
                    <a:pt x="319" y="654"/>
                    <a:pt x="324" y="659"/>
                  </a:cubicBezTo>
                  <a:cubicBezTo>
                    <a:pt x="334" y="669"/>
                    <a:pt x="351" y="669"/>
                    <a:pt x="361" y="659"/>
                  </a:cubicBezTo>
                  <a:cubicBezTo>
                    <a:pt x="371" y="649"/>
                    <a:pt x="371" y="632"/>
                    <a:pt x="361" y="622"/>
                  </a:cubicBezTo>
                  <a:cubicBezTo>
                    <a:pt x="356" y="617"/>
                    <a:pt x="349" y="614"/>
                    <a:pt x="342" y="614"/>
                  </a:cubicBezTo>
                  <a:close/>
                  <a:moveTo>
                    <a:pt x="502" y="541"/>
                  </a:moveTo>
                  <a:lnTo>
                    <a:pt x="502" y="541"/>
                  </a:lnTo>
                  <a:cubicBezTo>
                    <a:pt x="495" y="541"/>
                    <a:pt x="488" y="544"/>
                    <a:pt x="483" y="549"/>
                  </a:cubicBezTo>
                  <a:cubicBezTo>
                    <a:pt x="473" y="559"/>
                    <a:pt x="473" y="576"/>
                    <a:pt x="483" y="586"/>
                  </a:cubicBezTo>
                  <a:cubicBezTo>
                    <a:pt x="493" y="596"/>
                    <a:pt x="510" y="596"/>
                    <a:pt x="520" y="586"/>
                  </a:cubicBezTo>
                  <a:cubicBezTo>
                    <a:pt x="525" y="581"/>
                    <a:pt x="528" y="575"/>
                    <a:pt x="528" y="568"/>
                  </a:cubicBezTo>
                  <a:cubicBezTo>
                    <a:pt x="528" y="561"/>
                    <a:pt x="525" y="554"/>
                    <a:pt x="520" y="549"/>
                  </a:cubicBezTo>
                  <a:cubicBezTo>
                    <a:pt x="515" y="544"/>
                    <a:pt x="509" y="541"/>
                    <a:pt x="502" y="541"/>
                  </a:cubicBezTo>
                  <a:close/>
                  <a:moveTo>
                    <a:pt x="985" y="329"/>
                  </a:moveTo>
                  <a:lnTo>
                    <a:pt x="985" y="329"/>
                  </a:lnTo>
                  <a:cubicBezTo>
                    <a:pt x="990" y="324"/>
                    <a:pt x="993" y="317"/>
                    <a:pt x="993" y="310"/>
                  </a:cubicBezTo>
                  <a:cubicBezTo>
                    <a:pt x="993" y="303"/>
                    <a:pt x="990" y="297"/>
                    <a:pt x="985" y="292"/>
                  </a:cubicBezTo>
                  <a:cubicBezTo>
                    <a:pt x="980" y="287"/>
                    <a:pt x="974" y="284"/>
                    <a:pt x="967" y="284"/>
                  </a:cubicBezTo>
                  <a:cubicBezTo>
                    <a:pt x="960" y="284"/>
                    <a:pt x="953" y="287"/>
                    <a:pt x="948" y="292"/>
                  </a:cubicBezTo>
                  <a:cubicBezTo>
                    <a:pt x="938" y="302"/>
                    <a:pt x="938" y="319"/>
                    <a:pt x="948" y="329"/>
                  </a:cubicBezTo>
                  <a:cubicBezTo>
                    <a:pt x="958" y="339"/>
                    <a:pt x="975" y="339"/>
                    <a:pt x="985" y="329"/>
                  </a:cubicBezTo>
                  <a:close/>
                  <a:moveTo>
                    <a:pt x="570" y="272"/>
                  </a:moveTo>
                  <a:lnTo>
                    <a:pt x="570" y="272"/>
                  </a:lnTo>
                  <a:cubicBezTo>
                    <a:pt x="565" y="267"/>
                    <a:pt x="559" y="264"/>
                    <a:pt x="551" y="264"/>
                  </a:cubicBezTo>
                  <a:cubicBezTo>
                    <a:pt x="544" y="264"/>
                    <a:pt x="538" y="267"/>
                    <a:pt x="533" y="272"/>
                  </a:cubicBezTo>
                  <a:cubicBezTo>
                    <a:pt x="522" y="282"/>
                    <a:pt x="522" y="299"/>
                    <a:pt x="533" y="309"/>
                  </a:cubicBezTo>
                  <a:cubicBezTo>
                    <a:pt x="543" y="319"/>
                    <a:pt x="560" y="319"/>
                    <a:pt x="570" y="309"/>
                  </a:cubicBezTo>
                  <a:cubicBezTo>
                    <a:pt x="581" y="299"/>
                    <a:pt x="581" y="282"/>
                    <a:pt x="570" y="272"/>
                  </a:cubicBezTo>
                  <a:close/>
                  <a:moveTo>
                    <a:pt x="181" y="639"/>
                  </a:moveTo>
                  <a:lnTo>
                    <a:pt x="181" y="639"/>
                  </a:lnTo>
                  <a:cubicBezTo>
                    <a:pt x="181" y="653"/>
                    <a:pt x="193" y="665"/>
                    <a:pt x="208" y="665"/>
                  </a:cubicBezTo>
                  <a:cubicBezTo>
                    <a:pt x="223" y="665"/>
                    <a:pt x="235" y="653"/>
                    <a:pt x="235" y="639"/>
                  </a:cubicBezTo>
                  <a:cubicBezTo>
                    <a:pt x="235" y="624"/>
                    <a:pt x="223" y="612"/>
                    <a:pt x="208" y="612"/>
                  </a:cubicBezTo>
                  <a:cubicBezTo>
                    <a:pt x="193" y="612"/>
                    <a:pt x="181" y="624"/>
                    <a:pt x="181" y="639"/>
                  </a:cubicBezTo>
                  <a:close/>
                  <a:moveTo>
                    <a:pt x="477" y="458"/>
                  </a:moveTo>
                  <a:lnTo>
                    <a:pt x="477" y="458"/>
                  </a:lnTo>
                  <a:cubicBezTo>
                    <a:pt x="492" y="458"/>
                    <a:pt x="504" y="446"/>
                    <a:pt x="504" y="432"/>
                  </a:cubicBezTo>
                  <a:cubicBezTo>
                    <a:pt x="504" y="417"/>
                    <a:pt x="492" y="405"/>
                    <a:pt x="477" y="405"/>
                  </a:cubicBezTo>
                  <a:cubicBezTo>
                    <a:pt x="463" y="405"/>
                    <a:pt x="451" y="417"/>
                    <a:pt x="451" y="432"/>
                  </a:cubicBezTo>
                  <a:cubicBezTo>
                    <a:pt x="451" y="446"/>
                    <a:pt x="463" y="458"/>
                    <a:pt x="477" y="458"/>
                  </a:cubicBezTo>
                  <a:close/>
                  <a:moveTo>
                    <a:pt x="174" y="93"/>
                  </a:moveTo>
                  <a:lnTo>
                    <a:pt x="174" y="93"/>
                  </a:lnTo>
                  <a:cubicBezTo>
                    <a:pt x="188" y="93"/>
                    <a:pt x="200" y="81"/>
                    <a:pt x="200" y="66"/>
                  </a:cubicBezTo>
                  <a:cubicBezTo>
                    <a:pt x="200" y="52"/>
                    <a:pt x="188" y="40"/>
                    <a:pt x="174" y="40"/>
                  </a:cubicBezTo>
                  <a:cubicBezTo>
                    <a:pt x="159" y="40"/>
                    <a:pt x="147" y="52"/>
                    <a:pt x="147" y="66"/>
                  </a:cubicBezTo>
                  <a:cubicBezTo>
                    <a:pt x="147" y="81"/>
                    <a:pt x="159" y="93"/>
                    <a:pt x="174" y="93"/>
                  </a:cubicBezTo>
                  <a:close/>
                  <a:moveTo>
                    <a:pt x="630" y="464"/>
                  </a:moveTo>
                  <a:lnTo>
                    <a:pt x="630" y="464"/>
                  </a:lnTo>
                  <a:cubicBezTo>
                    <a:pt x="630" y="449"/>
                    <a:pt x="618" y="438"/>
                    <a:pt x="604" y="438"/>
                  </a:cubicBezTo>
                  <a:cubicBezTo>
                    <a:pt x="589" y="438"/>
                    <a:pt x="577" y="449"/>
                    <a:pt x="577" y="464"/>
                  </a:cubicBezTo>
                  <a:cubicBezTo>
                    <a:pt x="577" y="479"/>
                    <a:pt x="589" y="491"/>
                    <a:pt x="604" y="491"/>
                  </a:cubicBezTo>
                  <a:cubicBezTo>
                    <a:pt x="618" y="491"/>
                    <a:pt x="630" y="479"/>
                    <a:pt x="630" y="464"/>
                  </a:cubicBezTo>
                  <a:close/>
                  <a:moveTo>
                    <a:pt x="269" y="311"/>
                  </a:moveTo>
                  <a:lnTo>
                    <a:pt x="269" y="311"/>
                  </a:lnTo>
                  <a:cubicBezTo>
                    <a:pt x="254" y="311"/>
                    <a:pt x="242" y="299"/>
                    <a:pt x="242" y="284"/>
                  </a:cubicBezTo>
                  <a:cubicBezTo>
                    <a:pt x="242" y="270"/>
                    <a:pt x="254" y="258"/>
                    <a:pt x="269" y="258"/>
                  </a:cubicBezTo>
                  <a:cubicBezTo>
                    <a:pt x="283" y="258"/>
                    <a:pt x="295" y="270"/>
                    <a:pt x="295" y="284"/>
                  </a:cubicBezTo>
                  <a:cubicBezTo>
                    <a:pt x="295" y="299"/>
                    <a:pt x="283" y="311"/>
                    <a:pt x="269" y="311"/>
                  </a:cubicBezTo>
                  <a:close/>
                </a:path>
              </a:pathLst>
            </a:custGeom>
            <a:solidFill>
              <a:schemeClr val="bg2">
                <a:alpha val="3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p:cNvSpPr>
              <a:spLocks/>
            </p:cNvSpPr>
            <p:nvPr/>
          </p:nvSpPr>
          <p:spPr bwMode="auto">
            <a:xfrm>
              <a:off x="4538" y="2146"/>
              <a:ext cx="375" cy="49"/>
            </a:xfrm>
            <a:custGeom>
              <a:avLst/>
              <a:gdLst>
                <a:gd name="T0" fmla="*/ 582 w 622"/>
                <a:gd name="T1" fmla="*/ 0 h 81"/>
                <a:gd name="T2" fmla="*/ 582 w 622"/>
                <a:gd name="T3" fmla="*/ 0 h 81"/>
                <a:gd name="T4" fmla="*/ 545 w 622"/>
                <a:gd name="T5" fmla="*/ 24 h 81"/>
                <a:gd name="T6" fmla="*/ 77 w 622"/>
                <a:gd name="T7" fmla="*/ 24 h 81"/>
                <a:gd name="T8" fmla="*/ 40 w 622"/>
                <a:gd name="T9" fmla="*/ 0 h 81"/>
                <a:gd name="T10" fmla="*/ 0 w 622"/>
                <a:gd name="T11" fmla="*/ 40 h 81"/>
                <a:gd name="T12" fmla="*/ 40 w 622"/>
                <a:gd name="T13" fmla="*/ 80 h 81"/>
                <a:gd name="T14" fmla="*/ 77 w 622"/>
                <a:gd name="T15" fmla="*/ 57 h 81"/>
                <a:gd name="T16" fmla="*/ 545 w 622"/>
                <a:gd name="T17" fmla="*/ 57 h 81"/>
                <a:gd name="T18" fmla="*/ 582 w 622"/>
                <a:gd name="T19" fmla="*/ 81 h 81"/>
                <a:gd name="T20" fmla="*/ 622 w 622"/>
                <a:gd name="T21" fmla="*/ 40 h 81"/>
                <a:gd name="T22" fmla="*/ 582 w 622"/>
                <a:gd name="T23"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2" h="81">
                  <a:moveTo>
                    <a:pt x="582" y="0"/>
                  </a:moveTo>
                  <a:lnTo>
                    <a:pt x="582" y="0"/>
                  </a:lnTo>
                  <a:cubicBezTo>
                    <a:pt x="565" y="0"/>
                    <a:pt x="552" y="10"/>
                    <a:pt x="545" y="24"/>
                  </a:cubicBezTo>
                  <a:lnTo>
                    <a:pt x="77" y="24"/>
                  </a:lnTo>
                  <a:cubicBezTo>
                    <a:pt x="71" y="10"/>
                    <a:pt x="57" y="0"/>
                    <a:pt x="40" y="0"/>
                  </a:cubicBezTo>
                  <a:cubicBezTo>
                    <a:pt x="18" y="0"/>
                    <a:pt x="0" y="18"/>
                    <a:pt x="0" y="40"/>
                  </a:cubicBezTo>
                  <a:cubicBezTo>
                    <a:pt x="0" y="62"/>
                    <a:pt x="18" y="80"/>
                    <a:pt x="40" y="80"/>
                  </a:cubicBezTo>
                  <a:cubicBezTo>
                    <a:pt x="56" y="80"/>
                    <a:pt x="70" y="71"/>
                    <a:pt x="77" y="57"/>
                  </a:cubicBezTo>
                  <a:lnTo>
                    <a:pt x="545" y="57"/>
                  </a:lnTo>
                  <a:cubicBezTo>
                    <a:pt x="552" y="71"/>
                    <a:pt x="565" y="81"/>
                    <a:pt x="582" y="81"/>
                  </a:cubicBezTo>
                  <a:cubicBezTo>
                    <a:pt x="604" y="81"/>
                    <a:pt x="622" y="63"/>
                    <a:pt x="622" y="40"/>
                  </a:cubicBezTo>
                  <a:cubicBezTo>
                    <a:pt x="622" y="18"/>
                    <a:pt x="604" y="0"/>
                    <a:pt x="582" y="0"/>
                  </a:cubicBezTo>
                  <a:close/>
                </a:path>
              </a:pathLst>
            </a:custGeom>
            <a:solidFill>
              <a:schemeClr val="bg2">
                <a:alpha val="3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8488737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1806" y="2076132"/>
            <a:ext cx="11702892" cy="5715076"/>
          </a:xfrm>
        </p:spPr>
        <p:txBody>
          <a:bodyPr>
            <a:noAutofit/>
          </a:bodyPr>
          <a:lstStyle/>
          <a:p>
            <a:pPr>
              <a:buClr>
                <a:srgbClr val="9DC431"/>
              </a:buClr>
            </a:pPr>
            <a:r>
              <a:rPr lang="en-US" sz="2400" b="1" dirty="0">
                <a:solidFill>
                  <a:schemeClr val="accent1"/>
                </a:solidFill>
              </a:rPr>
              <a:t>Camera Detector Module</a:t>
            </a:r>
          </a:p>
          <a:p>
            <a:pPr marL="1075942" lvl="1" indent="-457128">
              <a:buClr>
                <a:srgbClr val="9DC431"/>
              </a:buClr>
              <a:buFont typeface="Arial" panose="020B0604020202020204" pitchFamily="34" charset="0"/>
              <a:buChar char="•"/>
            </a:pPr>
            <a:r>
              <a:rPr lang="en-US" sz="2400" dirty="0">
                <a:cs typeface="HelveticaNeueLT Std Thin"/>
              </a:rPr>
              <a:t>HD 720p camera </a:t>
            </a:r>
          </a:p>
          <a:p>
            <a:pPr marL="1075942" lvl="1" indent="-457128">
              <a:buClr>
                <a:srgbClr val="9DC431"/>
              </a:buClr>
              <a:buFont typeface="Arial" panose="020B0604020202020204" pitchFamily="34" charset="0"/>
              <a:buChar char="•"/>
            </a:pPr>
            <a:r>
              <a:rPr lang="en-US" sz="2400" dirty="0">
                <a:cs typeface="HelveticaNeueLT Std Thin"/>
              </a:rPr>
              <a:t>Quad PIR with auto pulse, auto dual-edge digital detector</a:t>
            </a:r>
          </a:p>
          <a:p>
            <a:pPr marL="1075942" lvl="1" indent="-457128">
              <a:buClr>
                <a:srgbClr val="9DC431"/>
              </a:buClr>
              <a:buFont typeface="Arial" panose="020B0604020202020204" pitchFamily="34" charset="0"/>
              <a:buChar char="•"/>
            </a:pPr>
            <a:r>
              <a:rPr lang="en-US" sz="2400" dirty="0">
                <a:cs typeface="HelveticaNeueLT Std Thin"/>
              </a:rPr>
              <a:t>Protects areas of 12 m x 12 m (40 ft x 40 ft)</a:t>
            </a:r>
          </a:p>
          <a:p>
            <a:pPr marL="1075942" lvl="1" indent="-457128">
              <a:buClr>
                <a:srgbClr val="9DC431"/>
              </a:buClr>
              <a:buFont typeface="Arial" panose="020B0604020202020204" pitchFamily="34" charset="0"/>
              <a:buChar char="•"/>
            </a:pPr>
            <a:r>
              <a:rPr lang="en-US" sz="2400" dirty="0">
                <a:cs typeface="HelveticaNeueLT Std Thin"/>
              </a:rPr>
              <a:t>Night visibility for up to 8 m (26 ft)</a:t>
            </a:r>
          </a:p>
          <a:p>
            <a:pPr marL="1694757" lvl="2" indent="-457128">
              <a:buClr>
                <a:srgbClr val="9DC431"/>
              </a:buClr>
            </a:pPr>
            <a:r>
              <a:rPr lang="en-US" sz="2000" dirty="0">
                <a:cs typeface="HelveticaNeueLT Std Thin"/>
              </a:rPr>
              <a:t>The camera views &amp;</a:t>
            </a:r>
            <a:r>
              <a:rPr lang="en-US" sz="2000" dirty="0" smtClean="0">
                <a:cs typeface="HelveticaNeueLT Std Thin"/>
              </a:rPr>
              <a:t> </a:t>
            </a:r>
            <a:r>
              <a:rPr lang="en-US" sz="2000" dirty="0">
                <a:cs typeface="HelveticaNeueLT Std Thin"/>
              </a:rPr>
              <a:t>records in full HD color </a:t>
            </a:r>
            <a:br>
              <a:rPr lang="en-US" sz="2000" dirty="0">
                <a:cs typeface="HelveticaNeueLT Std Thin"/>
              </a:rPr>
            </a:br>
            <a:r>
              <a:rPr lang="en-US" sz="2000" dirty="0">
                <a:cs typeface="HelveticaNeueLT Std Thin"/>
              </a:rPr>
              <a:t>720p resolution when lighting permits </a:t>
            </a:r>
          </a:p>
          <a:p>
            <a:pPr marL="1694757" lvl="2" indent="-457128">
              <a:buClr>
                <a:srgbClr val="9DC431"/>
              </a:buClr>
            </a:pPr>
            <a:r>
              <a:rPr lang="en-US" sz="2000" dirty="0">
                <a:cs typeface="HelveticaNeueLT Std Thin"/>
              </a:rPr>
              <a:t>For low &amp;</a:t>
            </a:r>
            <a:r>
              <a:rPr lang="en-US" sz="2000" dirty="0" smtClean="0">
                <a:cs typeface="HelveticaNeueLT Std Thin"/>
              </a:rPr>
              <a:t> </a:t>
            </a:r>
            <a:r>
              <a:rPr lang="en-US" sz="2000" dirty="0">
                <a:cs typeface="HelveticaNeueLT Std Thin"/>
              </a:rPr>
              <a:t>zero light conditions the camera has </a:t>
            </a:r>
            <a:br>
              <a:rPr lang="en-US" sz="2000" dirty="0">
                <a:cs typeface="HelveticaNeueLT Std Thin"/>
              </a:rPr>
            </a:br>
            <a:r>
              <a:rPr lang="en-US" sz="2000" dirty="0"/>
              <a:t>Illumination </a:t>
            </a:r>
            <a:r>
              <a:rPr lang="en-US" sz="2000" dirty="0" smtClean="0"/>
              <a:t>IR </a:t>
            </a:r>
            <a:r>
              <a:rPr lang="en-US" sz="2000" dirty="0" smtClean="0">
                <a:cs typeface="HelveticaNeueLT Std Thin"/>
              </a:rPr>
              <a:t>for </a:t>
            </a:r>
            <a:r>
              <a:rPr lang="en-US" sz="2000" dirty="0">
                <a:cs typeface="HelveticaNeueLT Std Thin"/>
              </a:rPr>
              <a:t>video capture in Black and White mode</a:t>
            </a:r>
          </a:p>
          <a:p>
            <a:pPr>
              <a:buClr>
                <a:srgbClr val="9DC431"/>
              </a:buClr>
              <a:defRPr/>
            </a:pPr>
            <a:r>
              <a:rPr lang="fr-CA" sz="2400" b="1" dirty="0">
                <a:solidFill>
                  <a:schemeClr val="accent1"/>
                </a:solidFill>
              </a:rPr>
              <a:t>Object identification </a:t>
            </a:r>
            <a:r>
              <a:rPr lang="fr-CA" sz="2400" dirty="0">
                <a:cs typeface="HelveticaNeueLT Std Thin"/>
              </a:rPr>
              <a:t>at 10 </a:t>
            </a:r>
            <a:r>
              <a:rPr lang="fr-CA" sz="2400" dirty="0" err="1">
                <a:cs typeface="HelveticaNeueLT Std Thin"/>
              </a:rPr>
              <a:t>meters</a:t>
            </a:r>
            <a:r>
              <a:rPr lang="fr-CA" sz="2400" dirty="0">
                <a:cs typeface="HelveticaNeueLT Std Thin"/>
              </a:rPr>
              <a:t> (33 </a:t>
            </a:r>
            <a:r>
              <a:rPr lang="fr-CA" sz="2400" dirty="0" err="1">
                <a:cs typeface="HelveticaNeueLT Std Thin"/>
              </a:rPr>
              <a:t>ft</a:t>
            </a:r>
            <a:r>
              <a:rPr lang="fr-CA" sz="2400" dirty="0">
                <a:cs typeface="HelveticaNeueLT Std Thin"/>
              </a:rPr>
              <a:t>)</a:t>
            </a:r>
          </a:p>
          <a:p>
            <a:pPr>
              <a:buClr>
                <a:srgbClr val="9DC431"/>
              </a:buClr>
              <a:defRPr/>
            </a:pPr>
            <a:r>
              <a:rPr lang="fr-CA" sz="2400" b="1" dirty="0">
                <a:solidFill>
                  <a:schemeClr val="accent1"/>
                </a:solidFill>
              </a:rPr>
              <a:t>Face identification </a:t>
            </a:r>
            <a:r>
              <a:rPr lang="fr-CA" sz="2400" dirty="0">
                <a:cs typeface="HelveticaNeueLT Std Thin"/>
              </a:rPr>
              <a:t>at 4 </a:t>
            </a:r>
            <a:r>
              <a:rPr lang="fr-CA" sz="2400" dirty="0" err="1">
                <a:cs typeface="HelveticaNeueLT Std Thin"/>
              </a:rPr>
              <a:t>meters</a:t>
            </a:r>
            <a:r>
              <a:rPr lang="fr-CA" sz="2400" dirty="0">
                <a:cs typeface="HelveticaNeueLT Std Thin"/>
              </a:rPr>
              <a:t> (13 </a:t>
            </a:r>
            <a:r>
              <a:rPr lang="fr-CA" sz="2400" dirty="0" err="1">
                <a:cs typeface="HelveticaNeueLT Std Thin"/>
              </a:rPr>
              <a:t>ft</a:t>
            </a:r>
            <a:r>
              <a:rPr lang="fr-CA" sz="2400" dirty="0">
                <a:cs typeface="HelveticaNeueLT Std Thin"/>
              </a:rPr>
              <a:t>)</a:t>
            </a:r>
          </a:p>
          <a:p>
            <a:pPr>
              <a:buClr>
                <a:srgbClr val="9DC431"/>
              </a:buClr>
              <a:defRPr/>
            </a:pPr>
            <a:r>
              <a:rPr lang="fr-CA" sz="2400" b="1" dirty="0">
                <a:solidFill>
                  <a:schemeClr val="accent1"/>
                </a:solidFill>
              </a:rPr>
              <a:t>High </a:t>
            </a:r>
            <a:r>
              <a:rPr lang="fr-CA" sz="2400" b="1" dirty="0" err="1">
                <a:solidFill>
                  <a:schemeClr val="accent1"/>
                </a:solidFill>
              </a:rPr>
              <a:t>quality</a:t>
            </a:r>
            <a:r>
              <a:rPr lang="fr-CA" sz="2400" b="1" dirty="0">
                <a:solidFill>
                  <a:schemeClr val="accent1"/>
                </a:solidFill>
              </a:rPr>
              <a:t> microphone</a:t>
            </a:r>
          </a:p>
          <a:p>
            <a:pPr>
              <a:buClr>
                <a:srgbClr val="9DC431"/>
              </a:buClr>
              <a:defRPr/>
            </a:pPr>
            <a:r>
              <a:rPr lang="fr-CA" sz="2400" b="1" dirty="0">
                <a:solidFill>
                  <a:schemeClr val="accent1"/>
                </a:solidFill>
              </a:rPr>
              <a:t>4GB micro SD </a:t>
            </a:r>
            <a:r>
              <a:rPr lang="fr-CA" sz="2400" b="1" dirty="0" err="1">
                <a:solidFill>
                  <a:schemeClr val="accent1"/>
                </a:solidFill>
              </a:rPr>
              <a:t>card</a:t>
            </a:r>
            <a:r>
              <a:rPr lang="fr-CA" sz="2400" b="1" dirty="0">
                <a:solidFill>
                  <a:schemeClr val="accent1"/>
                </a:solidFill>
              </a:rPr>
              <a:t> </a:t>
            </a:r>
            <a:r>
              <a:rPr lang="fr-CA" sz="2400" dirty="0" smtClean="0">
                <a:cs typeface="HelveticaNeueLT Std Thin"/>
              </a:rPr>
              <a:t>(3GB </a:t>
            </a:r>
            <a:r>
              <a:rPr lang="fr-CA" sz="2400" dirty="0" err="1">
                <a:cs typeface="HelveticaNeueLT Std Thin"/>
              </a:rPr>
              <a:t>space</a:t>
            </a:r>
            <a:r>
              <a:rPr lang="fr-CA" sz="2400" dirty="0">
                <a:cs typeface="HelveticaNeueLT Std Thin"/>
              </a:rPr>
              <a:t> for </a:t>
            </a:r>
            <a:r>
              <a:rPr lang="fr-CA" sz="2400" dirty="0" err="1">
                <a:cs typeface="HelveticaNeueLT Std Thin"/>
              </a:rPr>
              <a:t>recording</a:t>
            </a:r>
            <a:r>
              <a:rPr lang="fr-CA" sz="2400" dirty="0">
                <a:cs typeface="HelveticaNeueLT Std Thin"/>
              </a:rPr>
              <a:t> </a:t>
            </a:r>
            <a:r>
              <a:rPr lang="fr-CA" sz="2400" dirty="0" err="1">
                <a:cs typeface="HelveticaNeueLT Std Thin"/>
              </a:rPr>
              <a:t>video</a:t>
            </a:r>
            <a:r>
              <a:rPr lang="fr-CA" sz="2400" dirty="0" smtClean="0">
                <a:cs typeface="HelveticaNeueLT Std Thin"/>
              </a:rPr>
              <a:t>)</a:t>
            </a:r>
          </a:p>
          <a:p>
            <a:pPr>
              <a:buClr>
                <a:srgbClr val="9DC431"/>
              </a:buClr>
              <a:defRPr/>
            </a:pPr>
            <a:r>
              <a:rPr lang="fr-CA" sz="2400" dirty="0">
                <a:cs typeface="HelveticaNeueLT Std Thin"/>
              </a:rPr>
              <a:t>Security of a </a:t>
            </a:r>
            <a:r>
              <a:rPr lang="fr-CA" sz="2400" dirty="0" err="1">
                <a:cs typeface="HelveticaNeueLT Std Thin"/>
              </a:rPr>
              <a:t>wired</a:t>
            </a:r>
            <a:r>
              <a:rPr lang="fr-CA" sz="2400" dirty="0">
                <a:cs typeface="HelveticaNeueLT Std Thin"/>
              </a:rPr>
              <a:t> </a:t>
            </a:r>
            <a:r>
              <a:rPr lang="fr-CA" sz="2400" b="1" dirty="0" err="1">
                <a:solidFill>
                  <a:schemeClr val="accent1"/>
                </a:solidFill>
              </a:rPr>
              <a:t>Digiplex</a:t>
            </a:r>
            <a:r>
              <a:rPr lang="fr-CA" sz="2400" b="1" dirty="0">
                <a:solidFill>
                  <a:schemeClr val="accent1"/>
                </a:solidFill>
              </a:rPr>
              <a:t> bus</a:t>
            </a:r>
          </a:p>
          <a:p>
            <a:pPr>
              <a:buClr>
                <a:srgbClr val="9DC431"/>
              </a:buClr>
              <a:defRPr/>
            </a:pPr>
            <a:endParaRPr lang="fr-CA" sz="2400" dirty="0">
              <a:cs typeface="HelveticaNeueLT Std Thin"/>
            </a:endParaRPr>
          </a:p>
          <a:p>
            <a:pPr marL="1075942" lvl="1" indent="-457128">
              <a:buFont typeface="Arial" panose="020B0604020202020204" pitchFamily="34" charset="0"/>
              <a:buChar char="•"/>
            </a:pPr>
            <a:endParaRPr lang="en-US" sz="2400" dirty="0">
              <a:cs typeface="HelveticaNeueLT Std Thin"/>
            </a:endParaRPr>
          </a:p>
          <a:p>
            <a:pPr marL="1075942" lvl="1" indent="-457128">
              <a:buFont typeface="Arial" panose="020B0604020202020204" pitchFamily="34" charset="0"/>
              <a:buChar char="•"/>
            </a:pPr>
            <a:endParaRPr lang="en-US" sz="2400" dirty="0">
              <a:cs typeface="HelveticaNeueLT Std Thin"/>
            </a:endParaRPr>
          </a:p>
          <a:p>
            <a:pPr marL="1075942" lvl="1" indent="-457128">
              <a:buFont typeface="Arial" panose="020B0604020202020204" pitchFamily="34" charset="0"/>
              <a:buChar char="•"/>
            </a:pPr>
            <a:endParaRPr lang="en-US" sz="2400" dirty="0">
              <a:cs typeface="HelveticaNeueLT Std Thin"/>
            </a:endParaRPr>
          </a:p>
          <a:p>
            <a:pPr marL="1075942" lvl="1" indent="-457128">
              <a:buFont typeface="Arial" panose="020B0604020202020204" pitchFamily="34" charset="0"/>
              <a:buChar char="•"/>
            </a:pPr>
            <a:endParaRPr lang="en-US" sz="2400" dirty="0">
              <a:cs typeface="HelveticaNeueLT Std Thin"/>
            </a:endParaRPr>
          </a:p>
          <a:p>
            <a:endParaRPr lang="en-US" sz="2400" dirty="0">
              <a:cs typeface="HelveticaNeueLT Std Thin"/>
            </a:endParaRPr>
          </a:p>
          <a:p>
            <a:pPr marL="1075942" lvl="1" indent="-457128">
              <a:buFont typeface="Arial" panose="020B0604020202020204" pitchFamily="34" charset="0"/>
              <a:buChar char="•"/>
            </a:pPr>
            <a:endParaRPr lang="en-US" sz="2400" dirty="0">
              <a:cs typeface="HelveticaNeueLT Std Thin"/>
            </a:endParaRPr>
          </a:p>
        </p:txBody>
      </p:sp>
      <p:pic>
        <p:nvPicPr>
          <p:cNvPr id="6" name="Picture 5" descr="HD7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4246" y="2043906"/>
            <a:ext cx="2658302" cy="5638800"/>
          </a:xfrm>
          <a:prstGeom prst="rect">
            <a:avLst/>
          </a:prstGeom>
        </p:spPr>
      </p:pic>
      <p:sp>
        <p:nvSpPr>
          <p:cNvPr id="8" name="Title 3"/>
          <p:cNvSpPr txBox="1">
            <a:spLocks/>
          </p:cNvSpPr>
          <p:nvPr/>
        </p:nvSpPr>
        <p:spPr>
          <a:xfrm>
            <a:off x="481806" y="7530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US"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HD77 Features</a:t>
            </a:r>
            <a:endParaRPr lang="en-US" sz="5400" b="1" dirty="0">
              <a:solidFill>
                <a:srgbClr val="473931"/>
              </a:solidFill>
            </a:endParaRPr>
          </a:p>
        </p:txBody>
      </p:sp>
    </p:spTree>
    <p:extLst>
      <p:ext uri="{BB962C8B-B14F-4D97-AF65-F5344CB8AC3E}">
        <p14:creationId xmlns:p14="http://schemas.microsoft.com/office/powerpoint/2010/main" val="402853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37902" r="27622" b="12122"/>
          <a:stretch/>
        </p:blipFill>
        <p:spPr>
          <a:xfrm>
            <a:off x="9578182" y="2424905"/>
            <a:ext cx="3425031" cy="4068975"/>
          </a:xfrm>
          <a:prstGeom prst="rect">
            <a:avLst/>
          </a:prstGeom>
        </p:spPr>
      </p:pic>
      <p:sp>
        <p:nvSpPr>
          <p:cNvPr id="3" name="Content Placeholder 2"/>
          <p:cNvSpPr>
            <a:spLocks noGrp="1"/>
          </p:cNvSpPr>
          <p:nvPr>
            <p:ph idx="1"/>
          </p:nvPr>
        </p:nvSpPr>
        <p:spPr>
          <a:xfrm>
            <a:off x="481806" y="2043906"/>
            <a:ext cx="8991600" cy="5715076"/>
          </a:xfrm>
        </p:spPr>
        <p:txBody>
          <a:bodyPr>
            <a:noAutofit/>
          </a:bodyPr>
          <a:lstStyle/>
          <a:p>
            <a:pPr>
              <a:buClr>
                <a:srgbClr val="9DC431"/>
              </a:buClr>
            </a:pPr>
            <a:r>
              <a:rPr lang="en-US" sz="2000" b="1" dirty="0" smtClean="0">
                <a:solidFill>
                  <a:schemeClr val="accent1"/>
                </a:solidFill>
              </a:rPr>
              <a:t>Event </a:t>
            </a:r>
            <a:r>
              <a:rPr lang="en-US" sz="2000" b="1" dirty="0">
                <a:solidFill>
                  <a:schemeClr val="accent1"/>
                </a:solidFill>
              </a:rPr>
              <a:t>Notification </a:t>
            </a:r>
          </a:p>
          <a:p>
            <a:pPr lvl="1">
              <a:buClr>
                <a:srgbClr val="9DC431"/>
              </a:buClr>
              <a:buFont typeface="Arial" panose="020B0604020202020204" pitchFamily="34" charset="0"/>
              <a:buChar char="•"/>
            </a:pPr>
            <a:r>
              <a:rPr lang="en-US" sz="2000" dirty="0"/>
              <a:t>Email notification to authorized users and monitoring station</a:t>
            </a:r>
          </a:p>
          <a:p>
            <a:pPr lvl="2">
              <a:buClr>
                <a:srgbClr val="9DC431"/>
              </a:buClr>
            </a:pPr>
            <a:r>
              <a:rPr lang="en-US" sz="2000" dirty="0" smtClean="0"/>
              <a:t>10 </a:t>
            </a:r>
            <a:r>
              <a:rPr lang="en-US" sz="2000" dirty="0"/>
              <a:t>x JPEG stills (3 pre-event and 7 JPEGs at one </a:t>
            </a:r>
            <a:r>
              <a:rPr lang="en-US" sz="2000" dirty="0" smtClean="0"/>
              <a:t/>
            </a:r>
            <a:br>
              <a:rPr lang="en-US" sz="2000" dirty="0" smtClean="0"/>
            </a:br>
            <a:r>
              <a:rPr lang="en-US" sz="2000" dirty="0" smtClean="0"/>
              <a:t>second </a:t>
            </a:r>
            <a:r>
              <a:rPr lang="en-US" sz="2000" dirty="0"/>
              <a:t>intervals)</a:t>
            </a:r>
          </a:p>
          <a:p>
            <a:pPr lvl="2">
              <a:buClr>
                <a:srgbClr val="9DC431"/>
              </a:buClr>
            </a:pPr>
            <a:r>
              <a:rPr lang="en-US" sz="2000" dirty="0"/>
              <a:t>360p encrypted 10 second video with 3 second </a:t>
            </a:r>
            <a:r>
              <a:rPr lang="en-US" sz="2000" dirty="0" smtClean="0"/>
              <a:t/>
            </a:r>
            <a:br>
              <a:rPr lang="en-US" sz="2000" dirty="0" smtClean="0"/>
            </a:br>
            <a:r>
              <a:rPr lang="en-US" sz="2000" dirty="0" smtClean="0"/>
              <a:t>pre-recording</a:t>
            </a:r>
            <a:endParaRPr lang="en-US" sz="2000" dirty="0"/>
          </a:p>
          <a:p>
            <a:pPr lvl="2">
              <a:buClr>
                <a:srgbClr val="9DC431"/>
              </a:buClr>
            </a:pPr>
            <a:r>
              <a:rPr lang="en-US" sz="2000" dirty="0"/>
              <a:t>A link to a 720p 10 second video with 3 second </a:t>
            </a:r>
            <a:r>
              <a:rPr lang="en-US" sz="2000" dirty="0" smtClean="0"/>
              <a:t/>
            </a:r>
            <a:br>
              <a:rPr lang="en-US" sz="2000" dirty="0" smtClean="0"/>
            </a:br>
            <a:r>
              <a:rPr lang="en-US" sz="2000" dirty="0" smtClean="0"/>
              <a:t>pre-recording</a:t>
            </a:r>
          </a:p>
          <a:p>
            <a:pPr>
              <a:buClr>
                <a:srgbClr val="9DC431"/>
              </a:buClr>
            </a:pPr>
            <a:r>
              <a:rPr lang="en-US" sz="2000" b="1" dirty="0">
                <a:solidFill>
                  <a:schemeClr val="accent1"/>
                </a:solidFill>
              </a:rPr>
              <a:t>Share live streaming videos </a:t>
            </a:r>
            <a:r>
              <a:rPr lang="en-US" sz="2000" dirty="0"/>
              <a:t>(max.2 hours) via email </a:t>
            </a:r>
            <a:r>
              <a:rPr lang="en-US" sz="2000" dirty="0">
                <a:solidFill>
                  <a:srgbClr val="473931"/>
                </a:solidFill>
              </a:rPr>
              <a:t>with up to 4 recipients</a:t>
            </a:r>
          </a:p>
          <a:p>
            <a:pPr>
              <a:buClr>
                <a:srgbClr val="9DC431"/>
              </a:buClr>
            </a:pPr>
            <a:r>
              <a:rPr lang="en-US" sz="2000" b="1" smtClean="0">
                <a:solidFill>
                  <a:schemeClr val="accent1"/>
                </a:solidFill>
              </a:rPr>
              <a:t>Record </a:t>
            </a:r>
            <a:r>
              <a:rPr lang="en-US" sz="2000" b="1" dirty="0">
                <a:solidFill>
                  <a:schemeClr val="accent1"/>
                </a:solidFill>
              </a:rPr>
              <a:t>on Motion </a:t>
            </a:r>
            <a:r>
              <a:rPr lang="en-US" sz="2000" dirty="0"/>
              <a:t>(ROM) </a:t>
            </a:r>
            <a:r>
              <a:rPr lang="en-US" sz="2000" dirty="0" smtClean="0"/>
              <a:t>is </a:t>
            </a:r>
            <a:r>
              <a:rPr lang="en-US" sz="2000" dirty="0"/>
              <a:t>activated every time the motion detector is </a:t>
            </a:r>
            <a:r>
              <a:rPr lang="en-US" sz="2000" dirty="0" smtClean="0"/>
              <a:t>triggered. Video </a:t>
            </a:r>
            <a:r>
              <a:rPr lang="en-US" sz="2000" dirty="0"/>
              <a:t>is recorded for 10 seconds</a:t>
            </a:r>
          </a:p>
          <a:p>
            <a:pPr>
              <a:buClr>
                <a:srgbClr val="9DC431"/>
              </a:buClr>
            </a:pPr>
            <a:r>
              <a:rPr lang="en-US" sz="2000" b="1" dirty="0">
                <a:solidFill>
                  <a:schemeClr val="accent1"/>
                </a:solidFill>
              </a:rPr>
              <a:t>Record on Demand </a:t>
            </a:r>
            <a:r>
              <a:rPr lang="en-US" sz="2000" dirty="0"/>
              <a:t>(ROD) </a:t>
            </a:r>
            <a:r>
              <a:rPr lang="en-US" sz="2000" dirty="0" smtClean="0"/>
              <a:t>is </a:t>
            </a:r>
            <a:r>
              <a:rPr lang="en-US" sz="2000" dirty="0"/>
              <a:t>activated </a:t>
            </a:r>
            <a:r>
              <a:rPr lang="en-US" sz="2000" dirty="0" smtClean="0"/>
              <a:t>by user. Video </a:t>
            </a:r>
            <a:r>
              <a:rPr lang="en-US" sz="2000" dirty="0"/>
              <a:t>is recorded for </a:t>
            </a:r>
            <a:r>
              <a:rPr lang="en-US" sz="2000" dirty="0" smtClean="0"/>
              <a:t>2 minutes</a:t>
            </a:r>
          </a:p>
          <a:p>
            <a:pPr marL="171450" indent="-171450"/>
            <a:r>
              <a:rPr lang="en-US" sz="2000" b="1" dirty="0" smtClean="0">
                <a:solidFill>
                  <a:schemeClr val="accent1"/>
                </a:solidFill>
              </a:rPr>
              <a:t>     Record </a:t>
            </a:r>
            <a:r>
              <a:rPr lang="en-US" sz="2000" b="1" dirty="0">
                <a:solidFill>
                  <a:schemeClr val="accent1"/>
                </a:solidFill>
              </a:rPr>
              <a:t>on Trigger </a:t>
            </a:r>
            <a:r>
              <a:rPr lang="en-US" sz="2000" dirty="0"/>
              <a:t>(ROT): Recording is done based on alarm received </a:t>
            </a:r>
            <a:r>
              <a:rPr lang="en-US" sz="2000" dirty="0" smtClean="0"/>
              <a:t> </a:t>
            </a:r>
          </a:p>
          <a:p>
            <a:pPr marL="0" indent="0">
              <a:buNone/>
            </a:pPr>
            <a:r>
              <a:rPr lang="en-US" sz="2000" dirty="0" smtClean="0"/>
              <a:t>        from </a:t>
            </a:r>
            <a:r>
              <a:rPr lang="en-US" sz="2000" dirty="0"/>
              <a:t>up to 4 different detection devices (zones), (e.g. opening a door </a:t>
            </a:r>
            <a:r>
              <a:rPr lang="en-US" sz="2000" dirty="0" smtClean="0"/>
              <a:t>can   </a:t>
            </a:r>
          </a:p>
          <a:p>
            <a:pPr marL="0" indent="0">
              <a:buNone/>
            </a:pPr>
            <a:r>
              <a:rPr lang="en-US" sz="2000" dirty="0"/>
              <a:t> </a:t>
            </a:r>
            <a:r>
              <a:rPr lang="en-US" sz="2000" dirty="0" smtClean="0"/>
              <a:t>       trigger </a:t>
            </a:r>
            <a:r>
              <a:rPr lang="en-US" sz="2000" dirty="0"/>
              <a:t>recording</a:t>
            </a:r>
            <a:r>
              <a:rPr lang="en-US" sz="2000" dirty="0" smtClean="0"/>
              <a:t>)</a:t>
            </a:r>
            <a:endParaRPr lang="en-US" sz="2000" dirty="0"/>
          </a:p>
        </p:txBody>
      </p:sp>
      <p:sp>
        <p:nvSpPr>
          <p:cNvPr id="9" name="Title 3"/>
          <p:cNvSpPr txBox="1">
            <a:spLocks/>
          </p:cNvSpPr>
          <p:nvPr/>
        </p:nvSpPr>
        <p:spPr>
          <a:xfrm>
            <a:off x="481806" y="7530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US"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HD77 Features</a:t>
            </a:r>
            <a:endParaRPr lang="en-US" sz="5400" b="1" dirty="0">
              <a:solidFill>
                <a:srgbClr val="473931"/>
              </a:solidFill>
            </a:endParaRPr>
          </a:p>
        </p:txBody>
      </p:sp>
      <p:pic>
        <p:nvPicPr>
          <p:cNvPr id="14" name="Picture 13" descr="HD7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0526" y="5605182"/>
            <a:ext cx="943485" cy="2001324"/>
          </a:xfrm>
          <a:prstGeom prst="rect">
            <a:avLst/>
          </a:prstGeom>
        </p:spPr>
      </p:pic>
    </p:spTree>
    <p:extLst>
      <p:ext uri="{BB962C8B-B14F-4D97-AF65-F5344CB8AC3E}">
        <p14:creationId xmlns:p14="http://schemas.microsoft.com/office/powerpoint/2010/main" val="18360639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1806" y="2272430"/>
            <a:ext cx="8382000" cy="5715076"/>
          </a:xfrm>
        </p:spPr>
        <p:txBody>
          <a:bodyPr>
            <a:normAutofit/>
          </a:bodyPr>
          <a:lstStyle/>
          <a:p>
            <a:pPr marL="0" indent="0">
              <a:buClr>
                <a:schemeClr val="accent3"/>
              </a:buClr>
              <a:buNone/>
            </a:pPr>
            <a:r>
              <a:rPr lang="en-US" sz="2800" b="1" dirty="0">
                <a:solidFill>
                  <a:schemeClr val="accent1"/>
                </a:solidFill>
              </a:rPr>
              <a:t>Record on Demand</a:t>
            </a:r>
            <a:endParaRPr lang="en-US" sz="2800" dirty="0" smtClean="0"/>
          </a:p>
          <a:p>
            <a:pPr>
              <a:buClr>
                <a:srgbClr val="9DC431"/>
              </a:buClr>
            </a:pPr>
            <a:r>
              <a:rPr lang="en-US" sz="2400" dirty="0" smtClean="0"/>
              <a:t>IR Illumination and </a:t>
            </a:r>
            <a:r>
              <a:rPr lang="en-US" sz="2400" dirty="0"/>
              <a:t>Camera LED Assignment</a:t>
            </a:r>
          </a:p>
          <a:p>
            <a:pPr lvl="1">
              <a:buClr>
                <a:srgbClr val="9DC431"/>
              </a:buClr>
              <a:buFont typeface="Arial" panose="020B0604020202020204" pitchFamily="34" charset="0"/>
              <a:buChar char="•"/>
            </a:pPr>
            <a:r>
              <a:rPr lang="en-US" sz="2400" dirty="0"/>
              <a:t>Camera views and records in full HD color 720p resolution when lighting permits </a:t>
            </a:r>
          </a:p>
          <a:p>
            <a:pPr lvl="1">
              <a:buClr>
                <a:srgbClr val="9DC431"/>
              </a:buClr>
              <a:buFont typeface="Arial" panose="020B0604020202020204" pitchFamily="34" charset="0"/>
              <a:buChar char="•"/>
            </a:pPr>
            <a:r>
              <a:rPr lang="en-US" sz="2400" dirty="0"/>
              <a:t>Low light and zero light </a:t>
            </a:r>
            <a:r>
              <a:rPr lang="en-US" sz="2400" dirty="0" smtClean="0"/>
              <a:t>IR illumination</a:t>
            </a:r>
            <a:endParaRPr lang="en-US" sz="2400" dirty="0"/>
          </a:p>
          <a:p>
            <a:pPr lvl="1">
              <a:buClr>
                <a:srgbClr val="9DC431"/>
              </a:buClr>
              <a:buFont typeface="Arial" panose="020B0604020202020204" pitchFamily="34" charset="0"/>
              <a:buChar char="•"/>
            </a:pPr>
            <a:r>
              <a:rPr lang="en-US" sz="2400" dirty="0"/>
              <a:t>Camera LED assignment for the center triangle LED</a:t>
            </a:r>
          </a:p>
          <a:p>
            <a:pPr>
              <a:buClr>
                <a:srgbClr val="9DC431"/>
              </a:buClr>
            </a:pPr>
            <a:endParaRPr lang="en-US" sz="2400" dirty="0"/>
          </a:p>
          <a:p>
            <a:pPr>
              <a:buClr>
                <a:srgbClr val="9DC431"/>
              </a:buClr>
            </a:pPr>
            <a:r>
              <a:rPr lang="en-US" sz="2400" dirty="0" smtClean="0"/>
              <a:t>The </a:t>
            </a:r>
            <a:r>
              <a:rPr lang="en-US" sz="2400" dirty="0"/>
              <a:t>micro SD card has </a:t>
            </a:r>
            <a:r>
              <a:rPr lang="en-US" sz="2400" dirty="0" smtClean="0"/>
              <a:t>3GB </a:t>
            </a:r>
            <a:r>
              <a:rPr lang="en-US" sz="2400" dirty="0"/>
              <a:t>of space available for saving recording files</a:t>
            </a:r>
          </a:p>
          <a:p>
            <a:pPr lvl="1">
              <a:buClr>
                <a:srgbClr val="9DC431"/>
              </a:buClr>
              <a:buFont typeface="Arial" panose="020B0604020202020204" pitchFamily="34" charset="0"/>
              <a:buChar char="•"/>
            </a:pPr>
            <a:r>
              <a:rPr lang="en-US" sz="2400" dirty="0"/>
              <a:t>After the </a:t>
            </a:r>
            <a:r>
              <a:rPr lang="en-US" sz="2400" dirty="0" smtClean="0"/>
              <a:t>3GB </a:t>
            </a:r>
            <a:r>
              <a:rPr lang="en-US" sz="2400" dirty="0"/>
              <a:t>are filled the memory card records over the files FIFO (first in first out</a:t>
            </a:r>
            <a:r>
              <a:rPr lang="en-US" sz="2400" dirty="0" smtClean="0"/>
              <a:t>)</a:t>
            </a:r>
            <a:endParaRPr lang="en-US" sz="2400" dirty="0"/>
          </a:p>
        </p:txBody>
      </p:sp>
      <p:sp>
        <p:nvSpPr>
          <p:cNvPr id="5" name="Title 3"/>
          <p:cNvSpPr txBox="1">
            <a:spLocks/>
          </p:cNvSpPr>
          <p:nvPr/>
        </p:nvSpPr>
        <p:spPr>
          <a:xfrm>
            <a:off x="481806" y="7530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US" sz="5400" b="1" spc="64" dirty="0" smtClean="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Recording </a:t>
            </a:r>
            <a:r>
              <a:rPr lang="en-US"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on Demand (ROD)</a:t>
            </a:r>
            <a:endParaRPr lang="en-US" sz="5400" b="1" dirty="0">
              <a:solidFill>
                <a:srgbClr val="473931"/>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9440" r="27378"/>
          <a:stretch/>
        </p:blipFill>
        <p:spPr>
          <a:xfrm>
            <a:off x="9558338" y="2424906"/>
            <a:ext cx="2471737" cy="2912876"/>
          </a:xfrm>
          <a:prstGeom prst="rect">
            <a:avLst/>
          </a:prstGeom>
        </p:spPr>
      </p:pic>
      <p:pic>
        <p:nvPicPr>
          <p:cNvPr id="10" name="Picture 9" descr="HD7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3020" y="3024444"/>
            <a:ext cx="116205" cy="246495"/>
          </a:xfrm>
          <a:prstGeom prst="rect">
            <a:avLst/>
          </a:prstGeom>
        </p:spPr>
      </p:pic>
      <p:cxnSp>
        <p:nvCxnSpPr>
          <p:cNvPr id="11" name="Straight Connector 10"/>
          <p:cNvCxnSpPr>
            <a:stCxn id="10" idx="2"/>
          </p:cNvCxnSpPr>
          <p:nvPr/>
        </p:nvCxnSpPr>
        <p:spPr>
          <a:xfrm flipH="1">
            <a:off x="9938225" y="3270939"/>
            <a:ext cx="1602898" cy="202861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9440" r="27378"/>
          <a:stretch/>
        </p:blipFill>
        <p:spPr>
          <a:xfrm>
            <a:off x="9558338" y="2424905"/>
            <a:ext cx="3444875" cy="4059693"/>
          </a:xfrm>
          <a:prstGeom prst="rect">
            <a:avLst/>
          </a:prstGeom>
        </p:spPr>
      </p:pic>
      <p:pic>
        <p:nvPicPr>
          <p:cNvPr id="19" name="Picture 18" descr="HD77.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0526" y="5605182"/>
            <a:ext cx="943485" cy="2001324"/>
          </a:xfrm>
          <a:prstGeom prst="rect">
            <a:avLst/>
          </a:prstGeom>
        </p:spPr>
      </p:pic>
    </p:spTree>
    <p:extLst>
      <p:ext uri="{BB962C8B-B14F-4D97-AF65-F5344CB8AC3E}">
        <p14:creationId xmlns:p14="http://schemas.microsoft.com/office/powerpoint/2010/main" val="2640706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2692" r="11237"/>
          <a:stretch/>
        </p:blipFill>
        <p:spPr>
          <a:xfrm>
            <a:off x="9578182" y="2396048"/>
            <a:ext cx="3425031" cy="4109286"/>
          </a:xfrm>
          <a:prstGeom prst="rect">
            <a:avLst/>
          </a:prstGeom>
        </p:spPr>
      </p:pic>
      <p:sp>
        <p:nvSpPr>
          <p:cNvPr id="3" name="Content Placeholder 2"/>
          <p:cNvSpPr>
            <a:spLocks noGrp="1"/>
          </p:cNvSpPr>
          <p:nvPr>
            <p:ph idx="1"/>
          </p:nvPr>
        </p:nvSpPr>
        <p:spPr>
          <a:xfrm>
            <a:off x="481806" y="2043906"/>
            <a:ext cx="8686800" cy="5715076"/>
          </a:xfrm>
        </p:spPr>
        <p:txBody>
          <a:bodyPr>
            <a:noAutofit/>
          </a:bodyPr>
          <a:lstStyle/>
          <a:p>
            <a:pPr>
              <a:buNone/>
            </a:pPr>
            <a:r>
              <a:rPr lang="en-US" sz="2800" b="1" dirty="0">
                <a:solidFill>
                  <a:schemeClr val="accent1"/>
                </a:solidFill>
              </a:rPr>
              <a:t>Master User</a:t>
            </a:r>
          </a:p>
          <a:p>
            <a:pPr marL="534395" indent="-457128">
              <a:buClr>
                <a:srgbClr val="9DC431"/>
              </a:buClr>
            </a:pPr>
            <a:r>
              <a:rPr lang="en-US" sz="2400" dirty="0"/>
              <a:t>One master user</a:t>
            </a:r>
          </a:p>
          <a:p>
            <a:pPr marL="534395" indent="-457128">
              <a:buClr>
                <a:srgbClr val="9DC431"/>
              </a:buClr>
            </a:pPr>
            <a:r>
              <a:rPr lang="en-US" sz="2400" dirty="0"/>
              <a:t>Master user can add / remove write protect settings, share, or delete the recorded files</a:t>
            </a:r>
          </a:p>
          <a:p>
            <a:pPr marL="534395" indent="-457128">
              <a:buClr>
                <a:srgbClr val="9DC431"/>
              </a:buClr>
            </a:pPr>
            <a:r>
              <a:rPr lang="en-US" sz="2400" dirty="0"/>
              <a:t>Manage user authorization per </a:t>
            </a:r>
            <a:r>
              <a:rPr lang="en-US" sz="2400" dirty="0" smtClean="0"/>
              <a:t>camera</a:t>
            </a:r>
          </a:p>
          <a:p>
            <a:pPr marL="1076014" lvl="1" indent="-457200">
              <a:buClr>
                <a:srgbClr val="9DC431"/>
              </a:buClr>
              <a:buFont typeface="Arial" panose="020B0604020202020204" pitchFamily="34" charset="0"/>
              <a:buChar char="•"/>
            </a:pPr>
            <a:r>
              <a:rPr lang="en-US" sz="2400" dirty="0"/>
              <a:t>Only permitted users can access </a:t>
            </a:r>
            <a:r>
              <a:rPr lang="en-US" sz="2400" dirty="0" smtClean="0"/>
              <a:t>VOD</a:t>
            </a:r>
            <a:endParaRPr lang="en-US" sz="2400" dirty="0"/>
          </a:p>
          <a:p>
            <a:pPr>
              <a:buClr>
                <a:schemeClr val="tx1"/>
              </a:buClr>
              <a:buNone/>
            </a:pPr>
            <a:r>
              <a:rPr lang="en-US" sz="2800" b="1" dirty="0" smtClean="0">
                <a:solidFill>
                  <a:schemeClr val="accent1"/>
                </a:solidFill>
              </a:rPr>
              <a:t>Security</a:t>
            </a:r>
            <a:endParaRPr lang="en-US" sz="2800" b="1" dirty="0">
              <a:solidFill>
                <a:schemeClr val="accent1"/>
              </a:solidFill>
            </a:endParaRPr>
          </a:p>
          <a:p>
            <a:pPr marL="534395" indent="-457128">
              <a:buClr>
                <a:srgbClr val="9DC431"/>
              </a:buClr>
            </a:pPr>
            <a:r>
              <a:rPr lang="en-US" sz="2400" dirty="0"/>
              <a:t>No external server receives the video recordings</a:t>
            </a:r>
          </a:p>
          <a:p>
            <a:pPr marL="534395" indent="-457128">
              <a:buClr>
                <a:srgbClr val="9DC431"/>
              </a:buClr>
            </a:pPr>
            <a:r>
              <a:rPr lang="en-US" sz="2400" dirty="0"/>
              <a:t>Up to 8 contacts (master + 7 ) for event notification</a:t>
            </a:r>
          </a:p>
          <a:p>
            <a:pPr marL="534395" indent="-457128">
              <a:buClr>
                <a:srgbClr val="9DC431"/>
              </a:buClr>
            </a:pPr>
            <a:r>
              <a:rPr lang="en-US" sz="2400" dirty="0"/>
              <a:t>CMS notification </a:t>
            </a:r>
            <a:r>
              <a:rPr lang="en-US" sz="2400" dirty="0" smtClean="0"/>
              <a:t>is sent to 8 users + CMS </a:t>
            </a:r>
          </a:p>
          <a:p>
            <a:pPr marL="534395" indent="-457128">
              <a:buClr>
                <a:srgbClr val="9DC431"/>
              </a:buClr>
            </a:pPr>
            <a:r>
              <a:rPr lang="en-US" sz="2400" dirty="0" smtClean="0"/>
              <a:t>Only </a:t>
            </a:r>
            <a:r>
              <a:rPr lang="en-US" sz="2400" dirty="0"/>
              <a:t>encrypted HD 360p video sent over the web</a:t>
            </a:r>
          </a:p>
          <a:p>
            <a:pPr marL="534395" indent="-457128">
              <a:buClr>
                <a:srgbClr val="9DC431"/>
              </a:buClr>
            </a:pPr>
            <a:r>
              <a:rPr lang="en-US" sz="2400" dirty="0"/>
              <a:t>VOD configurable LED indicator</a:t>
            </a:r>
          </a:p>
          <a:p>
            <a:pPr marL="534395" indent="-457128">
              <a:buClr>
                <a:srgbClr val="9DC431"/>
              </a:buClr>
            </a:pPr>
            <a:r>
              <a:rPr lang="en-US" sz="2400" dirty="0"/>
              <a:t>Quick VOD block</a:t>
            </a:r>
          </a:p>
          <a:p>
            <a:pPr lvl="1"/>
            <a:endParaRPr lang="en-US" sz="2400" dirty="0">
              <a:solidFill>
                <a:srgbClr val="473931"/>
              </a:solidFill>
              <a:cs typeface="HelveticaNeueLT Std Thin"/>
            </a:endParaRPr>
          </a:p>
        </p:txBody>
      </p:sp>
      <p:sp>
        <p:nvSpPr>
          <p:cNvPr id="6" name="Title 3"/>
          <p:cNvSpPr txBox="1">
            <a:spLocks/>
          </p:cNvSpPr>
          <p:nvPr/>
        </p:nvSpPr>
        <p:spPr>
          <a:xfrm>
            <a:off x="481806" y="7530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US"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HD77 Privacy Respected</a:t>
            </a:r>
            <a:endParaRPr lang="en-US" sz="5400" b="1" dirty="0">
              <a:solidFill>
                <a:srgbClr val="473931"/>
              </a:solidFill>
            </a:endParaRPr>
          </a:p>
        </p:txBody>
      </p:sp>
      <p:pic>
        <p:nvPicPr>
          <p:cNvPr id="9" name="Picture 8" descr="HD7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0526" y="5605182"/>
            <a:ext cx="943485" cy="2001324"/>
          </a:xfrm>
          <a:prstGeom prst="rect">
            <a:avLst/>
          </a:prstGeom>
        </p:spPr>
      </p:pic>
    </p:spTree>
    <p:extLst>
      <p:ext uri="{BB962C8B-B14F-4D97-AF65-F5344CB8AC3E}">
        <p14:creationId xmlns:p14="http://schemas.microsoft.com/office/powerpoint/2010/main" val="3027964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634162" y="1053306"/>
            <a:ext cx="12008832" cy="6556506"/>
          </a:xfrm>
          <a:prstGeom prst="rect">
            <a:avLst/>
          </a:prstGeom>
          <a:solidFill>
            <a:schemeClr val="bg1"/>
          </a:solidFill>
          <a:ln>
            <a:noFill/>
          </a:ln>
          <a:effectLst>
            <a:outerShdw blurRad="127000" dist="127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3782" tIns="61891" rIns="123782" bIns="61891" rtlCol="0" anchor="ctr"/>
          <a:lstStyle/>
          <a:p>
            <a:pPr algn="ctr"/>
            <a:endParaRPr lang="en-GB"/>
          </a:p>
        </p:txBody>
      </p:sp>
      <p:sp>
        <p:nvSpPr>
          <p:cNvPr id="66" name="Rectangle 65"/>
          <p:cNvSpPr/>
          <p:nvPr/>
        </p:nvSpPr>
        <p:spPr>
          <a:xfrm>
            <a:off x="626066" y="1262702"/>
            <a:ext cx="12008832" cy="7193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23782" tIns="61891" rIns="123782" bIns="61891" rtlCol="0" anchor="ctr"/>
          <a:lstStyle/>
          <a:p>
            <a:pPr algn="ctr"/>
            <a:endParaRPr lang="en-GB"/>
          </a:p>
        </p:txBody>
      </p:sp>
      <p:sp>
        <p:nvSpPr>
          <p:cNvPr id="67" name="Title 1"/>
          <p:cNvSpPr txBox="1">
            <a:spLocks/>
          </p:cNvSpPr>
          <p:nvPr/>
        </p:nvSpPr>
        <p:spPr>
          <a:xfrm>
            <a:off x="914930" y="1286826"/>
            <a:ext cx="6731650" cy="671090"/>
          </a:xfrm>
          <a:prstGeom prst="rect">
            <a:avLst/>
          </a:prstGeom>
        </p:spPr>
        <p:txBody>
          <a:bodyPr lIns="123782" tIns="61891" rIns="123782" bIns="61891"/>
          <a:lstStyle>
            <a:lvl1pPr algn="l" defTabSz="457200" rtl="0" eaLnBrk="1" latinLnBrk="0" hangingPunct="1">
              <a:spcBef>
                <a:spcPct val="0"/>
              </a:spcBef>
              <a:buNone/>
              <a:defRPr lang="en-US" sz="2800" b="1" kern="1200" dirty="0">
                <a:solidFill>
                  <a:schemeClr val="tx2"/>
                </a:solidFill>
                <a:latin typeface="Arial" pitchFamily="34" charset="0"/>
                <a:ea typeface="+mn-ea"/>
                <a:cs typeface="Arial" pitchFamily="34" charset="0"/>
              </a:defRPr>
            </a:lvl1pPr>
          </a:lstStyle>
          <a:p>
            <a:r>
              <a:rPr lang="en-US" dirty="0" smtClean="0"/>
              <a:t>Topics</a:t>
            </a:r>
            <a:endParaRPr lang="en-US" dirty="0"/>
          </a:p>
        </p:txBody>
      </p:sp>
      <p:sp>
        <p:nvSpPr>
          <p:cNvPr id="63" name="Rectangle 62"/>
          <p:cNvSpPr/>
          <p:nvPr/>
        </p:nvSpPr>
        <p:spPr>
          <a:xfrm>
            <a:off x="955337" y="5329766"/>
            <a:ext cx="1200116" cy="99630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23782" tIns="61891" rIns="123782" bIns="61891" rtlCol="0" anchor="ctr"/>
          <a:lstStyle/>
          <a:p>
            <a:pPr algn="ctr"/>
            <a:endParaRPr lang="en-GB"/>
          </a:p>
        </p:txBody>
      </p:sp>
      <p:sp>
        <p:nvSpPr>
          <p:cNvPr id="55" name="Rectangle 54"/>
          <p:cNvSpPr/>
          <p:nvPr/>
        </p:nvSpPr>
        <p:spPr>
          <a:xfrm>
            <a:off x="966026" y="3903209"/>
            <a:ext cx="1200116" cy="99630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23782" tIns="61891" rIns="123782" bIns="61891" rtlCol="0" anchor="ctr"/>
          <a:lstStyle/>
          <a:p>
            <a:pPr algn="ctr"/>
            <a:endParaRPr lang="en-GB"/>
          </a:p>
        </p:txBody>
      </p:sp>
      <p:sp>
        <p:nvSpPr>
          <p:cNvPr id="50" name="Freeform 7"/>
          <p:cNvSpPr>
            <a:spLocks/>
          </p:cNvSpPr>
          <p:nvPr/>
        </p:nvSpPr>
        <p:spPr bwMode="auto">
          <a:xfrm>
            <a:off x="527194" y="2283895"/>
            <a:ext cx="26466" cy="14478"/>
          </a:xfrm>
          <a:custGeom>
            <a:avLst/>
            <a:gdLst>
              <a:gd name="T0" fmla="*/ 17 w 21"/>
              <a:gd name="T1" fmla="*/ 0 h 15"/>
              <a:gd name="T2" fmla="*/ 17 w 21"/>
              <a:gd name="T3" fmla="*/ 0 h 15"/>
              <a:gd name="T4" fmla="*/ 9 w 21"/>
              <a:gd name="T5" fmla="*/ 1 h 15"/>
              <a:gd name="T6" fmla="*/ 5 w 21"/>
              <a:gd name="T7" fmla="*/ 3 h 15"/>
              <a:gd name="T8" fmla="*/ 5 w 21"/>
              <a:gd name="T9" fmla="*/ 3 h 15"/>
              <a:gd name="T10" fmla="*/ 2 w 21"/>
              <a:gd name="T11" fmla="*/ 7 h 15"/>
              <a:gd name="T12" fmla="*/ 0 w 21"/>
              <a:gd name="T13" fmla="*/ 15 h 15"/>
              <a:gd name="T14" fmla="*/ 0 w 21"/>
              <a:gd name="T15" fmla="*/ 15 h 15"/>
              <a:gd name="T16" fmla="*/ 21 w 21"/>
              <a:gd name="T17" fmla="*/ 0 h 15"/>
              <a:gd name="T18" fmla="*/ 21 w 21"/>
              <a:gd name="T19" fmla="*/ 0 h 15"/>
              <a:gd name="T20" fmla="*/ 17 w 21"/>
              <a:gd name="T21" fmla="*/ 0 h 15"/>
              <a:gd name="T22" fmla="*/ 17 w 21"/>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5">
                <a:moveTo>
                  <a:pt x="17" y="0"/>
                </a:moveTo>
                <a:lnTo>
                  <a:pt x="17" y="0"/>
                </a:lnTo>
                <a:lnTo>
                  <a:pt x="9" y="1"/>
                </a:lnTo>
                <a:lnTo>
                  <a:pt x="5" y="3"/>
                </a:lnTo>
                <a:lnTo>
                  <a:pt x="5" y="3"/>
                </a:lnTo>
                <a:lnTo>
                  <a:pt x="2" y="7"/>
                </a:lnTo>
                <a:lnTo>
                  <a:pt x="0" y="15"/>
                </a:lnTo>
                <a:lnTo>
                  <a:pt x="0" y="15"/>
                </a:lnTo>
                <a:lnTo>
                  <a:pt x="21" y="0"/>
                </a:lnTo>
                <a:lnTo>
                  <a:pt x="21" y="0"/>
                </a:lnTo>
                <a:lnTo>
                  <a:pt x="17" y="0"/>
                </a:lnTo>
                <a:lnTo>
                  <a:pt x="17" y="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36265"/>
            <a:endParaRPr lang="en-GB">
              <a:solidFill>
                <a:srgbClr val="473931"/>
              </a:solidFill>
              <a:latin typeface="Calibri Light"/>
              <a:cs typeface="Calibri Light"/>
            </a:endParaRPr>
          </a:p>
        </p:txBody>
      </p:sp>
      <p:sp>
        <p:nvSpPr>
          <p:cNvPr id="61" name="Rectangle 60"/>
          <p:cNvSpPr/>
          <p:nvPr/>
        </p:nvSpPr>
        <p:spPr>
          <a:xfrm>
            <a:off x="2181889" y="4146313"/>
            <a:ext cx="6297103" cy="648146"/>
          </a:xfrm>
          <a:prstGeom prst="rect">
            <a:avLst/>
          </a:prstGeom>
        </p:spPr>
        <p:txBody>
          <a:bodyPr wrap="none" lIns="123762" tIns="61882" rIns="123762" bIns="61882">
            <a:spAutoFit/>
          </a:bodyPr>
          <a:lstStyle/>
          <a:p>
            <a:pPr defTabSz="618814">
              <a:buClr>
                <a:srgbClr val="EF8201"/>
              </a:buClr>
            </a:pPr>
            <a:r>
              <a:rPr lang="en-US" sz="3800" dirty="0">
                <a:solidFill>
                  <a:srgbClr val="473931"/>
                </a:solidFill>
                <a:latin typeface="Calibri Light"/>
                <a:cs typeface="Calibri Light"/>
              </a:rPr>
              <a:t>Paradox Insight </a:t>
            </a:r>
            <a:r>
              <a:rPr lang="en-US" sz="3800" dirty="0" smtClean="0">
                <a:solidFill>
                  <a:srgbClr val="473931"/>
                </a:solidFill>
                <a:latin typeface="Calibri Light"/>
                <a:cs typeface="Calibri Light"/>
              </a:rPr>
              <a:t>Tech. Overview </a:t>
            </a:r>
            <a:endParaRPr lang="en-US" sz="3800" dirty="0">
              <a:solidFill>
                <a:srgbClr val="473931"/>
              </a:solidFill>
              <a:latin typeface="Calibri Light"/>
              <a:cs typeface="Calibri Light"/>
            </a:endParaRPr>
          </a:p>
        </p:txBody>
      </p:sp>
      <p:sp>
        <p:nvSpPr>
          <p:cNvPr id="65" name="Freeform 15"/>
          <p:cNvSpPr>
            <a:spLocks noEditPoints="1"/>
          </p:cNvSpPr>
          <p:nvPr/>
        </p:nvSpPr>
        <p:spPr bwMode="auto">
          <a:xfrm rot="20790486">
            <a:off x="1085395" y="3957326"/>
            <a:ext cx="991056" cy="888086"/>
          </a:xfrm>
          <a:custGeom>
            <a:avLst/>
            <a:gdLst>
              <a:gd name="T0" fmla="*/ 393 w 400"/>
              <a:gd name="T1" fmla="*/ 368 h 398"/>
              <a:gd name="T2" fmla="*/ 315 w 400"/>
              <a:gd name="T3" fmla="*/ 290 h 398"/>
              <a:gd name="T4" fmla="*/ 299 w 400"/>
              <a:gd name="T5" fmla="*/ 286 h 398"/>
              <a:gd name="T6" fmla="*/ 252 w 400"/>
              <a:gd name="T7" fmla="*/ 240 h 398"/>
              <a:gd name="T8" fmla="*/ 249 w 400"/>
              <a:gd name="T9" fmla="*/ 238 h 398"/>
              <a:gd name="T10" fmla="*/ 286 w 400"/>
              <a:gd name="T11" fmla="*/ 143 h 398"/>
              <a:gd name="T12" fmla="*/ 143 w 400"/>
              <a:gd name="T13" fmla="*/ 0 h 398"/>
              <a:gd name="T14" fmla="*/ 0 w 400"/>
              <a:gd name="T15" fmla="*/ 143 h 398"/>
              <a:gd name="T16" fmla="*/ 143 w 400"/>
              <a:gd name="T17" fmla="*/ 285 h 398"/>
              <a:gd name="T18" fmla="*/ 238 w 400"/>
              <a:gd name="T19" fmla="*/ 249 h 398"/>
              <a:gd name="T20" fmla="*/ 240 w 400"/>
              <a:gd name="T21" fmla="*/ 252 h 398"/>
              <a:gd name="T22" fmla="*/ 286 w 400"/>
              <a:gd name="T23" fmla="*/ 298 h 398"/>
              <a:gd name="T24" fmla="*/ 291 w 400"/>
              <a:gd name="T25" fmla="*/ 315 h 398"/>
              <a:gd name="T26" fmla="*/ 369 w 400"/>
              <a:gd name="T27" fmla="*/ 393 h 398"/>
              <a:gd name="T28" fmla="*/ 381 w 400"/>
              <a:gd name="T29" fmla="*/ 398 h 398"/>
              <a:gd name="T30" fmla="*/ 393 w 400"/>
              <a:gd name="T31" fmla="*/ 393 h 398"/>
              <a:gd name="T32" fmla="*/ 393 w 400"/>
              <a:gd name="T33" fmla="*/ 368 h 398"/>
              <a:gd name="T34" fmla="*/ 143 w 400"/>
              <a:gd name="T35" fmla="*/ 272 h 398"/>
              <a:gd name="T36" fmla="*/ 13 w 400"/>
              <a:gd name="T37" fmla="*/ 143 h 398"/>
              <a:gd name="T38" fmla="*/ 143 w 400"/>
              <a:gd name="T39" fmla="*/ 13 h 398"/>
              <a:gd name="T40" fmla="*/ 273 w 400"/>
              <a:gd name="T41" fmla="*/ 143 h 398"/>
              <a:gd name="T42" fmla="*/ 143 w 400"/>
              <a:gd name="T43" fmla="*/ 27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0" h="398">
                <a:moveTo>
                  <a:pt x="393" y="368"/>
                </a:moveTo>
                <a:cubicBezTo>
                  <a:pt x="315" y="290"/>
                  <a:pt x="315" y="290"/>
                  <a:pt x="315" y="290"/>
                </a:cubicBezTo>
                <a:cubicBezTo>
                  <a:pt x="311" y="286"/>
                  <a:pt x="304" y="284"/>
                  <a:pt x="299" y="286"/>
                </a:cubicBezTo>
                <a:cubicBezTo>
                  <a:pt x="252" y="240"/>
                  <a:pt x="252" y="240"/>
                  <a:pt x="252" y="240"/>
                </a:cubicBezTo>
                <a:cubicBezTo>
                  <a:pt x="251" y="239"/>
                  <a:pt x="250" y="238"/>
                  <a:pt x="249" y="238"/>
                </a:cubicBezTo>
                <a:cubicBezTo>
                  <a:pt x="272" y="212"/>
                  <a:pt x="286" y="179"/>
                  <a:pt x="286" y="143"/>
                </a:cubicBezTo>
                <a:cubicBezTo>
                  <a:pt x="286" y="64"/>
                  <a:pt x="222" y="0"/>
                  <a:pt x="143" y="0"/>
                </a:cubicBezTo>
                <a:cubicBezTo>
                  <a:pt x="64" y="0"/>
                  <a:pt x="0" y="64"/>
                  <a:pt x="0" y="143"/>
                </a:cubicBezTo>
                <a:cubicBezTo>
                  <a:pt x="0" y="221"/>
                  <a:pt x="64" y="285"/>
                  <a:pt x="143" y="285"/>
                </a:cubicBezTo>
                <a:cubicBezTo>
                  <a:pt x="179" y="285"/>
                  <a:pt x="213" y="272"/>
                  <a:pt x="238" y="249"/>
                </a:cubicBezTo>
                <a:cubicBezTo>
                  <a:pt x="238" y="250"/>
                  <a:pt x="239" y="251"/>
                  <a:pt x="240" y="252"/>
                </a:cubicBezTo>
                <a:cubicBezTo>
                  <a:pt x="286" y="298"/>
                  <a:pt x="286" y="298"/>
                  <a:pt x="286" y="298"/>
                </a:cubicBezTo>
                <a:cubicBezTo>
                  <a:pt x="285" y="304"/>
                  <a:pt x="286" y="311"/>
                  <a:pt x="291" y="315"/>
                </a:cubicBezTo>
                <a:cubicBezTo>
                  <a:pt x="369" y="393"/>
                  <a:pt x="369" y="393"/>
                  <a:pt x="369" y="393"/>
                </a:cubicBezTo>
                <a:cubicBezTo>
                  <a:pt x="372" y="396"/>
                  <a:pt x="376" y="398"/>
                  <a:pt x="381" y="398"/>
                </a:cubicBezTo>
                <a:cubicBezTo>
                  <a:pt x="385" y="398"/>
                  <a:pt x="390" y="396"/>
                  <a:pt x="393" y="393"/>
                </a:cubicBezTo>
                <a:cubicBezTo>
                  <a:pt x="400" y="386"/>
                  <a:pt x="400" y="375"/>
                  <a:pt x="393" y="368"/>
                </a:cubicBezTo>
                <a:close/>
                <a:moveTo>
                  <a:pt x="143" y="272"/>
                </a:moveTo>
                <a:cubicBezTo>
                  <a:pt x="71" y="272"/>
                  <a:pt x="13" y="214"/>
                  <a:pt x="13" y="143"/>
                </a:cubicBezTo>
                <a:cubicBezTo>
                  <a:pt x="13" y="71"/>
                  <a:pt x="71" y="13"/>
                  <a:pt x="143" y="13"/>
                </a:cubicBezTo>
                <a:cubicBezTo>
                  <a:pt x="214" y="13"/>
                  <a:pt x="273" y="71"/>
                  <a:pt x="273" y="143"/>
                </a:cubicBezTo>
                <a:cubicBezTo>
                  <a:pt x="273" y="214"/>
                  <a:pt x="214" y="272"/>
                  <a:pt x="143" y="272"/>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en-GB">
              <a:latin typeface="Calibri Light"/>
              <a:cs typeface="Calibri Light"/>
            </a:endParaRPr>
          </a:p>
        </p:txBody>
      </p:sp>
      <p:grpSp>
        <p:nvGrpSpPr>
          <p:cNvPr id="4" name="Group 3"/>
          <p:cNvGrpSpPr/>
          <p:nvPr/>
        </p:nvGrpSpPr>
        <p:grpSpPr>
          <a:xfrm>
            <a:off x="992814" y="2419197"/>
            <a:ext cx="6094029" cy="996309"/>
            <a:chOff x="992814" y="2163176"/>
            <a:chExt cx="6094029" cy="996309"/>
          </a:xfrm>
        </p:grpSpPr>
        <p:sp>
          <p:nvSpPr>
            <p:cNvPr id="54" name="Rectangle 53"/>
            <p:cNvSpPr/>
            <p:nvPr/>
          </p:nvSpPr>
          <p:spPr>
            <a:xfrm>
              <a:off x="992814" y="2163176"/>
              <a:ext cx="1200116" cy="9963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3782" tIns="61891" rIns="123782" bIns="61891" rtlCol="0" anchor="ctr"/>
            <a:lstStyle/>
            <a:p>
              <a:pPr algn="ctr"/>
              <a:endParaRPr lang="en-GB"/>
            </a:p>
          </p:txBody>
        </p:sp>
        <p:sp>
          <p:nvSpPr>
            <p:cNvPr id="13" name="Rectangle 12"/>
            <p:cNvSpPr/>
            <p:nvPr/>
          </p:nvSpPr>
          <p:spPr>
            <a:xfrm>
              <a:off x="2120162" y="2331716"/>
              <a:ext cx="4966681" cy="677109"/>
            </a:xfrm>
            <a:prstGeom prst="rect">
              <a:avLst/>
            </a:prstGeom>
          </p:spPr>
          <p:txBody>
            <a:bodyPr wrap="none">
              <a:spAutoFit/>
            </a:bodyPr>
            <a:lstStyle/>
            <a:p>
              <a:pPr defTabSz="618814">
                <a:buClr>
                  <a:srgbClr val="EF8201"/>
                </a:buClr>
              </a:pPr>
              <a:r>
                <a:rPr lang="en-US" sz="3800" dirty="0">
                  <a:solidFill>
                    <a:srgbClr val="473931"/>
                  </a:solidFill>
                  <a:latin typeface="Calibri Light"/>
                  <a:cs typeface="Calibri Light"/>
                </a:rPr>
                <a:t> </a:t>
              </a:r>
              <a:r>
                <a:rPr lang="en-US" sz="3800" dirty="0">
                  <a:solidFill>
                    <a:schemeClr val="tx2"/>
                  </a:solidFill>
                  <a:latin typeface="Calibri Light"/>
                  <a:cs typeface="Calibri Light"/>
                </a:rPr>
                <a:t>Paradox Insight Offering</a:t>
              </a:r>
            </a:p>
          </p:txBody>
        </p:sp>
        <p:sp>
          <p:nvSpPr>
            <p:cNvPr id="30" name="Freeform 5"/>
            <p:cNvSpPr>
              <a:spLocks/>
            </p:cNvSpPr>
            <p:nvPr/>
          </p:nvSpPr>
          <p:spPr bwMode="auto">
            <a:xfrm>
              <a:off x="1765667" y="2765677"/>
              <a:ext cx="86957" cy="65635"/>
            </a:xfrm>
            <a:custGeom>
              <a:avLst/>
              <a:gdLst>
                <a:gd name="T0" fmla="*/ 0 w 69"/>
                <a:gd name="T1" fmla="*/ 35 h 68"/>
                <a:gd name="T2" fmla="*/ 0 w 69"/>
                <a:gd name="T3" fmla="*/ 35 h 68"/>
                <a:gd name="T4" fmla="*/ 2 w 69"/>
                <a:gd name="T5" fmla="*/ 27 h 68"/>
                <a:gd name="T6" fmla="*/ 3 w 69"/>
                <a:gd name="T7" fmla="*/ 21 h 68"/>
                <a:gd name="T8" fmla="*/ 6 w 69"/>
                <a:gd name="T9" fmla="*/ 15 h 68"/>
                <a:gd name="T10" fmla="*/ 11 w 69"/>
                <a:gd name="T11" fmla="*/ 10 h 68"/>
                <a:gd name="T12" fmla="*/ 15 w 69"/>
                <a:gd name="T13" fmla="*/ 6 h 68"/>
                <a:gd name="T14" fmla="*/ 21 w 69"/>
                <a:gd name="T15" fmla="*/ 3 h 68"/>
                <a:gd name="T16" fmla="*/ 28 w 69"/>
                <a:gd name="T17" fmla="*/ 1 h 68"/>
                <a:gd name="T18" fmla="*/ 35 w 69"/>
                <a:gd name="T19" fmla="*/ 0 h 68"/>
                <a:gd name="T20" fmla="*/ 35 w 69"/>
                <a:gd name="T21" fmla="*/ 0 h 68"/>
                <a:gd name="T22" fmla="*/ 41 w 69"/>
                <a:gd name="T23" fmla="*/ 1 h 68"/>
                <a:gd name="T24" fmla="*/ 47 w 69"/>
                <a:gd name="T25" fmla="*/ 3 h 68"/>
                <a:gd name="T26" fmla="*/ 53 w 69"/>
                <a:gd name="T27" fmla="*/ 6 h 68"/>
                <a:gd name="T28" fmla="*/ 58 w 69"/>
                <a:gd name="T29" fmla="*/ 10 h 68"/>
                <a:gd name="T30" fmla="*/ 62 w 69"/>
                <a:gd name="T31" fmla="*/ 15 h 68"/>
                <a:gd name="T32" fmla="*/ 66 w 69"/>
                <a:gd name="T33" fmla="*/ 21 h 68"/>
                <a:gd name="T34" fmla="*/ 69 w 69"/>
                <a:gd name="T35" fmla="*/ 27 h 68"/>
                <a:gd name="T36" fmla="*/ 69 w 69"/>
                <a:gd name="T37" fmla="*/ 35 h 68"/>
                <a:gd name="T38" fmla="*/ 69 w 69"/>
                <a:gd name="T39" fmla="*/ 35 h 68"/>
                <a:gd name="T40" fmla="*/ 69 w 69"/>
                <a:gd name="T41" fmla="*/ 41 h 68"/>
                <a:gd name="T42" fmla="*/ 66 w 69"/>
                <a:gd name="T43" fmla="*/ 47 h 68"/>
                <a:gd name="T44" fmla="*/ 62 w 69"/>
                <a:gd name="T45" fmla="*/ 53 h 68"/>
                <a:gd name="T46" fmla="*/ 58 w 69"/>
                <a:gd name="T47" fmla="*/ 59 h 68"/>
                <a:gd name="T48" fmla="*/ 53 w 69"/>
                <a:gd name="T49" fmla="*/ 62 h 68"/>
                <a:gd name="T50" fmla="*/ 47 w 69"/>
                <a:gd name="T51" fmla="*/ 65 h 68"/>
                <a:gd name="T52" fmla="*/ 41 w 69"/>
                <a:gd name="T53" fmla="*/ 68 h 68"/>
                <a:gd name="T54" fmla="*/ 35 w 69"/>
                <a:gd name="T55" fmla="*/ 68 h 68"/>
                <a:gd name="T56" fmla="*/ 35 w 69"/>
                <a:gd name="T57" fmla="*/ 68 h 68"/>
                <a:gd name="T58" fmla="*/ 28 w 69"/>
                <a:gd name="T59" fmla="*/ 68 h 68"/>
                <a:gd name="T60" fmla="*/ 21 w 69"/>
                <a:gd name="T61" fmla="*/ 65 h 68"/>
                <a:gd name="T62" fmla="*/ 15 w 69"/>
                <a:gd name="T63" fmla="*/ 62 h 68"/>
                <a:gd name="T64" fmla="*/ 11 w 69"/>
                <a:gd name="T65" fmla="*/ 59 h 68"/>
                <a:gd name="T66" fmla="*/ 6 w 69"/>
                <a:gd name="T67" fmla="*/ 53 h 68"/>
                <a:gd name="T68" fmla="*/ 3 w 69"/>
                <a:gd name="T69" fmla="*/ 47 h 68"/>
                <a:gd name="T70" fmla="*/ 2 w 69"/>
                <a:gd name="T71" fmla="*/ 41 h 68"/>
                <a:gd name="T72" fmla="*/ 0 w 69"/>
                <a:gd name="T73" fmla="*/ 35 h 68"/>
                <a:gd name="T74" fmla="*/ 0 w 69"/>
                <a:gd name="T75"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68">
                  <a:moveTo>
                    <a:pt x="0" y="35"/>
                  </a:moveTo>
                  <a:lnTo>
                    <a:pt x="0" y="35"/>
                  </a:lnTo>
                  <a:lnTo>
                    <a:pt x="2" y="27"/>
                  </a:lnTo>
                  <a:lnTo>
                    <a:pt x="3" y="21"/>
                  </a:lnTo>
                  <a:lnTo>
                    <a:pt x="6" y="15"/>
                  </a:lnTo>
                  <a:lnTo>
                    <a:pt x="11" y="10"/>
                  </a:lnTo>
                  <a:lnTo>
                    <a:pt x="15" y="6"/>
                  </a:lnTo>
                  <a:lnTo>
                    <a:pt x="21" y="3"/>
                  </a:lnTo>
                  <a:lnTo>
                    <a:pt x="28" y="1"/>
                  </a:lnTo>
                  <a:lnTo>
                    <a:pt x="35" y="0"/>
                  </a:lnTo>
                  <a:lnTo>
                    <a:pt x="35" y="0"/>
                  </a:lnTo>
                  <a:lnTo>
                    <a:pt x="41" y="1"/>
                  </a:lnTo>
                  <a:lnTo>
                    <a:pt x="47" y="3"/>
                  </a:lnTo>
                  <a:lnTo>
                    <a:pt x="53" y="6"/>
                  </a:lnTo>
                  <a:lnTo>
                    <a:pt x="58" y="10"/>
                  </a:lnTo>
                  <a:lnTo>
                    <a:pt x="62" y="15"/>
                  </a:lnTo>
                  <a:lnTo>
                    <a:pt x="66" y="21"/>
                  </a:lnTo>
                  <a:lnTo>
                    <a:pt x="69" y="27"/>
                  </a:lnTo>
                  <a:lnTo>
                    <a:pt x="69" y="35"/>
                  </a:lnTo>
                  <a:lnTo>
                    <a:pt x="69" y="35"/>
                  </a:lnTo>
                  <a:lnTo>
                    <a:pt x="69" y="41"/>
                  </a:lnTo>
                  <a:lnTo>
                    <a:pt x="66" y="47"/>
                  </a:lnTo>
                  <a:lnTo>
                    <a:pt x="62" y="53"/>
                  </a:lnTo>
                  <a:lnTo>
                    <a:pt x="58" y="59"/>
                  </a:lnTo>
                  <a:lnTo>
                    <a:pt x="53" y="62"/>
                  </a:lnTo>
                  <a:lnTo>
                    <a:pt x="47" y="65"/>
                  </a:lnTo>
                  <a:lnTo>
                    <a:pt x="41" y="68"/>
                  </a:lnTo>
                  <a:lnTo>
                    <a:pt x="35" y="68"/>
                  </a:lnTo>
                  <a:lnTo>
                    <a:pt x="35" y="68"/>
                  </a:lnTo>
                  <a:lnTo>
                    <a:pt x="28" y="68"/>
                  </a:lnTo>
                  <a:lnTo>
                    <a:pt x="21" y="65"/>
                  </a:lnTo>
                  <a:lnTo>
                    <a:pt x="15" y="62"/>
                  </a:lnTo>
                  <a:lnTo>
                    <a:pt x="11" y="59"/>
                  </a:lnTo>
                  <a:lnTo>
                    <a:pt x="6" y="53"/>
                  </a:lnTo>
                  <a:lnTo>
                    <a:pt x="3" y="47"/>
                  </a:lnTo>
                  <a:lnTo>
                    <a:pt x="2" y="41"/>
                  </a:lnTo>
                  <a:lnTo>
                    <a:pt x="0" y="35"/>
                  </a:lnTo>
                  <a:lnTo>
                    <a:pt x="0" y="35"/>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36265"/>
              <a:endParaRPr lang="en-GB">
                <a:solidFill>
                  <a:srgbClr val="473931"/>
                </a:solidFill>
              </a:endParaRPr>
            </a:p>
          </p:txBody>
        </p:sp>
        <p:sp>
          <p:nvSpPr>
            <p:cNvPr id="31" name="Freeform 6"/>
            <p:cNvSpPr>
              <a:spLocks/>
            </p:cNvSpPr>
            <p:nvPr/>
          </p:nvSpPr>
          <p:spPr bwMode="auto">
            <a:xfrm>
              <a:off x="1162009" y="2295617"/>
              <a:ext cx="89478" cy="142852"/>
            </a:xfrm>
            <a:custGeom>
              <a:avLst/>
              <a:gdLst>
                <a:gd name="T0" fmla="*/ 65 w 71"/>
                <a:gd name="T1" fmla="*/ 0 h 148"/>
                <a:gd name="T2" fmla="*/ 65 w 71"/>
                <a:gd name="T3" fmla="*/ 0 h 148"/>
                <a:gd name="T4" fmla="*/ 27 w 71"/>
                <a:gd name="T5" fmla="*/ 27 h 148"/>
                <a:gd name="T6" fmla="*/ 27 w 71"/>
                <a:gd name="T7" fmla="*/ 27 h 148"/>
                <a:gd name="T8" fmla="*/ 16 w 71"/>
                <a:gd name="T9" fmla="*/ 36 h 148"/>
                <a:gd name="T10" fmla="*/ 7 w 71"/>
                <a:gd name="T11" fmla="*/ 45 h 148"/>
                <a:gd name="T12" fmla="*/ 1 w 71"/>
                <a:gd name="T13" fmla="*/ 56 h 148"/>
                <a:gd name="T14" fmla="*/ 0 w 71"/>
                <a:gd name="T15" fmla="*/ 65 h 148"/>
                <a:gd name="T16" fmla="*/ 0 w 71"/>
                <a:gd name="T17" fmla="*/ 65 h 148"/>
                <a:gd name="T18" fmla="*/ 0 w 71"/>
                <a:gd name="T19" fmla="*/ 71 h 148"/>
                <a:gd name="T20" fmla="*/ 1 w 71"/>
                <a:gd name="T21" fmla="*/ 75 h 148"/>
                <a:gd name="T22" fmla="*/ 4 w 71"/>
                <a:gd name="T23" fmla="*/ 80 h 148"/>
                <a:gd name="T24" fmla="*/ 4 w 71"/>
                <a:gd name="T25" fmla="*/ 80 h 148"/>
                <a:gd name="T26" fmla="*/ 6 w 71"/>
                <a:gd name="T27" fmla="*/ 82 h 148"/>
                <a:gd name="T28" fmla="*/ 6 w 71"/>
                <a:gd name="T29" fmla="*/ 82 h 148"/>
                <a:gd name="T30" fmla="*/ 48 w 71"/>
                <a:gd name="T31" fmla="*/ 148 h 148"/>
                <a:gd name="T32" fmla="*/ 48 w 71"/>
                <a:gd name="T33" fmla="*/ 148 h 148"/>
                <a:gd name="T34" fmla="*/ 71 w 71"/>
                <a:gd name="T35" fmla="*/ 66 h 148"/>
                <a:gd name="T36" fmla="*/ 71 w 71"/>
                <a:gd name="T37" fmla="*/ 66 h 148"/>
                <a:gd name="T38" fmla="*/ 66 w 71"/>
                <a:gd name="T39" fmla="*/ 36 h 148"/>
                <a:gd name="T40" fmla="*/ 65 w 71"/>
                <a:gd name="T41" fmla="*/ 18 h 148"/>
                <a:gd name="T42" fmla="*/ 65 w 71"/>
                <a:gd name="T43" fmla="*/ 0 h 148"/>
                <a:gd name="T44" fmla="*/ 65 w 71"/>
                <a:gd name="T45"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1" h="148">
                  <a:moveTo>
                    <a:pt x="65" y="0"/>
                  </a:moveTo>
                  <a:lnTo>
                    <a:pt x="65" y="0"/>
                  </a:lnTo>
                  <a:lnTo>
                    <a:pt x="27" y="27"/>
                  </a:lnTo>
                  <a:lnTo>
                    <a:pt x="27" y="27"/>
                  </a:lnTo>
                  <a:lnTo>
                    <a:pt x="16" y="36"/>
                  </a:lnTo>
                  <a:lnTo>
                    <a:pt x="7" y="45"/>
                  </a:lnTo>
                  <a:lnTo>
                    <a:pt x="1" y="56"/>
                  </a:lnTo>
                  <a:lnTo>
                    <a:pt x="0" y="65"/>
                  </a:lnTo>
                  <a:lnTo>
                    <a:pt x="0" y="65"/>
                  </a:lnTo>
                  <a:lnTo>
                    <a:pt x="0" y="71"/>
                  </a:lnTo>
                  <a:lnTo>
                    <a:pt x="1" y="75"/>
                  </a:lnTo>
                  <a:lnTo>
                    <a:pt x="4" y="80"/>
                  </a:lnTo>
                  <a:lnTo>
                    <a:pt x="4" y="80"/>
                  </a:lnTo>
                  <a:lnTo>
                    <a:pt x="6" y="82"/>
                  </a:lnTo>
                  <a:lnTo>
                    <a:pt x="6" y="82"/>
                  </a:lnTo>
                  <a:lnTo>
                    <a:pt x="48" y="148"/>
                  </a:lnTo>
                  <a:lnTo>
                    <a:pt x="48" y="148"/>
                  </a:lnTo>
                  <a:lnTo>
                    <a:pt x="71" y="66"/>
                  </a:lnTo>
                  <a:lnTo>
                    <a:pt x="71" y="66"/>
                  </a:lnTo>
                  <a:lnTo>
                    <a:pt x="66" y="36"/>
                  </a:lnTo>
                  <a:lnTo>
                    <a:pt x="65" y="18"/>
                  </a:lnTo>
                  <a:lnTo>
                    <a:pt x="65" y="0"/>
                  </a:lnTo>
                  <a:lnTo>
                    <a:pt x="65"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36265"/>
              <a:endParaRPr lang="en-GB">
                <a:solidFill>
                  <a:srgbClr val="473931"/>
                </a:solidFill>
              </a:endParaRPr>
            </a:p>
          </p:txBody>
        </p:sp>
        <p:sp>
          <p:nvSpPr>
            <p:cNvPr id="32" name="Freeform 7"/>
            <p:cNvSpPr>
              <a:spLocks/>
            </p:cNvSpPr>
            <p:nvPr/>
          </p:nvSpPr>
          <p:spPr bwMode="auto">
            <a:xfrm>
              <a:off x="1274171" y="2264730"/>
              <a:ext cx="26466" cy="14479"/>
            </a:xfrm>
            <a:custGeom>
              <a:avLst/>
              <a:gdLst>
                <a:gd name="T0" fmla="*/ 17 w 21"/>
                <a:gd name="T1" fmla="*/ 0 h 15"/>
                <a:gd name="T2" fmla="*/ 17 w 21"/>
                <a:gd name="T3" fmla="*/ 0 h 15"/>
                <a:gd name="T4" fmla="*/ 9 w 21"/>
                <a:gd name="T5" fmla="*/ 1 h 15"/>
                <a:gd name="T6" fmla="*/ 5 w 21"/>
                <a:gd name="T7" fmla="*/ 3 h 15"/>
                <a:gd name="T8" fmla="*/ 5 w 21"/>
                <a:gd name="T9" fmla="*/ 3 h 15"/>
                <a:gd name="T10" fmla="*/ 2 w 21"/>
                <a:gd name="T11" fmla="*/ 7 h 15"/>
                <a:gd name="T12" fmla="*/ 0 w 21"/>
                <a:gd name="T13" fmla="*/ 15 h 15"/>
                <a:gd name="T14" fmla="*/ 0 w 21"/>
                <a:gd name="T15" fmla="*/ 15 h 15"/>
                <a:gd name="T16" fmla="*/ 21 w 21"/>
                <a:gd name="T17" fmla="*/ 0 h 15"/>
                <a:gd name="T18" fmla="*/ 21 w 21"/>
                <a:gd name="T19" fmla="*/ 0 h 15"/>
                <a:gd name="T20" fmla="*/ 17 w 21"/>
                <a:gd name="T21" fmla="*/ 0 h 15"/>
                <a:gd name="T22" fmla="*/ 17 w 21"/>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5">
                  <a:moveTo>
                    <a:pt x="17" y="0"/>
                  </a:moveTo>
                  <a:lnTo>
                    <a:pt x="17" y="0"/>
                  </a:lnTo>
                  <a:lnTo>
                    <a:pt x="9" y="1"/>
                  </a:lnTo>
                  <a:lnTo>
                    <a:pt x="5" y="3"/>
                  </a:lnTo>
                  <a:lnTo>
                    <a:pt x="5" y="3"/>
                  </a:lnTo>
                  <a:lnTo>
                    <a:pt x="2" y="7"/>
                  </a:lnTo>
                  <a:lnTo>
                    <a:pt x="0" y="15"/>
                  </a:lnTo>
                  <a:lnTo>
                    <a:pt x="0" y="15"/>
                  </a:lnTo>
                  <a:lnTo>
                    <a:pt x="21" y="0"/>
                  </a:lnTo>
                  <a:lnTo>
                    <a:pt x="21" y="0"/>
                  </a:lnTo>
                  <a:lnTo>
                    <a:pt x="17" y="0"/>
                  </a:lnTo>
                  <a:lnTo>
                    <a:pt x="17" y="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36265"/>
              <a:endParaRPr lang="en-GB">
                <a:solidFill>
                  <a:srgbClr val="473931"/>
                </a:solidFill>
              </a:endParaRPr>
            </a:p>
          </p:txBody>
        </p:sp>
        <p:sp>
          <p:nvSpPr>
            <p:cNvPr id="33" name="Freeform 8"/>
            <p:cNvSpPr>
              <a:spLocks/>
            </p:cNvSpPr>
            <p:nvPr/>
          </p:nvSpPr>
          <p:spPr bwMode="auto">
            <a:xfrm>
              <a:off x="1169570" y="2264730"/>
              <a:ext cx="627601" cy="894755"/>
            </a:xfrm>
            <a:custGeom>
              <a:avLst/>
              <a:gdLst>
                <a:gd name="T0" fmla="*/ 441 w 498"/>
                <a:gd name="T1" fmla="*/ 733 h 927"/>
                <a:gd name="T2" fmla="*/ 409 w 498"/>
                <a:gd name="T3" fmla="*/ 740 h 927"/>
                <a:gd name="T4" fmla="*/ 390 w 498"/>
                <a:gd name="T5" fmla="*/ 737 h 927"/>
                <a:gd name="T6" fmla="*/ 365 w 498"/>
                <a:gd name="T7" fmla="*/ 721 h 927"/>
                <a:gd name="T8" fmla="*/ 347 w 498"/>
                <a:gd name="T9" fmla="*/ 698 h 927"/>
                <a:gd name="T10" fmla="*/ 261 w 498"/>
                <a:gd name="T11" fmla="*/ 564 h 927"/>
                <a:gd name="T12" fmla="*/ 261 w 498"/>
                <a:gd name="T13" fmla="*/ 561 h 927"/>
                <a:gd name="T14" fmla="*/ 264 w 498"/>
                <a:gd name="T15" fmla="*/ 535 h 927"/>
                <a:gd name="T16" fmla="*/ 264 w 498"/>
                <a:gd name="T17" fmla="*/ 516 h 927"/>
                <a:gd name="T18" fmla="*/ 256 w 498"/>
                <a:gd name="T19" fmla="*/ 475 h 927"/>
                <a:gd name="T20" fmla="*/ 235 w 498"/>
                <a:gd name="T21" fmla="*/ 423 h 927"/>
                <a:gd name="T22" fmla="*/ 205 w 498"/>
                <a:gd name="T23" fmla="*/ 384 h 927"/>
                <a:gd name="T24" fmla="*/ 153 w 498"/>
                <a:gd name="T25" fmla="*/ 341 h 927"/>
                <a:gd name="T26" fmla="*/ 145 w 498"/>
                <a:gd name="T27" fmla="*/ 337 h 927"/>
                <a:gd name="T28" fmla="*/ 142 w 498"/>
                <a:gd name="T29" fmla="*/ 335 h 927"/>
                <a:gd name="T30" fmla="*/ 141 w 498"/>
                <a:gd name="T31" fmla="*/ 329 h 927"/>
                <a:gd name="T32" fmla="*/ 139 w 498"/>
                <a:gd name="T33" fmla="*/ 306 h 927"/>
                <a:gd name="T34" fmla="*/ 147 w 498"/>
                <a:gd name="T35" fmla="*/ 268 h 927"/>
                <a:gd name="T36" fmla="*/ 162 w 498"/>
                <a:gd name="T37" fmla="*/ 227 h 927"/>
                <a:gd name="T38" fmla="*/ 171 w 498"/>
                <a:gd name="T39" fmla="*/ 185 h 927"/>
                <a:gd name="T40" fmla="*/ 171 w 498"/>
                <a:gd name="T41" fmla="*/ 120 h 927"/>
                <a:gd name="T42" fmla="*/ 162 w 498"/>
                <a:gd name="T43" fmla="*/ 66 h 927"/>
                <a:gd name="T44" fmla="*/ 136 w 498"/>
                <a:gd name="T45" fmla="*/ 18 h 927"/>
                <a:gd name="T46" fmla="*/ 104 w 498"/>
                <a:gd name="T47" fmla="*/ 0 h 927"/>
                <a:gd name="T48" fmla="*/ 83 w 498"/>
                <a:gd name="T49" fmla="*/ 15 h 927"/>
                <a:gd name="T50" fmla="*/ 83 w 498"/>
                <a:gd name="T51" fmla="*/ 73 h 927"/>
                <a:gd name="T52" fmla="*/ 86 w 498"/>
                <a:gd name="T53" fmla="*/ 98 h 927"/>
                <a:gd name="T54" fmla="*/ 86 w 498"/>
                <a:gd name="T55" fmla="*/ 101 h 927"/>
                <a:gd name="T56" fmla="*/ 54 w 498"/>
                <a:gd name="T57" fmla="*/ 220 h 927"/>
                <a:gd name="T58" fmla="*/ 50 w 498"/>
                <a:gd name="T59" fmla="*/ 233 h 927"/>
                <a:gd name="T60" fmla="*/ 12 w 498"/>
                <a:gd name="T61" fmla="*/ 355 h 927"/>
                <a:gd name="T62" fmla="*/ 3 w 498"/>
                <a:gd name="T63" fmla="*/ 381 h 927"/>
                <a:gd name="T64" fmla="*/ 1 w 498"/>
                <a:gd name="T65" fmla="*/ 406 h 927"/>
                <a:gd name="T66" fmla="*/ 9 w 498"/>
                <a:gd name="T67" fmla="*/ 426 h 927"/>
                <a:gd name="T68" fmla="*/ 16 w 498"/>
                <a:gd name="T69" fmla="*/ 446 h 927"/>
                <a:gd name="T70" fmla="*/ 62 w 498"/>
                <a:gd name="T71" fmla="*/ 592 h 927"/>
                <a:gd name="T72" fmla="*/ 77 w 498"/>
                <a:gd name="T73" fmla="*/ 652 h 927"/>
                <a:gd name="T74" fmla="*/ 75 w 498"/>
                <a:gd name="T75" fmla="*/ 687 h 927"/>
                <a:gd name="T76" fmla="*/ 65 w 498"/>
                <a:gd name="T77" fmla="*/ 718 h 927"/>
                <a:gd name="T78" fmla="*/ 161 w 498"/>
                <a:gd name="T79" fmla="*/ 812 h 927"/>
                <a:gd name="T80" fmla="*/ 259 w 498"/>
                <a:gd name="T81" fmla="*/ 892 h 927"/>
                <a:gd name="T82" fmla="*/ 309 w 498"/>
                <a:gd name="T83" fmla="*/ 921 h 927"/>
                <a:gd name="T84" fmla="*/ 337 w 498"/>
                <a:gd name="T85" fmla="*/ 927 h 927"/>
                <a:gd name="T86" fmla="*/ 350 w 498"/>
                <a:gd name="T87" fmla="*/ 922 h 927"/>
                <a:gd name="T88" fmla="*/ 382 w 498"/>
                <a:gd name="T89" fmla="*/ 872 h 927"/>
                <a:gd name="T90" fmla="*/ 498 w 498"/>
                <a:gd name="T91" fmla="*/ 695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8" h="927">
                  <a:moveTo>
                    <a:pt x="454" y="725"/>
                  </a:moveTo>
                  <a:lnTo>
                    <a:pt x="454" y="725"/>
                  </a:lnTo>
                  <a:lnTo>
                    <a:pt x="441" y="733"/>
                  </a:lnTo>
                  <a:lnTo>
                    <a:pt x="429" y="737"/>
                  </a:lnTo>
                  <a:lnTo>
                    <a:pt x="419" y="740"/>
                  </a:lnTo>
                  <a:lnTo>
                    <a:pt x="409" y="740"/>
                  </a:lnTo>
                  <a:lnTo>
                    <a:pt x="409" y="740"/>
                  </a:lnTo>
                  <a:lnTo>
                    <a:pt x="399" y="740"/>
                  </a:lnTo>
                  <a:lnTo>
                    <a:pt x="390" y="737"/>
                  </a:lnTo>
                  <a:lnTo>
                    <a:pt x="381" y="733"/>
                  </a:lnTo>
                  <a:lnTo>
                    <a:pt x="373" y="728"/>
                  </a:lnTo>
                  <a:lnTo>
                    <a:pt x="365" y="721"/>
                  </a:lnTo>
                  <a:lnTo>
                    <a:pt x="359" y="713"/>
                  </a:lnTo>
                  <a:lnTo>
                    <a:pt x="347" y="698"/>
                  </a:lnTo>
                  <a:lnTo>
                    <a:pt x="347" y="698"/>
                  </a:lnTo>
                  <a:lnTo>
                    <a:pt x="262" y="569"/>
                  </a:lnTo>
                  <a:lnTo>
                    <a:pt x="262" y="569"/>
                  </a:lnTo>
                  <a:lnTo>
                    <a:pt x="261" y="564"/>
                  </a:lnTo>
                  <a:lnTo>
                    <a:pt x="261" y="564"/>
                  </a:lnTo>
                  <a:lnTo>
                    <a:pt x="261" y="561"/>
                  </a:lnTo>
                  <a:lnTo>
                    <a:pt x="261" y="561"/>
                  </a:lnTo>
                  <a:lnTo>
                    <a:pt x="262" y="554"/>
                  </a:lnTo>
                  <a:lnTo>
                    <a:pt x="262" y="554"/>
                  </a:lnTo>
                  <a:lnTo>
                    <a:pt x="264" y="535"/>
                  </a:lnTo>
                  <a:lnTo>
                    <a:pt x="264" y="535"/>
                  </a:lnTo>
                  <a:lnTo>
                    <a:pt x="264" y="526"/>
                  </a:lnTo>
                  <a:lnTo>
                    <a:pt x="264" y="516"/>
                  </a:lnTo>
                  <a:lnTo>
                    <a:pt x="264" y="516"/>
                  </a:lnTo>
                  <a:lnTo>
                    <a:pt x="261" y="494"/>
                  </a:lnTo>
                  <a:lnTo>
                    <a:pt x="256" y="475"/>
                  </a:lnTo>
                  <a:lnTo>
                    <a:pt x="250" y="457"/>
                  </a:lnTo>
                  <a:lnTo>
                    <a:pt x="244" y="440"/>
                  </a:lnTo>
                  <a:lnTo>
                    <a:pt x="235" y="423"/>
                  </a:lnTo>
                  <a:lnTo>
                    <a:pt x="226" y="409"/>
                  </a:lnTo>
                  <a:lnTo>
                    <a:pt x="215" y="396"/>
                  </a:lnTo>
                  <a:lnTo>
                    <a:pt x="205" y="384"/>
                  </a:lnTo>
                  <a:lnTo>
                    <a:pt x="185" y="364"/>
                  </a:lnTo>
                  <a:lnTo>
                    <a:pt x="167" y="350"/>
                  </a:lnTo>
                  <a:lnTo>
                    <a:pt x="153" y="341"/>
                  </a:lnTo>
                  <a:lnTo>
                    <a:pt x="147" y="338"/>
                  </a:lnTo>
                  <a:lnTo>
                    <a:pt x="147" y="338"/>
                  </a:lnTo>
                  <a:lnTo>
                    <a:pt x="145" y="337"/>
                  </a:lnTo>
                  <a:lnTo>
                    <a:pt x="145" y="337"/>
                  </a:lnTo>
                  <a:lnTo>
                    <a:pt x="142" y="335"/>
                  </a:lnTo>
                  <a:lnTo>
                    <a:pt x="142" y="335"/>
                  </a:lnTo>
                  <a:lnTo>
                    <a:pt x="141" y="331"/>
                  </a:lnTo>
                  <a:lnTo>
                    <a:pt x="141" y="331"/>
                  </a:lnTo>
                  <a:lnTo>
                    <a:pt x="141" y="329"/>
                  </a:lnTo>
                  <a:lnTo>
                    <a:pt x="141" y="329"/>
                  </a:lnTo>
                  <a:lnTo>
                    <a:pt x="139" y="317"/>
                  </a:lnTo>
                  <a:lnTo>
                    <a:pt x="139" y="306"/>
                  </a:lnTo>
                  <a:lnTo>
                    <a:pt x="141" y="296"/>
                  </a:lnTo>
                  <a:lnTo>
                    <a:pt x="142" y="285"/>
                  </a:lnTo>
                  <a:lnTo>
                    <a:pt x="147" y="268"/>
                  </a:lnTo>
                  <a:lnTo>
                    <a:pt x="153" y="250"/>
                  </a:lnTo>
                  <a:lnTo>
                    <a:pt x="153" y="250"/>
                  </a:lnTo>
                  <a:lnTo>
                    <a:pt x="162" y="227"/>
                  </a:lnTo>
                  <a:lnTo>
                    <a:pt x="165" y="215"/>
                  </a:lnTo>
                  <a:lnTo>
                    <a:pt x="170" y="200"/>
                  </a:lnTo>
                  <a:lnTo>
                    <a:pt x="171" y="185"/>
                  </a:lnTo>
                  <a:lnTo>
                    <a:pt x="173" y="165"/>
                  </a:lnTo>
                  <a:lnTo>
                    <a:pt x="173" y="144"/>
                  </a:lnTo>
                  <a:lnTo>
                    <a:pt x="171" y="120"/>
                  </a:lnTo>
                  <a:lnTo>
                    <a:pt x="171" y="120"/>
                  </a:lnTo>
                  <a:lnTo>
                    <a:pt x="168" y="91"/>
                  </a:lnTo>
                  <a:lnTo>
                    <a:pt x="162" y="66"/>
                  </a:lnTo>
                  <a:lnTo>
                    <a:pt x="154" y="47"/>
                  </a:lnTo>
                  <a:lnTo>
                    <a:pt x="145" y="30"/>
                  </a:lnTo>
                  <a:lnTo>
                    <a:pt x="136" y="18"/>
                  </a:lnTo>
                  <a:lnTo>
                    <a:pt x="126" y="9"/>
                  </a:lnTo>
                  <a:lnTo>
                    <a:pt x="115" y="3"/>
                  </a:lnTo>
                  <a:lnTo>
                    <a:pt x="104" y="0"/>
                  </a:lnTo>
                  <a:lnTo>
                    <a:pt x="104" y="0"/>
                  </a:lnTo>
                  <a:lnTo>
                    <a:pt x="83" y="15"/>
                  </a:lnTo>
                  <a:lnTo>
                    <a:pt x="83" y="15"/>
                  </a:lnTo>
                  <a:lnTo>
                    <a:pt x="82" y="30"/>
                  </a:lnTo>
                  <a:lnTo>
                    <a:pt x="82" y="51"/>
                  </a:lnTo>
                  <a:lnTo>
                    <a:pt x="83" y="73"/>
                  </a:lnTo>
                  <a:lnTo>
                    <a:pt x="86" y="97"/>
                  </a:lnTo>
                  <a:lnTo>
                    <a:pt x="86" y="97"/>
                  </a:lnTo>
                  <a:lnTo>
                    <a:pt x="86" y="98"/>
                  </a:lnTo>
                  <a:lnTo>
                    <a:pt x="86" y="98"/>
                  </a:lnTo>
                  <a:lnTo>
                    <a:pt x="86" y="101"/>
                  </a:lnTo>
                  <a:lnTo>
                    <a:pt x="86" y="101"/>
                  </a:lnTo>
                  <a:lnTo>
                    <a:pt x="59" y="205"/>
                  </a:lnTo>
                  <a:lnTo>
                    <a:pt x="59" y="205"/>
                  </a:lnTo>
                  <a:lnTo>
                    <a:pt x="54" y="220"/>
                  </a:lnTo>
                  <a:lnTo>
                    <a:pt x="54" y="220"/>
                  </a:lnTo>
                  <a:lnTo>
                    <a:pt x="50" y="233"/>
                  </a:lnTo>
                  <a:lnTo>
                    <a:pt x="50" y="233"/>
                  </a:lnTo>
                  <a:lnTo>
                    <a:pt x="28" y="305"/>
                  </a:lnTo>
                  <a:lnTo>
                    <a:pt x="19" y="334"/>
                  </a:lnTo>
                  <a:lnTo>
                    <a:pt x="12" y="355"/>
                  </a:lnTo>
                  <a:lnTo>
                    <a:pt x="12" y="355"/>
                  </a:lnTo>
                  <a:lnTo>
                    <a:pt x="6" y="368"/>
                  </a:lnTo>
                  <a:lnTo>
                    <a:pt x="3" y="381"/>
                  </a:lnTo>
                  <a:lnTo>
                    <a:pt x="0" y="390"/>
                  </a:lnTo>
                  <a:lnTo>
                    <a:pt x="0" y="399"/>
                  </a:lnTo>
                  <a:lnTo>
                    <a:pt x="1" y="406"/>
                  </a:lnTo>
                  <a:lnTo>
                    <a:pt x="3" y="413"/>
                  </a:lnTo>
                  <a:lnTo>
                    <a:pt x="9" y="426"/>
                  </a:lnTo>
                  <a:lnTo>
                    <a:pt x="9" y="426"/>
                  </a:lnTo>
                  <a:lnTo>
                    <a:pt x="12" y="432"/>
                  </a:lnTo>
                  <a:lnTo>
                    <a:pt x="12" y="432"/>
                  </a:lnTo>
                  <a:lnTo>
                    <a:pt x="16" y="446"/>
                  </a:lnTo>
                  <a:lnTo>
                    <a:pt x="25" y="467"/>
                  </a:lnTo>
                  <a:lnTo>
                    <a:pt x="44" y="528"/>
                  </a:lnTo>
                  <a:lnTo>
                    <a:pt x="62" y="592"/>
                  </a:lnTo>
                  <a:lnTo>
                    <a:pt x="74" y="640"/>
                  </a:lnTo>
                  <a:lnTo>
                    <a:pt x="74" y="640"/>
                  </a:lnTo>
                  <a:lnTo>
                    <a:pt x="77" y="652"/>
                  </a:lnTo>
                  <a:lnTo>
                    <a:pt x="77" y="664"/>
                  </a:lnTo>
                  <a:lnTo>
                    <a:pt x="77" y="677"/>
                  </a:lnTo>
                  <a:lnTo>
                    <a:pt x="75" y="687"/>
                  </a:lnTo>
                  <a:lnTo>
                    <a:pt x="69" y="704"/>
                  </a:lnTo>
                  <a:lnTo>
                    <a:pt x="65" y="718"/>
                  </a:lnTo>
                  <a:lnTo>
                    <a:pt x="65" y="718"/>
                  </a:lnTo>
                  <a:lnTo>
                    <a:pt x="91" y="745"/>
                  </a:lnTo>
                  <a:lnTo>
                    <a:pt x="124" y="777"/>
                  </a:lnTo>
                  <a:lnTo>
                    <a:pt x="161" y="812"/>
                  </a:lnTo>
                  <a:lnTo>
                    <a:pt x="200" y="847"/>
                  </a:lnTo>
                  <a:lnTo>
                    <a:pt x="239" y="878"/>
                  </a:lnTo>
                  <a:lnTo>
                    <a:pt x="259" y="892"/>
                  </a:lnTo>
                  <a:lnTo>
                    <a:pt x="277" y="904"/>
                  </a:lnTo>
                  <a:lnTo>
                    <a:pt x="294" y="913"/>
                  </a:lnTo>
                  <a:lnTo>
                    <a:pt x="309" y="921"/>
                  </a:lnTo>
                  <a:lnTo>
                    <a:pt x="324" y="925"/>
                  </a:lnTo>
                  <a:lnTo>
                    <a:pt x="337" y="927"/>
                  </a:lnTo>
                  <a:lnTo>
                    <a:pt x="337" y="927"/>
                  </a:lnTo>
                  <a:lnTo>
                    <a:pt x="343" y="927"/>
                  </a:lnTo>
                  <a:lnTo>
                    <a:pt x="347" y="925"/>
                  </a:lnTo>
                  <a:lnTo>
                    <a:pt x="350" y="922"/>
                  </a:lnTo>
                  <a:lnTo>
                    <a:pt x="352" y="919"/>
                  </a:lnTo>
                  <a:lnTo>
                    <a:pt x="352" y="919"/>
                  </a:lnTo>
                  <a:lnTo>
                    <a:pt x="382" y="872"/>
                  </a:lnTo>
                  <a:lnTo>
                    <a:pt x="420" y="812"/>
                  </a:lnTo>
                  <a:lnTo>
                    <a:pt x="498" y="695"/>
                  </a:lnTo>
                  <a:lnTo>
                    <a:pt x="498" y="695"/>
                  </a:lnTo>
                  <a:lnTo>
                    <a:pt x="454" y="725"/>
                  </a:lnTo>
                  <a:lnTo>
                    <a:pt x="454" y="725"/>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36265"/>
              <a:endParaRPr lang="en-GB">
                <a:solidFill>
                  <a:srgbClr val="473931"/>
                </a:solidFill>
              </a:endParaRPr>
            </a:p>
          </p:txBody>
        </p:sp>
        <p:sp>
          <p:nvSpPr>
            <p:cNvPr id="34" name="Freeform 9"/>
            <p:cNvSpPr>
              <a:spLocks/>
            </p:cNvSpPr>
            <p:nvPr/>
          </p:nvSpPr>
          <p:spPr bwMode="auto">
            <a:xfrm>
              <a:off x="1658545" y="2234807"/>
              <a:ext cx="117203" cy="89765"/>
            </a:xfrm>
            <a:custGeom>
              <a:avLst/>
              <a:gdLst>
                <a:gd name="T0" fmla="*/ 67 w 93"/>
                <a:gd name="T1" fmla="*/ 12 h 93"/>
                <a:gd name="T2" fmla="*/ 67 w 93"/>
                <a:gd name="T3" fmla="*/ 12 h 93"/>
                <a:gd name="T4" fmla="*/ 58 w 93"/>
                <a:gd name="T5" fmla="*/ 8 h 93"/>
                <a:gd name="T6" fmla="*/ 47 w 93"/>
                <a:gd name="T7" fmla="*/ 3 h 93"/>
                <a:gd name="T8" fmla="*/ 38 w 93"/>
                <a:gd name="T9" fmla="*/ 2 h 93"/>
                <a:gd name="T10" fmla="*/ 29 w 93"/>
                <a:gd name="T11" fmla="*/ 0 h 93"/>
                <a:gd name="T12" fmla="*/ 29 w 93"/>
                <a:gd name="T13" fmla="*/ 0 h 93"/>
                <a:gd name="T14" fmla="*/ 20 w 93"/>
                <a:gd name="T15" fmla="*/ 2 h 93"/>
                <a:gd name="T16" fmla="*/ 11 w 93"/>
                <a:gd name="T17" fmla="*/ 5 h 93"/>
                <a:gd name="T18" fmla="*/ 5 w 93"/>
                <a:gd name="T19" fmla="*/ 9 h 93"/>
                <a:gd name="T20" fmla="*/ 0 w 93"/>
                <a:gd name="T21" fmla="*/ 14 h 93"/>
                <a:gd name="T22" fmla="*/ 0 w 93"/>
                <a:gd name="T23" fmla="*/ 14 h 93"/>
                <a:gd name="T24" fmla="*/ 11 w 93"/>
                <a:gd name="T25" fmla="*/ 29 h 93"/>
                <a:gd name="T26" fmla="*/ 11 w 93"/>
                <a:gd name="T27" fmla="*/ 29 h 93"/>
                <a:gd name="T28" fmla="*/ 11 w 93"/>
                <a:gd name="T29" fmla="*/ 32 h 93"/>
                <a:gd name="T30" fmla="*/ 11 w 93"/>
                <a:gd name="T31" fmla="*/ 32 h 93"/>
                <a:gd name="T32" fmla="*/ 11 w 93"/>
                <a:gd name="T33" fmla="*/ 34 h 93"/>
                <a:gd name="T34" fmla="*/ 11 w 93"/>
                <a:gd name="T35" fmla="*/ 34 h 93"/>
                <a:gd name="T36" fmla="*/ 11 w 93"/>
                <a:gd name="T37" fmla="*/ 38 h 93"/>
                <a:gd name="T38" fmla="*/ 11 w 93"/>
                <a:gd name="T39" fmla="*/ 50 h 93"/>
                <a:gd name="T40" fmla="*/ 11 w 93"/>
                <a:gd name="T41" fmla="*/ 50 h 93"/>
                <a:gd name="T42" fmla="*/ 12 w 93"/>
                <a:gd name="T43" fmla="*/ 61 h 93"/>
                <a:gd name="T44" fmla="*/ 15 w 93"/>
                <a:gd name="T45" fmla="*/ 72 h 93"/>
                <a:gd name="T46" fmla="*/ 17 w 93"/>
                <a:gd name="T47" fmla="*/ 76 h 93"/>
                <a:gd name="T48" fmla="*/ 21 w 93"/>
                <a:gd name="T49" fmla="*/ 81 h 93"/>
                <a:gd name="T50" fmla="*/ 25 w 93"/>
                <a:gd name="T51" fmla="*/ 84 h 93"/>
                <a:gd name="T52" fmla="*/ 29 w 93"/>
                <a:gd name="T53" fmla="*/ 87 h 93"/>
                <a:gd name="T54" fmla="*/ 29 w 93"/>
                <a:gd name="T55" fmla="*/ 87 h 93"/>
                <a:gd name="T56" fmla="*/ 38 w 93"/>
                <a:gd name="T57" fmla="*/ 90 h 93"/>
                <a:gd name="T58" fmla="*/ 38 w 93"/>
                <a:gd name="T59" fmla="*/ 90 h 93"/>
                <a:gd name="T60" fmla="*/ 46 w 93"/>
                <a:gd name="T61" fmla="*/ 91 h 93"/>
                <a:gd name="T62" fmla="*/ 53 w 93"/>
                <a:gd name="T63" fmla="*/ 93 h 93"/>
                <a:gd name="T64" fmla="*/ 53 w 93"/>
                <a:gd name="T65" fmla="*/ 93 h 93"/>
                <a:gd name="T66" fmla="*/ 55 w 93"/>
                <a:gd name="T67" fmla="*/ 93 h 93"/>
                <a:gd name="T68" fmla="*/ 55 w 93"/>
                <a:gd name="T69" fmla="*/ 93 h 93"/>
                <a:gd name="T70" fmla="*/ 62 w 93"/>
                <a:gd name="T71" fmla="*/ 91 h 93"/>
                <a:gd name="T72" fmla="*/ 69 w 93"/>
                <a:gd name="T73" fmla="*/ 90 h 93"/>
                <a:gd name="T74" fmla="*/ 75 w 93"/>
                <a:gd name="T75" fmla="*/ 87 h 93"/>
                <a:gd name="T76" fmla="*/ 79 w 93"/>
                <a:gd name="T77" fmla="*/ 84 h 93"/>
                <a:gd name="T78" fmla="*/ 84 w 93"/>
                <a:gd name="T79" fmla="*/ 79 h 93"/>
                <a:gd name="T80" fmla="*/ 87 w 93"/>
                <a:gd name="T81" fmla="*/ 75 h 93"/>
                <a:gd name="T82" fmla="*/ 90 w 93"/>
                <a:gd name="T83" fmla="*/ 66 h 93"/>
                <a:gd name="T84" fmla="*/ 90 w 93"/>
                <a:gd name="T85" fmla="*/ 66 h 93"/>
                <a:gd name="T86" fmla="*/ 91 w 93"/>
                <a:gd name="T87" fmla="*/ 60 h 93"/>
                <a:gd name="T88" fmla="*/ 93 w 93"/>
                <a:gd name="T89" fmla="*/ 53 h 93"/>
                <a:gd name="T90" fmla="*/ 91 w 93"/>
                <a:gd name="T91" fmla="*/ 46 h 93"/>
                <a:gd name="T92" fmla="*/ 90 w 93"/>
                <a:gd name="T93" fmla="*/ 40 h 93"/>
                <a:gd name="T94" fmla="*/ 87 w 93"/>
                <a:gd name="T95" fmla="*/ 32 h 93"/>
                <a:gd name="T96" fmla="*/ 82 w 93"/>
                <a:gd name="T97" fmla="*/ 26 h 93"/>
                <a:gd name="T98" fmla="*/ 75 w 93"/>
                <a:gd name="T99" fmla="*/ 19 h 93"/>
                <a:gd name="T100" fmla="*/ 67 w 93"/>
                <a:gd name="T101" fmla="*/ 12 h 93"/>
                <a:gd name="T102" fmla="*/ 67 w 93"/>
                <a:gd name="T103"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3" h="93">
                  <a:moveTo>
                    <a:pt x="67" y="12"/>
                  </a:moveTo>
                  <a:lnTo>
                    <a:pt x="67" y="12"/>
                  </a:lnTo>
                  <a:lnTo>
                    <a:pt x="58" y="8"/>
                  </a:lnTo>
                  <a:lnTo>
                    <a:pt x="47" y="3"/>
                  </a:lnTo>
                  <a:lnTo>
                    <a:pt x="38" y="2"/>
                  </a:lnTo>
                  <a:lnTo>
                    <a:pt x="29" y="0"/>
                  </a:lnTo>
                  <a:lnTo>
                    <a:pt x="29" y="0"/>
                  </a:lnTo>
                  <a:lnTo>
                    <a:pt x="20" y="2"/>
                  </a:lnTo>
                  <a:lnTo>
                    <a:pt x="11" y="5"/>
                  </a:lnTo>
                  <a:lnTo>
                    <a:pt x="5" y="9"/>
                  </a:lnTo>
                  <a:lnTo>
                    <a:pt x="0" y="14"/>
                  </a:lnTo>
                  <a:lnTo>
                    <a:pt x="0" y="14"/>
                  </a:lnTo>
                  <a:lnTo>
                    <a:pt x="11" y="29"/>
                  </a:lnTo>
                  <a:lnTo>
                    <a:pt x="11" y="29"/>
                  </a:lnTo>
                  <a:lnTo>
                    <a:pt x="11" y="32"/>
                  </a:lnTo>
                  <a:lnTo>
                    <a:pt x="11" y="32"/>
                  </a:lnTo>
                  <a:lnTo>
                    <a:pt x="11" y="34"/>
                  </a:lnTo>
                  <a:lnTo>
                    <a:pt x="11" y="34"/>
                  </a:lnTo>
                  <a:lnTo>
                    <a:pt x="11" y="38"/>
                  </a:lnTo>
                  <a:lnTo>
                    <a:pt x="11" y="50"/>
                  </a:lnTo>
                  <a:lnTo>
                    <a:pt x="11" y="50"/>
                  </a:lnTo>
                  <a:lnTo>
                    <a:pt x="12" y="61"/>
                  </a:lnTo>
                  <a:lnTo>
                    <a:pt x="15" y="72"/>
                  </a:lnTo>
                  <a:lnTo>
                    <a:pt x="17" y="76"/>
                  </a:lnTo>
                  <a:lnTo>
                    <a:pt x="21" y="81"/>
                  </a:lnTo>
                  <a:lnTo>
                    <a:pt x="25" y="84"/>
                  </a:lnTo>
                  <a:lnTo>
                    <a:pt x="29" y="87"/>
                  </a:lnTo>
                  <a:lnTo>
                    <a:pt x="29" y="87"/>
                  </a:lnTo>
                  <a:lnTo>
                    <a:pt x="38" y="90"/>
                  </a:lnTo>
                  <a:lnTo>
                    <a:pt x="38" y="90"/>
                  </a:lnTo>
                  <a:lnTo>
                    <a:pt x="46" y="91"/>
                  </a:lnTo>
                  <a:lnTo>
                    <a:pt x="53" y="93"/>
                  </a:lnTo>
                  <a:lnTo>
                    <a:pt x="53" y="93"/>
                  </a:lnTo>
                  <a:lnTo>
                    <a:pt x="55" y="93"/>
                  </a:lnTo>
                  <a:lnTo>
                    <a:pt x="55" y="93"/>
                  </a:lnTo>
                  <a:lnTo>
                    <a:pt x="62" y="91"/>
                  </a:lnTo>
                  <a:lnTo>
                    <a:pt x="69" y="90"/>
                  </a:lnTo>
                  <a:lnTo>
                    <a:pt x="75" y="87"/>
                  </a:lnTo>
                  <a:lnTo>
                    <a:pt x="79" y="84"/>
                  </a:lnTo>
                  <a:lnTo>
                    <a:pt x="84" y="79"/>
                  </a:lnTo>
                  <a:lnTo>
                    <a:pt x="87" y="75"/>
                  </a:lnTo>
                  <a:lnTo>
                    <a:pt x="90" y="66"/>
                  </a:lnTo>
                  <a:lnTo>
                    <a:pt x="90" y="66"/>
                  </a:lnTo>
                  <a:lnTo>
                    <a:pt x="91" y="60"/>
                  </a:lnTo>
                  <a:lnTo>
                    <a:pt x="93" y="53"/>
                  </a:lnTo>
                  <a:lnTo>
                    <a:pt x="91" y="46"/>
                  </a:lnTo>
                  <a:lnTo>
                    <a:pt x="90" y="40"/>
                  </a:lnTo>
                  <a:lnTo>
                    <a:pt x="87" y="32"/>
                  </a:lnTo>
                  <a:lnTo>
                    <a:pt x="82" y="26"/>
                  </a:lnTo>
                  <a:lnTo>
                    <a:pt x="75" y="19"/>
                  </a:lnTo>
                  <a:lnTo>
                    <a:pt x="67" y="12"/>
                  </a:lnTo>
                  <a:lnTo>
                    <a:pt x="67" y="12"/>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36265"/>
              <a:endParaRPr lang="en-GB">
                <a:solidFill>
                  <a:srgbClr val="473931"/>
                </a:solidFill>
              </a:endParaRPr>
            </a:p>
          </p:txBody>
        </p:sp>
        <p:sp>
          <p:nvSpPr>
            <p:cNvPr id="35" name="Freeform 10"/>
            <p:cNvSpPr>
              <a:spLocks/>
            </p:cNvSpPr>
            <p:nvPr/>
          </p:nvSpPr>
          <p:spPr bwMode="auto">
            <a:xfrm>
              <a:off x="1720298" y="2327469"/>
              <a:ext cx="162572" cy="130304"/>
            </a:xfrm>
            <a:custGeom>
              <a:avLst/>
              <a:gdLst>
                <a:gd name="T0" fmla="*/ 108 w 129"/>
                <a:gd name="T1" fmla="*/ 12 h 135"/>
                <a:gd name="T2" fmla="*/ 108 w 129"/>
                <a:gd name="T3" fmla="*/ 12 h 135"/>
                <a:gd name="T4" fmla="*/ 102 w 129"/>
                <a:gd name="T5" fmla="*/ 6 h 135"/>
                <a:gd name="T6" fmla="*/ 95 w 129"/>
                <a:gd name="T7" fmla="*/ 3 h 135"/>
                <a:gd name="T8" fmla="*/ 89 w 129"/>
                <a:gd name="T9" fmla="*/ 0 h 135"/>
                <a:gd name="T10" fmla="*/ 82 w 129"/>
                <a:gd name="T11" fmla="*/ 0 h 135"/>
                <a:gd name="T12" fmla="*/ 82 w 129"/>
                <a:gd name="T13" fmla="*/ 0 h 135"/>
                <a:gd name="T14" fmla="*/ 74 w 129"/>
                <a:gd name="T15" fmla="*/ 0 h 135"/>
                <a:gd name="T16" fmla="*/ 68 w 129"/>
                <a:gd name="T17" fmla="*/ 3 h 135"/>
                <a:gd name="T18" fmla="*/ 61 w 129"/>
                <a:gd name="T19" fmla="*/ 8 h 135"/>
                <a:gd name="T20" fmla="*/ 53 w 129"/>
                <a:gd name="T21" fmla="*/ 12 h 135"/>
                <a:gd name="T22" fmla="*/ 41 w 129"/>
                <a:gd name="T23" fmla="*/ 23 h 135"/>
                <a:gd name="T24" fmla="*/ 32 w 129"/>
                <a:gd name="T25" fmla="*/ 35 h 135"/>
                <a:gd name="T26" fmla="*/ 32 w 129"/>
                <a:gd name="T27" fmla="*/ 35 h 135"/>
                <a:gd name="T28" fmla="*/ 27 w 129"/>
                <a:gd name="T29" fmla="*/ 41 h 135"/>
                <a:gd name="T30" fmla="*/ 27 w 129"/>
                <a:gd name="T31" fmla="*/ 41 h 135"/>
                <a:gd name="T32" fmla="*/ 24 w 129"/>
                <a:gd name="T33" fmla="*/ 42 h 135"/>
                <a:gd name="T34" fmla="*/ 24 w 129"/>
                <a:gd name="T35" fmla="*/ 42 h 135"/>
                <a:gd name="T36" fmla="*/ 24 w 129"/>
                <a:gd name="T37" fmla="*/ 44 h 135"/>
                <a:gd name="T38" fmla="*/ 24 w 129"/>
                <a:gd name="T39" fmla="*/ 44 h 135"/>
                <a:gd name="T40" fmla="*/ 17 w 129"/>
                <a:gd name="T41" fmla="*/ 53 h 135"/>
                <a:gd name="T42" fmla="*/ 17 w 129"/>
                <a:gd name="T43" fmla="*/ 53 h 135"/>
                <a:gd name="T44" fmla="*/ 10 w 129"/>
                <a:gd name="T45" fmla="*/ 64 h 135"/>
                <a:gd name="T46" fmla="*/ 4 w 129"/>
                <a:gd name="T47" fmla="*/ 74 h 135"/>
                <a:gd name="T48" fmla="*/ 1 w 129"/>
                <a:gd name="T49" fmla="*/ 83 h 135"/>
                <a:gd name="T50" fmla="*/ 0 w 129"/>
                <a:gd name="T51" fmla="*/ 93 h 135"/>
                <a:gd name="T52" fmla="*/ 0 w 129"/>
                <a:gd name="T53" fmla="*/ 100 h 135"/>
                <a:gd name="T54" fmla="*/ 1 w 129"/>
                <a:gd name="T55" fmla="*/ 108 h 135"/>
                <a:gd name="T56" fmla="*/ 4 w 129"/>
                <a:gd name="T57" fmla="*/ 115 h 135"/>
                <a:gd name="T58" fmla="*/ 10 w 129"/>
                <a:gd name="T59" fmla="*/ 121 h 135"/>
                <a:gd name="T60" fmla="*/ 10 w 129"/>
                <a:gd name="T61" fmla="*/ 121 h 135"/>
                <a:gd name="T62" fmla="*/ 18 w 129"/>
                <a:gd name="T63" fmla="*/ 127 h 135"/>
                <a:gd name="T64" fmla="*/ 26 w 129"/>
                <a:gd name="T65" fmla="*/ 132 h 135"/>
                <a:gd name="T66" fmla="*/ 33 w 129"/>
                <a:gd name="T67" fmla="*/ 135 h 135"/>
                <a:gd name="T68" fmla="*/ 41 w 129"/>
                <a:gd name="T69" fmla="*/ 135 h 135"/>
                <a:gd name="T70" fmla="*/ 41 w 129"/>
                <a:gd name="T71" fmla="*/ 135 h 135"/>
                <a:gd name="T72" fmla="*/ 47 w 129"/>
                <a:gd name="T73" fmla="*/ 135 h 135"/>
                <a:gd name="T74" fmla="*/ 53 w 129"/>
                <a:gd name="T75" fmla="*/ 134 h 135"/>
                <a:gd name="T76" fmla="*/ 61 w 129"/>
                <a:gd name="T77" fmla="*/ 130 h 135"/>
                <a:gd name="T78" fmla="*/ 68 w 129"/>
                <a:gd name="T79" fmla="*/ 126 h 135"/>
                <a:gd name="T80" fmla="*/ 68 w 129"/>
                <a:gd name="T81" fmla="*/ 126 h 135"/>
                <a:gd name="T82" fmla="*/ 77 w 129"/>
                <a:gd name="T83" fmla="*/ 118 h 135"/>
                <a:gd name="T84" fmla="*/ 77 w 129"/>
                <a:gd name="T85" fmla="*/ 118 h 135"/>
                <a:gd name="T86" fmla="*/ 85 w 129"/>
                <a:gd name="T87" fmla="*/ 111 h 135"/>
                <a:gd name="T88" fmla="*/ 85 w 129"/>
                <a:gd name="T89" fmla="*/ 111 h 135"/>
                <a:gd name="T90" fmla="*/ 89 w 129"/>
                <a:gd name="T91" fmla="*/ 108 h 135"/>
                <a:gd name="T92" fmla="*/ 89 w 129"/>
                <a:gd name="T93" fmla="*/ 108 h 135"/>
                <a:gd name="T94" fmla="*/ 105 w 129"/>
                <a:gd name="T95" fmla="*/ 91 h 135"/>
                <a:gd name="T96" fmla="*/ 118 w 129"/>
                <a:gd name="T97" fmla="*/ 74 h 135"/>
                <a:gd name="T98" fmla="*/ 123 w 129"/>
                <a:gd name="T99" fmla="*/ 68 h 135"/>
                <a:gd name="T100" fmla="*/ 126 w 129"/>
                <a:gd name="T101" fmla="*/ 61 h 135"/>
                <a:gd name="T102" fmla="*/ 129 w 129"/>
                <a:gd name="T103" fmla="*/ 55 h 135"/>
                <a:gd name="T104" fmla="*/ 129 w 129"/>
                <a:gd name="T105" fmla="*/ 47 h 135"/>
                <a:gd name="T106" fmla="*/ 129 w 129"/>
                <a:gd name="T107" fmla="*/ 47 h 135"/>
                <a:gd name="T108" fmla="*/ 127 w 129"/>
                <a:gd name="T109" fmla="*/ 39 h 135"/>
                <a:gd name="T110" fmla="*/ 124 w 129"/>
                <a:gd name="T111" fmla="*/ 32 h 135"/>
                <a:gd name="T112" fmla="*/ 118 w 129"/>
                <a:gd name="T113" fmla="*/ 21 h 135"/>
                <a:gd name="T114" fmla="*/ 108 w 129"/>
                <a:gd name="T115" fmla="*/ 12 h 135"/>
                <a:gd name="T116" fmla="*/ 108 w 129"/>
                <a:gd name="T117" fmla="*/ 1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 h="135">
                  <a:moveTo>
                    <a:pt x="108" y="12"/>
                  </a:moveTo>
                  <a:lnTo>
                    <a:pt x="108" y="12"/>
                  </a:lnTo>
                  <a:lnTo>
                    <a:pt x="102" y="6"/>
                  </a:lnTo>
                  <a:lnTo>
                    <a:pt x="95" y="3"/>
                  </a:lnTo>
                  <a:lnTo>
                    <a:pt x="89" y="0"/>
                  </a:lnTo>
                  <a:lnTo>
                    <a:pt x="82" y="0"/>
                  </a:lnTo>
                  <a:lnTo>
                    <a:pt x="82" y="0"/>
                  </a:lnTo>
                  <a:lnTo>
                    <a:pt x="74" y="0"/>
                  </a:lnTo>
                  <a:lnTo>
                    <a:pt x="68" y="3"/>
                  </a:lnTo>
                  <a:lnTo>
                    <a:pt x="61" y="8"/>
                  </a:lnTo>
                  <a:lnTo>
                    <a:pt x="53" y="12"/>
                  </a:lnTo>
                  <a:lnTo>
                    <a:pt x="41" y="23"/>
                  </a:lnTo>
                  <a:lnTo>
                    <a:pt x="32" y="35"/>
                  </a:lnTo>
                  <a:lnTo>
                    <a:pt x="32" y="35"/>
                  </a:lnTo>
                  <a:lnTo>
                    <a:pt x="27" y="41"/>
                  </a:lnTo>
                  <a:lnTo>
                    <a:pt x="27" y="41"/>
                  </a:lnTo>
                  <a:lnTo>
                    <a:pt x="24" y="42"/>
                  </a:lnTo>
                  <a:lnTo>
                    <a:pt x="24" y="42"/>
                  </a:lnTo>
                  <a:lnTo>
                    <a:pt x="24" y="44"/>
                  </a:lnTo>
                  <a:lnTo>
                    <a:pt x="24" y="44"/>
                  </a:lnTo>
                  <a:lnTo>
                    <a:pt x="17" y="53"/>
                  </a:lnTo>
                  <a:lnTo>
                    <a:pt x="17" y="53"/>
                  </a:lnTo>
                  <a:lnTo>
                    <a:pt x="10" y="64"/>
                  </a:lnTo>
                  <a:lnTo>
                    <a:pt x="4" y="74"/>
                  </a:lnTo>
                  <a:lnTo>
                    <a:pt x="1" y="83"/>
                  </a:lnTo>
                  <a:lnTo>
                    <a:pt x="0" y="93"/>
                  </a:lnTo>
                  <a:lnTo>
                    <a:pt x="0" y="100"/>
                  </a:lnTo>
                  <a:lnTo>
                    <a:pt x="1" y="108"/>
                  </a:lnTo>
                  <a:lnTo>
                    <a:pt x="4" y="115"/>
                  </a:lnTo>
                  <a:lnTo>
                    <a:pt x="10" y="121"/>
                  </a:lnTo>
                  <a:lnTo>
                    <a:pt x="10" y="121"/>
                  </a:lnTo>
                  <a:lnTo>
                    <a:pt x="18" y="127"/>
                  </a:lnTo>
                  <a:lnTo>
                    <a:pt x="26" y="132"/>
                  </a:lnTo>
                  <a:lnTo>
                    <a:pt x="33" y="135"/>
                  </a:lnTo>
                  <a:lnTo>
                    <a:pt x="41" y="135"/>
                  </a:lnTo>
                  <a:lnTo>
                    <a:pt x="41" y="135"/>
                  </a:lnTo>
                  <a:lnTo>
                    <a:pt x="47" y="135"/>
                  </a:lnTo>
                  <a:lnTo>
                    <a:pt x="53" y="134"/>
                  </a:lnTo>
                  <a:lnTo>
                    <a:pt x="61" y="130"/>
                  </a:lnTo>
                  <a:lnTo>
                    <a:pt x="68" y="126"/>
                  </a:lnTo>
                  <a:lnTo>
                    <a:pt x="68" y="126"/>
                  </a:lnTo>
                  <a:lnTo>
                    <a:pt x="77" y="118"/>
                  </a:lnTo>
                  <a:lnTo>
                    <a:pt x="77" y="118"/>
                  </a:lnTo>
                  <a:lnTo>
                    <a:pt x="85" y="111"/>
                  </a:lnTo>
                  <a:lnTo>
                    <a:pt x="85" y="111"/>
                  </a:lnTo>
                  <a:lnTo>
                    <a:pt x="89" y="108"/>
                  </a:lnTo>
                  <a:lnTo>
                    <a:pt x="89" y="108"/>
                  </a:lnTo>
                  <a:lnTo>
                    <a:pt x="105" y="91"/>
                  </a:lnTo>
                  <a:lnTo>
                    <a:pt x="118" y="74"/>
                  </a:lnTo>
                  <a:lnTo>
                    <a:pt x="123" y="68"/>
                  </a:lnTo>
                  <a:lnTo>
                    <a:pt x="126" y="61"/>
                  </a:lnTo>
                  <a:lnTo>
                    <a:pt x="129" y="55"/>
                  </a:lnTo>
                  <a:lnTo>
                    <a:pt x="129" y="47"/>
                  </a:lnTo>
                  <a:lnTo>
                    <a:pt x="129" y="47"/>
                  </a:lnTo>
                  <a:lnTo>
                    <a:pt x="127" y="39"/>
                  </a:lnTo>
                  <a:lnTo>
                    <a:pt x="124" y="32"/>
                  </a:lnTo>
                  <a:lnTo>
                    <a:pt x="118" y="21"/>
                  </a:lnTo>
                  <a:lnTo>
                    <a:pt x="108" y="12"/>
                  </a:lnTo>
                  <a:lnTo>
                    <a:pt x="108" y="12"/>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36265"/>
              <a:endParaRPr lang="en-GB">
                <a:solidFill>
                  <a:srgbClr val="473931"/>
                </a:solidFill>
              </a:endParaRPr>
            </a:p>
          </p:txBody>
        </p:sp>
        <p:sp>
          <p:nvSpPr>
            <p:cNvPr id="36" name="Freeform 11"/>
            <p:cNvSpPr>
              <a:spLocks/>
            </p:cNvSpPr>
            <p:nvPr/>
          </p:nvSpPr>
          <p:spPr bwMode="auto">
            <a:xfrm>
              <a:off x="1860185" y="2519548"/>
              <a:ext cx="175174" cy="108104"/>
            </a:xfrm>
            <a:custGeom>
              <a:avLst/>
              <a:gdLst>
                <a:gd name="T0" fmla="*/ 121 w 139"/>
                <a:gd name="T1" fmla="*/ 15 h 112"/>
                <a:gd name="T2" fmla="*/ 121 w 139"/>
                <a:gd name="T3" fmla="*/ 15 h 112"/>
                <a:gd name="T4" fmla="*/ 117 w 139"/>
                <a:gd name="T5" fmla="*/ 7 h 112"/>
                <a:gd name="T6" fmla="*/ 109 w 139"/>
                <a:gd name="T7" fmla="*/ 4 h 112"/>
                <a:gd name="T8" fmla="*/ 103 w 139"/>
                <a:gd name="T9" fmla="*/ 1 h 112"/>
                <a:gd name="T10" fmla="*/ 95 w 139"/>
                <a:gd name="T11" fmla="*/ 0 h 112"/>
                <a:gd name="T12" fmla="*/ 95 w 139"/>
                <a:gd name="T13" fmla="*/ 0 h 112"/>
                <a:gd name="T14" fmla="*/ 88 w 139"/>
                <a:gd name="T15" fmla="*/ 9 h 112"/>
                <a:gd name="T16" fmla="*/ 80 w 139"/>
                <a:gd name="T17" fmla="*/ 16 h 112"/>
                <a:gd name="T18" fmla="*/ 65 w 139"/>
                <a:gd name="T19" fmla="*/ 30 h 112"/>
                <a:gd name="T20" fmla="*/ 65 w 139"/>
                <a:gd name="T21" fmla="*/ 30 h 112"/>
                <a:gd name="T22" fmla="*/ 62 w 139"/>
                <a:gd name="T23" fmla="*/ 33 h 112"/>
                <a:gd name="T24" fmla="*/ 59 w 139"/>
                <a:gd name="T25" fmla="*/ 35 h 112"/>
                <a:gd name="T26" fmla="*/ 59 w 139"/>
                <a:gd name="T27" fmla="*/ 35 h 112"/>
                <a:gd name="T28" fmla="*/ 50 w 139"/>
                <a:gd name="T29" fmla="*/ 42 h 112"/>
                <a:gd name="T30" fmla="*/ 50 w 139"/>
                <a:gd name="T31" fmla="*/ 42 h 112"/>
                <a:gd name="T32" fmla="*/ 48 w 139"/>
                <a:gd name="T33" fmla="*/ 45 h 112"/>
                <a:gd name="T34" fmla="*/ 48 w 139"/>
                <a:gd name="T35" fmla="*/ 45 h 112"/>
                <a:gd name="T36" fmla="*/ 42 w 139"/>
                <a:gd name="T37" fmla="*/ 50 h 112"/>
                <a:gd name="T38" fmla="*/ 42 w 139"/>
                <a:gd name="T39" fmla="*/ 50 h 112"/>
                <a:gd name="T40" fmla="*/ 22 w 139"/>
                <a:gd name="T41" fmla="*/ 67 h 112"/>
                <a:gd name="T42" fmla="*/ 12 w 139"/>
                <a:gd name="T43" fmla="*/ 74 h 112"/>
                <a:gd name="T44" fmla="*/ 0 w 139"/>
                <a:gd name="T45" fmla="*/ 79 h 112"/>
                <a:gd name="T46" fmla="*/ 0 w 139"/>
                <a:gd name="T47" fmla="*/ 79 h 112"/>
                <a:gd name="T48" fmla="*/ 4 w 139"/>
                <a:gd name="T49" fmla="*/ 86 h 112"/>
                <a:gd name="T50" fmla="*/ 4 w 139"/>
                <a:gd name="T51" fmla="*/ 86 h 112"/>
                <a:gd name="T52" fmla="*/ 10 w 139"/>
                <a:gd name="T53" fmla="*/ 92 h 112"/>
                <a:gd name="T54" fmla="*/ 16 w 139"/>
                <a:gd name="T55" fmla="*/ 97 h 112"/>
                <a:gd name="T56" fmla="*/ 25 w 139"/>
                <a:gd name="T57" fmla="*/ 100 h 112"/>
                <a:gd name="T58" fmla="*/ 38 w 139"/>
                <a:gd name="T59" fmla="*/ 101 h 112"/>
                <a:gd name="T60" fmla="*/ 38 w 139"/>
                <a:gd name="T61" fmla="*/ 101 h 112"/>
                <a:gd name="T62" fmla="*/ 38 w 139"/>
                <a:gd name="T63" fmla="*/ 101 h 112"/>
                <a:gd name="T64" fmla="*/ 54 w 139"/>
                <a:gd name="T65" fmla="*/ 100 h 112"/>
                <a:gd name="T66" fmla="*/ 76 w 139"/>
                <a:gd name="T67" fmla="*/ 97 h 112"/>
                <a:gd name="T68" fmla="*/ 76 w 139"/>
                <a:gd name="T69" fmla="*/ 97 h 112"/>
                <a:gd name="T70" fmla="*/ 86 w 139"/>
                <a:gd name="T71" fmla="*/ 94 h 112"/>
                <a:gd name="T72" fmla="*/ 86 w 139"/>
                <a:gd name="T73" fmla="*/ 94 h 112"/>
                <a:gd name="T74" fmla="*/ 92 w 139"/>
                <a:gd name="T75" fmla="*/ 92 h 112"/>
                <a:gd name="T76" fmla="*/ 92 w 139"/>
                <a:gd name="T77" fmla="*/ 92 h 112"/>
                <a:gd name="T78" fmla="*/ 97 w 139"/>
                <a:gd name="T79" fmla="*/ 91 h 112"/>
                <a:gd name="T80" fmla="*/ 97 w 139"/>
                <a:gd name="T81" fmla="*/ 91 h 112"/>
                <a:gd name="T82" fmla="*/ 100 w 139"/>
                <a:gd name="T83" fmla="*/ 89 h 112"/>
                <a:gd name="T84" fmla="*/ 100 w 139"/>
                <a:gd name="T85" fmla="*/ 89 h 112"/>
                <a:gd name="T86" fmla="*/ 113 w 139"/>
                <a:gd name="T87" fmla="*/ 112 h 112"/>
                <a:gd name="T88" fmla="*/ 113 w 139"/>
                <a:gd name="T89" fmla="*/ 112 h 112"/>
                <a:gd name="T90" fmla="*/ 121 w 139"/>
                <a:gd name="T91" fmla="*/ 103 h 112"/>
                <a:gd name="T92" fmla="*/ 129 w 139"/>
                <a:gd name="T93" fmla="*/ 94 h 112"/>
                <a:gd name="T94" fmla="*/ 135 w 139"/>
                <a:gd name="T95" fmla="*/ 80 h 112"/>
                <a:gd name="T96" fmla="*/ 138 w 139"/>
                <a:gd name="T97" fmla="*/ 74 h 112"/>
                <a:gd name="T98" fmla="*/ 139 w 139"/>
                <a:gd name="T99" fmla="*/ 67 h 112"/>
                <a:gd name="T100" fmla="*/ 139 w 139"/>
                <a:gd name="T101" fmla="*/ 67 h 112"/>
                <a:gd name="T102" fmla="*/ 139 w 139"/>
                <a:gd name="T103" fmla="*/ 54 h 112"/>
                <a:gd name="T104" fmla="*/ 136 w 139"/>
                <a:gd name="T105" fmla="*/ 41 h 112"/>
                <a:gd name="T106" fmla="*/ 130 w 139"/>
                <a:gd name="T107" fmla="*/ 27 h 112"/>
                <a:gd name="T108" fmla="*/ 121 w 139"/>
                <a:gd name="T109" fmla="*/ 15 h 112"/>
                <a:gd name="T110" fmla="*/ 121 w 139"/>
                <a:gd name="T111" fmla="*/ 1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 h="112">
                  <a:moveTo>
                    <a:pt x="121" y="15"/>
                  </a:moveTo>
                  <a:lnTo>
                    <a:pt x="121" y="15"/>
                  </a:lnTo>
                  <a:lnTo>
                    <a:pt x="117" y="7"/>
                  </a:lnTo>
                  <a:lnTo>
                    <a:pt x="109" y="4"/>
                  </a:lnTo>
                  <a:lnTo>
                    <a:pt x="103" y="1"/>
                  </a:lnTo>
                  <a:lnTo>
                    <a:pt x="95" y="0"/>
                  </a:lnTo>
                  <a:lnTo>
                    <a:pt x="95" y="0"/>
                  </a:lnTo>
                  <a:lnTo>
                    <a:pt x="88" y="9"/>
                  </a:lnTo>
                  <a:lnTo>
                    <a:pt x="80" y="16"/>
                  </a:lnTo>
                  <a:lnTo>
                    <a:pt x="65" y="30"/>
                  </a:lnTo>
                  <a:lnTo>
                    <a:pt x="65" y="30"/>
                  </a:lnTo>
                  <a:lnTo>
                    <a:pt x="62" y="33"/>
                  </a:lnTo>
                  <a:lnTo>
                    <a:pt x="59" y="35"/>
                  </a:lnTo>
                  <a:lnTo>
                    <a:pt x="59" y="35"/>
                  </a:lnTo>
                  <a:lnTo>
                    <a:pt x="50" y="42"/>
                  </a:lnTo>
                  <a:lnTo>
                    <a:pt x="50" y="42"/>
                  </a:lnTo>
                  <a:lnTo>
                    <a:pt x="48" y="45"/>
                  </a:lnTo>
                  <a:lnTo>
                    <a:pt x="48" y="45"/>
                  </a:lnTo>
                  <a:lnTo>
                    <a:pt x="42" y="50"/>
                  </a:lnTo>
                  <a:lnTo>
                    <a:pt x="42" y="50"/>
                  </a:lnTo>
                  <a:lnTo>
                    <a:pt x="22" y="67"/>
                  </a:lnTo>
                  <a:lnTo>
                    <a:pt x="12" y="74"/>
                  </a:lnTo>
                  <a:lnTo>
                    <a:pt x="0" y="79"/>
                  </a:lnTo>
                  <a:lnTo>
                    <a:pt x="0" y="79"/>
                  </a:lnTo>
                  <a:lnTo>
                    <a:pt x="4" y="86"/>
                  </a:lnTo>
                  <a:lnTo>
                    <a:pt x="4" y="86"/>
                  </a:lnTo>
                  <a:lnTo>
                    <a:pt x="10" y="92"/>
                  </a:lnTo>
                  <a:lnTo>
                    <a:pt x="16" y="97"/>
                  </a:lnTo>
                  <a:lnTo>
                    <a:pt x="25" y="100"/>
                  </a:lnTo>
                  <a:lnTo>
                    <a:pt x="38" y="101"/>
                  </a:lnTo>
                  <a:lnTo>
                    <a:pt x="38" y="101"/>
                  </a:lnTo>
                  <a:lnTo>
                    <a:pt x="38" y="101"/>
                  </a:lnTo>
                  <a:lnTo>
                    <a:pt x="54" y="100"/>
                  </a:lnTo>
                  <a:lnTo>
                    <a:pt x="76" y="97"/>
                  </a:lnTo>
                  <a:lnTo>
                    <a:pt x="76" y="97"/>
                  </a:lnTo>
                  <a:lnTo>
                    <a:pt x="86" y="94"/>
                  </a:lnTo>
                  <a:lnTo>
                    <a:pt x="86" y="94"/>
                  </a:lnTo>
                  <a:lnTo>
                    <a:pt x="92" y="92"/>
                  </a:lnTo>
                  <a:lnTo>
                    <a:pt x="92" y="92"/>
                  </a:lnTo>
                  <a:lnTo>
                    <a:pt x="97" y="91"/>
                  </a:lnTo>
                  <a:lnTo>
                    <a:pt x="97" y="91"/>
                  </a:lnTo>
                  <a:lnTo>
                    <a:pt x="100" y="89"/>
                  </a:lnTo>
                  <a:lnTo>
                    <a:pt x="100" y="89"/>
                  </a:lnTo>
                  <a:lnTo>
                    <a:pt x="113" y="112"/>
                  </a:lnTo>
                  <a:lnTo>
                    <a:pt x="113" y="112"/>
                  </a:lnTo>
                  <a:lnTo>
                    <a:pt x="121" y="103"/>
                  </a:lnTo>
                  <a:lnTo>
                    <a:pt x="129" y="94"/>
                  </a:lnTo>
                  <a:lnTo>
                    <a:pt x="135" y="80"/>
                  </a:lnTo>
                  <a:lnTo>
                    <a:pt x="138" y="74"/>
                  </a:lnTo>
                  <a:lnTo>
                    <a:pt x="139" y="67"/>
                  </a:lnTo>
                  <a:lnTo>
                    <a:pt x="139" y="67"/>
                  </a:lnTo>
                  <a:lnTo>
                    <a:pt x="139" y="54"/>
                  </a:lnTo>
                  <a:lnTo>
                    <a:pt x="136" y="41"/>
                  </a:lnTo>
                  <a:lnTo>
                    <a:pt x="130" y="27"/>
                  </a:lnTo>
                  <a:lnTo>
                    <a:pt x="121" y="15"/>
                  </a:lnTo>
                  <a:lnTo>
                    <a:pt x="121" y="15"/>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36265"/>
              <a:endParaRPr lang="en-GB">
                <a:solidFill>
                  <a:srgbClr val="473931"/>
                </a:solidFill>
              </a:endParaRPr>
            </a:p>
          </p:txBody>
        </p:sp>
        <p:sp>
          <p:nvSpPr>
            <p:cNvPr id="37" name="Freeform 12"/>
            <p:cNvSpPr>
              <a:spLocks/>
            </p:cNvSpPr>
            <p:nvPr/>
          </p:nvSpPr>
          <p:spPr bwMode="auto">
            <a:xfrm>
              <a:off x="1790872" y="2437503"/>
              <a:ext cx="173914" cy="139956"/>
            </a:xfrm>
            <a:custGeom>
              <a:avLst/>
              <a:gdLst>
                <a:gd name="T0" fmla="*/ 128 w 138"/>
                <a:gd name="T1" fmla="*/ 26 h 145"/>
                <a:gd name="T2" fmla="*/ 108 w 138"/>
                <a:gd name="T3" fmla="*/ 7 h 145"/>
                <a:gd name="T4" fmla="*/ 90 w 138"/>
                <a:gd name="T5" fmla="*/ 0 h 145"/>
                <a:gd name="T6" fmla="*/ 83 w 138"/>
                <a:gd name="T7" fmla="*/ 1 h 145"/>
                <a:gd name="T8" fmla="*/ 68 w 138"/>
                <a:gd name="T9" fmla="*/ 7 h 145"/>
                <a:gd name="T10" fmla="*/ 49 w 138"/>
                <a:gd name="T11" fmla="*/ 26 h 145"/>
                <a:gd name="T12" fmla="*/ 41 w 138"/>
                <a:gd name="T13" fmla="*/ 35 h 145"/>
                <a:gd name="T14" fmla="*/ 38 w 138"/>
                <a:gd name="T15" fmla="*/ 39 h 145"/>
                <a:gd name="T16" fmla="*/ 33 w 138"/>
                <a:gd name="T17" fmla="*/ 44 h 145"/>
                <a:gd name="T18" fmla="*/ 33 w 138"/>
                <a:gd name="T19" fmla="*/ 45 h 145"/>
                <a:gd name="T20" fmla="*/ 12 w 138"/>
                <a:gd name="T21" fmla="*/ 74 h 145"/>
                <a:gd name="T22" fmla="*/ 1 w 138"/>
                <a:gd name="T23" fmla="*/ 97 h 145"/>
                <a:gd name="T24" fmla="*/ 0 w 138"/>
                <a:gd name="T25" fmla="*/ 117 h 145"/>
                <a:gd name="T26" fmla="*/ 12 w 138"/>
                <a:gd name="T27" fmla="*/ 135 h 145"/>
                <a:gd name="T28" fmla="*/ 18 w 138"/>
                <a:gd name="T29" fmla="*/ 139 h 145"/>
                <a:gd name="T30" fmla="*/ 27 w 138"/>
                <a:gd name="T31" fmla="*/ 145 h 145"/>
                <a:gd name="T32" fmla="*/ 33 w 138"/>
                <a:gd name="T33" fmla="*/ 145 h 145"/>
                <a:gd name="T34" fmla="*/ 35 w 138"/>
                <a:gd name="T35" fmla="*/ 145 h 145"/>
                <a:gd name="T36" fmla="*/ 46 w 138"/>
                <a:gd name="T37" fmla="*/ 144 h 145"/>
                <a:gd name="T38" fmla="*/ 56 w 138"/>
                <a:gd name="T39" fmla="*/ 139 h 145"/>
                <a:gd name="T40" fmla="*/ 67 w 138"/>
                <a:gd name="T41" fmla="*/ 132 h 145"/>
                <a:gd name="T42" fmla="*/ 85 w 138"/>
                <a:gd name="T43" fmla="*/ 117 h 145"/>
                <a:gd name="T44" fmla="*/ 88 w 138"/>
                <a:gd name="T45" fmla="*/ 114 h 145"/>
                <a:gd name="T46" fmla="*/ 93 w 138"/>
                <a:gd name="T47" fmla="*/ 109 h 145"/>
                <a:gd name="T48" fmla="*/ 94 w 138"/>
                <a:gd name="T49" fmla="*/ 108 h 145"/>
                <a:gd name="T50" fmla="*/ 102 w 138"/>
                <a:gd name="T51" fmla="*/ 101 h 145"/>
                <a:gd name="T52" fmla="*/ 105 w 138"/>
                <a:gd name="T53" fmla="*/ 98 h 145"/>
                <a:gd name="T54" fmla="*/ 128 w 138"/>
                <a:gd name="T55" fmla="*/ 77 h 145"/>
                <a:gd name="T56" fmla="*/ 132 w 138"/>
                <a:gd name="T57" fmla="*/ 70 h 145"/>
                <a:gd name="T58" fmla="*/ 137 w 138"/>
                <a:gd name="T59" fmla="*/ 64 h 145"/>
                <a:gd name="T60" fmla="*/ 138 w 138"/>
                <a:gd name="T61" fmla="*/ 45 h 145"/>
                <a:gd name="T62" fmla="*/ 128 w 138"/>
                <a:gd name="T63" fmla="*/ 2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 h="145">
                  <a:moveTo>
                    <a:pt x="128" y="26"/>
                  </a:moveTo>
                  <a:lnTo>
                    <a:pt x="128" y="26"/>
                  </a:lnTo>
                  <a:lnTo>
                    <a:pt x="118" y="15"/>
                  </a:lnTo>
                  <a:lnTo>
                    <a:pt x="108" y="7"/>
                  </a:lnTo>
                  <a:lnTo>
                    <a:pt x="99" y="3"/>
                  </a:lnTo>
                  <a:lnTo>
                    <a:pt x="90" y="0"/>
                  </a:lnTo>
                  <a:lnTo>
                    <a:pt x="90" y="0"/>
                  </a:lnTo>
                  <a:lnTo>
                    <a:pt x="83" y="1"/>
                  </a:lnTo>
                  <a:lnTo>
                    <a:pt x="79" y="3"/>
                  </a:lnTo>
                  <a:lnTo>
                    <a:pt x="68" y="7"/>
                  </a:lnTo>
                  <a:lnTo>
                    <a:pt x="58" y="16"/>
                  </a:lnTo>
                  <a:lnTo>
                    <a:pt x="49" y="26"/>
                  </a:lnTo>
                  <a:lnTo>
                    <a:pt x="49" y="26"/>
                  </a:lnTo>
                  <a:lnTo>
                    <a:pt x="41" y="35"/>
                  </a:lnTo>
                  <a:lnTo>
                    <a:pt x="41" y="35"/>
                  </a:lnTo>
                  <a:lnTo>
                    <a:pt x="38" y="39"/>
                  </a:lnTo>
                  <a:lnTo>
                    <a:pt x="38" y="39"/>
                  </a:lnTo>
                  <a:lnTo>
                    <a:pt x="33" y="44"/>
                  </a:lnTo>
                  <a:lnTo>
                    <a:pt x="33" y="44"/>
                  </a:lnTo>
                  <a:lnTo>
                    <a:pt x="33" y="45"/>
                  </a:lnTo>
                  <a:lnTo>
                    <a:pt x="33" y="45"/>
                  </a:lnTo>
                  <a:lnTo>
                    <a:pt x="12" y="74"/>
                  </a:lnTo>
                  <a:lnTo>
                    <a:pt x="6" y="86"/>
                  </a:lnTo>
                  <a:lnTo>
                    <a:pt x="1" y="97"/>
                  </a:lnTo>
                  <a:lnTo>
                    <a:pt x="0" y="106"/>
                  </a:lnTo>
                  <a:lnTo>
                    <a:pt x="0" y="117"/>
                  </a:lnTo>
                  <a:lnTo>
                    <a:pt x="5" y="126"/>
                  </a:lnTo>
                  <a:lnTo>
                    <a:pt x="12" y="135"/>
                  </a:lnTo>
                  <a:lnTo>
                    <a:pt x="12" y="135"/>
                  </a:lnTo>
                  <a:lnTo>
                    <a:pt x="18" y="139"/>
                  </a:lnTo>
                  <a:lnTo>
                    <a:pt x="23" y="142"/>
                  </a:lnTo>
                  <a:lnTo>
                    <a:pt x="27" y="145"/>
                  </a:lnTo>
                  <a:lnTo>
                    <a:pt x="33" y="145"/>
                  </a:lnTo>
                  <a:lnTo>
                    <a:pt x="33" y="145"/>
                  </a:lnTo>
                  <a:lnTo>
                    <a:pt x="35" y="145"/>
                  </a:lnTo>
                  <a:lnTo>
                    <a:pt x="35" y="145"/>
                  </a:lnTo>
                  <a:lnTo>
                    <a:pt x="39" y="145"/>
                  </a:lnTo>
                  <a:lnTo>
                    <a:pt x="46" y="144"/>
                  </a:lnTo>
                  <a:lnTo>
                    <a:pt x="46" y="144"/>
                  </a:lnTo>
                  <a:lnTo>
                    <a:pt x="56" y="139"/>
                  </a:lnTo>
                  <a:lnTo>
                    <a:pt x="67" y="132"/>
                  </a:lnTo>
                  <a:lnTo>
                    <a:pt x="67" y="132"/>
                  </a:lnTo>
                  <a:lnTo>
                    <a:pt x="85" y="117"/>
                  </a:lnTo>
                  <a:lnTo>
                    <a:pt x="85" y="117"/>
                  </a:lnTo>
                  <a:lnTo>
                    <a:pt x="88" y="114"/>
                  </a:lnTo>
                  <a:lnTo>
                    <a:pt x="88" y="114"/>
                  </a:lnTo>
                  <a:lnTo>
                    <a:pt x="93" y="109"/>
                  </a:lnTo>
                  <a:lnTo>
                    <a:pt x="93" y="109"/>
                  </a:lnTo>
                  <a:lnTo>
                    <a:pt x="94" y="108"/>
                  </a:lnTo>
                  <a:lnTo>
                    <a:pt x="94" y="108"/>
                  </a:lnTo>
                  <a:lnTo>
                    <a:pt x="102" y="101"/>
                  </a:lnTo>
                  <a:lnTo>
                    <a:pt x="102" y="101"/>
                  </a:lnTo>
                  <a:lnTo>
                    <a:pt x="105" y="98"/>
                  </a:lnTo>
                  <a:lnTo>
                    <a:pt x="105" y="98"/>
                  </a:lnTo>
                  <a:lnTo>
                    <a:pt x="117" y="88"/>
                  </a:lnTo>
                  <a:lnTo>
                    <a:pt x="128" y="77"/>
                  </a:lnTo>
                  <a:lnTo>
                    <a:pt x="128" y="77"/>
                  </a:lnTo>
                  <a:lnTo>
                    <a:pt x="132" y="70"/>
                  </a:lnTo>
                  <a:lnTo>
                    <a:pt x="137" y="64"/>
                  </a:lnTo>
                  <a:lnTo>
                    <a:pt x="137" y="64"/>
                  </a:lnTo>
                  <a:lnTo>
                    <a:pt x="138" y="54"/>
                  </a:lnTo>
                  <a:lnTo>
                    <a:pt x="138" y="45"/>
                  </a:lnTo>
                  <a:lnTo>
                    <a:pt x="135" y="36"/>
                  </a:lnTo>
                  <a:lnTo>
                    <a:pt x="128" y="26"/>
                  </a:lnTo>
                  <a:lnTo>
                    <a:pt x="128" y="2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36265"/>
              <a:endParaRPr lang="en-GB">
                <a:solidFill>
                  <a:srgbClr val="473931"/>
                </a:solidFill>
              </a:endParaRPr>
            </a:p>
          </p:txBody>
        </p:sp>
        <p:sp>
          <p:nvSpPr>
            <p:cNvPr id="38" name="Freeform 13"/>
            <p:cNvSpPr>
              <a:spLocks noEditPoints="1"/>
            </p:cNvSpPr>
            <p:nvPr/>
          </p:nvSpPr>
          <p:spPr bwMode="auto">
            <a:xfrm>
              <a:off x="1332141" y="2166278"/>
              <a:ext cx="724641" cy="781825"/>
            </a:xfrm>
            <a:custGeom>
              <a:avLst/>
              <a:gdLst>
                <a:gd name="T0" fmla="*/ 558 w 575"/>
                <a:gd name="T1" fmla="*/ 557 h 810"/>
                <a:gd name="T2" fmla="*/ 507 w 575"/>
                <a:gd name="T3" fmla="*/ 481 h 810"/>
                <a:gd name="T4" fmla="*/ 455 w 575"/>
                <a:gd name="T5" fmla="*/ 489 h 810"/>
                <a:gd name="T6" fmla="*/ 416 w 575"/>
                <a:gd name="T7" fmla="*/ 477 h 810"/>
                <a:gd name="T8" fmla="*/ 399 w 575"/>
                <a:gd name="T9" fmla="*/ 458 h 810"/>
                <a:gd name="T10" fmla="*/ 387 w 575"/>
                <a:gd name="T11" fmla="*/ 448 h 810"/>
                <a:gd name="T12" fmla="*/ 359 w 575"/>
                <a:gd name="T13" fmla="*/ 433 h 810"/>
                <a:gd name="T14" fmla="*/ 349 w 575"/>
                <a:gd name="T15" fmla="*/ 417 h 810"/>
                <a:gd name="T16" fmla="*/ 341 w 575"/>
                <a:gd name="T17" fmla="*/ 396 h 810"/>
                <a:gd name="T18" fmla="*/ 347 w 575"/>
                <a:gd name="T19" fmla="*/ 361 h 810"/>
                <a:gd name="T20" fmla="*/ 375 w 575"/>
                <a:gd name="T21" fmla="*/ 319 h 810"/>
                <a:gd name="T22" fmla="*/ 347 w 575"/>
                <a:gd name="T23" fmla="*/ 325 h 810"/>
                <a:gd name="T24" fmla="*/ 334 w 575"/>
                <a:gd name="T25" fmla="*/ 323 h 810"/>
                <a:gd name="T26" fmla="*/ 303 w 575"/>
                <a:gd name="T27" fmla="*/ 304 h 810"/>
                <a:gd name="T28" fmla="*/ 291 w 575"/>
                <a:gd name="T29" fmla="*/ 290 h 810"/>
                <a:gd name="T30" fmla="*/ 285 w 575"/>
                <a:gd name="T31" fmla="*/ 255 h 810"/>
                <a:gd name="T32" fmla="*/ 311 w 575"/>
                <a:gd name="T33" fmla="*/ 200 h 810"/>
                <a:gd name="T34" fmla="*/ 299 w 575"/>
                <a:gd name="T35" fmla="*/ 185 h 810"/>
                <a:gd name="T36" fmla="*/ 268 w 575"/>
                <a:gd name="T37" fmla="*/ 173 h 810"/>
                <a:gd name="T38" fmla="*/ 252 w 575"/>
                <a:gd name="T39" fmla="*/ 146 h 810"/>
                <a:gd name="T40" fmla="*/ 247 w 575"/>
                <a:gd name="T41" fmla="*/ 109 h 810"/>
                <a:gd name="T42" fmla="*/ 185 w 575"/>
                <a:gd name="T43" fmla="*/ 23 h 810"/>
                <a:gd name="T44" fmla="*/ 156 w 575"/>
                <a:gd name="T45" fmla="*/ 2 h 810"/>
                <a:gd name="T46" fmla="*/ 138 w 575"/>
                <a:gd name="T47" fmla="*/ 0 h 810"/>
                <a:gd name="T48" fmla="*/ 126 w 575"/>
                <a:gd name="T49" fmla="*/ 6 h 810"/>
                <a:gd name="T50" fmla="*/ 85 w 575"/>
                <a:gd name="T51" fmla="*/ 32 h 810"/>
                <a:gd name="T52" fmla="*/ 9 w 575"/>
                <a:gd name="T53" fmla="*/ 93 h 810"/>
                <a:gd name="T54" fmla="*/ 39 w 575"/>
                <a:gd name="T55" fmla="*/ 126 h 810"/>
                <a:gd name="T56" fmla="*/ 60 w 575"/>
                <a:gd name="T57" fmla="*/ 190 h 810"/>
                <a:gd name="T58" fmla="*/ 66 w 575"/>
                <a:gd name="T59" fmla="*/ 246 h 810"/>
                <a:gd name="T60" fmla="*/ 62 w 575"/>
                <a:gd name="T61" fmla="*/ 308 h 810"/>
                <a:gd name="T62" fmla="*/ 45 w 575"/>
                <a:gd name="T63" fmla="*/ 361 h 810"/>
                <a:gd name="T64" fmla="*/ 35 w 575"/>
                <a:gd name="T65" fmla="*/ 390 h 810"/>
                <a:gd name="T66" fmla="*/ 33 w 575"/>
                <a:gd name="T67" fmla="*/ 423 h 810"/>
                <a:gd name="T68" fmla="*/ 86 w 575"/>
                <a:gd name="T69" fmla="*/ 466 h 810"/>
                <a:gd name="T70" fmla="*/ 120 w 575"/>
                <a:gd name="T71" fmla="*/ 507 h 810"/>
                <a:gd name="T72" fmla="*/ 145 w 575"/>
                <a:gd name="T73" fmla="*/ 560 h 810"/>
                <a:gd name="T74" fmla="*/ 156 w 575"/>
                <a:gd name="T75" fmla="*/ 625 h 810"/>
                <a:gd name="T76" fmla="*/ 224 w 575"/>
                <a:gd name="T77" fmla="*/ 756 h 810"/>
                <a:gd name="T78" fmla="*/ 255 w 575"/>
                <a:gd name="T79" fmla="*/ 797 h 810"/>
                <a:gd name="T80" fmla="*/ 274 w 575"/>
                <a:gd name="T81" fmla="*/ 810 h 810"/>
                <a:gd name="T82" fmla="*/ 287 w 575"/>
                <a:gd name="T83" fmla="*/ 810 h 810"/>
                <a:gd name="T84" fmla="*/ 306 w 575"/>
                <a:gd name="T85" fmla="*/ 800 h 810"/>
                <a:gd name="T86" fmla="*/ 417 w 575"/>
                <a:gd name="T87" fmla="*/ 730 h 810"/>
                <a:gd name="T88" fmla="*/ 548 w 575"/>
                <a:gd name="T89" fmla="*/ 645 h 810"/>
                <a:gd name="T90" fmla="*/ 572 w 575"/>
                <a:gd name="T91" fmla="*/ 616 h 810"/>
                <a:gd name="T92" fmla="*/ 575 w 575"/>
                <a:gd name="T93" fmla="*/ 596 h 810"/>
                <a:gd name="T94" fmla="*/ 569 w 575"/>
                <a:gd name="T95" fmla="*/ 572 h 810"/>
                <a:gd name="T96" fmla="*/ 558 w 575"/>
                <a:gd name="T97" fmla="*/ 557 h 810"/>
                <a:gd name="T98" fmla="*/ 369 w 575"/>
                <a:gd name="T99" fmla="*/ 703 h 810"/>
                <a:gd name="T100" fmla="*/ 344 w 575"/>
                <a:gd name="T101" fmla="*/ 689 h 810"/>
                <a:gd name="T102" fmla="*/ 331 w 575"/>
                <a:gd name="T103" fmla="*/ 665 h 810"/>
                <a:gd name="T104" fmla="*/ 331 w 575"/>
                <a:gd name="T105" fmla="*/ 645 h 810"/>
                <a:gd name="T106" fmla="*/ 344 w 575"/>
                <a:gd name="T107" fmla="*/ 619 h 810"/>
                <a:gd name="T108" fmla="*/ 369 w 575"/>
                <a:gd name="T109" fmla="*/ 607 h 810"/>
                <a:gd name="T110" fmla="*/ 388 w 575"/>
                <a:gd name="T111" fmla="*/ 607 h 810"/>
                <a:gd name="T112" fmla="*/ 413 w 575"/>
                <a:gd name="T113" fmla="*/ 619 h 810"/>
                <a:gd name="T114" fmla="*/ 426 w 575"/>
                <a:gd name="T115" fmla="*/ 645 h 810"/>
                <a:gd name="T116" fmla="*/ 426 w 575"/>
                <a:gd name="T117" fmla="*/ 665 h 810"/>
                <a:gd name="T118" fmla="*/ 413 w 575"/>
                <a:gd name="T119" fmla="*/ 689 h 810"/>
                <a:gd name="T120" fmla="*/ 388 w 575"/>
                <a:gd name="T121" fmla="*/ 703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5" h="810">
                  <a:moveTo>
                    <a:pt x="558" y="557"/>
                  </a:moveTo>
                  <a:lnTo>
                    <a:pt x="558" y="557"/>
                  </a:lnTo>
                  <a:lnTo>
                    <a:pt x="558" y="557"/>
                  </a:lnTo>
                  <a:lnTo>
                    <a:pt x="558" y="557"/>
                  </a:lnTo>
                  <a:lnTo>
                    <a:pt x="507" y="481"/>
                  </a:lnTo>
                  <a:lnTo>
                    <a:pt x="507" y="481"/>
                  </a:lnTo>
                  <a:lnTo>
                    <a:pt x="478" y="487"/>
                  </a:lnTo>
                  <a:lnTo>
                    <a:pt x="455" y="489"/>
                  </a:lnTo>
                  <a:lnTo>
                    <a:pt x="455" y="489"/>
                  </a:lnTo>
                  <a:lnTo>
                    <a:pt x="440" y="489"/>
                  </a:lnTo>
                  <a:lnTo>
                    <a:pt x="426" y="484"/>
                  </a:lnTo>
                  <a:lnTo>
                    <a:pt x="416" y="477"/>
                  </a:lnTo>
                  <a:lnTo>
                    <a:pt x="405" y="467"/>
                  </a:lnTo>
                  <a:lnTo>
                    <a:pt x="405" y="467"/>
                  </a:lnTo>
                  <a:lnTo>
                    <a:pt x="399" y="458"/>
                  </a:lnTo>
                  <a:lnTo>
                    <a:pt x="396" y="449"/>
                  </a:lnTo>
                  <a:lnTo>
                    <a:pt x="396" y="449"/>
                  </a:lnTo>
                  <a:lnTo>
                    <a:pt x="387" y="448"/>
                  </a:lnTo>
                  <a:lnTo>
                    <a:pt x="378" y="445"/>
                  </a:lnTo>
                  <a:lnTo>
                    <a:pt x="369" y="439"/>
                  </a:lnTo>
                  <a:lnTo>
                    <a:pt x="359" y="433"/>
                  </a:lnTo>
                  <a:lnTo>
                    <a:pt x="359" y="433"/>
                  </a:lnTo>
                  <a:lnTo>
                    <a:pt x="353" y="425"/>
                  </a:lnTo>
                  <a:lnTo>
                    <a:pt x="349" y="417"/>
                  </a:lnTo>
                  <a:lnTo>
                    <a:pt x="344" y="410"/>
                  </a:lnTo>
                  <a:lnTo>
                    <a:pt x="343" y="404"/>
                  </a:lnTo>
                  <a:lnTo>
                    <a:pt x="341" y="396"/>
                  </a:lnTo>
                  <a:lnTo>
                    <a:pt x="341" y="389"/>
                  </a:lnTo>
                  <a:lnTo>
                    <a:pt x="343" y="375"/>
                  </a:lnTo>
                  <a:lnTo>
                    <a:pt x="347" y="361"/>
                  </a:lnTo>
                  <a:lnTo>
                    <a:pt x="355" y="346"/>
                  </a:lnTo>
                  <a:lnTo>
                    <a:pt x="364" y="332"/>
                  </a:lnTo>
                  <a:lnTo>
                    <a:pt x="375" y="319"/>
                  </a:lnTo>
                  <a:lnTo>
                    <a:pt x="375" y="319"/>
                  </a:lnTo>
                  <a:lnTo>
                    <a:pt x="361" y="323"/>
                  </a:lnTo>
                  <a:lnTo>
                    <a:pt x="347" y="325"/>
                  </a:lnTo>
                  <a:lnTo>
                    <a:pt x="347" y="325"/>
                  </a:lnTo>
                  <a:lnTo>
                    <a:pt x="340" y="325"/>
                  </a:lnTo>
                  <a:lnTo>
                    <a:pt x="334" y="323"/>
                  </a:lnTo>
                  <a:lnTo>
                    <a:pt x="321" y="319"/>
                  </a:lnTo>
                  <a:lnTo>
                    <a:pt x="311" y="311"/>
                  </a:lnTo>
                  <a:lnTo>
                    <a:pt x="303" y="304"/>
                  </a:lnTo>
                  <a:lnTo>
                    <a:pt x="303" y="304"/>
                  </a:lnTo>
                  <a:lnTo>
                    <a:pt x="297" y="297"/>
                  </a:lnTo>
                  <a:lnTo>
                    <a:pt x="291" y="290"/>
                  </a:lnTo>
                  <a:lnTo>
                    <a:pt x="287" y="281"/>
                  </a:lnTo>
                  <a:lnTo>
                    <a:pt x="285" y="269"/>
                  </a:lnTo>
                  <a:lnTo>
                    <a:pt x="285" y="255"/>
                  </a:lnTo>
                  <a:lnTo>
                    <a:pt x="290" y="240"/>
                  </a:lnTo>
                  <a:lnTo>
                    <a:pt x="297" y="222"/>
                  </a:lnTo>
                  <a:lnTo>
                    <a:pt x="311" y="200"/>
                  </a:lnTo>
                  <a:lnTo>
                    <a:pt x="311" y="200"/>
                  </a:lnTo>
                  <a:lnTo>
                    <a:pt x="299" y="185"/>
                  </a:lnTo>
                  <a:lnTo>
                    <a:pt x="299" y="185"/>
                  </a:lnTo>
                  <a:lnTo>
                    <a:pt x="279" y="179"/>
                  </a:lnTo>
                  <a:lnTo>
                    <a:pt x="279" y="179"/>
                  </a:lnTo>
                  <a:lnTo>
                    <a:pt x="268" y="173"/>
                  </a:lnTo>
                  <a:lnTo>
                    <a:pt x="261" y="164"/>
                  </a:lnTo>
                  <a:lnTo>
                    <a:pt x="255" y="155"/>
                  </a:lnTo>
                  <a:lnTo>
                    <a:pt x="252" y="146"/>
                  </a:lnTo>
                  <a:lnTo>
                    <a:pt x="249" y="135"/>
                  </a:lnTo>
                  <a:lnTo>
                    <a:pt x="247" y="126"/>
                  </a:lnTo>
                  <a:lnTo>
                    <a:pt x="247" y="109"/>
                  </a:lnTo>
                  <a:lnTo>
                    <a:pt x="247" y="109"/>
                  </a:lnTo>
                  <a:lnTo>
                    <a:pt x="185" y="23"/>
                  </a:lnTo>
                  <a:lnTo>
                    <a:pt x="185" y="23"/>
                  </a:lnTo>
                  <a:lnTo>
                    <a:pt x="176" y="12"/>
                  </a:lnTo>
                  <a:lnTo>
                    <a:pt x="167" y="5"/>
                  </a:lnTo>
                  <a:lnTo>
                    <a:pt x="156" y="2"/>
                  </a:lnTo>
                  <a:lnTo>
                    <a:pt x="147" y="0"/>
                  </a:lnTo>
                  <a:lnTo>
                    <a:pt x="147" y="0"/>
                  </a:lnTo>
                  <a:lnTo>
                    <a:pt x="138" y="0"/>
                  </a:lnTo>
                  <a:lnTo>
                    <a:pt x="132" y="3"/>
                  </a:lnTo>
                  <a:lnTo>
                    <a:pt x="126" y="6"/>
                  </a:lnTo>
                  <a:lnTo>
                    <a:pt x="126" y="6"/>
                  </a:lnTo>
                  <a:lnTo>
                    <a:pt x="124" y="6"/>
                  </a:lnTo>
                  <a:lnTo>
                    <a:pt x="124" y="6"/>
                  </a:lnTo>
                  <a:lnTo>
                    <a:pt x="85" y="32"/>
                  </a:lnTo>
                  <a:lnTo>
                    <a:pt x="0" y="88"/>
                  </a:lnTo>
                  <a:lnTo>
                    <a:pt x="0" y="88"/>
                  </a:lnTo>
                  <a:lnTo>
                    <a:pt x="9" y="93"/>
                  </a:lnTo>
                  <a:lnTo>
                    <a:pt x="19" y="102"/>
                  </a:lnTo>
                  <a:lnTo>
                    <a:pt x="28" y="112"/>
                  </a:lnTo>
                  <a:lnTo>
                    <a:pt x="39" y="126"/>
                  </a:lnTo>
                  <a:lnTo>
                    <a:pt x="47" y="143"/>
                  </a:lnTo>
                  <a:lnTo>
                    <a:pt x="54" y="164"/>
                  </a:lnTo>
                  <a:lnTo>
                    <a:pt x="60" y="190"/>
                  </a:lnTo>
                  <a:lnTo>
                    <a:pt x="65" y="220"/>
                  </a:lnTo>
                  <a:lnTo>
                    <a:pt x="65" y="220"/>
                  </a:lnTo>
                  <a:lnTo>
                    <a:pt x="66" y="246"/>
                  </a:lnTo>
                  <a:lnTo>
                    <a:pt x="66" y="270"/>
                  </a:lnTo>
                  <a:lnTo>
                    <a:pt x="65" y="290"/>
                  </a:lnTo>
                  <a:lnTo>
                    <a:pt x="62" y="308"/>
                  </a:lnTo>
                  <a:lnTo>
                    <a:pt x="59" y="323"/>
                  </a:lnTo>
                  <a:lnTo>
                    <a:pt x="54" y="337"/>
                  </a:lnTo>
                  <a:lnTo>
                    <a:pt x="45" y="361"/>
                  </a:lnTo>
                  <a:lnTo>
                    <a:pt x="45" y="361"/>
                  </a:lnTo>
                  <a:lnTo>
                    <a:pt x="39" y="376"/>
                  </a:lnTo>
                  <a:lnTo>
                    <a:pt x="35" y="390"/>
                  </a:lnTo>
                  <a:lnTo>
                    <a:pt x="33" y="405"/>
                  </a:lnTo>
                  <a:lnTo>
                    <a:pt x="33" y="423"/>
                  </a:lnTo>
                  <a:lnTo>
                    <a:pt x="33" y="423"/>
                  </a:lnTo>
                  <a:lnTo>
                    <a:pt x="47" y="431"/>
                  </a:lnTo>
                  <a:lnTo>
                    <a:pt x="65" y="446"/>
                  </a:lnTo>
                  <a:lnTo>
                    <a:pt x="86" y="466"/>
                  </a:lnTo>
                  <a:lnTo>
                    <a:pt x="98" y="478"/>
                  </a:lnTo>
                  <a:lnTo>
                    <a:pt x="109" y="492"/>
                  </a:lnTo>
                  <a:lnTo>
                    <a:pt x="120" y="507"/>
                  </a:lnTo>
                  <a:lnTo>
                    <a:pt x="129" y="524"/>
                  </a:lnTo>
                  <a:lnTo>
                    <a:pt x="138" y="540"/>
                  </a:lnTo>
                  <a:lnTo>
                    <a:pt x="145" y="560"/>
                  </a:lnTo>
                  <a:lnTo>
                    <a:pt x="151" y="580"/>
                  </a:lnTo>
                  <a:lnTo>
                    <a:pt x="154" y="603"/>
                  </a:lnTo>
                  <a:lnTo>
                    <a:pt x="156" y="625"/>
                  </a:lnTo>
                  <a:lnTo>
                    <a:pt x="156" y="651"/>
                  </a:lnTo>
                  <a:lnTo>
                    <a:pt x="156" y="651"/>
                  </a:lnTo>
                  <a:lnTo>
                    <a:pt x="224" y="756"/>
                  </a:lnTo>
                  <a:lnTo>
                    <a:pt x="224" y="756"/>
                  </a:lnTo>
                  <a:lnTo>
                    <a:pt x="241" y="780"/>
                  </a:lnTo>
                  <a:lnTo>
                    <a:pt x="255" y="797"/>
                  </a:lnTo>
                  <a:lnTo>
                    <a:pt x="262" y="803"/>
                  </a:lnTo>
                  <a:lnTo>
                    <a:pt x="268" y="807"/>
                  </a:lnTo>
                  <a:lnTo>
                    <a:pt x="274" y="810"/>
                  </a:lnTo>
                  <a:lnTo>
                    <a:pt x="280" y="810"/>
                  </a:lnTo>
                  <a:lnTo>
                    <a:pt x="280" y="810"/>
                  </a:lnTo>
                  <a:lnTo>
                    <a:pt x="287" y="810"/>
                  </a:lnTo>
                  <a:lnTo>
                    <a:pt x="293" y="807"/>
                  </a:lnTo>
                  <a:lnTo>
                    <a:pt x="306" y="800"/>
                  </a:lnTo>
                  <a:lnTo>
                    <a:pt x="306" y="800"/>
                  </a:lnTo>
                  <a:lnTo>
                    <a:pt x="311" y="797"/>
                  </a:lnTo>
                  <a:lnTo>
                    <a:pt x="311" y="797"/>
                  </a:lnTo>
                  <a:lnTo>
                    <a:pt x="417" y="730"/>
                  </a:lnTo>
                  <a:lnTo>
                    <a:pt x="488" y="684"/>
                  </a:lnTo>
                  <a:lnTo>
                    <a:pt x="548" y="645"/>
                  </a:lnTo>
                  <a:lnTo>
                    <a:pt x="548" y="645"/>
                  </a:lnTo>
                  <a:lnTo>
                    <a:pt x="558" y="636"/>
                  </a:lnTo>
                  <a:lnTo>
                    <a:pt x="567" y="627"/>
                  </a:lnTo>
                  <a:lnTo>
                    <a:pt x="572" y="616"/>
                  </a:lnTo>
                  <a:lnTo>
                    <a:pt x="575" y="606"/>
                  </a:lnTo>
                  <a:lnTo>
                    <a:pt x="575" y="606"/>
                  </a:lnTo>
                  <a:lnTo>
                    <a:pt x="575" y="596"/>
                  </a:lnTo>
                  <a:lnTo>
                    <a:pt x="573" y="587"/>
                  </a:lnTo>
                  <a:lnTo>
                    <a:pt x="572" y="580"/>
                  </a:lnTo>
                  <a:lnTo>
                    <a:pt x="569" y="572"/>
                  </a:lnTo>
                  <a:lnTo>
                    <a:pt x="563" y="562"/>
                  </a:lnTo>
                  <a:lnTo>
                    <a:pt x="558" y="557"/>
                  </a:lnTo>
                  <a:lnTo>
                    <a:pt x="558" y="557"/>
                  </a:lnTo>
                  <a:close/>
                  <a:moveTo>
                    <a:pt x="378" y="703"/>
                  </a:moveTo>
                  <a:lnTo>
                    <a:pt x="378" y="703"/>
                  </a:lnTo>
                  <a:lnTo>
                    <a:pt x="369" y="703"/>
                  </a:lnTo>
                  <a:lnTo>
                    <a:pt x="359" y="700"/>
                  </a:lnTo>
                  <a:lnTo>
                    <a:pt x="350" y="695"/>
                  </a:lnTo>
                  <a:lnTo>
                    <a:pt x="344" y="689"/>
                  </a:lnTo>
                  <a:lnTo>
                    <a:pt x="338" y="681"/>
                  </a:lnTo>
                  <a:lnTo>
                    <a:pt x="334" y="674"/>
                  </a:lnTo>
                  <a:lnTo>
                    <a:pt x="331" y="665"/>
                  </a:lnTo>
                  <a:lnTo>
                    <a:pt x="329" y="654"/>
                  </a:lnTo>
                  <a:lnTo>
                    <a:pt x="329" y="654"/>
                  </a:lnTo>
                  <a:lnTo>
                    <a:pt x="331" y="645"/>
                  </a:lnTo>
                  <a:lnTo>
                    <a:pt x="334" y="636"/>
                  </a:lnTo>
                  <a:lnTo>
                    <a:pt x="338" y="627"/>
                  </a:lnTo>
                  <a:lnTo>
                    <a:pt x="344" y="619"/>
                  </a:lnTo>
                  <a:lnTo>
                    <a:pt x="350" y="613"/>
                  </a:lnTo>
                  <a:lnTo>
                    <a:pt x="359" y="609"/>
                  </a:lnTo>
                  <a:lnTo>
                    <a:pt x="369" y="607"/>
                  </a:lnTo>
                  <a:lnTo>
                    <a:pt x="378" y="606"/>
                  </a:lnTo>
                  <a:lnTo>
                    <a:pt x="378" y="606"/>
                  </a:lnTo>
                  <a:lnTo>
                    <a:pt x="388" y="607"/>
                  </a:lnTo>
                  <a:lnTo>
                    <a:pt x="397" y="609"/>
                  </a:lnTo>
                  <a:lnTo>
                    <a:pt x="405" y="613"/>
                  </a:lnTo>
                  <a:lnTo>
                    <a:pt x="413" y="619"/>
                  </a:lnTo>
                  <a:lnTo>
                    <a:pt x="419" y="627"/>
                  </a:lnTo>
                  <a:lnTo>
                    <a:pt x="423" y="636"/>
                  </a:lnTo>
                  <a:lnTo>
                    <a:pt x="426" y="645"/>
                  </a:lnTo>
                  <a:lnTo>
                    <a:pt x="428" y="654"/>
                  </a:lnTo>
                  <a:lnTo>
                    <a:pt x="428" y="654"/>
                  </a:lnTo>
                  <a:lnTo>
                    <a:pt x="426" y="665"/>
                  </a:lnTo>
                  <a:lnTo>
                    <a:pt x="423" y="674"/>
                  </a:lnTo>
                  <a:lnTo>
                    <a:pt x="419" y="681"/>
                  </a:lnTo>
                  <a:lnTo>
                    <a:pt x="413" y="689"/>
                  </a:lnTo>
                  <a:lnTo>
                    <a:pt x="405" y="695"/>
                  </a:lnTo>
                  <a:lnTo>
                    <a:pt x="397" y="700"/>
                  </a:lnTo>
                  <a:lnTo>
                    <a:pt x="388" y="703"/>
                  </a:lnTo>
                  <a:lnTo>
                    <a:pt x="378" y="703"/>
                  </a:lnTo>
                  <a:lnTo>
                    <a:pt x="378" y="70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36265"/>
              <a:endParaRPr lang="en-GB">
                <a:solidFill>
                  <a:srgbClr val="473931"/>
                </a:solidFill>
              </a:endParaRPr>
            </a:p>
          </p:txBody>
        </p:sp>
        <p:sp>
          <p:nvSpPr>
            <p:cNvPr id="39" name="Freeform 14"/>
            <p:cNvSpPr>
              <a:spLocks/>
            </p:cNvSpPr>
            <p:nvPr/>
          </p:nvSpPr>
          <p:spPr bwMode="auto">
            <a:xfrm>
              <a:off x="1406496" y="2410478"/>
              <a:ext cx="243228" cy="137061"/>
            </a:xfrm>
            <a:custGeom>
              <a:avLst/>
              <a:gdLst>
                <a:gd name="T0" fmla="*/ 18 w 193"/>
                <a:gd name="T1" fmla="*/ 142 h 142"/>
                <a:gd name="T2" fmla="*/ 193 w 193"/>
                <a:gd name="T3" fmla="*/ 29 h 142"/>
                <a:gd name="T4" fmla="*/ 174 w 193"/>
                <a:gd name="T5" fmla="*/ 0 h 142"/>
                <a:gd name="T6" fmla="*/ 0 w 193"/>
                <a:gd name="T7" fmla="*/ 114 h 142"/>
                <a:gd name="T8" fmla="*/ 18 w 193"/>
                <a:gd name="T9" fmla="*/ 142 h 142"/>
              </a:gdLst>
              <a:ahLst/>
              <a:cxnLst>
                <a:cxn ang="0">
                  <a:pos x="T0" y="T1"/>
                </a:cxn>
                <a:cxn ang="0">
                  <a:pos x="T2" y="T3"/>
                </a:cxn>
                <a:cxn ang="0">
                  <a:pos x="T4" y="T5"/>
                </a:cxn>
                <a:cxn ang="0">
                  <a:pos x="T6" y="T7"/>
                </a:cxn>
                <a:cxn ang="0">
                  <a:pos x="T8" y="T9"/>
                </a:cxn>
              </a:cxnLst>
              <a:rect l="0" t="0" r="r" b="b"/>
              <a:pathLst>
                <a:path w="193" h="142">
                  <a:moveTo>
                    <a:pt x="18" y="142"/>
                  </a:moveTo>
                  <a:lnTo>
                    <a:pt x="193" y="29"/>
                  </a:lnTo>
                  <a:lnTo>
                    <a:pt x="174" y="0"/>
                  </a:lnTo>
                  <a:lnTo>
                    <a:pt x="0" y="114"/>
                  </a:lnTo>
                  <a:lnTo>
                    <a:pt x="18" y="1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36265"/>
              <a:endParaRPr lang="en-GB">
                <a:solidFill>
                  <a:srgbClr val="473931"/>
                </a:solidFill>
              </a:endParaRPr>
            </a:p>
          </p:txBody>
        </p:sp>
        <p:sp>
          <p:nvSpPr>
            <p:cNvPr id="40" name="Freeform 15"/>
            <p:cNvSpPr>
              <a:spLocks/>
            </p:cNvSpPr>
            <p:nvPr/>
          </p:nvSpPr>
          <p:spPr bwMode="auto">
            <a:xfrm>
              <a:off x="1454386" y="2499278"/>
              <a:ext cx="181475" cy="105209"/>
            </a:xfrm>
            <a:custGeom>
              <a:avLst/>
              <a:gdLst>
                <a:gd name="T0" fmla="*/ 18 w 144"/>
                <a:gd name="T1" fmla="*/ 109 h 109"/>
                <a:gd name="T2" fmla="*/ 144 w 144"/>
                <a:gd name="T3" fmla="*/ 27 h 109"/>
                <a:gd name="T4" fmla="*/ 126 w 144"/>
                <a:gd name="T5" fmla="*/ 0 h 109"/>
                <a:gd name="T6" fmla="*/ 0 w 144"/>
                <a:gd name="T7" fmla="*/ 81 h 109"/>
                <a:gd name="T8" fmla="*/ 18 w 144"/>
                <a:gd name="T9" fmla="*/ 109 h 109"/>
              </a:gdLst>
              <a:ahLst/>
              <a:cxnLst>
                <a:cxn ang="0">
                  <a:pos x="T0" y="T1"/>
                </a:cxn>
                <a:cxn ang="0">
                  <a:pos x="T2" y="T3"/>
                </a:cxn>
                <a:cxn ang="0">
                  <a:pos x="T4" y="T5"/>
                </a:cxn>
                <a:cxn ang="0">
                  <a:pos x="T6" y="T7"/>
                </a:cxn>
                <a:cxn ang="0">
                  <a:pos x="T8" y="T9"/>
                </a:cxn>
              </a:cxnLst>
              <a:rect l="0" t="0" r="r" b="b"/>
              <a:pathLst>
                <a:path w="144" h="109">
                  <a:moveTo>
                    <a:pt x="18" y="109"/>
                  </a:moveTo>
                  <a:lnTo>
                    <a:pt x="144" y="27"/>
                  </a:lnTo>
                  <a:lnTo>
                    <a:pt x="126" y="0"/>
                  </a:lnTo>
                  <a:lnTo>
                    <a:pt x="0" y="81"/>
                  </a:lnTo>
                  <a:lnTo>
                    <a:pt x="1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36265"/>
              <a:endParaRPr lang="en-GB">
                <a:solidFill>
                  <a:srgbClr val="473931"/>
                </a:solidFill>
              </a:endParaRPr>
            </a:p>
          </p:txBody>
        </p:sp>
        <p:sp>
          <p:nvSpPr>
            <p:cNvPr id="41" name="Freeform 16"/>
            <p:cNvSpPr>
              <a:spLocks/>
            </p:cNvSpPr>
            <p:nvPr/>
          </p:nvSpPr>
          <p:spPr bwMode="auto">
            <a:xfrm>
              <a:off x="1503536" y="2537886"/>
              <a:ext cx="214242" cy="121617"/>
            </a:xfrm>
            <a:custGeom>
              <a:avLst/>
              <a:gdLst>
                <a:gd name="T0" fmla="*/ 17 w 170"/>
                <a:gd name="T1" fmla="*/ 126 h 126"/>
                <a:gd name="T2" fmla="*/ 170 w 170"/>
                <a:gd name="T3" fmla="*/ 28 h 126"/>
                <a:gd name="T4" fmla="*/ 152 w 170"/>
                <a:gd name="T5" fmla="*/ 0 h 126"/>
                <a:gd name="T6" fmla="*/ 0 w 170"/>
                <a:gd name="T7" fmla="*/ 99 h 126"/>
                <a:gd name="T8" fmla="*/ 17 w 170"/>
                <a:gd name="T9" fmla="*/ 126 h 126"/>
              </a:gdLst>
              <a:ahLst/>
              <a:cxnLst>
                <a:cxn ang="0">
                  <a:pos x="T0" y="T1"/>
                </a:cxn>
                <a:cxn ang="0">
                  <a:pos x="T2" y="T3"/>
                </a:cxn>
                <a:cxn ang="0">
                  <a:pos x="T4" y="T5"/>
                </a:cxn>
                <a:cxn ang="0">
                  <a:pos x="T6" y="T7"/>
                </a:cxn>
                <a:cxn ang="0">
                  <a:pos x="T8" y="T9"/>
                </a:cxn>
              </a:cxnLst>
              <a:rect l="0" t="0" r="r" b="b"/>
              <a:pathLst>
                <a:path w="170" h="126">
                  <a:moveTo>
                    <a:pt x="17" y="126"/>
                  </a:moveTo>
                  <a:lnTo>
                    <a:pt x="170" y="28"/>
                  </a:lnTo>
                  <a:lnTo>
                    <a:pt x="152" y="0"/>
                  </a:lnTo>
                  <a:lnTo>
                    <a:pt x="0" y="99"/>
                  </a:lnTo>
                  <a:lnTo>
                    <a:pt x="17"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36265"/>
              <a:endParaRPr lang="en-GB">
                <a:solidFill>
                  <a:srgbClr val="473931"/>
                </a:solidFill>
              </a:endParaRPr>
            </a:p>
          </p:txBody>
        </p:sp>
        <p:sp>
          <p:nvSpPr>
            <p:cNvPr id="42" name="Freeform 17"/>
            <p:cNvSpPr>
              <a:spLocks/>
            </p:cNvSpPr>
            <p:nvPr/>
          </p:nvSpPr>
          <p:spPr bwMode="auto">
            <a:xfrm>
              <a:off x="1550164" y="2618965"/>
              <a:ext cx="162572" cy="96522"/>
            </a:xfrm>
            <a:custGeom>
              <a:avLst/>
              <a:gdLst>
                <a:gd name="T0" fmla="*/ 18 w 129"/>
                <a:gd name="T1" fmla="*/ 100 h 100"/>
                <a:gd name="T2" fmla="*/ 129 w 129"/>
                <a:gd name="T3" fmla="*/ 27 h 100"/>
                <a:gd name="T4" fmla="*/ 111 w 129"/>
                <a:gd name="T5" fmla="*/ 0 h 100"/>
                <a:gd name="T6" fmla="*/ 0 w 129"/>
                <a:gd name="T7" fmla="*/ 71 h 100"/>
                <a:gd name="T8" fmla="*/ 18 w 129"/>
                <a:gd name="T9" fmla="*/ 100 h 100"/>
              </a:gdLst>
              <a:ahLst/>
              <a:cxnLst>
                <a:cxn ang="0">
                  <a:pos x="T0" y="T1"/>
                </a:cxn>
                <a:cxn ang="0">
                  <a:pos x="T2" y="T3"/>
                </a:cxn>
                <a:cxn ang="0">
                  <a:pos x="T4" y="T5"/>
                </a:cxn>
                <a:cxn ang="0">
                  <a:pos x="T6" y="T7"/>
                </a:cxn>
                <a:cxn ang="0">
                  <a:pos x="T8" y="T9"/>
                </a:cxn>
              </a:cxnLst>
              <a:rect l="0" t="0" r="r" b="b"/>
              <a:pathLst>
                <a:path w="129" h="100">
                  <a:moveTo>
                    <a:pt x="18" y="100"/>
                  </a:moveTo>
                  <a:lnTo>
                    <a:pt x="129" y="27"/>
                  </a:lnTo>
                  <a:lnTo>
                    <a:pt x="111" y="0"/>
                  </a:lnTo>
                  <a:lnTo>
                    <a:pt x="0" y="71"/>
                  </a:lnTo>
                  <a:lnTo>
                    <a:pt x="18"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36265"/>
              <a:endParaRPr lang="en-GB">
                <a:solidFill>
                  <a:srgbClr val="473931"/>
                </a:solidFill>
              </a:endParaRPr>
            </a:p>
          </p:txBody>
        </p:sp>
      </p:grpSp>
      <p:sp>
        <p:nvSpPr>
          <p:cNvPr id="44" name="Rectangle 43"/>
          <p:cNvSpPr/>
          <p:nvPr/>
        </p:nvSpPr>
        <p:spPr>
          <a:xfrm>
            <a:off x="908194" y="5476591"/>
            <a:ext cx="1279551" cy="702658"/>
          </a:xfrm>
          <a:prstGeom prst="rect">
            <a:avLst/>
          </a:prstGeom>
        </p:spPr>
        <p:txBody>
          <a:bodyPr wrap="none">
            <a:spAutoFit/>
          </a:bodyPr>
          <a:lstStyle/>
          <a:p>
            <a:pPr defTabSz="618814"/>
            <a:r>
              <a:rPr lang="en-GB" sz="4400" b="1" dirty="0">
                <a:solidFill>
                  <a:schemeClr val="accent6">
                    <a:lumMod val="50000"/>
                  </a:schemeClr>
                </a:solidFill>
              </a:rPr>
              <a:t>Q&amp;A</a:t>
            </a:r>
          </a:p>
        </p:txBody>
      </p:sp>
      <p:sp>
        <p:nvSpPr>
          <p:cNvPr id="45" name="Rectangle 44"/>
          <p:cNvSpPr/>
          <p:nvPr/>
        </p:nvSpPr>
        <p:spPr>
          <a:xfrm>
            <a:off x="2192930" y="5524910"/>
            <a:ext cx="4445648" cy="648146"/>
          </a:xfrm>
          <a:prstGeom prst="rect">
            <a:avLst/>
          </a:prstGeom>
        </p:spPr>
        <p:txBody>
          <a:bodyPr wrap="none" lIns="123762" tIns="61882" rIns="123762" bIns="61882">
            <a:spAutoFit/>
          </a:bodyPr>
          <a:lstStyle/>
          <a:p>
            <a:pPr defTabSz="618814">
              <a:buClr>
                <a:srgbClr val="EF8201"/>
              </a:buClr>
            </a:pPr>
            <a:r>
              <a:rPr lang="en-US" sz="3800" dirty="0" smtClean="0">
                <a:solidFill>
                  <a:srgbClr val="473931"/>
                </a:solidFill>
                <a:latin typeface="Calibri Light"/>
                <a:cs typeface="Calibri Light"/>
              </a:rPr>
              <a:t>Questions &amp; Answers</a:t>
            </a:r>
            <a:endParaRPr lang="en-US" sz="3800" dirty="0">
              <a:solidFill>
                <a:srgbClr val="473931"/>
              </a:solidFill>
              <a:latin typeface="Calibri Light"/>
              <a:cs typeface="Calibri Light"/>
            </a:endParaRPr>
          </a:p>
        </p:txBody>
      </p:sp>
      <p:sp>
        <p:nvSpPr>
          <p:cNvPr id="49" name="AutoShape 3"/>
          <p:cNvSpPr>
            <a:spLocks noChangeAspect="1" noChangeArrowheads="1" noTextEdit="1"/>
          </p:cNvSpPr>
          <p:nvPr/>
        </p:nvSpPr>
        <p:spPr bwMode="auto">
          <a:xfrm>
            <a:off x="1081265" y="4950138"/>
            <a:ext cx="956881" cy="93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313690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49875" y="4396848"/>
            <a:ext cx="6107570" cy="949210"/>
          </a:xfrm>
          <a:prstGeom prst="rect">
            <a:avLst/>
          </a:prstGeom>
        </p:spPr>
        <p:txBody>
          <a:bodyPr wrap="square" lIns="117071" tIns="58535" rIns="117071" bIns="58535">
            <a:spAutoFit/>
          </a:bodyPr>
          <a:lstStyle/>
          <a:p>
            <a:pPr algn="ctr">
              <a:spcBef>
                <a:spcPct val="0"/>
              </a:spcBef>
              <a:defRPr/>
            </a:pPr>
            <a:r>
              <a:rPr lang="en-US" sz="5400" b="1" dirty="0" smtClean="0">
                <a:solidFill>
                  <a:schemeClr val="accent1"/>
                </a:solidFill>
                <a:latin typeface="+mj-lt"/>
                <a:cs typeface="Metric Light"/>
              </a:rPr>
              <a:t>Paradox Insight App</a:t>
            </a:r>
            <a:endParaRPr lang="en-US" sz="5400" b="1" dirty="0">
              <a:solidFill>
                <a:schemeClr val="accent1"/>
              </a:solidFill>
              <a:latin typeface="+mj-lt"/>
              <a:cs typeface="Metric Light"/>
            </a:endParaRPr>
          </a:p>
        </p:txBody>
      </p:sp>
      <p:grpSp>
        <p:nvGrpSpPr>
          <p:cNvPr id="7" name="Group 4"/>
          <p:cNvGrpSpPr>
            <a:grpSpLocks noChangeAspect="1"/>
          </p:cNvGrpSpPr>
          <p:nvPr/>
        </p:nvGrpSpPr>
        <p:grpSpPr bwMode="auto">
          <a:xfrm>
            <a:off x="3700894" y="1271956"/>
            <a:ext cx="5414422" cy="2736114"/>
            <a:chOff x="2972" y="1335"/>
            <a:chExt cx="2248" cy="1136"/>
          </a:xfrm>
        </p:grpSpPr>
        <p:sp>
          <p:nvSpPr>
            <p:cNvPr id="8" name="AutoShape 3"/>
            <p:cNvSpPr>
              <a:spLocks noChangeAspect="1" noChangeArrowheads="1" noTextEdit="1"/>
            </p:cNvSpPr>
            <p:nvPr/>
          </p:nvSpPr>
          <p:spPr bwMode="auto">
            <a:xfrm>
              <a:off x="2972" y="1335"/>
              <a:ext cx="2248" cy="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5"/>
            <p:cNvSpPr>
              <a:spLocks noEditPoints="1"/>
            </p:cNvSpPr>
            <p:nvPr/>
          </p:nvSpPr>
          <p:spPr bwMode="auto">
            <a:xfrm>
              <a:off x="3070" y="1330"/>
              <a:ext cx="2044" cy="493"/>
            </a:xfrm>
            <a:custGeom>
              <a:avLst/>
              <a:gdLst>
                <a:gd name="T0" fmla="*/ 2357 w 3384"/>
                <a:gd name="T1" fmla="*/ 665 h 821"/>
                <a:gd name="T2" fmla="*/ 2357 w 3384"/>
                <a:gd name="T3" fmla="*/ 665 h 821"/>
                <a:gd name="T4" fmla="*/ 2230 w 3384"/>
                <a:gd name="T5" fmla="*/ 618 h 821"/>
                <a:gd name="T6" fmla="*/ 2219 w 3384"/>
                <a:gd name="T7" fmla="*/ 608 h 821"/>
                <a:gd name="T8" fmla="*/ 2210 w 3384"/>
                <a:gd name="T9" fmla="*/ 619 h 821"/>
                <a:gd name="T10" fmla="*/ 2038 w 3384"/>
                <a:gd name="T11" fmla="*/ 698 h 821"/>
                <a:gd name="T12" fmla="*/ 1846 w 3384"/>
                <a:gd name="T13" fmla="*/ 591 h 821"/>
                <a:gd name="T14" fmla="*/ 1835 w 3384"/>
                <a:gd name="T15" fmla="*/ 573 h 821"/>
                <a:gd name="T16" fmla="*/ 1822 w 3384"/>
                <a:gd name="T17" fmla="*/ 590 h 821"/>
                <a:gd name="T18" fmla="*/ 1670 w 3384"/>
                <a:gd name="T19" fmla="*/ 665 h 821"/>
                <a:gd name="T20" fmla="*/ 1484 w 3384"/>
                <a:gd name="T21" fmla="*/ 488 h 821"/>
                <a:gd name="T22" fmla="*/ 1670 w 3384"/>
                <a:gd name="T23" fmla="*/ 312 h 821"/>
                <a:gd name="T24" fmla="*/ 1679 w 3384"/>
                <a:gd name="T25" fmla="*/ 312 h 821"/>
                <a:gd name="T26" fmla="*/ 1699 w 3384"/>
                <a:gd name="T27" fmla="*/ 313 h 821"/>
                <a:gd name="T28" fmla="*/ 1693 w 3384"/>
                <a:gd name="T29" fmla="*/ 295 h 821"/>
                <a:gd name="T30" fmla="*/ 1684 w 3384"/>
                <a:gd name="T31" fmla="*/ 235 h 821"/>
                <a:gd name="T32" fmla="*/ 1904 w 3384"/>
                <a:gd name="T33" fmla="*/ 25 h 821"/>
                <a:gd name="T34" fmla="*/ 2115 w 3384"/>
                <a:gd name="T35" fmla="*/ 175 h 821"/>
                <a:gd name="T36" fmla="*/ 2121 w 3384"/>
                <a:gd name="T37" fmla="*/ 195 h 821"/>
                <a:gd name="T38" fmla="*/ 2138 w 3384"/>
                <a:gd name="T39" fmla="*/ 181 h 821"/>
                <a:gd name="T40" fmla="*/ 2221 w 3384"/>
                <a:gd name="T41" fmla="*/ 150 h 821"/>
                <a:gd name="T42" fmla="*/ 2343 w 3384"/>
                <a:gd name="T43" fmla="*/ 266 h 821"/>
                <a:gd name="T44" fmla="*/ 2339 w 3384"/>
                <a:gd name="T45" fmla="*/ 295 h 821"/>
                <a:gd name="T46" fmla="*/ 2336 w 3384"/>
                <a:gd name="T47" fmla="*/ 312 h 821"/>
                <a:gd name="T48" fmla="*/ 2357 w 3384"/>
                <a:gd name="T49" fmla="*/ 312 h 821"/>
                <a:gd name="T50" fmla="*/ 2543 w 3384"/>
                <a:gd name="T51" fmla="*/ 488 h 821"/>
                <a:gd name="T52" fmla="*/ 2357 w 3384"/>
                <a:gd name="T53" fmla="*/ 665 h 821"/>
                <a:gd name="T54" fmla="*/ 3360 w 3384"/>
                <a:gd name="T55" fmla="*/ 745 h 821"/>
                <a:gd name="T56" fmla="*/ 3360 w 3384"/>
                <a:gd name="T57" fmla="*/ 745 h 821"/>
                <a:gd name="T58" fmla="*/ 3360 w 3384"/>
                <a:gd name="T59" fmla="*/ 506 h 821"/>
                <a:gd name="T60" fmla="*/ 3344 w 3384"/>
                <a:gd name="T61" fmla="*/ 478 h 821"/>
                <a:gd name="T62" fmla="*/ 2570 w 3384"/>
                <a:gd name="T63" fmla="*/ 478 h 821"/>
                <a:gd name="T64" fmla="*/ 2570 w 3384"/>
                <a:gd name="T65" fmla="*/ 476 h 821"/>
                <a:gd name="T66" fmla="*/ 2369 w 3384"/>
                <a:gd name="T67" fmla="*/ 286 h 821"/>
                <a:gd name="T68" fmla="*/ 2371 w 3384"/>
                <a:gd name="T69" fmla="*/ 266 h 821"/>
                <a:gd name="T70" fmla="*/ 2221 w 3384"/>
                <a:gd name="T71" fmla="*/ 123 h 821"/>
                <a:gd name="T72" fmla="*/ 2135 w 3384"/>
                <a:gd name="T73" fmla="*/ 149 h 821"/>
                <a:gd name="T74" fmla="*/ 1904 w 3384"/>
                <a:gd name="T75" fmla="*/ 0 h 821"/>
                <a:gd name="T76" fmla="*/ 1656 w 3384"/>
                <a:gd name="T77" fmla="*/ 235 h 821"/>
                <a:gd name="T78" fmla="*/ 1662 w 3384"/>
                <a:gd name="T79" fmla="*/ 285 h 821"/>
                <a:gd name="T80" fmla="*/ 1457 w 3384"/>
                <a:gd name="T81" fmla="*/ 476 h 821"/>
                <a:gd name="T82" fmla="*/ 1457 w 3384"/>
                <a:gd name="T83" fmla="*/ 478 h 821"/>
                <a:gd name="T84" fmla="*/ 40 w 3384"/>
                <a:gd name="T85" fmla="*/ 478 h 821"/>
                <a:gd name="T86" fmla="*/ 23 w 3384"/>
                <a:gd name="T87" fmla="*/ 506 h 821"/>
                <a:gd name="T88" fmla="*/ 23 w 3384"/>
                <a:gd name="T89" fmla="*/ 745 h 821"/>
                <a:gd name="T90" fmla="*/ 0 w 3384"/>
                <a:gd name="T91" fmla="*/ 781 h 821"/>
                <a:gd name="T92" fmla="*/ 40 w 3384"/>
                <a:gd name="T93" fmla="*/ 821 h 821"/>
                <a:gd name="T94" fmla="*/ 80 w 3384"/>
                <a:gd name="T95" fmla="*/ 781 h 821"/>
                <a:gd name="T96" fmla="*/ 57 w 3384"/>
                <a:gd name="T97" fmla="*/ 745 h 821"/>
                <a:gd name="T98" fmla="*/ 57 w 3384"/>
                <a:gd name="T99" fmla="*/ 511 h 821"/>
                <a:gd name="T100" fmla="*/ 1458 w 3384"/>
                <a:gd name="T101" fmla="*/ 511 h 821"/>
                <a:gd name="T102" fmla="*/ 1670 w 3384"/>
                <a:gd name="T103" fmla="*/ 692 h 821"/>
                <a:gd name="T104" fmla="*/ 1832 w 3384"/>
                <a:gd name="T105" fmla="*/ 621 h 821"/>
                <a:gd name="T106" fmla="*/ 2038 w 3384"/>
                <a:gd name="T107" fmla="*/ 724 h 821"/>
                <a:gd name="T108" fmla="*/ 2222 w 3384"/>
                <a:gd name="T109" fmla="*/ 646 h 821"/>
                <a:gd name="T110" fmla="*/ 2357 w 3384"/>
                <a:gd name="T111" fmla="*/ 692 h 821"/>
                <a:gd name="T112" fmla="*/ 2569 w 3384"/>
                <a:gd name="T113" fmla="*/ 511 h 821"/>
                <a:gd name="T114" fmla="*/ 3327 w 3384"/>
                <a:gd name="T115" fmla="*/ 511 h 821"/>
                <a:gd name="T116" fmla="*/ 3327 w 3384"/>
                <a:gd name="T117" fmla="*/ 745 h 821"/>
                <a:gd name="T118" fmla="*/ 3303 w 3384"/>
                <a:gd name="T119" fmla="*/ 781 h 821"/>
                <a:gd name="T120" fmla="*/ 3344 w 3384"/>
                <a:gd name="T121" fmla="*/ 821 h 821"/>
                <a:gd name="T122" fmla="*/ 3384 w 3384"/>
                <a:gd name="T123" fmla="*/ 781 h 821"/>
                <a:gd name="T124" fmla="*/ 3360 w 3384"/>
                <a:gd name="T125" fmla="*/ 745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4" h="821">
                  <a:moveTo>
                    <a:pt x="2357" y="665"/>
                  </a:moveTo>
                  <a:lnTo>
                    <a:pt x="2357" y="665"/>
                  </a:lnTo>
                  <a:cubicBezTo>
                    <a:pt x="2310" y="665"/>
                    <a:pt x="2265" y="648"/>
                    <a:pt x="2230" y="618"/>
                  </a:cubicBezTo>
                  <a:lnTo>
                    <a:pt x="2219" y="608"/>
                  </a:lnTo>
                  <a:lnTo>
                    <a:pt x="2210" y="619"/>
                  </a:lnTo>
                  <a:cubicBezTo>
                    <a:pt x="2168" y="669"/>
                    <a:pt x="2105" y="698"/>
                    <a:pt x="2038" y="698"/>
                  </a:cubicBezTo>
                  <a:cubicBezTo>
                    <a:pt x="1958" y="698"/>
                    <a:pt x="1885" y="657"/>
                    <a:pt x="1846" y="591"/>
                  </a:cubicBezTo>
                  <a:lnTo>
                    <a:pt x="1835" y="573"/>
                  </a:lnTo>
                  <a:lnTo>
                    <a:pt x="1822" y="590"/>
                  </a:lnTo>
                  <a:cubicBezTo>
                    <a:pt x="1787" y="637"/>
                    <a:pt x="1730" y="665"/>
                    <a:pt x="1670" y="665"/>
                  </a:cubicBezTo>
                  <a:cubicBezTo>
                    <a:pt x="1567" y="665"/>
                    <a:pt x="1484" y="586"/>
                    <a:pt x="1484" y="488"/>
                  </a:cubicBezTo>
                  <a:cubicBezTo>
                    <a:pt x="1484" y="391"/>
                    <a:pt x="1567" y="312"/>
                    <a:pt x="1670" y="312"/>
                  </a:cubicBezTo>
                  <a:cubicBezTo>
                    <a:pt x="1673" y="312"/>
                    <a:pt x="1676" y="312"/>
                    <a:pt x="1679" y="312"/>
                  </a:cubicBezTo>
                  <a:lnTo>
                    <a:pt x="1699" y="313"/>
                  </a:lnTo>
                  <a:lnTo>
                    <a:pt x="1693" y="295"/>
                  </a:lnTo>
                  <a:cubicBezTo>
                    <a:pt x="1687" y="275"/>
                    <a:pt x="1684" y="255"/>
                    <a:pt x="1684" y="235"/>
                  </a:cubicBezTo>
                  <a:cubicBezTo>
                    <a:pt x="1684" y="119"/>
                    <a:pt x="1782" y="25"/>
                    <a:pt x="1904" y="25"/>
                  </a:cubicBezTo>
                  <a:cubicBezTo>
                    <a:pt x="2001" y="25"/>
                    <a:pt x="2087" y="87"/>
                    <a:pt x="2115" y="175"/>
                  </a:cubicBezTo>
                  <a:lnTo>
                    <a:pt x="2121" y="195"/>
                  </a:lnTo>
                  <a:lnTo>
                    <a:pt x="2138" y="181"/>
                  </a:lnTo>
                  <a:cubicBezTo>
                    <a:pt x="2160" y="161"/>
                    <a:pt x="2190" y="150"/>
                    <a:pt x="2221" y="150"/>
                  </a:cubicBezTo>
                  <a:cubicBezTo>
                    <a:pt x="2288" y="150"/>
                    <a:pt x="2343" y="202"/>
                    <a:pt x="2343" y="266"/>
                  </a:cubicBezTo>
                  <a:cubicBezTo>
                    <a:pt x="2343" y="276"/>
                    <a:pt x="2342" y="286"/>
                    <a:pt x="2339" y="295"/>
                  </a:cubicBezTo>
                  <a:lnTo>
                    <a:pt x="2336" y="312"/>
                  </a:lnTo>
                  <a:lnTo>
                    <a:pt x="2357" y="312"/>
                  </a:lnTo>
                  <a:cubicBezTo>
                    <a:pt x="2460" y="312"/>
                    <a:pt x="2543" y="391"/>
                    <a:pt x="2543" y="488"/>
                  </a:cubicBezTo>
                  <a:cubicBezTo>
                    <a:pt x="2543" y="586"/>
                    <a:pt x="2460" y="665"/>
                    <a:pt x="2357" y="665"/>
                  </a:cubicBezTo>
                  <a:close/>
                  <a:moveTo>
                    <a:pt x="3360" y="745"/>
                  </a:moveTo>
                  <a:lnTo>
                    <a:pt x="3360" y="745"/>
                  </a:lnTo>
                  <a:lnTo>
                    <a:pt x="3360" y="506"/>
                  </a:lnTo>
                  <a:cubicBezTo>
                    <a:pt x="3360" y="493"/>
                    <a:pt x="3360" y="478"/>
                    <a:pt x="3344" y="478"/>
                  </a:cubicBezTo>
                  <a:lnTo>
                    <a:pt x="2570" y="478"/>
                  </a:lnTo>
                  <a:lnTo>
                    <a:pt x="2570" y="476"/>
                  </a:lnTo>
                  <a:cubicBezTo>
                    <a:pt x="2564" y="374"/>
                    <a:pt x="2477" y="291"/>
                    <a:pt x="2369" y="286"/>
                  </a:cubicBezTo>
                  <a:cubicBezTo>
                    <a:pt x="2370" y="279"/>
                    <a:pt x="2371" y="272"/>
                    <a:pt x="2371" y="266"/>
                  </a:cubicBezTo>
                  <a:cubicBezTo>
                    <a:pt x="2371" y="187"/>
                    <a:pt x="2304" y="123"/>
                    <a:pt x="2221" y="123"/>
                  </a:cubicBezTo>
                  <a:cubicBezTo>
                    <a:pt x="2190" y="123"/>
                    <a:pt x="2160" y="132"/>
                    <a:pt x="2135" y="149"/>
                  </a:cubicBezTo>
                  <a:cubicBezTo>
                    <a:pt x="2098" y="60"/>
                    <a:pt x="2006" y="0"/>
                    <a:pt x="1904" y="0"/>
                  </a:cubicBezTo>
                  <a:cubicBezTo>
                    <a:pt x="1767" y="0"/>
                    <a:pt x="1656" y="105"/>
                    <a:pt x="1656" y="235"/>
                  </a:cubicBezTo>
                  <a:cubicBezTo>
                    <a:pt x="1656" y="252"/>
                    <a:pt x="1658" y="269"/>
                    <a:pt x="1662" y="285"/>
                  </a:cubicBezTo>
                  <a:cubicBezTo>
                    <a:pt x="1552" y="289"/>
                    <a:pt x="1463" y="372"/>
                    <a:pt x="1457" y="476"/>
                  </a:cubicBezTo>
                  <a:cubicBezTo>
                    <a:pt x="1457" y="477"/>
                    <a:pt x="1457" y="478"/>
                    <a:pt x="1457" y="478"/>
                  </a:cubicBezTo>
                  <a:lnTo>
                    <a:pt x="40" y="478"/>
                  </a:lnTo>
                  <a:cubicBezTo>
                    <a:pt x="23" y="478"/>
                    <a:pt x="23" y="493"/>
                    <a:pt x="23" y="506"/>
                  </a:cubicBezTo>
                  <a:lnTo>
                    <a:pt x="23" y="745"/>
                  </a:lnTo>
                  <a:cubicBezTo>
                    <a:pt x="9" y="751"/>
                    <a:pt x="0" y="765"/>
                    <a:pt x="0" y="781"/>
                  </a:cubicBezTo>
                  <a:cubicBezTo>
                    <a:pt x="0" y="803"/>
                    <a:pt x="18" y="821"/>
                    <a:pt x="40" y="821"/>
                  </a:cubicBezTo>
                  <a:cubicBezTo>
                    <a:pt x="62" y="821"/>
                    <a:pt x="80" y="803"/>
                    <a:pt x="80" y="781"/>
                  </a:cubicBezTo>
                  <a:cubicBezTo>
                    <a:pt x="80" y="765"/>
                    <a:pt x="70" y="751"/>
                    <a:pt x="57" y="745"/>
                  </a:cubicBezTo>
                  <a:cubicBezTo>
                    <a:pt x="57" y="699"/>
                    <a:pt x="57" y="560"/>
                    <a:pt x="57" y="511"/>
                  </a:cubicBezTo>
                  <a:lnTo>
                    <a:pt x="1458" y="511"/>
                  </a:lnTo>
                  <a:cubicBezTo>
                    <a:pt x="1471" y="613"/>
                    <a:pt x="1560" y="692"/>
                    <a:pt x="1670" y="692"/>
                  </a:cubicBezTo>
                  <a:cubicBezTo>
                    <a:pt x="1732" y="692"/>
                    <a:pt x="1792" y="666"/>
                    <a:pt x="1832" y="621"/>
                  </a:cubicBezTo>
                  <a:cubicBezTo>
                    <a:pt x="1878" y="685"/>
                    <a:pt x="1955" y="724"/>
                    <a:pt x="2038" y="724"/>
                  </a:cubicBezTo>
                  <a:cubicBezTo>
                    <a:pt x="2108" y="724"/>
                    <a:pt x="2175" y="696"/>
                    <a:pt x="2222" y="646"/>
                  </a:cubicBezTo>
                  <a:cubicBezTo>
                    <a:pt x="2260" y="676"/>
                    <a:pt x="2308" y="692"/>
                    <a:pt x="2357" y="692"/>
                  </a:cubicBezTo>
                  <a:cubicBezTo>
                    <a:pt x="2467" y="692"/>
                    <a:pt x="2557" y="613"/>
                    <a:pt x="2569" y="511"/>
                  </a:cubicBezTo>
                  <a:lnTo>
                    <a:pt x="3327" y="511"/>
                  </a:lnTo>
                  <a:cubicBezTo>
                    <a:pt x="3327" y="560"/>
                    <a:pt x="3327" y="699"/>
                    <a:pt x="3327" y="745"/>
                  </a:cubicBezTo>
                  <a:cubicBezTo>
                    <a:pt x="3313" y="751"/>
                    <a:pt x="3303" y="765"/>
                    <a:pt x="3303" y="781"/>
                  </a:cubicBezTo>
                  <a:cubicBezTo>
                    <a:pt x="3303" y="803"/>
                    <a:pt x="3321" y="821"/>
                    <a:pt x="3344" y="821"/>
                  </a:cubicBezTo>
                  <a:cubicBezTo>
                    <a:pt x="3366" y="821"/>
                    <a:pt x="3384" y="803"/>
                    <a:pt x="3384" y="781"/>
                  </a:cubicBezTo>
                  <a:cubicBezTo>
                    <a:pt x="3384" y="765"/>
                    <a:pt x="3374" y="751"/>
                    <a:pt x="3360" y="745"/>
                  </a:cubicBezTo>
                  <a:close/>
                </a:path>
              </a:pathLst>
            </a:custGeom>
            <a:solidFill>
              <a:schemeClr val="bg2">
                <a:alpha val="3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p:cNvSpPr>
              <a:spLocks noEditPoints="1"/>
            </p:cNvSpPr>
            <p:nvPr/>
          </p:nvSpPr>
          <p:spPr bwMode="auto">
            <a:xfrm>
              <a:off x="2972" y="1871"/>
              <a:ext cx="245" cy="487"/>
            </a:xfrm>
            <a:custGeom>
              <a:avLst/>
              <a:gdLst>
                <a:gd name="T0" fmla="*/ 370 w 406"/>
                <a:gd name="T1" fmla="*/ 163 h 810"/>
                <a:gd name="T2" fmla="*/ 370 w 406"/>
                <a:gd name="T3" fmla="*/ 163 h 810"/>
                <a:gd name="T4" fmla="*/ 337 w 406"/>
                <a:gd name="T5" fmla="*/ 130 h 810"/>
                <a:gd name="T6" fmla="*/ 69 w 406"/>
                <a:gd name="T7" fmla="*/ 130 h 810"/>
                <a:gd name="T8" fmla="*/ 36 w 406"/>
                <a:gd name="T9" fmla="*/ 163 h 810"/>
                <a:gd name="T10" fmla="*/ 36 w 406"/>
                <a:gd name="T11" fmla="*/ 647 h 810"/>
                <a:gd name="T12" fmla="*/ 69 w 406"/>
                <a:gd name="T13" fmla="*/ 680 h 810"/>
                <a:gd name="T14" fmla="*/ 337 w 406"/>
                <a:gd name="T15" fmla="*/ 680 h 810"/>
                <a:gd name="T16" fmla="*/ 370 w 406"/>
                <a:gd name="T17" fmla="*/ 647 h 810"/>
                <a:gd name="T18" fmla="*/ 370 w 406"/>
                <a:gd name="T19" fmla="*/ 163 h 810"/>
                <a:gd name="T20" fmla="*/ 254 w 406"/>
                <a:gd name="T21" fmla="*/ 745 h 810"/>
                <a:gd name="T22" fmla="*/ 254 w 406"/>
                <a:gd name="T23" fmla="*/ 745 h 810"/>
                <a:gd name="T24" fmla="*/ 203 w 406"/>
                <a:gd name="T25" fmla="*/ 694 h 810"/>
                <a:gd name="T26" fmla="*/ 152 w 406"/>
                <a:gd name="T27" fmla="*/ 745 h 810"/>
                <a:gd name="T28" fmla="*/ 203 w 406"/>
                <a:gd name="T29" fmla="*/ 795 h 810"/>
                <a:gd name="T30" fmla="*/ 254 w 406"/>
                <a:gd name="T31" fmla="*/ 745 h 810"/>
                <a:gd name="T32" fmla="*/ 152 w 406"/>
                <a:gd name="T33" fmla="*/ 74 h 810"/>
                <a:gd name="T34" fmla="*/ 152 w 406"/>
                <a:gd name="T35" fmla="*/ 74 h 810"/>
                <a:gd name="T36" fmla="*/ 165 w 406"/>
                <a:gd name="T37" fmla="*/ 87 h 810"/>
                <a:gd name="T38" fmla="*/ 241 w 406"/>
                <a:gd name="T39" fmla="*/ 87 h 810"/>
                <a:gd name="T40" fmla="*/ 254 w 406"/>
                <a:gd name="T41" fmla="*/ 74 h 810"/>
                <a:gd name="T42" fmla="*/ 241 w 406"/>
                <a:gd name="T43" fmla="*/ 61 h 810"/>
                <a:gd name="T44" fmla="*/ 165 w 406"/>
                <a:gd name="T45" fmla="*/ 61 h 810"/>
                <a:gd name="T46" fmla="*/ 152 w 406"/>
                <a:gd name="T47" fmla="*/ 74 h 810"/>
                <a:gd name="T48" fmla="*/ 406 w 406"/>
                <a:gd name="T49" fmla="*/ 73 h 810"/>
                <a:gd name="T50" fmla="*/ 406 w 406"/>
                <a:gd name="T51" fmla="*/ 73 h 810"/>
                <a:gd name="T52" fmla="*/ 406 w 406"/>
                <a:gd name="T53" fmla="*/ 737 h 810"/>
                <a:gd name="T54" fmla="*/ 334 w 406"/>
                <a:gd name="T55" fmla="*/ 810 h 810"/>
                <a:gd name="T56" fmla="*/ 72 w 406"/>
                <a:gd name="T57" fmla="*/ 810 h 810"/>
                <a:gd name="T58" fmla="*/ 0 w 406"/>
                <a:gd name="T59" fmla="*/ 737 h 810"/>
                <a:gd name="T60" fmla="*/ 0 w 406"/>
                <a:gd name="T61" fmla="*/ 73 h 810"/>
                <a:gd name="T62" fmla="*/ 72 w 406"/>
                <a:gd name="T63" fmla="*/ 0 h 810"/>
                <a:gd name="T64" fmla="*/ 334 w 406"/>
                <a:gd name="T65" fmla="*/ 0 h 810"/>
                <a:gd name="T66" fmla="*/ 406 w 406"/>
                <a:gd name="T67" fmla="*/ 73 h 810"/>
                <a:gd name="T68" fmla="*/ 240 w 406"/>
                <a:gd name="T69" fmla="*/ 745 h 810"/>
                <a:gd name="T70" fmla="*/ 240 w 406"/>
                <a:gd name="T71" fmla="*/ 745 h 810"/>
                <a:gd name="T72" fmla="*/ 203 w 406"/>
                <a:gd name="T73" fmla="*/ 782 h 810"/>
                <a:gd name="T74" fmla="*/ 166 w 406"/>
                <a:gd name="T75" fmla="*/ 745 h 810"/>
                <a:gd name="T76" fmla="*/ 203 w 406"/>
                <a:gd name="T77" fmla="*/ 707 h 810"/>
                <a:gd name="T78" fmla="*/ 240 w 406"/>
                <a:gd name="T79" fmla="*/ 745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6" h="810">
                  <a:moveTo>
                    <a:pt x="370" y="163"/>
                  </a:moveTo>
                  <a:lnTo>
                    <a:pt x="370" y="163"/>
                  </a:lnTo>
                  <a:cubicBezTo>
                    <a:pt x="370" y="145"/>
                    <a:pt x="355" y="130"/>
                    <a:pt x="337" y="130"/>
                  </a:cubicBezTo>
                  <a:lnTo>
                    <a:pt x="69" y="130"/>
                  </a:lnTo>
                  <a:cubicBezTo>
                    <a:pt x="51" y="130"/>
                    <a:pt x="36" y="145"/>
                    <a:pt x="36" y="163"/>
                  </a:cubicBezTo>
                  <a:lnTo>
                    <a:pt x="36" y="647"/>
                  </a:lnTo>
                  <a:cubicBezTo>
                    <a:pt x="36" y="665"/>
                    <a:pt x="51" y="680"/>
                    <a:pt x="69" y="680"/>
                  </a:cubicBezTo>
                  <a:lnTo>
                    <a:pt x="337" y="680"/>
                  </a:lnTo>
                  <a:cubicBezTo>
                    <a:pt x="355" y="680"/>
                    <a:pt x="370" y="665"/>
                    <a:pt x="370" y="647"/>
                  </a:cubicBezTo>
                  <a:lnTo>
                    <a:pt x="370" y="163"/>
                  </a:lnTo>
                  <a:close/>
                  <a:moveTo>
                    <a:pt x="254" y="745"/>
                  </a:moveTo>
                  <a:lnTo>
                    <a:pt x="254" y="745"/>
                  </a:lnTo>
                  <a:cubicBezTo>
                    <a:pt x="254" y="717"/>
                    <a:pt x="231" y="694"/>
                    <a:pt x="203" y="694"/>
                  </a:cubicBezTo>
                  <a:cubicBezTo>
                    <a:pt x="175" y="694"/>
                    <a:pt x="152" y="717"/>
                    <a:pt x="152" y="745"/>
                  </a:cubicBezTo>
                  <a:cubicBezTo>
                    <a:pt x="152" y="773"/>
                    <a:pt x="175" y="795"/>
                    <a:pt x="203" y="795"/>
                  </a:cubicBezTo>
                  <a:cubicBezTo>
                    <a:pt x="231" y="795"/>
                    <a:pt x="254" y="773"/>
                    <a:pt x="254" y="745"/>
                  </a:cubicBezTo>
                  <a:close/>
                  <a:moveTo>
                    <a:pt x="152" y="74"/>
                  </a:moveTo>
                  <a:lnTo>
                    <a:pt x="152" y="74"/>
                  </a:lnTo>
                  <a:cubicBezTo>
                    <a:pt x="152" y="81"/>
                    <a:pt x="158" y="87"/>
                    <a:pt x="165" y="87"/>
                  </a:cubicBezTo>
                  <a:lnTo>
                    <a:pt x="241" y="87"/>
                  </a:lnTo>
                  <a:cubicBezTo>
                    <a:pt x="248" y="87"/>
                    <a:pt x="254" y="81"/>
                    <a:pt x="254" y="74"/>
                  </a:cubicBezTo>
                  <a:cubicBezTo>
                    <a:pt x="254" y="67"/>
                    <a:pt x="248" y="61"/>
                    <a:pt x="241" y="61"/>
                  </a:cubicBezTo>
                  <a:lnTo>
                    <a:pt x="165" y="61"/>
                  </a:lnTo>
                  <a:cubicBezTo>
                    <a:pt x="158" y="61"/>
                    <a:pt x="152" y="67"/>
                    <a:pt x="152" y="74"/>
                  </a:cubicBezTo>
                  <a:close/>
                  <a:moveTo>
                    <a:pt x="406" y="73"/>
                  </a:moveTo>
                  <a:lnTo>
                    <a:pt x="406" y="73"/>
                  </a:lnTo>
                  <a:lnTo>
                    <a:pt x="406" y="737"/>
                  </a:lnTo>
                  <a:cubicBezTo>
                    <a:pt x="406" y="777"/>
                    <a:pt x="374" y="810"/>
                    <a:pt x="334" y="810"/>
                  </a:cubicBezTo>
                  <a:lnTo>
                    <a:pt x="72" y="810"/>
                  </a:lnTo>
                  <a:cubicBezTo>
                    <a:pt x="32" y="810"/>
                    <a:pt x="0" y="777"/>
                    <a:pt x="0" y="737"/>
                  </a:cubicBezTo>
                  <a:lnTo>
                    <a:pt x="0" y="73"/>
                  </a:lnTo>
                  <a:cubicBezTo>
                    <a:pt x="0" y="33"/>
                    <a:pt x="32" y="0"/>
                    <a:pt x="72" y="0"/>
                  </a:cubicBezTo>
                  <a:lnTo>
                    <a:pt x="334" y="0"/>
                  </a:lnTo>
                  <a:cubicBezTo>
                    <a:pt x="374" y="0"/>
                    <a:pt x="406" y="33"/>
                    <a:pt x="406" y="73"/>
                  </a:cubicBezTo>
                  <a:close/>
                  <a:moveTo>
                    <a:pt x="240" y="745"/>
                  </a:moveTo>
                  <a:lnTo>
                    <a:pt x="240" y="745"/>
                  </a:lnTo>
                  <a:cubicBezTo>
                    <a:pt x="240" y="766"/>
                    <a:pt x="224" y="782"/>
                    <a:pt x="203" y="782"/>
                  </a:cubicBezTo>
                  <a:cubicBezTo>
                    <a:pt x="182" y="782"/>
                    <a:pt x="166" y="766"/>
                    <a:pt x="166" y="745"/>
                  </a:cubicBezTo>
                  <a:cubicBezTo>
                    <a:pt x="166" y="724"/>
                    <a:pt x="182" y="707"/>
                    <a:pt x="203" y="707"/>
                  </a:cubicBezTo>
                  <a:cubicBezTo>
                    <a:pt x="224" y="707"/>
                    <a:pt x="240" y="724"/>
                    <a:pt x="240" y="74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p:cNvSpPr>
              <a:spLocks noEditPoints="1"/>
            </p:cNvSpPr>
            <p:nvPr/>
          </p:nvSpPr>
          <p:spPr bwMode="auto">
            <a:xfrm>
              <a:off x="4949" y="1871"/>
              <a:ext cx="281" cy="600"/>
            </a:xfrm>
            <a:custGeom>
              <a:avLst/>
              <a:gdLst>
                <a:gd name="T0" fmla="*/ 410 w 466"/>
                <a:gd name="T1" fmla="*/ 616 h 999"/>
                <a:gd name="T2" fmla="*/ 55 w 466"/>
                <a:gd name="T3" fmla="*/ 334 h 999"/>
                <a:gd name="T4" fmla="*/ 410 w 466"/>
                <a:gd name="T5" fmla="*/ 616 h 999"/>
                <a:gd name="T6" fmla="*/ 184 w 466"/>
                <a:gd name="T7" fmla="*/ 729 h 999"/>
                <a:gd name="T8" fmla="*/ 282 w 466"/>
                <a:gd name="T9" fmla="*/ 729 h 999"/>
                <a:gd name="T10" fmla="*/ 184 w 466"/>
                <a:gd name="T11" fmla="*/ 729 h 999"/>
                <a:gd name="T12" fmla="*/ 353 w 466"/>
                <a:gd name="T13" fmla="*/ 874 h 999"/>
                <a:gd name="T14" fmla="*/ 233 w 466"/>
                <a:gd name="T15" fmla="*/ 910 h 999"/>
                <a:gd name="T16" fmla="*/ 112 w 466"/>
                <a:gd name="T17" fmla="*/ 874 h 999"/>
                <a:gd name="T18" fmla="*/ 233 w 466"/>
                <a:gd name="T19" fmla="*/ 817 h 999"/>
                <a:gd name="T20" fmla="*/ 353 w 466"/>
                <a:gd name="T21" fmla="*/ 874 h 999"/>
                <a:gd name="T22" fmla="*/ 310 w 466"/>
                <a:gd name="T23" fmla="*/ 945 h 999"/>
                <a:gd name="T24" fmla="*/ 321 w 466"/>
                <a:gd name="T25" fmla="*/ 925 h 999"/>
                <a:gd name="T26" fmla="*/ 310 w 466"/>
                <a:gd name="T27" fmla="*/ 945 h 999"/>
                <a:gd name="T28" fmla="*/ 281 w 466"/>
                <a:gd name="T29" fmla="*/ 948 h 999"/>
                <a:gd name="T30" fmla="*/ 257 w 466"/>
                <a:gd name="T31" fmla="*/ 932 h 999"/>
                <a:gd name="T32" fmla="*/ 288 w 466"/>
                <a:gd name="T33" fmla="*/ 948 h 999"/>
                <a:gd name="T34" fmla="*/ 221 w 466"/>
                <a:gd name="T35" fmla="*/ 948 h 999"/>
                <a:gd name="T36" fmla="*/ 221 w 466"/>
                <a:gd name="T37" fmla="*/ 948 h 999"/>
                <a:gd name="T38" fmla="*/ 244 w 466"/>
                <a:gd name="T39" fmla="*/ 947 h 999"/>
                <a:gd name="T40" fmla="*/ 221 w 466"/>
                <a:gd name="T41" fmla="*/ 948 h 999"/>
                <a:gd name="T42" fmla="*/ 203 w 466"/>
                <a:gd name="T43" fmla="*/ 941 h 999"/>
                <a:gd name="T44" fmla="*/ 184 w 466"/>
                <a:gd name="T45" fmla="*/ 948 h 999"/>
                <a:gd name="T46" fmla="*/ 186 w 466"/>
                <a:gd name="T47" fmla="*/ 932 h 999"/>
                <a:gd name="T48" fmla="*/ 203 w 466"/>
                <a:gd name="T49" fmla="*/ 941 h 999"/>
                <a:gd name="T50" fmla="*/ 155 w 466"/>
                <a:gd name="T51" fmla="*/ 945 h 999"/>
                <a:gd name="T52" fmla="*/ 144 w 466"/>
                <a:gd name="T53" fmla="*/ 925 h 999"/>
                <a:gd name="T54" fmla="*/ 155 w 466"/>
                <a:gd name="T55" fmla="*/ 945 h 999"/>
                <a:gd name="T56" fmla="*/ 281 w 466"/>
                <a:gd name="T57" fmla="*/ 0 h 999"/>
                <a:gd name="T58" fmla="*/ 0 w 466"/>
                <a:gd name="T59" fmla="*/ 184 h 999"/>
                <a:gd name="T60" fmla="*/ 184 w 466"/>
                <a:gd name="T61" fmla="*/ 999 h 999"/>
                <a:gd name="T62" fmla="*/ 466 w 466"/>
                <a:gd name="T63" fmla="*/ 814 h 999"/>
                <a:gd name="T64" fmla="*/ 281 w 466"/>
                <a:gd name="T65" fmla="*/ 0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6" h="999">
                  <a:moveTo>
                    <a:pt x="410" y="616"/>
                  </a:moveTo>
                  <a:lnTo>
                    <a:pt x="410" y="616"/>
                  </a:lnTo>
                  <a:lnTo>
                    <a:pt x="55" y="616"/>
                  </a:lnTo>
                  <a:lnTo>
                    <a:pt x="55" y="334"/>
                  </a:lnTo>
                  <a:lnTo>
                    <a:pt x="410" y="334"/>
                  </a:lnTo>
                  <a:lnTo>
                    <a:pt x="410" y="616"/>
                  </a:lnTo>
                  <a:close/>
                  <a:moveTo>
                    <a:pt x="184" y="729"/>
                  </a:moveTo>
                  <a:lnTo>
                    <a:pt x="184" y="729"/>
                  </a:lnTo>
                  <a:cubicBezTo>
                    <a:pt x="184" y="704"/>
                    <a:pt x="206" y="683"/>
                    <a:pt x="233" y="683"/>
                  </a:cubicBezTo>
                  <a:cubicBezTo>
                    <a:pt x="260" y="683"/>
                    <a:pt x="282" y="704"/>
                    <a:pt x="282" y="729"/>
                  </a:cubicBezTo>
                  <a:cubicBezTo>
                    <a:pt x="282" y="754"/>
                    <a:pt x="260" y="775"/>
                    <a:pt x="233" y="775"/>
                  </a:cubicBezTo>
                  <a:cubicBezTo>
                    <a:pt x="206" y="775"/>
                    <a:pt x="184" y="754"/>
                    <a:pt x="184" y="729"/>
                  </a:cubicBezTo>
                  <a:close/>
                  <a:moveTo>
                    <a:pt x="353" y="874"/>
                  </a:moveTo>
                  <a:lnTo>
                    <a:pt x="353" y="874"/>
                  </a:lnTo>
                  <a:cubicBezTo>
                    <a:pt x="336" y="891"/>
                    <a:pt x="315" y="901"/>
                    <a:pt x="292" y="904"/>
                  </a:cubicBezTo>
                  <a:lnTo>
                    <a:pt x="233" y="910"/>
                  </a:lnTo>
                  <a:lnTo>
                    <a:pt x="176" y="904"/>
                  </a:lnTo>
                  <a:cubicBezTo>
                    <a:pt x="152" y="902"/>
                    <a:pt x="130" y="892"/>
                    <a:pt x="112" y="874"/>
                  </a:cubicBezTo>
                  <a:cubicBezTo>
                    <a:pt x="93" y="855"/>
                    <a:pt x="82" y="830"/>
                    <a:pt x="82" y="803"/>
                  </a:cubicBezTo>
                  <a:lnTo>
                    <a:pt x="233" y="817"/>
                  </a:lnTo>
                  <a:lnTo>
                    <a:pt x="383" y="803"/>
                  </a:lnTo>
                  <a:cubicBezTo>
                    <a:pt x="383" y="830"/>
                    <a:pt x="372" y="855"/>
                    <a:pt x="353" y="874"/>
                  </a:cubicBezTo>
                  <a:close/>
                  <a:moveTo>
                    <a:pt x="310" y="945"/>
                  </a:moveTo>
                  <a:lnTo>
                    <a:pt x="310" y="945"/>
                  </a:lnTo>
                  <a:lnTo>
                    <a:pt x="302" y="930"/>
                  </a:lnTo>
                  <a:cubicBezTo>
                    <a:pt x="308" y="929"/>
                    <a:pt x="315" y="927"/>
                    <a:pt x="321" y="925"/>
                  </a:cubicBezTo>
                  <a:lnTo>
                    <a:pt x="329" y="939"/>
                  </a:lnTo>
                  <a:cubicBezTo>
                    <a:pt x="323" y="941"/>
                    <a:pt x="316" y="943"/>
                    <a:pt x="310" y="945"/>
                  </a:cubicBezTo>
                  <a:close/>
                  <a:moveTo>
                    <a:pt x="281" y="948"/>
                  </a:moveTo>
                  <a:lnTo>
                    <a:pt x="281" y="948"/>
                  </a:lnTo>
                  <a:lnTo>
                    <a:pt x="266" y="948"/>
                  </a:lnTo>
                  <a:lnTo>
                    <a:pt x="257" y="932"/>
                  </a:lnTo>
                  <a:lnTo>
                    <a:pt x="279" y="932"/>
                  </a:lnTo>
                  <a:lnTo>
                    <a:pt x="288" y="948"/>
                  </a:lnTo>
                  <a:cubicBezTo>
                    <a:pt x="286" y="948"/>
                    <a:pt x="283" y="948"/>
                    <a:pt x="281" y="948"/>
                  </a:cubicBezTo>
                  <a:close/>
                  <a:moveTo>
                    <a:pt x="221" y="948"/>
                  </a:moveTo>
                  <a:lnTo>
                    <a:pt x="221" y="948"/>
                  </a:lnTo>
                  <a:lnTo>
                    <a:pt x="221" y="948"/>
                  </a:lnTo>
                  <a:lnTo>
                    <a:pt x="233" y="927"/>
                  </a:lnTo>
                  <a:lnTo>
                    <a:pt x="244" y="947"/>
                  </a:lnTo>
                  <a:lnTo>
                    <a:pt x="245" y="948"/>
                  </a:lnTo>
                  <a:lnTo>
                    <a:pt x="221" y="948"/>
                  </a:lnTo>
                  <a:close/>
                  <a:moveTo>
                    <a:pt x="203" y="941"/>
                  </a:moveTo>
                  <a:lnTo>
                    <a:pt x="203" y="941"/>
                  </a:lnTo>
                  <a:lnTo>
                    <a:pt x="199" y="948"/>
                  </a:lnTo>
                  <a:lnTo>
                    <a:pt x="184" y="948"/>
                  </a:lnTo>
                  <a:cubicBezTo>
                    <a:pt x="182" y="948"/>
                    <a:pt x="180" y="948"/>
                    <a:pt x="177" y="948"/>
                  </a:cubicBezTo>
                  <a:lnTo>
                    <a:pt x="186" y="932"/>
                  </a:lnTo>
                  <a:lnTo>
                    <a:pt x="208" y="932"/>
                  </a:lnTo>
                  <a:lnTo>
                    <a:pt x="203" y="941"/>
                  </a:lnTo>
                  <a:close/>
                  <a:moveTo>
                    <a:pt x="155" y="945"/>
                  </a:moveTo>
                  <a:lnTo>
                    <a:pt x="155" y="945"/>
                  </a:lnTo>
                  <a:cubicBezTo>
                    <a:pt x="149" y="943"/>
                    <a:pt x="143" y="941"/>
                    <a:pt x="137" y="939"/>
                  </a:cubicBezTo>
                  <a:lnTo>
                    <a:pt x="144" y="925"/>
                  </a:lnTo>
                  <a:cubicBezTo>
                    <a:pt x="151" y="927"/>
                    <a:pt x="157" y="929"/>
                    <a:pt x="164" y="930"/>
                  </a:cubicBezTo>
                  <a:lnTo>
                    <a:pt x="155" y="945"/>
                  </a:lnTo>
                  <a:close/>
                  <a:moveTo>
                    <a:pt x="281" y="0"/>
                  </a:moveTo>
                  <a:lnTo>
                    <a:pt x="281" y="0"/>
                  </a:lnTo>
                  <a:lnTo>
                    <a:pt x="184" y="0"/>
                  </a:lnTo>
                  <a:cubicBezTo>
                    <a:pt x="83" y="0"/>
                    <a:pt x="0" y="83"/>
                    <a:pt x="0" y="184"/>
                  </a:cubicBezTo>
                  <a:lnTo>
                    <a:pt x="0" y="814"/>
                  </a:lnTo>
                  <a:cubicBezTo>
                    <a:pt x="0" y="915"/>
                    <a:pt x="83" y="999"/>
                    <a:pt x="184" y="999"/>
                  </a:cubicBezTo>
                  <a:lnTo>
                    <a:pt x="281" y="999"/>
                  </a:lnTo>
                  <a:cubicBezTo>
                    <a:pt x="382" y="999"/>
                    <a:pt x="466" y="915"/>
                    <a:pt x="466" y="814"/>
                  </a:cubicBezTo>
                  <a:lnTo>
                    <a:pt x="466" y="184"/>
                  </a:lnTo>
                  <a:cubicBezTo>
                    <a:pt x="466" y="83"/>
                    <a:pt x="382" y="0"/>
                    <a:pt x="281" y="0"/>
                  </a:cubicBezTo>
                  <a:close/>
                </a:path>
              </a:pathLst>
            </a:custGeom>
            <a:solidFill>
              <a:schemeClr val="bg2">
                <a:alpha val="3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p:cNvSpPr>
              <a:spLocks noEditPoints="1"/>
            </p:cNvSpPr>
            <p:nvPr/>
          </p:nvSpPr>
          <p:spPr bwMode="auto">
            <a:xfrm>
              <a:off x="3605" y="1958"/>
              <a:ext cx="900" cy="425"/>
            </a:xfrm>
            <a:custGeom>
              <a:avLst/>
              <a:gdLst>
                <a:gd name="T0" fmla="*/ 984 w 1491"/>
                <a:gd name="T1" fmla="*/ 524 h 706"/>
                <a:gd name="T2" fmla="*/ 719 w 1491"/>
                <a:gd name="T3" fmla="*/ 498 h 706"/>
                <a:gd name="T4" fmla="*/ 1255 w 1491"/>
                <a:gd name="T5" fmla="*/ 172 h 706"/>
                <a:gd name="T6" fmla="*/ 1373 w 1491"/>
                <a:gd name="T7" fmla="*/ 42 h 706"/>
                <a:gd name="T8" fmla="*/ 1226 w 1491"/>
                <a:gd name="T9" fmla="*/ 191 h 706"/>
                <a:gd name="T10" fmla="*/ 1314 w 1491"/>
                <a:gd name="T11" fmla="*/ 454 h 706"/>
                <a:gd name="T12" fmla="*/ 1383 w 1491"/>
                <a:gd name="T13" fmla="*/ 188 h 706"/>
                <a:gd name="T14" fmla="*/ 1155 w 1491"/>
                <a:gd name="T15" fmla="*/ 69 h 706"/>
                <a:gd name="T16" fmla="*/ 1449 w 1491"/>
                <a:gd name="T17" fmla="*/ 283 h 706"/>
                <a:gd name="T18" fmla="*/ 1212 w 1491"/>
                <a:gd name="T19" fmla="*/ 298 h 706"/>
                <a:gd name="T20" fmla="*/ 1268 w 1491"/>
                <a:gd name="T21" fmla="*/ 607 h 706"/>
                <a:gd name="T22" fmla="*/ 1432 w 1491"/>
                <a:gd name="T23" fmla="*/ 675 h 706"/>
                <a:gd name="T24" fmla="*/ 1166 w 1491"/>
                <a:gd name="T25" fmla="*/ 295 h 706"/>
                <a:gd name="T26" fmla="*/ 1083 w 1491"/>
                <a:gd name="T27" fmla="*/ 99 h 706"/>
                <a:gd name="T28" fmla="*/ 834 w 1491"/>
                <a:gd name="T29" fmla="*/ 651 h 706"/>
                <a:gd name="T30" fmla="*/ 1005 w 1491"/>
                <a:gd name="T31" fmla="*/ 525 h 706"/>
                <a:gd name="T32" fmla="*/ 667 w 1491"/>
                <a:gd name="T33" fmla="*/ 590 h 706"/>
                <a:gd name="T34" fmla="*/ 626 w 1491"/>
                <a:gd name="T35" fmla="*/ 613 h 706"/>
                <a:gd name="T36" fmla="*/ 941 w 1491"/>
                <a:gd name="T37" fmla="*/ 351 h 706"/>
                <a:gd name="T38" fmla="*/ 592 w 1491"/>
                <a:gd name="T39" fmla="*/ 316 h 706"/>
                <a:gd name="T40" fmla="*/ 455 w 1491"/>
                <a:gd name="T41" fmla="*/ 557 h 706"/>
                <a:gd name="T42" fmla="*/ 420 w 1491"/>
                <a:gd name="T43" fmla="*/ 579 h 706"/>
                <a:gd name="T44" fmla="*/ 273 w 1491"/>
                <a:gd name="T45" fmla="*/ 443 h 706"/>
                <a:gd name="T46" fmla="*/ 269 w 1491"/>
                <a:gd name="T47" fmla="*/ 237 h 706"/>
                <a:gd name="T48" fmla="*/ 219 w 1491"/>
                <a:gd name="T49" fmla="*/ 592 h 706"/>
                <a:gd name="T50" fmla="*/ 130 w 1491"/>
                <a:gd name="T51" fmla="*/ 352 h 706"/>
                <a:gd name="T52" fmla="*/ 133 w 1491"/>
                <a:gd name="T53" fmla="*/ 92 h 706"/>
                <a:gd name="T54" fmla="*/ 355 w 1491"/>
                <a:gd name="T55" fmla="*/ 327 h 706"/>
                <a:gd name="T56" fmla="*/ 392 w 1491"/>
                <a:gd name="T57" fmla="*/ 281 h 706"/>
                <a:gd name="T58" fmla="*/ 341 w 1491"/>
                <a:gd name="T59" fmla="*/ 73 h 706"/>
                <a:gd name="T60" fmla="*/ 681 w 1491"/>
                <a:gd name="T61" fmla="*/ 255 h 706"/>
                <a:gd name="T62" fmla="*/ 798 w 1491"/>
                <a:gd name="T63" fmla="*/ 290 h 706"/>
                <a:gd name="T64" fmla="*/ 820 w 1491"/>
                <a:gd name="T65" fmla="*/ 167 h 706"/>
                <a:gd name="T66" fmla="*/ 954 w 1491"/>
                <a:gd name="T67" fmla="*/ 215 h 706"/>
                <a:gd name="T68" fmla="*/ 918 w 1491"/>
                <a:gd name="T69" fmla="*/ 34 h 706"/>
                <a:gd name="T70" fmla="*/ 1450 w 1491"/>
                <a:gd name="T71" fmla="*/ 706 h 706"/>
                <a:gd name="T72" fmla="*/ 1329 w 1491"/>
                <a:gd name="T73" fmla="*/ 401 h 706"/>
                <a:gd name="T74" fmla="*/ 1379 w 1491"/>
                <a:gd name="T75" fmla="*/ 659 h 706"/>
                <a:gd name="T76" fmla="*/ 1203 w 1491"/>
                <a:gd name="T77" fmla="*/ 95 h 706"/>
                <a:gd name="T78" fmla="*/ 1253 w 1491"/>
                <a:gd name="T79" fmla="*/ 659 h 706"/>
                <a:gd name="T80" fmla="*/ 1246 w 1491"/>
                <a:gd name="T81" fmla="*/ 358 h 706"/>
                <a:gd name="T82" fmla="*/ 1109 w 1491"/>
                <a:gd name="T83" fmla="*/ 146 h 706"/>
                <a:gd name="T84" fmla="*/ 128 w 1491"/>
                <a:gd name="T85" fmla="*/ 271 h 706"/>
                <a:gd name="T86" fmla="*/ 688 w 1491"/>
                <a:gd name="T87" fmla="*/ 276 h 706"/>
                <a:gd name="T88" fmla="*/ 403 w 1491"/>
                <a:gd name="T89" fmla="*/ 353 h 706"/>
                <a:gd name="T90" fmla="*/ 932 w 1491"/>
                <a:gd name="T91" fmla="*/ 215 h 706"/>
                <a:gd name="T92" fmla="*/ 705 w 1491"/>
                <a:gd name="T93" fmla="*/ 40 h 706"/>
                <a:gd name="T94" fmla="*/ 952 w 1491"/>
                <a:gd name="T95" fmla="*/ 41 h 706"/>
                <a:gd name="T96" fmla="*/ 828 w 1491"/>
                <a:gd name="T97" fmla="*/ 318 h 706"/>
                <a:gd name="T98" fmla="*/ 146 w 1491"/>
                <a:gd name="T99" fmla="*/ 367 h 706"/>
                <a:gd name="T100" fmla="*/ 342 w 1491"/>
                <a:gd name="T101" fmla="*/ 614 h 706"/>
                <a:gd name="T102" fmla="*/ 502 w 1491"/>
                <a:gd name="T103" fmla="*/ 541 h 706"/>
                <a:gd name="T104" fmla="*/ 993 w 1491"/>
                <a:gd name="T105" fmla="*/ 310 h 706"/>
                <a:gd name="T106" fmla="*/ 533 w 1491"/>
                <a:gd name="T107" fmla="*/ 272 h 706"/>
                <a:gd name="T108" fmla="*/ 181 w 1491"/>
                <a:gd name="T109" fmla="*/ 639 h 706"/>
                <a:gd name="T110" fmla="*/ 200 w 1491"/>
                <a:gd name="T111" fmla="*/ 66 h 706"/>
                <a:gd name="T112" fmla="*/ 630 w 1491"/>
                <a:gd name="T113" fmla="*/ 464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91" h="706">
                  <a:moveTo>
                    <a:pt x="788" y="613"/>
                  </a:moveTo>
                  <a:lnTo>
                    <a:pt x="788" y="613"/>
                  </a:lnTo>
                  <a:cubicBezTo>
                    <a:pt x="773" y="613"/>
                    <a:pt x="761" y="625"/>
                    <a:pt x="761" y="640"/>
                  </a:cubicBezTo>
                  <a:cubicBezTo>
                    <a:pt x="761" y="655"/>
                    <a:pt x="773" y="666"/>
                    <a:pt x="788" y="666"/>
                  </a:cubicBezTo>
                  <a:cubicBezTo>
                    <a:pt x="802" y="666"/>
                    <a:pt x="814" y="655"/>
                    <a:pt x="814" y="640"/>
                  </a:cubicBezTo>
                  <a:cubicBezTo>
                    <a:pt x="814" y="625"/>
                    <a:pt x="802" y="613"/>
                    <a:pt x="788" y="613"/>
                  </a:cubicBezTo>
                  <a:close/>
                  <a:moveTo>
                    <a:pt x="957" y="551"/>
                  </a:moveTo>
                  <a:lnTo>
                    <a:pt x="957" y="551"/>
                  </a:lnTo>
                  <a:cubicBezTo>
                    <a:pt x="972" y="551"/>
                    <a:pt x="984" y="539"/>
                    <a:pt x="984" y="524"/>
                  </a:cubicBezTo>
                  <a:cubicBezTo>
                    <a:pt x="984" y="510"/>
                    <a:pt x="972" y="498"/>
                    <a:pt x="957" y="498"/>
                  </a:cubicBezTo>
                  <a:cubicBezTo>
                    <a:pt x="943" y="498"/>
                    <a:pt x="931" y="510"/>
                    <a:pt x="931" y="525"/>
                  </a:cubicBezTo>
                  <a:cubicBezTo>
                    <a:pt x="931" y="539"/>
                    <a:pt x="943" y="551"/>
                    <a:pt x="957" y="551"/>
                  </a:cubicBezTo>
                  <a:close/>
                  <a:moveTo>
                    <a:pt x="719" y="498"/>
                  </a:moveTo>
                  <a:lnTo>
                    <a:pt x="719" y="498"/>
                  </a:lnTo>
                  <a:cubicBezTo>
                    <a:pt x="705" y="498"/>
                    <a:pt x="693" y="510"/>
                    <a:pt x="693" y="525"/>
                  </a:cubicBezTo>
                  <a:cubicBezTo>
                    <a:pt x="693" y="539"/>
                    <a:pt x="705" y="551"/>
                    <a:pt x="719" y="551"/>
                  </a:cubicBezTo>
                  <a:cubicBezTo>
                    <a:pt x="734" y="551"/>
                    <a:pt x="746" y="539"/>
                    <a:pt x="746" y="525"/>
                  </a:cubicBezTo>
                  <a:cubicBezTo>
                    <a:pt x="746" y="510"/>
                    <a:pt x="734" y="498"/>
                    <a:pt x="719" y="498"/>
                  </a:cubicBezTo>
                  <a:close/>
                  <a:moveTo>
                    <a:pt x="667" y="612"/>
                  </a:moveTo>
                  <a:lnTo>
                    <a:pt x="667" y="612"/>
                  </a:lnTo>
                  <a:cubicBezTo>
                    <a:pt x="652" y="612"/>
                    <a:pt x="640" y="623"/>
                    <a:pt x="640" y="638"/>
                  </a:cubicBezTo>
                  <a:cubicBezTo>
                    <a:pt x="640" y="653"/>
                    <a:pt x="652" y="665"/>
                    <a:pt x="667" y="665"/>
                  </a:cubicBezTo>
                  <a:cubicBezTo>
                    <a:pt x="681" y="665"/>
                    <a:pt x="693" y="653"/>
                    <a:pt x="693" y="638"/>
                  </a:cubicBezTo>
                  <a:cubicBezTo>
                    <a:pt x="693" y="623"/>
                    <a:pt x="681" y="612"/>
                    <a:pt x="667" y="612"/>
                  </a:cubicBezTo>
                  <a:close/>
                  <a:moveTo>
                    <a:pt x="1274" y="164"/>
                  </a:moveTo>
                  <a:lnTo>
                    <a:pt x="1274" y="164"/>
                  </a:lnTo>
                  <a:cubicBezTo>
                    <a:pt x="1266" y="164"/>
                    <a:pt x="1260" y="167"/>
                    <a:pt x="1255" y="172"/>
                  </a:cubicBezTo>
                  <a:cubicBezTo>
                    <a:pt x="1250" y="177"/>
                    <a:pt x="1247" y="184"/>
                    <a:pt x="1247" y="191"/>
                  </a:cubicBezTo>
                  <a:cubicBezTo>
                    <a:pt x="1247" y="198"/>
                    <a:pt x="1250" y="205"/>
                    <a:pt x="1255" y="210"/>
                  </a:cubicBezTo>
                  <a:cubicBezTo>
                    <a:pt x="1265" y="220"/>
                    <a:pt x="1282" y="220"/>
                    <a:pt x="1292" y="210"/>
                  </a:cubicBezTo>
                  <a:cubicBezTo>
                    <a:pt x="1303" y="199"/>
                    <a:pt x="1303" y="182"/>
                    <a:pt x="1292" y="172"/>
                  </a:cubicBezTo>
                  <a:cubicBezTo>
                    <a:pt x="1287" y="167"/>
                    <a:pt x="1281" y="164"/>
                    <a:pt x="1274" y="164"/>
                  </a:cubicBezTo>
                  <a:close/>
                  <a:moveTo>
                    <a:pt x="1399" y="68"/>
                  </a:moveTo>
                  <a:lnTo>
                    <a:pt x="1399" y="68"/>
                  </a:lnTo>
                  <a:cubicBezTo>
                    <a:pt x="1399" y="61"/>
                    <a:pt x="1396" y="54"/>
                    <a:pt x="1391" y="49"/>
                  </a:cubicBezTo>
                  <a:cubicBezTo>
                    <a:pt x="1386" y="44"/>
                    <a:pt x="1380" y="42"/>
                    <a:pt x="1373" y="42"/>
                  </a:cubicBezTo>
                  <a:cubicBezTo>
                    <a:pt x="1365" y="42"/>
                    <a:pt x="1359" y="44"/>
                    <a:pt x="1354" y="49"/>
                  </a:cubicBezTo>
                  <a:cubicBezTo>
                    <a:pt x="1343" y="60"/>
                    <a:pt x="1343" y="77"/>
                    <a:pt x="1354" y="87"/>
                  </a:cubicBezTo>
                  <a:cubicBezTo>
                    <a:pt x="1364" y="97"/>
                    <a:pt x="1381" y="97"/>
                    <a:pt x="1391" y="87"/>
                  </a:cubicBezTo>
                  <a:cubicBezTo>
                    <a:pt x="1396" y="82"/>
                    <a:pt x="1399" y="75"/>
                    <a:pt x="1399" y="68"/>
                  </a:cubicBezTo>
                  <a:close/>
                  <a:moveTo>
                    <a:pt x="1314" y="216"/>
                  </a:moveTo>
                  <a:lnTo>
                    <a:pt x="1314" y="216"/>
                  </a:lnTo>
                  <a:cubicBezTo>
                    <a:pt x="1326" y="198"/>
                    <a:pt x="1324" y="173"/>
                    <a:pt x="1308" y="157"/>
                  </a:cubicBezTo>
                  <a:cubicBezTo>
                    <a:pt x="1289" y="139"/>
                    <a:pt x="1258" y="139"/>
                    <a:pt x="1240" y="157"/>
                  </a:cubicBezTo>
                  <a:cubicBezTo>
                    <a:pt x="1231" y="166"/>
                    <a:pt x="1226" y="178"/>
                    <a:pt x="1226" y="191"/>
                  </a:cubicBezTo>
                  <a:cubicBezTo>
                    <a:pt x="1226" y="204"/>
                    <a:pt x="1231" y="216"/>
                    <a:pt x="1240" y="225"/>
                  </a:cubicBezTo>
                  <a:cubicBezTo>
                    <a:pt x="1249" y="234"/>
                    <a:pt x="1261" y="239"/>
                    <a:pt x="1274" y="239"/>
                  </a:cubicBezTo>
                  <a:cubicBezTo>
                    <a:pt x="1283" y="239"/>
                    <a:pt x="1291" y="236"/>
                    <a:pt x="1299" y="232"/>
                  </a:cubicBezTo>
                  <a:lnTo>
                    <a:pt x="1383" y="315"/>
                  </a:lnTo>
                  <a:lnTo>
                    <a:pt x="1383" y="370"/>
                  </a:lnTo>
                  <a:lnTo>
                    <a:pt x="1373" y="380"/>
                  </a:lnTo>
                  <a:cubicBezTo>
                    <a:pt x="1355" y="369"/>
                    <a:pt x="1330" y="371"/>
                    <a:pt x="1314" y="386"/>
                  </a:cubicBezTo>
                  <a:cubicBezTo>
                    <a:pt x="1305" y="395"/>
                    <a:pt x="1300" y="407"/>
                    <a:pt x="1300" y="420"/>
                  </a:cubicBezTo>
                  <a:cubicBezTo>
                    <a:pt x="1300" y="433"/>
                    <a:pt x="1305" y="445"/>
                    <a:pt x="1314" y="454"/>
                  </a:cubicBezTo>
                  <a:cubicBezTo>
                    <a:pt x="1323" y="463"/>
                    <a:pt x="1335" y="468"/>
                    <a:pt x="1348" y="468"/>
                  </a:cubicBezTo>
                  <a:cubicBezTo>
                    <a:pt x="1361" y="468"/>
                    <a:pt x="1373" y="463"/>
                    <a:pt x="1382" y="454"/>
                  </a:cubicBezTo>
                  <a:cubicBezTo>
                    <a:pt x="1398" y="438"/>
                    <a:pt x="1400" y="413"/>
                    <a:pt x="1388" y="395"/>
                  </a:cubicBezTo>
                  <a:lnTo>
                    <a:pt x="1404" y="379"/>
                  </a:lnTo>
                  <a:lnTo>
                    <a:pt x="1404" y="306"/>
                  </a:lnTo>
                  <a:lnTo>
                    <a:pt x="1314" y="216"/>
                  </a:lnTo>
                  <a:close/>
                  <a:moveTo>
                    <a:pt x="1470" y="275"/>
                  </a:moveTo>
                  <a:lnTo>
                    <a:pt x="1470" y="275"/>
                  </a:lnTo>
                  <a:lnTo>
                    <a:pt x="1383" y="188"/>
                  </a:lnTo>
                  <a:lnTo>
                    <a:pt x="1383" y="115"/>
                  </a:lnTo>
                  <a:cubicBezTo>
                    <a:pt x="1392" y="113"/>
                    <a:pt x="1400" y="109"/>
                    <a:pt x="1406" y="102"/>
                  </a:cubicBezTo>
                  <a:cubicBezTo>
                    <a:pt x="1415" y="93"/>
                    <a:pt x="1420" y="81"/>
                    <a:pt x="1420" y="68"/>
                  </a:cubicBezTo>
                  <a:cubicBezTo>
                    <a:pt x="1420" y="56"/>
                    <a:pt x="1415" y="44"/>
                    <a:pt x="1406" y="35"/>
                  </a:cubicBezTo>
                  <a:cubicBezTo>
                    <a:pt x="1388" y="16"/>
                    <a:pt x="1357" y="16"/>
                    <a:pt x="1339" y="34"/>
                  </a:cubicBezTo>
                  <a:cubicBezTo>
                    <a:pt x="1332" y="41"/>
                    <a:pt x="1328" y="49"/>
                    <a:pt x="1326" y="58"/>
                  </a:cubicBezTo>
                  <a:lnTo>
                    <a:pt x="1249" y="58"/>
                  </a:lnTo>
                  <a:cubicBezTo>
                    <a:pt x="1244" y="37"/>
                    <a:pt x="1225" y="21"/>
                    <a:pt x="1203" y="21"/>
                  </a:cubicBezTo>
                  <a:cubicBezTo>
                    <a:pt x="1176" y="21"/>
                    <a:pt x="1155" y="42"/>
                    <a:pt x="1155" y="69"/>
                  </a:cubicBezTo>
                  <a:cubicBezTo>
                    <a:pt x="1155" y="82"/>
                    <a:pt x="1160" y="94"/>
                    <a:pt x="1169" y="103"/>
                  </a:cubicBezTo>
                  <a:cubicBezTo>
                    <a:pt x="1178" y="112"/>
                    <a:pt x="1190" y="117"/>
                    <a:pt x="1203" y="117"/>
                  </a:cubicBezTo>
                  <a:lnTo>
                    <a:pt x="1203" y="117"/>
                  </a:lnTo>
                  <a:cubicBezTo>
                    <a:pt x="1225" y="117"/>
                    <a:pt x="1244" y="101"/>
                    <a:pt x="1249" y="79"/>
                  </a:cubicBezTo>
                  <a:lnTo>
                    <a:pt x="1326" y="79"/>
                  </a:lnTo>
                  <a:cubicBezTo>
                    <a:pt x="1328" y="88"/>
                    <a:pt x="1332" y="96"/>
                    <a:pt x="1339" y="102"/>
                  </a:cubicBezTo>
                  <a:cubicBezTo>
                    <a:pt x="1345" y="109"/>
                    <a:pt x="1353" y="113"/>
                    <a:pt x="1362" y="115"/>
                  </a:cubicBezTo>
                  <a:lnTo>
                    <a:pt x="1362" y="196"/>
                  </a:lnTo>
                  <a:lnTo>
                    <a:pt x="1449" y="283"/>
                  </a:lnTo>
                  <a:lnTo>
                    <a:pt x="1449" y="438"/>
                  </a:lnTo>
                  <a:lnTo>
                    <a:pt x="1394" y="493"/>
                  </a:lnTo>
                  <a:lnTo>
                    <a:pt x="1156" y="493"/>
                  </a:lnTo>
                  <a:lnTo>
                    <a:pt x="1156" y="437"/>
                  </a:lnTo>
                  <a:lnTo>
                    <a:pt x="1221" y="372"/>
                  </a:lnTo>
                  <a:cubicBezTo>
                    <a:pt x="1228" y="377"/>
                    <a:pt x="1237" y="379"/>
                    <a:pt x="1246" y="379"/>
                  </a:cubicBezTo>
                  <a:cubicBezTo>
                    <a:pt x="1259" y="379"/>
                    <a:pt x="1271" y="374"/>
                    <a:pt x="1280" y="365"/>
                  </a:cubicBezTo>
                  <a:cubicBezTo>
                    <a:pt x="1299" y="347"/>
                    <a:pt x="1299" y="316"/>
                    <a:pt x="1280" y="298"/>
                  </a:cubicBezTo>
                  <a:cubicBezTo>
                    <a:pt x="1262" y="279"/>
                    <a:pt x="1230" y="279"/>
                    <a:pt x="1212" y="298"/>
                  </a:cubicBezTo>
                  <a:cubicBezTo>
                    <a:pt x="1203" y="307"/>
                    <a:pt x="1198" y="319"/>
                    <a:pt x="1198" y="332"/>
                  </a:cubicBezTo>
                  <a:cubicBezTo>
                    <a:pt x="1198" y="341"/>
                    <a:pt x="1201" y="349"/>
                    <a:pt x="1206" y="357"/>
                  </a:cubicBezTo>
                  <a:lnTo>
                    <a:pt x="1134" y="428"/>
                  </a:lnTo>
                  <a:lnTo>
                    <a:pt x="1134" y="556"/>
                  </a:lnTo>
                  <a:lnTo>
                    <a:pt x="1193" y="615"/>
                  </a:lnTo>
                  <a:cubicBezTo>
                    <a:pt x="1182" y="634"/>
                    <a:pt x="1184" y="658"/>
                    <a:pt x="1200" y="675"/>
                  </a:cubicBezTo>
                  <a:cubicBezTo>
                    <a:pt x="1209" y="684"/>
                    <a:pt x="1221" y="689"/>
                    <a:pt x="1234" y="689"/>
                  </a:cubicBezTo>
                  <a:cubicBezTo>
                    <a:pt x="1247" y="689"/>
                    <a:pt x="1259" y="684"/>
                    <a:pt x="1268" y="675"/>
                  </a:cubicBezTo>
                  <a:cubicBezTo>
                    <a:pt x="1286" y="656"/>
                    <a:pt x="1286" y="625"/>
                    <a:pt x="1268" y="607"/>
                  </a:cubicBezTo>
                  <a:cubicBezTo>
                    <a:pt x="1252" y="591"/>
                    <a:pt x="1227" y="589"/>
                    <a:pt x="1208" y="600"/>
                  </a:cubicBezTo>
                  <a:lnTo>
                    <a:pt x="1156" y="548"/>
                  </a:lnTo>
                  <a:lnTo>
                    <a:pt x="1156" y="515"/>
                  </a:lnTo>
                  <a:lnTo>
                    <a:pt x="1387" y="515"/>
                  </a:lnTo>
                  <a:lnTo>
                    <a:pt x="1387" y="594"/>
                  </a:lnTo>
                  <a:cubicBezTo>
                    <a:pt x="1379" y="596"/>
                    <a:pt x="1370" y="600"/>
                    <a:pt x="1364" y="607"/>
                  </a:cubicBezTo>
                  <a:cubicBezTo>
                    <a:pt x="1345" y="625"/>
                    <a:pt x="1345" y="656"/>
                    <a:pt x="1364" y="675"/>
                  </a:cubicBezTo>
                  <a:cubicBezTo>
                    <a:pt x="1373" y="684"/>
                    <a:pt x="1385" y="689"/>
                    <a:pt x="1398" y="689"/>
                  </a:cubicBezTo>
                  <a:cubicBezTo>
                    <a:pt x="1411" y="689"/>
                    <a:pt x="1423" y="684"/>
                    <a:pt x="1432" y="675"/>
                  </a:cubicBezTo>
                  <a:cubicBezTo>
                    <a:pt x="1451" y="656"/>
                    <a:pt x="1451" y="625"/>
                    <a:pt x="1432" y="607"/>
                  </a:cubicBezTo>
                  <a:cubicBezTo>
                    <a:pt x="1425" y="600"/>
                    <a:pt x="1417" y="596"/>
                    <a:pt x="1409" y="594"/>
                  </a:cubicBezTo>
                  <a:lnTo>
                    <a:pt x="1409" y="508"/>
                  </a:lnTo>
                  <a:lnTo>
                    <a:pt x="1470" y="447"/>
                  </a:lnTo>
                  <a:lnTo>
                    <a:pt x="1470" y="275"/>
                  </a:lnTo>
                  <a:close/>
                  <a:moveTo>
                    <a:pt x="1093" y="335"/>
                  </a:moveTo>
                  <a:lnTo>
                    <a:pt x="1093" y="335"/>
                  </a:lnTo>
                  <a:lnTo>
                    <a:pt x="1141" y="288"/>
                  </a:lnTo>
                  <a:cubicBezTo>
                    <a:pt x="1148" y="292"/>
                    <a:pt x="1157" y="295"/>
                    <a:pt x="1166" y="295"/>
                  </a:cubicBezTo>
                  <a:cubicBezTo>
                    <a:pt x="1179" y="295"/>
                    <a:pt x="1191" y="290"/>
                    <a:pt x="1200" y="281"/>
                  </a:cubicBezTo>
                  <a:cubicBezTo>
                    <a:pt x="1209" y="272"/>
                    <a:pt x="1214" y="260"/>
                    <a:pt x="1214" y="247"/>
                  </a:cubicBezTo>
                  <a:cubicBezTo>
                    <a:pt x="1214" y="234"/>
                    <a:pt x="1209" y="222"/>
                    <a:pt x="1200" y="213"/>
                  </a:cubicBezTo>
                  <a:cubicBezTo>
                    <a:pt x="1182" y="195"/>
                    <a:pt x="1150" y="195"/>
                    <a:pt x="1132" y="213"/>
                  </a:cubicBezTo>
                  <a:cubicBezTo>
                    <a:pt x="1116" y="229"/>
                    <a:pt x="1114" y="254"/>
                    <a:pt x="1126" y="272"/>
                  </a:cubicBezTo>
                  <a:lnTo>
                    <a:pt x="1093" y="305"/>
                  </a:lnTo>
                  <a:lnTo>
                    <a:pt x="1093" y="193"/>
                  </a:lnTo>
                  <a:cubicBezTo>
                    <a:pt x="1115" y="188"/>
                    <a:pt x="1131" y="169"/>
                    <a:pt x="1131" y="147"/>
                  </a:cubicBezTo>
                  <a:cubicBezTo>
                    <a:pt x="1131" y="120"/>
                    <a:pt x="1109" y="99"/>
                    <a:pt x="1083" y="99"/>
                  </a:cubicBezTo>
                  <a:cubicBezTo>
                    <a:pt x="1056" y="99"/>
                    <a:pt x="1035" y="120"/>
                    <a:pt x="1035" y="147"/>
                  </a:cubicBezTo>
                  <a:cubicBezTo>
                    <a:pt x="1035" y="169"/>
                    <a:pt x="1051" y="188"/>
                    <a:pt x="1072" y="193"/>
                  </a:cubicBezTo>
                  <a:lnTo>
                    <a:pt x="1072" y="560"/>
                  </a:lnTo>
                  <a:lnTo>
                    <a:pt x="1003" y="630"/>
                  </a:lnTo>
                  <a:lnTo>
                    <a:pt x="834" y="630"/>
                  </a:lnTo>
                  <a:cubicBezTo>
                    <a:pt x="830" y="608"/>
                    <a:pt x="811" y="592"/>
                    <a:pt x="788" y="592"/>
                  </a:cubicBezTo>
                  <a:cubicBezTo>
                    <a:pt x="761" y="592"/>
                    <a:pt x="740" y="614"/>
                    <a:pt x="740" y="640"/>
                  </a:cubicBezTo>
                  <a:cubicBezTo>
                    <a:pt x="740" y="667"/>
                    <a:pt x="761" y="688"/>
                    <a:pt x="788" y="688"/>
                  </a:cubicBezTo>
                  <a:cubicBezTo>
                    <a:pt x="811" y="688"/>
                    <a:pt x="830" y="672"/>
                    <a:pt x="834" y="651"/>
                  </a:cubicBezTo>
                  <a:lnTo>
                    <a:pt x="1011" y="651"/>
                  </a:lnTo>
                  <a:lnTo>
                    <a:pt x="1093" y="569"/>
                  </a:lnTo>
                  <a:lnTo>
                    <a:pt x="1093" y="335"/>
                  </a:lnTo>
                  <a:close/>
                  <a:moveTo>
                    <a:pt x="719" y="573"/>
                  </a:moveTo>
                  <a:lnTo>
                    <a:pt x="719" y="573"/>
                  </a:lnTo>
                  <a:cubicBezTo>
                    <a:pt x="742" y="573"/>
                    <a:pt x="761" y="557"/>
                    <a:pt x="766" y="536"/>
                  </a:cubicBezTo>
                  <a:lnTo>
                    <a:pt x="911" y="535"/>
                  </a:lnTo>
                  <a:cubicBezTo>
                    <a:pt x="916" y="557"/>
                    <a:pt x="935" y="573"/>
                    <a:pt x="957" y="573"/>
                  </a:cubicBezTo>
                  <a:cubicBezTo>
                    <a:pt x="984" y="573"/>
                    <a:pt x="1005" y="551"/>
                    <a:pt x="1005" y="525"/>
                  </a:cubicBezTo>
                  <a:cubicBezTo>
                    <a:pt x="1005" y="498"/>
                    <a:pt x="984" y="477"/>
                    <a:pt x="957" y="477"/>
                  </a:cubicBezTo>
                  <a:cubicBezTo>
                    <a:pt x="935" y="477"/>
                    <a:pt x="916" y="493"/>
                    <a:pt x="911" y="514"/>
                  </a:cubicBezTo>
                  <a:lnTo>
                    <a:pt x="766" y="514"/>
                  </a:lnTo>
                  <a:cubicBezTo>
                    <a:pt x="761" y="493"/>
                    <a:pt x="742" y="477"/>
                    <a:pt x="719" y="477"/>
                  </a:cubicBezTo>
                  <a:cubicBezTo>
                    <a:pt x="693" y="477"/>
                    <a:pt x="671" y="499"/>
                    <a:pt x="671" y="525"/>
                  </a:cubicBezTo>
                  <a:cubicBezTo>
                    <a:pt x="671" y="551"/>
                    <a:pt x="693" y="573"/>
                    <a:pt x="719" y="573"/>
                  </a:cubicBezTo>
                  <a:close/>
                  <a:moveTo>
                    <a:pt x="714" y="638"/>
                  </a:moveTo>
                  <a:lnTo>
                    <a:pt x="714" y="638"/>
                  </a:lnTo>
                  <a:cubicBezTo>
                    <a:pt x="714" y="612"/>
                    <a:pt x="693" y="590"/>
                    <a:pt x="667" y="590"/>
                  </a:cubicBezTo>
                  <a:cubicBezTo>
                    <a:pt x="657" y="590"/>
                    <a:pt x="649" y="593"/>
                    <a:pt x="641" y="598"/>
                  </a:cubicBezTo>
                  <a:lnTo>
                    <a:pt x="614" y="571"/>
                  </a:lnTo>
                  <a:lnTo>
                    <a:pt x="614" y="511"/>
                  </a:lnTo>
                  <a:cubicBezTo>
                    <a:pt x="636" y="506"/>
                    <a:pt x="652" y="487"/>
                    <a:pt x="652" y="464"/>
                  </a:cubicBezTo>
                  <a:cubicBezTo>
                    <a:pt x="652" y="438"/>
                    <a:pt x="630" y="417"/>
                    <a:pt x="604" y="417"/>
                  </a:cubicBezTo>
                  <a:cubicBezTo>
                    <a:pt x="577" y="417"/>
                    <a:pt x="556" y="438"/>
                    <a:pt x="556" y="464"/>
                  </a:cubicBezTo>
                  <a:cubicBezTo>
                    <a:pt x="556" y="487"/>
                    <a:pt x="572" y="506"/>
                    <a:pt x="593" y="511"/>
                  </a:cubicBezTo>
                  <a:lnTo>
                    <a:pt x="593" y="580"/>
                  </a:lnTo>
                  <a:lnTo>
                    <a:pt x="626" y="613"/>
                  </a:lnTo>
                  <a:cubicBezTo>
                    <a:pt x="621" y="620"/>
                    <a:pt x="619" y="629"/>
                    <a:pt x="619" y="638"/>
                  </a:cubicBezTo>
                  <a:cubicBezTo>
                    <a:pt x="619" y="665"/>
                    <a:pt x="640" y="686"/>
                    <a:pt x="667" y="686"/>
                  </a:cubicBezTo>
                  <a:cubicBezTo>
                    <a:pt x="693" y="686"/>
                    <a:pt x="714" y="665"/>
                    <a:pt x="714" y="638"/>
                  </a:cubicBezTo>
                  <a:close/>
                  <a:moveTo>
                    <a:pt x="552" y="339"/>
                  </a:moveTo>
                  <a:lnTo>
                    <a:pt x="552" y="339"/>
                  </a:lnTo>
                  <a:cubicBezTo>
                    <a:pt x="561" y="339"/>
                    <a:pt x="569" y="336"/>
                    <a:pt x="577" y="331"/>
                  </a:cubicBezTo>
                  <a:lnTo>
                    <a:pt x="700" y="455"/>
                  </a:lnTo>
                  <a:lnTo>
                    <a:pt x="838" y="455"/>
                  </a:lnTo>
                  <a:lnTo>
                    <a:pt x="941" y="351"/>
                  </a:lnTo>
                  <a:cubicBezTo>
                    <a:pt x="949" y="356"/>
                    <a:pt x="958" y="359"/>
                    <a:pt x="967" y="359"/>
                  </a:cubicBezTo>
                  <a:cubicBezTo>
                    <a:pt x="979" y="359"/>
                    <a:pt x="992" y="354"/>
                    <a:pt x="1001" y="345"/>
                  </a:cubicBezTo>
                  <a:cubicBezTo>
                    <a:pt x="1010" y="336"/>
                    <a:pt x="1015" y="323"/>
                    <a:pt x="1015" y="311"/>
                  </a:cubicBezTo>
                  <a:cubicBezTo>
                    <a:pt x="1015" y="298"/>
                    <a:pt x="1010" y="286"/>
                    <a:pt x="1001" y="277"/>
                  </a:cubicBezTo>
                  <a:cubicBezTo>
                    <a:pt x="982" y="259"/>
                    <a:pt x="951" y="259"/>
                    <a:pt x="933" y="277"/>
                  </a:cubicBezTo>
                  <a:cubicBezTo>
                    <a:pt x="917" y="293"/>
                    <a:pt x="915" y="318"/>
                    <a:pt x="926" y="336"/>
                  </a:cubicBezTo>
                  <a:lnTo>
                    <a:pt x="829" y="433"/>
                  </a:lnTo>
                  <a:lnTo>
                    <a:pt x="709" y="433"/>
                  </a:lnTo>
                  <a:lnTo>
                    <a:pt x="592" y="316"/>
                  </a:lnTo>
                  <a:cubicBezTo>
                    <a:pt x="604" y="298"/>
                    <a:pt x="601" y="273"/>
                    <a:pt x="585" y="257"/>
                  </a:cubicBezTo>
                  <a:cubicBezTo>
                    <a:pt x="567" y="239"/>
                    <a:pt x="536" y="239"/>
                    <a:pt x="518" y="257"/>
                  </a:cubicBezTo>
                  <a:cubicBezTo>
                    <a:pt x="499" y="276"/>
                    <a:pt x="499" y="306"/>
                    <a:pt x="518" y="325"/>
                  </a:cubicBezTo>
                  <a:cubicBezTo>
                    <a:pt x="527" y="334"/>
                    <a:pt x="539" y="339"/>
                    <a:pt x="552" y="339"/>
                  </a:cubicBezTo>
                  <a:close/>
                  <a:moveTo>
                    <a:pt x="549" y="568"/>
                  </a:moveTo>
                  <a:lnTo>
                    <a:pt x="549" y="568"/>
                  </a:lnTo>
                  <a:cubicBezTo>
                    <a:pt x="549" y="555"/>
                    <a:pt x="545" y="543"/>
                    <a:pt x="536" y="534"/>
                  </a:cubicBezTo>
                  <a:cubicBezTo>
                    <a:pt x="517" y="516"/>
                    <a:pt x="486" y="516"/>
                    <a:pt x="468" y="534"/>
                  </a:cubicBezTo>
                  <a:cubicBezTo>
                    <a:pt x="461" y="541"/>
                    <a:pt x="457" y="549"/>
                    <a:pt x="455" y="557"/>
                  </a:cubicBezTo>
                  <a:lnTo>
                    <a:pt x="411" y="557"/>
                  </a:lnTo>
                  <a:lnTo>
                    <a:pt x="368" y="601"/>
                  </a:lnTo>
                  <a:cubicBezTo>
                    <a:pt x="349" y="590"/>
                    <a:pt x="324" y="592"/>
                    <a:pt x="308" y="607"/>
                  </a:cubicBezTo>
                  <a:cubicBezTo>
                    <a:pt x="299" y="616"/>
                    <a:pt x="294" y="628"/>
                    <a:pt x="294" y="641"/>
                  </a:cubicBezTo>
                  <a:cubicBezTo>
                    <a:pt x="294" y="654"/>
                    <a:pt x="299" y="666"/>
                    <a:pt x="308" y="675"/>
                  </a:cubicBezTo>
                  <a:cubicBezTo>
                    <a:pt x="317" y="684"/>
                    <a:pt x="330" y="689"/>
                    <a:pt x="342" y="689"/>
                  </a:cubicBezTo>
                  <a:cubicBezTo>
                    <a:pt x="355" y="689"/>
                    <a:pt x="367" y="684"/>
                    <a:pt x="376" y="675"/>
                  </a:cubicBezTo>
                  <a:cubicBezTo>
                    <a:pt x="392" y="659"/>
                    <a:pt x="394" y="634"/>
                    <a:pt x="383" y="616"/>
                  </a:cubicBezTo>
                  <a:lnTo>
                    <a:pt x="420" y="579"/>
                  </a:lnTo>
                  <a:lnTo>
                    <a:pt x="455" y="579"/>
                  </a:lnTo>
                  <a:cubicBezTo>
                    <a:pt x="457" y="587"/>
                    <a:pt x="461" y="595"/>
                    <a:pt x="468" y="602"/>
                  </a:cubicBezTo>
                  <a:cubicBezTo>
                    <a:pt x="477" y="611"/>
                    <a:pt x="489" y="616"/>
                    <a:pt x="502" y="616"/>
                  </a:cubicBezTo>
                  <a:cubicBezTo>
                    <a:pt x="514" y="616"/>
                    <a:pt x="526" y="611"/>
                    <a:pt x="536" y="602"/>
                  </a:cubicBezTo>
                  <a:cubicBezTo>
                    <a:pt x="545" y="593"/>
                    <a:pt x="549" y="581"/>
                    <a:pt x="549" y="568"/>
                  </a:cubicBezTo>
                  <a:close/>
                  <a:moveTo>
                    <a:pt x="219" y="592"/>
                  </a:moveTo>
                  <a:lnTo>
                    <a:pt x="219" y="592"/>
                  </a:lnTo>
                  <a:lnTo>
                    <a:pt x="219" y="497"/>
                  </a:lnTo>
                  <a:lnTo>
                    <a:pt x="273" y="443"/>
                  </a:lnTo>
                  <a:lnTo>
                    <a:pt x="431" y="443"/>
                  </a:lnTo>
                  <a:cubicBezTo>
                    <a:pt x="436" y="464"/>
                    <a:pt x="455" y="480"/>
                    <a:pt x="477" y="480"/>
                  </a:cubicBezTo>
                  <a:cubicBezTo>
                    <a:pt x="504" y="480"/>
                    <a:pt x="525" y="458"/>
                    <a:pt x="525" y="432"/>
                  </a:cubicBezTo>
                  <a:cubicBezTo>
                    <a:pt x="525" y="406"/>
                    <a:pt x="504" y="384"/>
                    <a:pt x="477" y="384"/>
                  </a:cubicBezTo>
                  <a:cubicBezTo>
                    <a:pt x="455" y="384"/>
                    <a:pt x="436" y="400"/>
                    <a:pt x="431" y="421"/>
                  </a:cubicBezTo>
                  <a:lnTo>
                    <a:pt x="279" y="421"/>
                  </a:lnTo>
                  <a:lnTo>
                    <a:pt x="279" y="331"/>
                  </a:lnTo>
                  <a:cubicBezTo>
                    <a:pt x="301" y="326"/>
                    <a:pt x="317" y="307"/>
                    <a:pt x="317" y="285"/>
                  </a:cubicBezTo>
                  <a:cubicBezTo>
                    <a:pt x="317" y="258"/>
                    <a:pt x="295" y="237"/>
                    <a:pt x="269" y="237"/>
                  </a:cubicBezTo>
                  <a:cubicBezTo>
                    <a:pt x="242" y="237"/>
                    <a:pt x="221" y="258"/>
                    <a:pt x="221" y="285"/>
                  </a:cubicBezTo>
                  <a:cubicBezTo>
                    <a:pt x="221" y="307"/>
                    <a:pt x="237" y="326"/>
                    <a:pt x="258" y="331"/>
                  </a:cubicBezTo>
                  <a:lnTo>
                    <a:pt x="258" y="427"/>
                  </a:lnTo>
                  <a:lnTo>
                    <a:pt x="197" y="488"/>
                  </a:lnTo>
                  <a:lnTo>
                    <a:pt x="197" y="592"/>
                  </a:lnTo>
                  <a:cubicBezTo>
                    <a:pt x="176" y="597"/>
                    <a:pt x="160" y="616"/>
                    <a:pt x="160" y="639"/>
                  </a:cubicBezTo>
                  <a:cubicBezTo>
                    <a:pt x="160" y="665"/>
                    <a:pt x="182" y="687"/>
                    <a:pt x="208" y="687"/>
                  </a:cubicBezTo>
                  <a:cubicBezTo>
                    <a:pt x="234" y="687"/>
                    <a:pt x="256" y="665"/>
                    <a:pt x="256" y="639"/>
                  </a:cubicBezTo>
                  <a:cubicBezTo>
                    <a:pt x="256" y="616"/>
                    <a:pt x="240" y="597"/>
                    <a:pt x="219" y="592"/>
                  </a:cubicBezTo>
                  <a:close/>
                  <a:moveTo>
                    <a:pt x="76" y="592"/>
                  </a:moveTo>
                  <a:lnTo>
                    <a:pt x="76" y="592"/>
                  </a:lnTo>
                  <a:lnTo>
                    <a:pt x="76" y="489"/>
                  </a:lnTo>
                  <a:lnTo>
                    <a:pt x="139" y="427"/>
                  </a:lnTo>
                  <a:cubicBezTo>
                    <a:pt x="147" y="431"/>
                    <a:pt x="155" y="434"/>
                    <a:pt x="164" y="434"/>
                  </a:cubicBezTo>
                  <a:cubicBezTo>
                    <a:pt x="177" y="434"/>
                    <a:pt x="189" y="429"/>
                    <a:pt x="198" y="420"/>
                  </a:cubicBezTo>
                  <a:cubicBezTo>
                    <a:pt x="207" y="411"/>
                    <a:pt x="212" y="399"/>
                    <a:pt x="212" y="386"/>
                  </a:cubicBezTo>
                  <a:cubicBezTo>
                    <a:pt x="212" y="373"/>
                    <a:pt x="207" y="361"/>
                    <a:pt x="198" y="352"/>
                  </a:cubicBezTo>
                  <a:cubicBezTo>
                    <a:pt x="180" y="334"/>
                    <a:pt x="149" y="334"/>
                    <a:pt x="130" y="352"/>
                  </a:cubicBezTo>
                  <a:cubicBezTo>
                    <a:pt x="114" y="368"/>
                    <a:pt x="112" y="393"/>
                    <a:pt x="124" y="412"/>
                  </a:cubicBezTo>
                  <a:lnTo>
                    <a:pt x="76" y="459"/>
                  </a:lnTo>
                  <a:lnTo>
                    <a:pt x="76" y="179"/>
                  </a:lnTo>
                  <a:lnTo>
                    <a:pt x="148" y="107"/>
                  </a:lnTo>
                  <a:cubicBezTo>
                    <a:pt x="156" y="112"/>
                    <a:pt x="164" y="114"/>
                    <a:pt x="174" y="114"/>
                  </a:cubicBezTo>
                  <a:cubicBezTo>
                    <a:pt x="200" y="114"/>
                    <a:pt x="221" y="93"/>
                    <a:pt x="221" y="66"/>
                  </a:cubicBezTo>
                  <a:cubicBezTo>
                    <a:pt x="221" y="40"/>
                    <a:pt x="200" y="19"/>
                    <a:pt x="174" y="19"/>
                  </a:cubicBezTo>
                  <a:cubicBezTo>
                    <a:pt x="147" y="19"/>
                    <a:pt x="126" y="40"/>
                    <a:pt x="126" y="66"/>
                  </a:cubicBezTo>
                  <a:cubicBezTo>
                    <a:pt x="126" y="76"/>
                    <a:pt x="128" y="84"/>
                    <a:pt x="133" y="92"/>
                  </a:cubicBezTo>
                  <a:lnTo>
                    <a:pt x="55" y="170"/>
                  </a:lnTo>
                  <a:lnTo>
                    <a:pt x="55" y="592"/>
                  </a:lnTo>
                  <a:cubicBezTo>
                    <a:pt x="34" y="597"/>
                    <a:pt x="18" y="616"/>
                    <a:pt x="18" y="639"/>
                  </a:cubicBezTo>
                  <a:cubicBezTo>
                    <a:pt x="18" y="666"/>
                    <a:pt x="40" y="688"/>
                    <a:pt x="66" y="688"/>
                  </a:cubicBezTo>
                  <a:cubicBezTo>
                    <a:pt x="92" y="688"/>
                    <a:pt x="114" y="666"/>
                    <a:pt x="114" y="639"/>
                  </a:cubicBezTo>
                  <a:cubicBezTo>
                    <a:pt x="114" y="616"/>
                    <a:pt x="98" y="597"/>
                    <a:pt x="76" y="592"/>
                  </a:cubicBezTo>
                  <a:close/>
                  <a:moveTo>
                    <a:pt x="392" y="281"/>
                  </a:moveTo>
                  <a:lnTo>
                    <a:pt x="392" y="281"/>
                  </a:lnTo>
                  <a:cubicBezTo>
                    <a:pt x="371" y="285"/>
                    <a:pt x="355" y="304"/>
                    <a:pt x="355" y="327"/>
                  </a:cubicBezTo>
                  <a:cubicBezTo>
                    <a:pt x="355" y="354"/>
                    <a:pt x="377" y="375"/>
                    <a:pt x="403" y="375"/>
                  </a:cubicBezTo>
                  <a:cubicBezTo>
                    <a:pt x="429" y="375"/>
                    <a:pt x="451" y="354"/>
                    <a:pt x="451" y="327"/>
                  </a:cubicBezTo>
                  <a:cubicBezTo>
                    <a:pt x="451" y="304"/>
                    <a:pt x="435" y="285"/>
                    <a:pt x="414" y="281"/>
                  </a:cubicBezTo>
                  <a:lnTo>
                    <a:pt x="413" y="188"/>
                  </a:lnTo>
                  <a:cubicBezTo>
                    <a:pt x="435" y="183"/>
                    <a:pt x="451" y="164"/>
                    <a:pt x="451" y="141"/>
                  </a:cubicBezTo>
                  <a:cubicBezTo>
                    <a:pt x="451" y="115"/>
                    <a:pt x="429" y="93"/>
                    <a:pt x="403" y="93"/>
                  </a:cubicBezTo>
                  <a:cubicBezTo>
                    <a:pt x="376" y="93"/>
                    <a:pt x="355" y="115"/>
                    <a:pt x="355" y="141"/>
                  </a:cubicBezTo>
                  <a:cubicBezTo>
                    <a:pt x="355" y="164"/>
                    <a:pt x="371" y="183"/>
                    <a:pt x="392" y="188"/>
                  </a:cubicBezTo>
                  <a:lnTo>
                    <a:pt x="392" y="281"/>
                  </a:lnTo>
                  <a:close/>
                  <a:moveTo>
                    <a:pt x="332" y="52"/>
                  </a:moveTo>
                  <a:lnTo>
                    <a:pt x="332" y="52"/>
                  </a:lnTo>
                  <a:lnTo>
                    <a:pt x="172" y="212"/>
                  </a:lnTo>
                  <a:cubicBezTo>
                    <a:pt x="153" y="201"/>
                    <a:pt x="128" y="203"/>
                    <a:pt x="112" y="219"/>
                  </a:cubicBezTo>
                  <a:cubicBezTo>
                    <a:pt x="94" y="238"/>
                    <a:pt x="94" y="268"/>
                    <a:pt x="112" y="287"/>
                  </a:cubicBezTo>
                  <a:cubicBezTo>
                    <a:pt x="122" y="296"/>
                    <a:pt x="134" y="301"/>
                    <a:pt x="146" y="301"/>
                  </a:cubicBezTo>
                  <a:cubicBezTo>
                    <a:pt x="159" y="301"/>
                    <a:pt x="171" y="296"/>
                    <a:pt x="180" y="287"/>
                  </a:cubicBezTo>
                  <a:cubicBezTo>
                    <a:pt x="196" y="271"/>
                    <a:pt x="199" y="246"/>
                    <a:pt x="187" y="227"/>
                  </a:cubicBezTo>
                  <a:lnTo>
                    <a:pt x="341" y="73"/>
                  </a:lnTo>
                  <a:lnTo>
                    <a:pt x="469" y="73"/>
                  </a:lnTo>
                  <a:lnTo>
                    <a:pt x="666" y="270"/>
                  </a:lnTo>
                  <a:cubicBezTo>
                    <a:pt x="661" y="278"/>
                    <a:pt x="659" y="286"/>
                    <a:pt x="659" y="295"/>
                  </a:cubicBezTo>
                  <a:cubicBezTo>
                    <a:pt x="659" y="308"/>
                    <a:pt x="664" y="320"/>
                    <a:pt x="673" y="329"/>
                  </a:cubicBezTo>
                  <a:cubicBezTo>
                    <a:pt x="682" y="338"/>
                    <a:pt x="694" y="343"/>
                    <a:pt x="707" y="343"/>
                  </a:cubicBezTo>
                  <a:cubicBezTo>
                    <a:pt x="719" y="343"/>
                    <a:pt x="731" y="338"/>
                    <a:pt x="740" y="329"/>
                  </a:cubicBezTo>
                  <a:cubicBezTo>
                    <a:pt x="750" y="320"/>
                    <a:pt x="755" y="308"/>
                    <a:pt x="755" y="295"/>
                  </a:cubicBezTo>
                  <a:cubicBezTo>
                    <a:pt x="755" y="283"/>
                    <a:pt x="750" y="271"/>
                    <a:pt x="740" y="262"/>
                  </a:cubicBezTo>
                  <a:cubicBezTo>
                    <a:pt x="725" y="246"/>
                    <a:pt x="700" y="244"/>
                    <a:pt x="681" y="255"/>
                  </a:cubicBezTo>
                  <a:lnTo>
                    <a:pt x="478" y="52"/>
                  </a:lnTo>
                  <a:lnTo>
                    <a:pt x="332" y="52"/>
                  </a:lnTo>
                  <a:close/>
                  <a:moveTo>
                    <a:pt x="657" y="67"/>
                  </a:moveTo>
                  <a:lnTo>
                    <a:pt x="657" y="67"/>
                  </a:lnTo>
                  <a:cubicBezTo>
                    <a:pt x="657" y="80"/>
                    <a:pt x="662" y="92"/>
                    <a:pt x="671" y="101"/>
                  </a:cubicBezTo>
                  <a:cubicBezTo>
                    <a:pt x="680" y="110"/>
                    <a:pt x="692" y="115"/>
                    <a:pt x="705" y="115"/>
                  </a:cubicBezTo>
                  <a:cubicBezTo>
                    <a:pt x="714" y="115"/>
                    <a:pt x="723" y="113"/>
                    <a:pt x="730" y="108"/>
                  </a:cubicBezTo>
                  <a:lnTo>
                    <a:pt x="798" y="176"/>
                  </a:lnTo>
                  <a:lnTo>
                    <a:pt x="798" y="290"/>
                  </a:lnTo>
                  <a:cubicBezTo>
                    <a:pt x="790" y="292"/>
                    <a:pt x="781" y="296"/>
                    <a:pt x="775" y="303"/>
                  </a:cubicBezTo>
                  <a:cubicBezTo>
                    <a:pt x="766" y="312"/>
                    <a:pt x="761" y="324"/>
                    <a:pt x="761" y="337"/>
                  </a:cubicBezTo>
                  <a:cubicBezTo>
                    <a:pt x="761" y="349"/>
                    <a:pt x="766" y="361"/>
                    <a:pt x="775" y="371"/>
                  </a:cubicBezTo>
                  <a:cubicBezTo>
                    <a:pt x="784" y="380"/>
                    <a:pt x="796" y="385"/>
                    <a:pt x="809" y="385"/>
                  </a:cubicBezTo>
                  <a:cubicBezTo>
                    <a:pt x="822" y="385"/>
                    <a:pt x="834" y="380"/>
                    <a:pt x="843" y="371"/>
                  </a:cubicBezTo>
                  <a:cubicBezTo>
                    <a:pt x="852" y="361"/>
                    <a:pt x="857" y="349"/>
                    <a:pt x="857" y="337"/>
                  </a:cubicBezTo>
                  <a:cubicBezTo>
                    <a:pt x="857" y="324"/>
                    <a:pt x="852" y="312"/>
                    <a:pt x="843" y="303"/>
                  </a:cubicBezTo>
                  <a:cubicBezTo>
                    <a:pt x="836" y="296"/>
                    <a:pt x="828" y="292"/>
                    <a:pt x="820" y="290"/>
                  </a:cubicBezTo>
                  <a:lnTo>
                    <a:pt x="820" y="167"/>
                  </a:lnTo>
                  <a:lnTo>
                    <a:pt x="745" y="93"/>
                  </a:lnTo>
                  <a:cubicBezTo>
                    <a:pt x="757" y="74"/>
                    <a:pt x="755" y="49"/>
                    <a:pt x="739" y="33"/>
                  </a:cubicBezTo>
                  <a:cubicBezTo>
                    <a:pt x="721" y="15"/>
                    <a:pt x="689" y="15"/>
                    <a:pt x="671" y="33"/>
                  </a:cubicBezTo>
                  <a:cubicBezTo>
                    <a:pt x="662" y="42"/>
                    <a:pt x="657" y="54"/>
                    <a:pt x="657" y="67"/>
                  </a:cubicBezTo>
                  <a:close/>
                  <a:moveTo>
                    <a:pt x="872" y="249"/>
                  </a:moveTo>
                  <a:lnTo>
                    <a:pt x="872" y="249"/>
                  </a:lnTo>
                  <a:cubicBezTo>
                    <a:pt x="881" y="258"/>
                    <a:pt x="893" y="263"/>
                    <a:pt x="906" y="263"/>
                  </a:cubicBezTo>
                  <a:cubicBezTo>
                    <a:pt x="919" y="263"/>
                    <a:pt x="931" y="258"/>
                    <a:pt x="940" y="249"/>
                  </a:cubicBezTo>
                  <a:cubicBezTo>
                    <a:pt x="949" y="240"/>
                    <a:pt x="954" y="228"/>
                    <a:pt x="954" y="215"/>
                  </a:cubicBezTo>
                  <a:cubicBezTo>
                    <a:pt x="954" y="202"/>
                    <a:pt x="949" y="190"/>
                    <a:pt x="940" y="181"/>
                  </a:cubicBezTo>
                  <a:cubicBezTo>
                    <a:pt x="933" y="175"/>
                    <a:pt x="925" y="171"/>
                    <a:pt x="916" y="169"/>
                  </a:cubicBezTo>
                  <a:lnTo>
                    <a:pt x="916" y="116"/>
                  </a:lnTo>
                  <a:lnTo>
                    <a:pt x="925" y="107"/>
                  </a:lnTo>
                  <a:cubicBezTo>
                    <a:pt x="933" y="113"/>
                    <a:pt x="942" y="115"/>
                    <a:pt x="952" y="115"/>
                  </a:cubicBezTo>
                  <a:cubicBezTo>
                    <a:pt x="965" y="115"/>
                    <a:pt x="977" y="110"/>
                    <a:pt x="986" y="101"/>
                  </a:cubicBezTo>
                  <a:cubicBezTo>
                    <a:pt x="995" y="92"/>
                    <a:pt x="1000" y="80"/>
                    <a:pt x="1000" y="67"/>
                  </a:cubicBezTo>
                  <a:cubicBezTo>
                    <a:pt x="1000" y="55"/>
                    <a:pt x="995" y="43"/>
                    <a:pt x="986" y="34"/>
                  </a:cubicBezTo>
                  <a:cubicBezTo>
                    <a:pt x="968" y="15"/>
                    <a:pt x="936" y="15"/>
                    <a:pt x="918" y="34"/>
                  </a:cubicBezTo>
                  <a:cubicBezTo>
                    <a:pt x="902" y="49"/>
                    <a:pt x="900" y="73"/>
                    <a:pt x="911" y="91"/>
                  </a:cubicBezTo>
                  <a:lnTo>
                    <a:pt x="895" y="107"/>
                  </a:lnTo>
                  <a:lnTo>
                    <a:pt x="895" y="169"/>
                  </a:lnTo>
                  <a:cubicBezTo>
                    <a:pt x="887" y="171"/>
                    <a:pt x="878" y="175"/>
                    <a:pt x="872" y="181"/>
                  </a:cubicBezTo>
                  <a:cubicBezTo>
                    <a:pt x="853" y="200"/>
                    <a:pt x="853" y="230"/>
                    <a:pt x="872" y="249"/>
                  </a:cubicBezTo>
                  <a:close/>
                  <a:moveTo>
                    <a:pt x="1491" y="41"/>
                  </a:moveTo>
                  <a:lnTo>
                    <a:pt x="1491" y="41"/>
                  </a:lnTo>
                  <a:lnTo>
                    <a:pt x="1491" y="665"/>
                  </a:lnTo>
                  <a:cubicBezTo>
                    <a:pt x="1491" y="688"/>
                    <a:pt x="1472" y="706"/>
                    <a:pt x="1450" y="706"/>
                  </a:cubicBezTo>
                  <a:lnTo>
                    <a:pt x="41" y="706"/>
                  </a:lnTo>
                  <a:cubicBezTo>
                    <a:pt x="19" y="706"/>
                    <a:pt x="0" y="688"/>
                    <a:pt x="0" y="665"/>
                  </a:cubicBezTo>
                  <a:lnTo>
                    <a:pt x="0" y="41"/>
                  </a:lnTo>
                  <a:cubicBezTo>
                    <a:pt x="0" y="19"/>
                    <a:pt x="19" y="0"/>
                    <a:pt x="41" y="0"/>
                  </a:cubicBezTo>
                  <a:lnTo>
                    <a:pt x="1450" y="0"/>
                  </a:lnTo>
                  <a:cubicBezTo>
                    <a:pt x="1472" y="0"/>
                    <a:pt x="1491" y="19"/>
                    <a:pt x="1491" y="41"/>
                  </a:cubicBezTo>
                  <a:close/>
                  <a:moveTo>
                    <a:pt x="1348" y="393"/>
                  </a:moveTo>
                  <a:lnTo>
                    <a:pt x="1348" y="393"/>
                  </a:lnTo>
                  <a:cubicBezTo>
                    <a:pt x="1341" y="393"/>
                    <a:pt x="1334" y="396"/>
                    <a:pt x="1329" y="401"/>
                  </a:cubicBezTo>
                  <a:cubicBezTo>
                    <a:pt x="1324" y="406"/>
                    <a:pt x="1321" y="413"/>
                    <a:pt x="1321" y="420"/>
                  </a:cubicBezTo>
                  <a:cubicBezTo>
                    <a:pt x="1321" y="427"/>
                    <a:pt x="1324" y="434"/>
                    <a:pt x="1329" y="439"/>
                  </a:cubicBezTo>
                  <a:cubicBezTo>
                    <a:pt x="1334" y="444"/>
                    <a:pt x="1341" y="446"/>
                    <a:pt x="1348" y="446"/>
                  </a:cubicBezTo>
                  <a:cubicBezTo>
                    <a:pt x="1355" y="446"/>
                    <a:pt x="1362" y="444"/>
                    <a:pt x="1367" y="439"/>
                  </a:cubicBezTo>
                  <a:cubicBezTo>
                    <a:pt x="1377" y="428"/>
                    <a:pt x="1377" y="411"/>
                    <a:pt x="1367" y="401"/>
                  </a:cubicBezTo>
                  <a:cubicBezTo>
                    <a:pt x="1362" y="396"/>
                    <a:pt x="1355" y="393"/>
                    <a:pt x="1348" y="393"/>
                  </a:cubicBezTo>
                  <a:close/>
                  <a:moveTo>
                    <a:pt x="1379" y="622"/>
                  </a:moveTo>
                  <a:lnTo>
                    <a:pt x="1379" y="622"/>
                  </a:lnTo>
                  <a:cubicBezTo>
                    <a:pt x="1369" y="632"/>
                    <a:pt x="1369" y="649"/>
                    <a:pt x="1379" y="659"/>
                  </a:cubicBezTo>
                  <a:cubicBezTo>
                    <a:pt x="1389" y="669"/>
                    <a:pt x="1407" y="669"/>
                    <a:pt x="1417" y="659"/>
                  </a:cubicBezTo>
                  <a:cubicBezTo>
                    <a:pt x="1427" y="649"/>
                    <a:pt x="1427" y="632"/>
                    <a:pt x="1417" y="622"/>
                  </a:cubicBezTo>
                  <a:cubicBezTo>
                    <a:pt x="1412" y="617"/>
                    <a:pt x="1405" y="614"/>
                    <a:pt x="1398" y="614"/>
                  </a:cubicBezTo>
                  <a:cubicBezTo>
                    <a:pt x="1391" y="614"/>
                    <a:pt x="1384" y="617"/>
                    <a:pt x="1379" y="622"/>
                  </a:cubicBezTo>
                  <a:close/>
                  <a:moveTo>
                    <a:pt x="1203" y="42"/>
                  </a:moveTo>
                  <a:lnTo>
                    <a:pt x="1203" y="42"/>
                  </a:lnTo>
                  <a:cubicBezTo>
                    <a:pt x="1188" y="42"/>
                    <a:pt x="1176" y="54"/>
                    <a:pt x="1176" y="68"/>
                  </a:cubicBezTo>
                  <a:cubicBezTo>
                    <a:pt x="1176" y="76"/>
                    <a:pt x="1179" y="82"/>
                    <a:pt x="1184" y="87"/>
                  </a:cubicBezTo>
                  <a:cubicBezTo>
                    <a:pt x="1189" y="92"/>
                    <a:pt x="1196" y="95"/>
                    <a:pt x="1203" y="95"/>
                  </a:cubicBezTo>
                  <a:cubicBezTo>
                    <a:pt x="1217" y="95"/>
                    <a:pt x="1229" y="83"/>
                    <a:pt x="1229" y="68"/>
                  </a:cubicBezTo>
                  <a:cubicBezTo>
                    <a:pt x="1229" y="54"/>
                    <a:pt x="1217" y="42"/>
                    <a:pt x="1203" y="42"/>
                  </a:cubicBezTo>
                  <a:close/>
                  <a:moveTo>
                    <a:pt x="1253" y="659"/>
                  </a:moveTo>
                  <a:lnTo>
                    <a:pt x="1253" y="659"/>
                  </a:lnTo>
                  <a:cubicBezTo>
                    <a:pt x="1263" y="649"/>
                    <a:pt x="1263" y="632"/>
                    <a:pt x="1253" y="622"/>
                  </a:cubicBezTo>
                  <a:cubicBezTo>
                    <a:pt x="1247" y="617"/>
                    <a:pt x="1241" y="614"/>
                    <a:pt x="1234" y="614"/>
                  </a:cubicBezTo>
                  <a:cubicBezTo>
                    <a:pt x="1227" y="614"/>
                    <a:pt x="1220" y="617"/>
                    <a:pt x="1215" y="622"/>
                  </a:cubicBezTo>
                  <a:cubicBezTo>
                    <a:pt x="1205" y="632"/>
                    <a:pt x="1205" y="649"/>
                    <a:pt x="1215" y="659"/>
                  </a:cubicBezTo>
                  <a:cubicBezTo>
                    <a:pt x="1225" y="669"/>
                    <a:pt x="1242" y="669"/>
                    <a:pt x="1253" y="659"/>
                  </a:cubicBezTo>
                  <a:close/>
                  <a:moveTo>
                    <a:pt x="1246" y="358"/>
                  </a:moveTo>
                  <a:lnTo>
                    <a:pt x="1246" y="358"/>
                  </a:lnTo>
                  <a:cubicBezTo>
                    <a:pt x="1253" y="358"/>
                    <a:pt x="1260" y="355"/>
                    <a:pt x="1265" y="350"/>
                  </a:cubicBezTo>
                  <a:cubicBezTo>
                    <a:pt x="1275" y="340"/>
                    <a:pt x="1275" y="323"/>
                    <a:pt x="1265" y="312"/>
                  </a:cubicBezTo>
                  <a:cubicBezTo>
                    <a:pt x="1260" y="307"/>
                    <a:pt x="1253" y="305"/>
                    <a:pt x="1246" y="305"/>
                  </a:cubicBezTo>
                  <a:cubicBezTo>
                    <a:pt x="1239" y="305"/>
                    <a:pt x="1232" y="307"/>
                    <a:pt x="1227" y="312"/>
                  </a:cubicBezTo>
                  <a:cubicBezTo>
                    <a:pt x="1222" y="317"/>
                    <a:pt x="1220" y="324"/>
                    <a:pt x="1220" y="331"/>
                  </a:cubicBezTo>
                  <a:cubicBezTo>
                    <a:pt x="1220" y="338"/>
                    <a:pt x="1222" y="345"/>
                    <a:pt x="1227" y="350"/>
                  </a:cubicBezTo>
                  <a:cubicBezTo>
                    <a:pt x="1232" y="355"/>
                    <a:pt x="1239" y="358"/>
                    <a:pt x="1246" y="358"/>
                  </a:cubicBezTo>
                  <a:close/>
                  <a:moveTo>
                    <a:pt x="1185" y="266"/>
                  </a:moveTo>
                  <a:lnTo>
                    <a:pt x="1185" y="266"/>
                  </a:lnTo>
                  <a:cubicBezTo>
                    <a:pt x="1190" y="261"/>
                    <a:pt x="1193" y="254"/>
                    <a:pt x="1193" y="247"/>
                  </a:cubicBezTo>
                  <a:cubicBezTo>
                    <a:pt x="1193" y="240"/>
                    <a:pt x="1190" y="233"/>
                    <a:pt x="1185" y="228"/>
                  </a:cubicBezTo>
                  <a:cubicBezTo>
                    <a:pt x="1180" y="223"/>
                    <a:pt x="1173" y="220"/>
                    <a:pt x="1166" y="220"/>
                  </a:cubicBezTo>
                  <a:cubicBezTo>
                    <a:pt x="1159" y="220"/>
                    <a:pt x="1152" y="223"/>
                    <a:pt x="1147" y="228"/>
                  </a:cubicBezTo>
                  <a:cubicBezTo>
                    <a:pt x="1137" y="238"/>
                    <a:pt x="1137" y="255"/>
                    <a:pt x="1148" y="266"/>
                  </a:cubicBezTo>
                  <a:cubicBezTo>
                    <a:pt x="1157" y="276"/>
                    <a:pt x="1175" y="275"/>
                    <a:pt x="1185" y="266"/>
                  </a:cubicBezTo>
                  <a:close/>
                  <a:moveTo>
                    <a:pt x="1109" y="146"/>
                  </a:moveTo>
                  <a:lnTo>
                    <a:pt x="1109" y="146"/>
                  </a:lnTo>
                  <a:cubicBezTo>
                    <a:pt x="1109" y="132"/>
                    <a:pt x="1097" y="120"/>
                    <a:pt x="1083" y="120"/>
                  </a:cubicBezTo>
                  <a:cubicBezTo>
                    <a:pt x="1068" y="120"/>
                    <a:pt x="1056" y="132"/>
                    <a:pt x="1056" y="146"/>
                  </a:cubicBezTo>
                  <a:cubicBezTo>
                    <a:pt x="1056" y="161"/>
                    <a:pt x="1068" y="173"/>
                    <a:pt x="1083" y="173"/>
                  </a:cubicBezTo>
                  <a:cubicBezTo>
                    <a:pt x="1097" y="173"/>
                    <a:pt x="1109" y="161"/>
                    <a:pt x="1109" y="146"/>
                  </a:cubicBezTo>
                  <a:close/>
                  <a:moveTo>
                    <a:pt x="146" y="226"/>
                  </a:moveTo>
                  <a:lnTo>
                    <a:pt x="146" y="226"/>
                  </a:lnTo>
                  <a:cubicBezTo>
                    <a:pt x="139" y="226"/>
                    <a:pt x="133" y="229"/>
                    <a:pt x="128" y="234"/>
                  </a:cubicBezTo>
                  <a:cubicBezTo>
                    <a:pt x="117" y="244"/>
                    <a:pt x="117" y="261"/>
                    <a:pt x="128" y="271"/>
                  </a:cubicBezTo>
                  <a:cubicBezTo>
                    <a:pt x="138" y="281"/>
                    <a:pt x="155" y="281"/>
                    <a:pt x="165" y="271"/>
                  </a:cubicBezTo>
                  <a:cubicBezTo>
                    <a:pt x="175" y="261"/>
                    <a:pt x="175" y="244"/>
                    <a:pt x="165" y="234"/>
                  </a:cubicBezTo>
                  <a:cubicBezTo>
                    <a:pt x="160" y="229"/>
                    <a:pt x="154" y="226"/>
                    <a:pt x="146" y="226"/>
                  </a:cubicBezTo>
                  <a:close/>
                  <a:moveTo>
                    <a:pt x="725" y="314"/>
                  </a:moveTo>
                  <a:lnTo>
                    <a:pt x="725" y="314"/>
                  </a:lnTo>
                  <a:cubicBezTo>
                    <a:pt x="730" y="309"/>
                    <a:pt x="733" y="302"/>
                    <a:pt x="733" y="295"/>
                  </a:cubicBezTo>
                  <a:cubicBezTo>
                    <a:pt x="733" y="288"/>
                    <a:pt x="730" y="281"/>
                    <a:pt x="725" y="276"/>
                  </a:cubicBezTo>
                  <a:cubicBezTo>
                    <a:pt x="720" y="271"/>
                    <a:pt x="714" y="269"/>
                    <a:pt x="707" y="269"/>
                  </a:cubicBezTo>
                  <a:cubicBezTo>
                    <a:pt x="700" y="269"/>
                    <a:pt x="693" y="271"/>
                    <a:pt x="688" y="276"/>
                  </a:cubicBezTo>
                  <a:cubicBezTo>
                    <a:pt x="683" y="281"/>
                    <a:pt x="680" y="288"/>
                    <a:pt x="680" y="295"/>
                  </a:cubicBezTo>
                  <a:cubicBezTo>
                    <a:pt x="680" y="302"/>
                    <a:pt x="683" y="309"/>
                    <a:pt x="688" y="314"/>
                  </a:cubicBezTo>
                  <a:cubicBezTo>
                    <a:pt x="698" y="324"/>
                    <a:pt x="715" y="324"/>
                    <a:pt x="725" y="314"/>
                  </a:cubicBezTo>
                  <a:close/>
                  <a:moveTo>
                    <a:pt x="403" y="353"/>
                  </a:moveTo>
                  <a:lnTo>
                    <a:pt x="403" y="353"/>
                  </a:lnTo>
                  <a:cubicBezTo>
                    <a:pt x="418" y="353"/>
                    <a:pt x="430" y="341"/>
                    <a:pt x="430" y="327"/>
                  </a:cubicBezTo>
                  <a:cubicBezTo>
                    <a:pt x="430" y="312"/>
                    <a:pt x="418" y="300"/>
                    <a:pt x="403" y="300"/>
                  </a:cubicBezTo>
                  <a:cubicBezTo>
                    <a:pt x="388" y="300"/>
                    <a:pt x="376" y="312"/>
                    <a:pt x="376" y="327"/>
                  </a:cubicBezTo>
                  <a:cubicBezTo>
                    <a:pt x="376" y="341"/>
                    <a:pt x="388" y="353"/>
                    <a:pt x="403" y="353"/>
                  </a:cubicBezTo>
                  <a:close/>
                  <a:moveTo>
                    <a:pt x="429" y="141"/>
                  </a:moveTo>
                  <a:lnTo>
                    <a:pt x="429" y="141"/>
                  </a:lnTo>
                  <a:cubicBezTo>
                    <a:pt x="429" y="126"/>
                    <a:pt x="417" y="114"/>
                    <a:pt x="403" y="114"/>
                  </a:cubicBezTo>
                  <a:cubicBezTo>
                    <a:pt x="388" y="114"/>
                    <a:pt x="376" y="126"/>
                    <a:pt x="376" y="141"/>
                  </a:cubicBezTo>
                  <a:cubicBezTo>
                    <a:pt x="376" y="155"/>
                    <a:pt x="388" y="167"/>
                    <a:pt x="403" y="167"/>
                  </a:cubicBezTo>
                  <a:cubicBezTo>
                    <a:pt x="417" y="167"/>
                    <a:pt x="429" y="155"/>
                    <a:pt x="429" y="141"/>
                  </a:cubicBezTo>
                  <a:close/>
                  <a:moveTo>
                    <a:pt x="925" y="234"/>
                  </a:moveTo>
                  <a:lnTo>
                    <a:pt x="925" y="234"/>
                  </a:lnTo>
                  <a:cubicBezTo>
                    <a:pt x="930" y="229"/>
                    <a:pt x="932" y="222"/>
                    <a:pt x="932" y="215"/>
                  </a:cubicBezTo>
                  <a:cubicBezTo>
                    <a:pt x="932" y="208"/>
                    <a:pt x="930" y="201"/>
                    <a:pt x="925" y="196"/>
                  </a:cubicBezTo>
                  <a:cubicBezTo>
                    <a:pt x="920" y="191"/>
                    <a:pt x="913" y="188"/>
                    <a:pt x="906" y="188"/>
                  </a:cubicBezTo>
                  <a:cubicBezTo>
                    <a:pt x="899" y="188"/>
                    <a:pt x="892" y="191"/>
                    <a:pt x="887" y="196"/>
                  </a:cubicBezTo>
                  <a:cubicBezTo>
                    <a:pt x="877" y="206"/>
                    <a:pt x="877" y="223"/>
                    <a:pt x="887" y="234"/>
                  </a:cubicBezTo>
                  <a:cubicBezTo>
                    <a:pt x="897" y="244"/>
                    <a:pt x="915" y="244"/>
                    <a:pt x="925" y="234"/>
                  </a:cubicBezTo>
                  <a:close/>
                  <a:moveTo>
                    <a:pt x="724" y="86"/>
                  </a:moveTo>
                  <a:lnTo>
                    <a:pt x="724" y="86"/>
                  </a:lnTo>
                  <a:cubicBezTo>
                    <a:pt x="734" y="75"/>
                    <a:pt x="734" y="58"/>
                    <a:pt x="724" y="48"/>
                  </a:cubicBezTo>
                  <a:cubicBezTo>
                    <a:pt x="719" y="43"/>
                    <a:pt x="712" y="40"/>
                    <a:pt x="705" y="40"/>
                  </a:cubicBezTo>
                  <a:cubicBezTo>
                    <a:pt x="698" y="40"/>
                    <a:pt x="691" y="43"/>
                    <a:pt x="686" y="48"/>
                  </a:cubicBezTo>
                  <a:cubicBezTo>
                    <a:pt x="681" y="53"/>
                    <a:pt x="678" y="60"/>
                    <a:pt x="678" y="67"/>
                  </a:cubicBezTo>
                  <a:cubicBezTo>
                    <a:pt x="678" y="74"/>
                    <a:pt x="681" y="81"/>
                    <a:pt x="686" y="86"/>
                  </a:cubicBezTo>
                  <a:cubicBezTo>
                    <a:pt x="696" y="96"/>
                    <a:pt x="713" y="96"/>
                    <a:pt x="724" y="86"/>
                  </a:cubicBezTo>
                  <a:close/>
                  <a:moveTo>
                    <a:pt x="971" y="86"/>
                  </a:moveTo>
                  <a:lnTo>
                    <a:pt x="971" y="86"/>
                  </a:lnTo>
                  <a:cubicBezTo>
                    <a:pt x="976" y="81"/>
                    <a:pt x="978" y="74"/>
                    <a:pt x="978" y="67"/>
                  </a:cubicBezTo>
                  <a:cubicBezTo>
                    <a:pt x="978" y="60"/>
                    <a:pt x="976" y="53"/>
                    <a:pt x="971" y="48"/>
                  </a:cubicBezTo>
                  <a:cubicBezTo>
                    <a:pt x="966" y="43"/>
                    <a:pt x="959" y="41"/>
                    <a:pt x="952" y="41"/>
                  </a:cubicBezTo>
                  <a:cubicBezTo>
                    <a:pt x="945" y="41"/>
                    <a:pt x="938" y="43"/>
                    <a:pt x="933" y="48"/>
                  </a:cubicBezTo>
                  <a:cubicBezTo>
                    <a:pt x="923" y="59"/>
                    <a:pt x="923" y="76"/>
                    <a:pt x="933" y="86"/>
                  </a:cubicBezTo>
                  <a:cubicBezTo>
                    <a:pt x="943" y="96"/>
                    <a:pt x="961" y="96"/>
                    <a:pt x="971" y="86"/>
                  </a:cubicBezTo>
                  <a:close/>
                  <a:moveTo>
                    <a:pt x="782" y="336"/>
                  </a:moveTo>
                  <a:lnTo>
                    <a:pt x="782" y="336"/>
                  </a:lnTo>
                  <a:cubicBezTo>
                    <a:pt x="782" y="343"/>
                    <a:pt x="785" y="350"/>
                    <a:pt x="790" y="355"/>
                  </a:cubicBezTo>
                  <a:cubicBezTo>
                    <a:pt x="800" y="365"/>
                    <a:pt x="818" y="365"/>
                    <a:pt x="828" y="355"/>
                  </a:cubicBezTo>
                  <a:cubicBezTo>
                    <a:pt x="833" y="350"/>
                    <a:pt x="835" y="343"/>
                    <a:pt x="835" y="336"/>
                  </a:cubicBezTo>
                  <a:cubicBezTo>
                    <a:pt x="835" y="329"/>
                    <a:pt x="833" y="323"/>
                    <a:pt x="828" y="318"/>
                  </a:cubicBezTo>
                  <a:cubicBezTo>
                    <a:pt x="823" y="313"/>
                    <a:pt x="816" y="310"/>
                    <a:pt x="809" y="310"/>
                  </a:cubicBezTo>
                  <a:cubicBezTo>
                    <a:pt x="802" y="310"/>
                    <a:pt x="795" y="313"/>
                    <a:pt x="790" y="318"/>
                  </a:cubicBezTo>
                  <a:cubicBezTo>
                    <a:pt x="785" y="323"/>
                    <a:pt x="782" y="329"/>
                    <a:pt x="782" y="336"/>
                  </a:cubicBezTo>
                  <a:close/>
                  <a:moveTo>
                    <a:pt x="183" y="405"/>
                  </a:moveTo>
                  <a:lnTo>
                    <a:pt x="183" y="405"/>
                  </a:lnTo>
                  <a:cubicBezTo>
                    <a:pt x="188" y="400"/>
                    <a:pt x="191" y="393"/>
                    <a:pt x="191" y="386"/>
                  </a:cubicBezTo>
                  <a:cubicBezTo>
                    <a:pt x="191" y="379"/>
                    <a:pt x="188" y="372"/>
                    <a:pt x="183" y="367"/>
                  </a:cubicBezTo>
                  <a:cubicBezTo>
                    <a:pt x="178" y="362"/>
                    <a:pt x="171" y="359"/>
                    <a:pt x="164" y="359"/>
                  </a:cubicBezTo>
                  <a:cubicBezTo>
                    <a:pt x="157" y="359"/>
                    <a:pt x="151" y="362"/>
                    <a:pt x="146" y="367"/>
                  </a:cubicBezTo>
                  <a:cubicBezTo>
                    <a:pt x="135" y="377"/>
                    <a:pt x="135" y="394"/>
                    <a:pt x="146" y="405"/>
                  </a:cubicBezTo>
                  <a:cubicBezTo>
                    <a:pt x="156" y="415"/>
                    <a:pt x="173" y="415"/>
                    <a:pt x="183" y="405"/>
                  </a:cubicBezTo>
                  <a:close/>
                  <a:moveTo>
                    <a:pt x="39" y="638"/>
                  </a:moveTo>
                  <a:lnTo>
                    <a:pt x="39" y="638"/>
                  </a:lnTo>
                  <a:cubicBezTo>
                    <a:pt x="39" y="653"/>
                    <a:pt x="52" y="667"/>
                    <a:pt x="66" y="667"/>
                  </a:cubicBezTo>
                  <a:cubicBezTo>
                    <a:pt x="80" y="667"/>
                    <a:pt x="92" y="653"/>
                    <a:pt x="92" y="638"/>
                  </a:cubicBezTo>
                  <a:cubicBezTo>
                    <a:pt x="92" y="624"/>
                    <a:pt x="80" y="612"/>
                    <a:pt x="66" y="612"/>
                  </a:cubicBezTo>
                  <a:cubicBezTo>
                    <a:pt x="51" y="612"/>
                    <a:pt x="39" y="624"/>
                    <a:pt x="39" y="638"/>
                  </a:cubicBezTo>
                  <a:close/>
                  <a:moveTo>
                    <a:pt x="342" y="614"/>
                  </a:moveTo>
                  <a:lnTo>
                    <a:pt x="342" y="614"/>
                  </a:lnTo>
                  <a:cubicBezTo>
                    <a:pt x="335" y="614"/>
                    <a:pt x="329" y="617"/>
                    <a:pt x="324" y="622"/>
                  </a:cubicBezTo>
                  <a:cubicBezTo>
                    <a:pt x="319" y="627"/>
                    <a:pt x="316" y="634"/>
                    <a:pt x="316" y="641"/>
                  </a:cubicBezTo>
                  <a:cubicBezTo>
                    <a:pt x="316" y="648"/>
                    <a:pt x="319" y="654"/>
                    <a:pt x="324" y="659"/>
                  </a:cubicBezTo>
                  <a:cubicBezTo>
                    <a:pt x="334" y="669"/>
                    <a:pt x="351" y="669"/>
                    <a:pt x="361" y="659"/>
                  </a:cubicBezTo>
                  <a:cubicBezTo>
                    <a:pt x="371" y="649"/>
                    <a:pt x="371" y="632"/>
                    <a:pt x="361" y="622"/>
                  </a:cubicBezTo>
                  <a:cubicBezTo>
                    <a:pt x="356" y="617"/>
                    <a:pt x="349" y="614"/>
                    <a:pt x="342" y="614"/>
                  </a:cubicBezTo>
                  <a:close/>
                  <a:moveTo>
                    <a:pt x="502" y="541"/>
                  </a:moveTo>
                  <a:lnTo>
                    <a:pt x="502" y="541"/>
                  </a:lnTo>
                  <a:cubicBezTo>
                    <a:pt x="495" y="541"/>
                    <a:pt x="488" y="544"/>
                    <a:pt x="483" y="549"/>
                  </a:cubicBezTo>
                  <a:cubicBezTo>
                    <a:pt x="473" y="559"/>
                    <a:pt x="473" y="576"/>
                    <a:pt x="483" y="586"/>
                  </a:cubicBezTo>
                  <a:cubicBezTo>
                    <a:pt x="493" y="596"/>
                    <a:pt x="510" y="596"/>
                    <a:pt x="520" y="586"/>
                  </a:cubicBezTo>
                  <a:cubicBezTo>
                    <a:pt x="525" y="581"/>
                    <a:pt x="528" y="575"/>
                    <a:pt x="528" y="568"/>
                  </a:cubicBezTo>
                  <a:cubicBezTo>
                    <a:pt x="528" y="561"/>
                    <a:pt x="525" y="554"/>
                    <a:pt x="520" y="549"/>
                  </a:cubicBezTo>
                  <a:cubicBezTo>
                    <a:pt x="515" y="544"/>
                    <a:pt x="509" y="541"/>
                    <a:pt x="502" y="541"/>
                  </a:cubicBezTo>
                  <a:close/>
                  <a:moveTo>
                    <a:pt x="985" y="329"/>
                  </a:moveTo>
                  <a:lnTo>
                    <a:pt x="985" y="329"/>
                  </a:lnTo>
                  <a:cubicBezTo>
                    <a:pt x="990" y="324"/>
                    <a:pt x="993" y="317"/>
                    <a:pt x="993" y="310"/>
                  </a:cubicBezTo>
                  <a:cubicBezTo>
                    <a:pt x="993" y="303"/>
                    <a:pt x="990" y="297"/>
                    <a:pt x="985" y="292"/>
                  </a:cubicBezTo>
                  <a:cubicBezTo>
                    <a:pt x="980" y="287"/>
                    <a:pt x="974" y="284"/>
                    <a:pt x="967" y="284"/>
                  </a:cubicBezTo>
                  <a:cubicBezTo>
                    <a:pt x="960" y="284"/>
                    <a:pt x="953" y="287"/>
                    <a:pt x="948" y="292"/>
                  </a:cubicBezTo>
                  <a:cubicBezTo>
                    <a:pt x="938" y="302"/>
                    <a:pt x="938" y="319"/>
                    <a:pt x="948" y="329"/>
                  </a:cubicBezTo>
                  <a:cubicBezTo>
                    <a:pt x="958" y="339"/>
                    <a:pt x="975" y="339"/>
                    <a:pt x="985" y="329"/>
                  </a:cubicBezTo>
                  <a:close/>
                  <a:moveTo>
                    <a:pt x="570" y="272"/>
                  </a:moveTo>
                  <a:lnTo>
                    <a:pt x="570" y="272"/>
                  </a:lnTo>
                  <a:cubicBezTo>
                    <a:pt x="565" y="267"/>
                    <a:pt x="559" y="264"/>
                    <a:pt x="551" y="264"/>
                  </a:cubicBezTo>
                  <a:cubicBezTo>
                    <a:pt x="544" y="264"/>
                    <a:pt x="538" y="267"/>
                    <a:pt x="533" y="272"/>
                  </a:cubicBezTo>
                  <a:cubicBezTo>
                    <a:pt x="522" y="282"/>
                    <a:pt x="522" y="299"/>
                    <a:pt x="533" y="309"/>
                  </a:cubicBezTo>
                  <a:cubicBezTo>
                    <a:pt x="543" y="319"/>
                    <a:pt x="560" y="319"/>
                    <a:pt x="570" y="309"/>
                  </a:cubicBezTo>
                  <a:cubicBezTo>
                    <a:pt x="581" y="299"/>
                    <a:pt x="581" y="282"/>
                    <a:pt x="570" y="272"/>
                  </a:cubicBezTo>
                  <a:close/>
                  <a:moveTo>
                    <a:pt x="181" y="639"/>
                  </a:moveTo>
                  <a:lnTo>
                    <a:pt x="181" y="639"/>
                  </a:lnTo>
                  <a:cubicBezTo>
                    <a:pt x="181" y="653"/>
                    <a:pt x="193" y="665"/>
                    <a:pt x="208" y="665"/>
                  </a:cubicBezTo>
                  <a:cubicBezTo>
                    <a:pt x="223" y="665"/>
                    <a:pt x="235" y="653"/>
                    <a:pt x="235" y="639"/>
                  </a:cubicBezTo>
                  <a:cubicBezTo>
                    <a:pt x="235" y="624"/>
                    <a:pt x="223" y="612"/>
                    <a:pt x="208" y="612"/>
                  </a:cubicBezTo>
                  <a:cubicBezTo>
                    <a:pt x="193" y="612"/>
                    <a:pt x="181" y="624"/>
                    <a:pt x="181" y="639"/>
                  </a:cubicBezTo>
                  <a:close/>
                  <a:moveTo>
                    <a:pt x="477" y="458"/>
                  </a:moveTo>
                  <a:lnTo>
                    <a:pt x="477" y="458"/>
                  </a:lnTo>
                  <a:cubicBezTo>
                    <a:pt x="492" y="458"/>
                    <a:pt x="504" y="446"/>
                    <a:pt x="504" y="432"/>
                  </a:cubicBezTo>
                  <a:cubicBezTo>
                    <a:pt x="504" y="417"/>
                    <a:pt x="492" y="405"/>
                    <a:pt x="477" y="405"/>
                  </a:cubicBezTo>
                  <a:cubicBezTo>
                    <a:pt x="463" y="405"/>
                    <a:pt x="451" y="417"/>
                    <a:pt x="451" y="432"/>
                  </a:cubicBezTo>
                  <a:cubicBezTo>
                    <a:pt x="451" y="446"/>
                    <a:pt x="463" y="458"/>
                    <a:pt x="477" y="458"/>
                  </a:cubicBezTo>
                  <a:close/>
                  <a:moveTo>
                    <a:pt x="174" y="93"/>
                  </a:moveTo>
                  <a:lnTo>
                    <a:pt x="174" y="93"/>
                  </a:lnTo>
                  <a:cubicBezTo>
                    <a:pt x="188" y="93"/>
                    <a:pt x="200" y="81"/>
                    <a:pt x="200" y="66"/>
                  </a:cubicBezTo>
                  <a:cubicBezTo>
                    <a:pt x="200" y="52"/>
                    <a:pt x="188" y="40"/>
                    <a:pt x="174" y="40"/>
                  </a:cubicBezTo>
                  <a:cubicBezTo>
                    <a:pt x="159" y="40"/>
                    <a:pt x="147" y="52"/>
                    <a:pt x="147" y="66"/>
                  </a:cubicBezTo>
                  <a:cubicBezTo>
                    <a:pt x="147" y="81"/>
                    <a:pt x="159" y="93"/>
                    <a:pt x="174" y="93"/>
                  </a:cubicBezTo>
                  <a:close/>
                  <a:moveTo>
                    <a:pt x="630" y="464"/>
                  </a:moveTo>
                  <a:lnTo>
                    <a:pt x="630" y="464"/>
                  </a:lnTo>
                  <a:cubicBezTo>
                    <a:pt x="630" y="449"/>
                    <a:pt x="618" y="438"/>
                    <a:pt x="604" y="438"/>
                  </a:cubicBezTo>
                  <a:cubicBezTo>
                    <a:pt x="589" y="438"/>
                    <a:pt x="577" y="449"/>
                    <a:pt x="577" y="464"/>
                  </a:cubicBezTo>
                  <a:cubicBezTo>
                    <a:pt x="577" y="479"/>
                    <a:pt x="589" y="491"/>
                    <a:pt x="604" y="491"/>
                  </a:cubicBezTo>
                  <a:cubicBezTo>
                    <a:pt x="618" y="491"/>
                    <a:pt x="630" y="479"/>
                    <a:pt x="630" y="464"/>
                  </a:cubicBezTo>
                  <a:close/>
                  <a:moveTo>
                    <a:pt x="269" y="311"/>
                  </a:moveTo>
                  <a:lnTo>
                    <a:pt x="269" y="311"/>
                  </a:lnTo>
                  <a:cubicBezTo>
                    <a:pt x="254" y="311"/>
                    <a:pt x="242" y="299"/>
                    <a:pt x="242" y="284"/>
                  </a:cubicBezTo>
                  <a:cubicBezTo>
                    <a:pt x="242" y="270"/>
                    <a:pt x="254" y="258"/>
                    <a:pt x="269" y="258"/>
                  </a:cubicBezTo>
                  <a:cubicBezTo>
                    <a:pt x="283" y="258"/>
                    <a:pt x="295" y="270"/>
                    <a:pt x="295" y="284"/>
                  </a:cubicBezTo>
                  <a:cubicBezTo>
                    <a:pt x="295" y="299"/>
                    <a:pt x="283" y="311"/>
                    <a:pt x="269" y="311"/>
                  </a:cubicBezTo>
                  <a:close/>
                </a:path>
              </a:pathLst>
            </a:custGeom>
            <a:solidFill>
              <a:schemeClr val="bg2">
                <a:alpha val="3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p:cNvSpPr>
              <a:spLocks/>
            </p:cNvSpPr>
            <p:nvPr/>
          </p:nvSpPr>
          <p:spPr bwMode="auto">
            <a:xfrm>
              <a:off x="4538" y="2146"/>
              <a:ext cx="375" cy="49"/>
            </a:xfrm>
            <a:custGeom>
              <a:avLst/>
              <a:gdLst>
                <a:gd name="T0" fmla="*/ 582 w 622"/>
                <a:gd name="T1" fmla="*/ 0 h 81"/>
                <a:gd name="T2" fmla="*/ 582 w 622"/>
                <a:gd name="T3" fmla="*/ 0 h 81"/>
                <a:gd name="T4" fmla="*/ 545 w 622"/>
                <a:gd name="T5" fmla="*/ 24 h 81"/>
                <a:gd name="T6" fmla="*/ 77 w 622"/>
                <a:gd name="T7" fmla="*/ 24 h 81"/>
                <a:gd name="T8" fmla="*/ 40 w 622"/>
                <a:gd name="T9" fmla="*/ 0 h 81"/>
                <a:gd name="T10" fmla="*/ 0 w 622"/>
                <a:gd name="T11" fmla="*/ 40 h 81"/>
                <a:gd name="T12" fmla="*/ 40 w 622"/>
                <a:gd name="T13" fmla="*/ 80 h 81"/>
                <a:gd name="T14" fmla="*/ 77 w 622"/>
                <a:gd name="T15" fmla="*/ 57 h 81"/>
                <a:gd name="T16" fmla="*/ 545 w 622"/>
                <a:gd name="T17" fmla="*/ 57 h 81"/>
                <a:gd name="T18" fmla="*/ 582 w 622"/>
                <a:gd name="T19" fmla="*/ 81 h 81"/>
                <a:gd name="T20" fmla="*/ 622 w 622"/>
                <a:gd name="T21" fmla="*/ 40 h 81"/>
                <a:gd name="T22" fmla="*/ 582 w 622"/>
                <a:gd name="T23"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2" h="81">
                  <a:moveTo>
                    <a:pt x="582" y="0"/>
                  </a:moveTo>
                  <a:lnTo>
                    <a:pt x="582" y="0"/>
                  </a:lnTo>
                  <a:cubicBezTo>
                    <a:pt x="565" y="0"/>
                    <a:pt x="552" y="10"/>
                    <a:pt x="545" y="24"/>
                  </a:cubicBezTo>
                  <a:lnTo>
                    <a:pt x="77" y="24"/>
                  </a:lnTo>
                  <a:cubicBezTo>
                    <a:pt x="71" y="10"/>
                    <a:pt x="57" y="0"/>
                    <a:pt x="40" y="0"/>
                  </a:cubicBezTo>
                  <a:cubicBezTo>
                    <a:pt x="18" y="0"/>
                    <a:pt x="0" y="18"/>
                    <a:pt x="0" y="40"/>
                  </a:cubicBezTo>
                  <a:cubicBezTo>
                    <a:pt x="0" y="62"/>
                    <a:pt x="18" y="80"/>
                    <a:pt x="40" y="80"/>
                  </a:cubicBezTo>
                  <a:cubicBezTo>
                    <a:pt x="56" y="80"/>
                    <a:pt x="70" y="71"/>
                    <a:pt x="77" y="57"/>
                  </a:cubicBezTo>
                  <a:lnTo>
                    <a:pt x="545" y="57"/>
                  </a:lnTo>
                  <a:cubicBezTo>
                    <a:pt x="552" y="71"/>
                    <a:pt x="565" y="81"/>
                    <a:pt x="582" y="81"/>
                  </a:cubicBezTo>
                  <a:cubicBezTo>
                    <a:pt x="604" y="81"/>
                    <a:pt x="622" y="63"/>
                    <a:pt x="622" y="40"/>
                  </a:cubicBezTo>
                  <a:cubicBezTo>
                    <a:pt x="622" y="18"/>
                    <a:pt x="604" y="0"/>
                    <a:pt x="582" y="0"/>
                  </a:cubicBezTo>
                  <a:close/>
                </a:path>
              </a:pathLst>
            </a:custGeom>
            <a:solidFill>
              <a:schemeClr val="bg2">
                <a:alpha val="3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3162997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06412" y="2299875"/>
            <a:ext cx="11702892" cy="5715076"/>
          </a:xfrm>
        </p:spPr>
        <p:txBody>
          <a:bodyPr>
            <a:noAutofit/>
          </a:bodyPr>
          <a:lstStyle/>
          <a:p>
            <a:pPr marL="0" indent="0">
              <a:lnSpc>
                <a:spcPct val="115000"/>
              </a:lnSpc>
              <a:buNone/>
            </a:pPr>
            <a:r>
              <a:rPr lang="en-US" sz="2800" b="1" dirty="0">
                <a:solidFill>
                  <a:schemeClr val="accent1"/>
                </a:solidFill>
                <a:ea typeface="Calibri"/>
                <a:cs typeface="GothamLight"/>
              </a:rPr>
              <a:t>Monitor: Video &amp; Audio</a:t>
            </a:r>
          </a:p>
          <a:p>
            <a:pPr>
              <a:lnSpc>
                <a:spcPct val="115000"/>
              </a:lnSpc>
              <a:buClr>
                <a:srgbClr val="9DC431"/>
              </a:buClr>
            </a:pPr>
            <a:r>
              <a:rPr lang="en-US" sz="2400" dirty="0">
                <a:ea typeface="Calibri"/>
                <a:cs typeface="GothamLight"/>
              </a:rPr>
              <a:t>Manage 4 x </a:t>
            </a:r>
            <a:r>
              <a:rPr lang="en-US" sz="2400" dirty="0" smtClean="0">
                <a:ea typeface="Calibri"/>
                <a:cs typeface="GothamLight"/>
              </a:rPr>
              <a:t>HD77 per site</a:t>
            </a:r>
            <a:endParaRPr lang="en-US" sz="2400" dirty="0">
              <a:ea typeface="Calibri"/>
              <a:cs typeface="GothamLight"/>
            </a:endParaRPr>
          </a:p>
          <a:p>
            <a:pPr>
              <a:lnSpc>
                <a:spcPct val="115000"/>
              </a:lnSpc>
              <a:buClr>
                <a:srgbClr val="9DC431"/>
              </a:buClr>
            </a:pPr>
            <a:r>
              <a:rPr lang="en-US" sz="2400" dirty="0">
                <a:ea typeface="Calibri"/>
                <a:cs typeface="GothamLight"/>
              </a:rPr>
              <a:t>VOD access </a:t>
            </a:r>
          </a:p>
          <a:p>
            <a:pPr>
              <a:lnSpc>
                <a:spcPct val="115000"/>
              </a:lnSpc>
              <a:buClr>
                <a:srgbClr val="9DC431"/>
              </a:buClr>
            </a:pPr>
            <a:r>
              <a:rPr lang="en-US" sz="2400" dirty="0">
                <a:ea typeface="Calibri"/>
                <a:cs typeface="GothamLight"/>
              </a:rPr>
              <a:t>Verify events </a:t>
            </a:r>
          </a:p>
          <a:p>
            <a:pPr>
              <a:lnSpc>
                <a:spcPct val="115000"/>
              </a:lnSpc>
              <a:buClr>
                <a:srgbClr val="9DC431"/>
              </a:buClr>
            </a:pPr>
            <a:r>
              <a:rPr lang="en-US" sz="2400" dirty="0">
                <a:ea typeface="Calibri"/>
                <a:cs typeface="GothamLight"/>
              </a:rPr>
              <a:t>Ability to monitor multiple sites</a:t>
            </a:r>
          </a:p>
          <a:p>
            <a:pPr marL="0" indent="0">
              <a:lnSpc>
                <a:spcPct val="115000"/>
              </a:lnSpc>
              <a:buClr>
                <a:srgbClr val="9DC431"/>
              </a:buClr>
              <a:buNone/>
            </a:pPr>
            <a:r>
              <a:rPr lang="en-US" sz="2800" b="1" dirty="0">
                <a:solidFill>
                  <a:schemeClr val="accent1"/>
                </a:solidFill>
                <a:ea typeface="Calibri"/>
                <a:cs typeface="GothamLight"/>
              </a:rPr>
              <a:t>Remote Control</a:t>
            </a:r>
            <a:endParaRPr lang="en-US" sz="2400" b="1" dirty="0">
              <a:solidFill>
                <a:schemeClr val="accent1"/>
              </a:solidFill>
              <a:ea typeface="Calibri"/>
              <a:cs typeface="GothamLight"/>
            </a:endParaRPr>
          </a:p>
          <a:p>
            <a:pPr>
              <a:lnSpc>
                <a:spcPct val="115000"/>
              </a:lnSpc>
              <a:buClr>
                <a:srgbClr val="9DC431"/>
              </a:buClr>
            </a:pPr>
            <a:r>
              <a:rPr lang="en-US" sz="2400" dirty="0">
                <a:ea typeface="Calibri"/>
                <a:cs typeface="GothamLight"/>
              </a:rPr>
              <a:t>Arm / disarm, </a:t>
            </a:r>
            <a:r>
              <a:rPr lang="en-US" sz="2400" dirty="0" smtClean="0">
                <a:ea typeface="Calibri"/>
                <a:cs typeface="GothamLight"/>
              </a:rPr>
              <a:t>panic</a:t>
            </a:r>
            <a:endParaRPr lang="en-US" sz="2400" dirty="0">
              <a:ea typeface="Calibri"/>
              <a:cs typeface="GothamLight"/>
            </a:endParaRPr>
          </a:p>
          <a:p>
            <a:pPr>
              <a:lnSpc>
                <a:spcPct val="115000"/>
              </a:lnSpc>
              <a:buClr>
                <a:srgbClr val="9DC431"/>
              </a:buClr>
            </a:pPr>
            <a:r>
              <a:rPr lang="en-US" sz="2400" dirty="0">
                <a:ea typeface="Calibri"/>
                <a:cs typeface="GothamLight"/>
              </a:rPr>
              <a:t>Receive event alerts </a:t>
            </a:r>
          </a:p>
          <a:p>
            <a:pPr>
              <a:lnSpc>
                <a:spcPct val="115000"/>
              </a:lnSpc>
              <a:buClr>
                <a:srgbClr val="9DC431"/>
              </a:buClr>
            </a:pPr>
            <a:r>
              <a:rPr lang="en-US" sz="2400" dirty="0"/>
              <a:t>Manage media files</a:t>
            </a:r>
          </a:p>
        </p:txBody>
      </p:sp>
      <p:sp>
        <p:nvSpPr>
          <p:cNvPr id="3" name="Rectangle 2"/>
          <p:cNvSpPr/>
          <p:nvPr/>
        </p:nvSpPr>
        <p:spPr>
          <a:xfrm>
            <a:off x="481806" y="7102362"/>
            <a:ext cx="6499225" cy="492122"/>
          </a:xfrm>
          <a:prstGeom prst="rect">
            <a:avLst/>
          </a:prstGeom>
        </p:spPr>
        <p:txBody>
          <a:bodyPr>
            <a:spAutoFit/>
          </a:bodyPr>
          <a:lstStyle/>
          <a:p>
            <a:pPr>
              <a:lnSpc>
                <a:spcPct val="115000"/>
              </a:lnSpc>
              <a:spcBef>
                <a:spcPct val="20000"/>
              </a:spcBef>
              <a:defRPr/>
            </a:pPr>
            <a:r>
              <a:rPr lang="en-US" b="1" dirty="0"/>
              <a:t>Compatibility</a:t>
            </a:r>
            <a:r>
              <a:rPr lang="en-US" dirty="0"/>
              <a:t> </a:t>
            </a:r>
            <a:r>
              <a:rPr lang="en-US" dirty="0" smtClean="0"/>
              <a:t>iOS</a:t>
            </a:r>
            <a:r>
              <a:rPr lang="en-US" dirty="0"/>
              <a:t> </a:t>
            </a:r>
            <a:r>
              <a:rPr lang="en-US" dirty="0" smtClean="0"/>
              <a:t>V6.0 or higher</a:t>
            </a:r>
            <a:endParaRPr lang="en-US" dirty="0"/>
          </a:p>
        </p:txBody>
      </p:sp>
      <p:sp>
        <p:nvSpPr>
          <p:cNvPr id="9" name="Title 3"/>
          <p:cNvSpPr txBox="1">
            <a:spLocks/>
          </p:cNvSpPr>
          <p:nvPr/>
        </p:nvSpPr>
        <p:spPr>
          <a:xfrm>
            <a:off x="481806" y="7530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US"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Paradox Insight™ Mobile App</a:t>
            </a:r>
            <a:endParaRPr lang="en-US" sz="5400" b="1" dirty="0">
              <a:solidFill>
                <a:srgbClr val="473931"/>
              </a:solidFill>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 r="23621" b="5756"/>
          <a:stretch/>
        </p:blipFill>
        <p:spPr>
          <a:xfrm>
            <a:off x="7339806" y="2120106"/>
            <a:ext cx="5663407" cy="6539707"/>
          </a:xfrm>
          <a:prstGeom prst="rect">
            <a:avLst/>
          </a:prstGeom>
        </p:spPr>
      </p:pic>
    </p:spTree>
    <p:extLst>
      <p:ext uri="{BB962C8B-B14F-4D97-AF65-F5344CB8AC3E}">
        <p14:creationId xmlns:p14="http://schemas.microsoft.com/office/powerpoint/2010/main" val="6230370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400" dirty="0"/>
              <a:t>The center triangular shaped LED has the following LED assignment</a:t>
            </a:r>
          </a:p>
          <a:p>
            <a:pPr>
              <a:buFont typeface="Wingdings 3" pitchFamily="18" charset="2"/>
              <a:buChar char="ê"/>
            </a:pPr>
            <a:endParaRPr lang="en-US" sz="2400" dirty="0"/>
          </a:p>
          <a:p>
            <a:pPr>
              <a:buFont typeface="Wingdings 3" pitchFamily="18" charset="2"/>
              <a:buChar char="ê"/>
            </a:pPr>
            <a:endParaRPr lang="en-US" sz="2400" dirty="0"/>
          </a:p>
        </p:txBody>
      </p:sp>
      <p:sp>
        <p:nvSpPr>
          <p:cNvPr id="7" name="Title 3"/>
          <p:cNvSpPr txBox="1">
            <a:spLocks/>
          </p:cNvSpPr>
          <p:nvPr/>
        </p:nvSpPr>
        <p:spPr>
          <a:xfrm>
            <a:off x="481806"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US"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LEDs on the Camera</a:t>
            </a:r>
            <a:endParaRPr lang="en-US" sz="5400" b="1" dirty="0">
              <a:solidFill>
                <a:srgbClr val="473931"/>
              </a:solidFill>
            </a:endParaRPr>
          </a:p>
        </p:txBody>
      </p:sp>
      <p:grpSp>
        <p:nvGrpSpPr>
          <p:cNvPr id="4" name="Group 3"/>
          <p:cNvGrpSpPr/>
          <p:nvPr/>
        </p:nvGrpSpPr>
        <p:grpSpPr>
          <a:xfrm>
            <a:off x="634206" y="2958306"/>
            <a:ext cx="11430001" cy="4556760"/>
            <a:chOff x="634206" y="2577306"/>
            <a:chExt cx="11430001" cy="4556760"/>
          </a:xfrm>
        </p:grpSpPr>
        <p:graphicFrame>
          <p:nvGraphicFramePr>
            <p:cNvPr id="11" name="Content Placeholder 9"/>
            <p:cNvGraphicFramePr>
              <a:graphicFrameLocks/>
            </p:cNvGraphicFramePr>
            <p:nvPr>
              <p:extLst>
                <p:ext uri="{D42A27DB-BD31-4B8C-83A1-F6EECF244321}">
                  <p14:modId xmlns:p14="http://schemas.microsoft.com/office/powerpoint/2010/main" val="2140575741"/>
                </p:ext>
              </p:extLst>
            </p:nvPr>
          </p:nvGraphicFramePr>
          <p:xfrm>
            <a:off x="634206" y="2577306"/>
            <a:ext cx="11430001" cy="4556760"/>
          </p:xfrm>
          <a:graphic>
            <a:graphicData uri="http://schemas.openxmlformats.org/drawingml/2006/table">
              <a:tbl>
                <a:tblPr firstRow="1" bandRow="1">
                  <a:tableStyleId>{91EBBBCC-DAD2-459C-BE2E-F6DE35CF9A28}</a:tableStyleId>
                </a:tblPr>
                <a:tblGrid>
                  <a:gridCol w="8610600"/>
                  <a:gridCol w="2819401"/>
                </a:tblGrid>
                <a:tr h="441960">
                  <a:tc>
                    <a:txBody>
                      <a:bodyPr/>
                      <a:lstStyle/>
                      <a:p>
                        <a:r>
                          <a:rPr lang="fr-CA" sz="2100" dirty="0" err="1" smtClean="0">
                            <a:solidFill>
                              <a:srgbClr val="726152"/>
                            </a:solidFill>
                            <a:latin typeface="+mn-lt"/>
                          </a:rPr>
                          <a:t>Function</a:t>
                        </a:r>
                        <a:endParaRPr lang="en-US" sz="2100" dirty="0">
                          <a:solidFill>
                            <a:srgbClr val="726152"/>
                          </a:solidFill>
                          <a:latin typeface="+mn-lt"/>
                        </a:endParaRPr>
                      </a:p>
                    </a:txBody>
                    <a:tcPr marL="91441" marR="91441">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4D0CC"/>
                      </a:solidFill>
                    </a:tcPr>
                  </a:tc>
                  <a:tc>
                    <a:txBody>
                      <a:bodyPr/>
                      <a:lstStyle/>
                      <a:p>
                        <a:r>
                          <a:rPr lang="fr-CA" sz="2100" dirty="0" smtClean="0">
                            <a:solidFill>
                              <a:srgbClr val="726152"/>
                            </a:solidFill>
                            <a:latin typeface="+mn-lt"/>
                          </a:rPr>
                          <a:t>LED </a:t>
                        </a:r>
                        <a:r>
                          <a:rPr lang="fr-CA" sz="2100" dirty="0" err="1" smtClean="0">
                            <a:solidFill>
                              <a:srgbClr val="726152"/>
                            </a:solidFill>
                            <a:latin typeface="+mn-lt"/>
                          </a:rPr>
                          <a:t>Assignment</a:t>
                        </a:r>
                        <a:endParaRPr lang="en-US" sz="2100" dirty="0">
                          <a:solidFill>
                            <a:srgbClr val="726152"/>
                          </a:solidFill>
                          <a:latin typeface="+mn-lt"/>
                        </a:endParaRPr>
                      </a:p>
                    </a:txBody>
                    <a:tcPr marL="91441" marR="91441">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D4D0CC"/>
                      </a:solidFill>
                    </a:tcPr>
                  </a:tc>
                </a:tr>
                <a:tr h="762000">
                  <a:tc>
                    <a:txBody>
                      <a:bodyPr/>
                      <a:lstStyle/>
                      <a:p>
                        <a:r>
                          <a:rPr lang="fr-CA" sz="2100" dirty="0" smtClean="0">
                            <a:latin typeface="+mn-lt"/>
                          </a:rPr>
                          <a:t>HD77 module </a:t>
                        </a:r>
                        <a:r>
                          <a:rPr lang="fr-CA" sz="2100" dirty="0" err="1" smtClean="0">
                            <a:latin typeface="+mn-lt"/>
                          </a:rPr>
                          <a:t>is</a:t>
                        </a:r>
                        <a:r>
                          <a:rPr lang="fr-CA" sz="2100" dirty="0" smtClean="0">
                            <a:latin typeface="+mn-lt"/>
                          </a:rPr>
                          <a:t> up and running. There are </a:t>
                        </a:r>
                        <a:r>
                          <a:rPr lang="fr-CA" sz="2100" dirty="0" err="1" smtClean="0">
                            <a:latin typeface="+mn-lt"/>
                          </a:rPr>
                          <a:t>currently</a:t>
                        </a:r>
                        <a:r>
                          <a:rPr lang="fr-CA" sz="2100" dirty="0" smtClean="0">
                            <a:latin typeface="+mn-lt"/>
                          </a:rPr>
                          <a:t> no </a:t>
                        </a:r>
                        <a:r>
                          <a:rPr lang="fr-CA" sz="2100" dirty="0" err="1" smtClean="0">
                            <a:latin typeface="+mn-lt"/>
                          </a:rPr>
                          <a:t>alarms</a:t>
                        </a:r>
                        <a:r>
                          <a:rPr lang="fr-CA" sz="2100" dirty="0" smtClean="0">
                            <a:latin typeface="+mn-lt"/>
                          </a:rPr>
                          <a:t> or </a:t>
                        </a:r>
                        <a:r>
                          <a:rPr lang="fr-CA" sz="2100" dirty="0" err="1" smtClean="0">
                            <a:latin typeface="+mn-lt"/>
                          </a:rPr>
                          <a:t>requests</a:t>
                        </a:r>
                        <a:r>
                          <a:rPr lang="fr-CA" sz="2100" dirty="0" smtClean="0">
                            <a:latin typeface="+mn-lt"/>
                          </a:rPr>
                          <a:t> </a:t>
                        </a:r>
                        <a:br>
                          <a:rPr lang="fr-CA" sz="2100" dirty="0" smtClean="0">
                            <a:latin typeface="+mn-lt"/>
                          </a:rPr>
                        </a:br>
                        <a:r>
                          <a:rPr lang="fr-CA" sz="2100" dirty="0" smtClean="0">
                            <a:latin typeface="+mn-lt"/>
                          </a:rPr>
                          <a:t>for VOD / ROD</a:t>
                        </a:r>
                        <a:endParaRPr lang="en-US" sz="2100" dirty="0">
                          <a:latin typeface="+mn-lt"/>
                        </a:endParaRPr>
                      </a:p>
                    </a:txBody>
                    <a:tcPr marL="91441" marR="91441">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r>
                          <a:rPr lang="fr-CA" sz="2100" dirty="0" smtClean="0">
                            <a:latin typeface="+mn-lt"/>
                          </a:rPr>
                          <a:t>OFF</a:t>
                        </a:r>
                        <a:endParaRPr lang="en-US" sz="2100" dirty="0">
                          <a:latin typeface="+mn-lt"/>
                        </a:endParaRPr>
                      </a:p>
                    </a:txBody>
                    <a:tcPr marL="91441" marR="91441">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r>
                <a:tr h="426720">
                  <a:tc>
                    <a:txBody>
                      <a:bodyPr/>
                      <a:lstStyle/>
                      <a:p>
                        <a:r>
                          <a:rPr lang="fr-CA" sz="2100" dirty="0" err="1" smtClean="0">
                            <a:latin typeface="+mn-lt"/>
                          </a:rPr>
                          <a:t>Firmware</a:t>
                        </a:r>
                        <a:r>
                          <a:rPr lang="fr-CA" sz="2100" dirty="0" smtClean="0">
                            <a:latin typeface="+mn-lt"/>
                          </a:rPr>
                          <a:t> upgrade in </a:t>
                        </a:r>
                        <a:r>
                          <a:rPr lang="fr-CA" sz="2100" dirty="0" err="1" smtClean="0">
                            <a:latin typeface="+mn-lt"/>
                          </a:rPr>
                          <a:t>progress</a:t>
                        </a:r>
                        <a:endParaRPr lang="en-US" sz="2100" dirty="0">
                          <a:latin typeface="+mn-lt"/>
                        </a:endParaRPr>
                      </a:p>
                    </a:txBody>
                    <a:tcPr marL="91441" marR="91441">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EEBEA"/>
                      </a:solidFill>
                    </a:tcPr>
                  </a:tc>
                  <a:tc>
                    <a:txBody>
                      <a:bodyPr/>
                      <a:lstStyle/>
                      <a:p>
                        <a:r>
                          <a:rPr lang="fr-CA" sz="2100" dirty="0" err="1" smtClean="0">
                            <a:latin typeface="+mn-lt"/>
                          </a:rPr>
                          <a:t>Purple</a:t>
                        </a:r>
                        <a:r>
                          <a:rPr lang="fr-CA" sz="2100" baseline="0" dirty="0" smtClean="0">
                            <a:latin typeface="+mn-lt"/>
                          </a:rPr>
                          <a:t> flash</a:t>
                        </a:r>
                        <a:endParaRPr lang="en-US" sz="2100" dirty="0">
                          <a:latin typeface="+mn-lt"/>
                        </a:endParaRPr>
                      </a:p>
                    </a:txBody>
                    <a:tcPr marL="91441" marR="91441">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EEBEA"/>
                      </a:solidFill>
                    </a:tcPr>
                  </a:tc>
                </a:tr>
                <a:tr h="426720">
                  <a:tc>
                    <a:txBody>
                      <a:bodyPr/>
                      <a:lstStyle/>
                      <a:p>
                        <a:r>
                          <a:rPr lang="fr-CA" sz="2100" dirty="0" smtClean="0">
                            <a:latin typeface="+mn-lt"/>
                          </a:rPr>
                          <a:t>VOD (no</a:t>
                        </a:r>
                        <a:r>
                          <a:rPr lang="fr-CA" sz="2100" baseline="0" dirty="0" smtClean="0">
                            <a:latin typeface="+mn-lt"/>
                          </a:rPr>
                          <a:t> PIR </a:t>
                        </a:r>
                        <a:r>
                          <a:rPr lang="fr-CA" sz="2100" baseline="0" dirty="0" err="1" smtClean="0">
                            <a:latin typeface="+mn-lt"/>
                          </a:rPr>
                          <a:t>detection</a:t>
                        </a:r>
                        <a:r>
                          <a:rPr lang="fr-CA" sz="2100" baseline="0" dirty="0" smtClean="0">
                            <a:latin typeface="+mn-lt"/>
                          </a:rPr>
                          <a:t>)</a:t>
                        </a:r>
                        <a:endParaRPr lang="en-US" sz="2100" dirty="0">
                          <a:latin typeface="+mn-lt"/>
                        </a:endParaRPr>
                      </a:p>
                    </a:txBody>
                    <a:tcPr marL="91441" marR="91441">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r>
                          <a:rPr lang="fr-CA" sz="2100" dirty="0" smtClean="0">
                            <a:latin typeface="+mn-lt"/>
                          </a:rPr>
                          <a:t>Blue on</a:t>
                        </a:r>
                        <a:endParaRPr lang="en-US" sz="2100" dirty="0">
                          <a:latin typeface="+mn-lt"/>
                        </a:endParaRPr>
                      </a:p>
                    </a:txBody>
                    <a:tcPr marL="91441" marR="91441">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r>
                <a:tr h="457200">
                  <a:tc>
                    <a:txBody>
                      <a:bodyPr/>
                      <a:lstStyle/>
                      <a:p>
                        <a:r>
                          <a:rPr lang="fr-CA" sz="2100" dirty="0" smtClean="0">
                            <a:latin typeface="+mn-lt"/>
                          </a:rPr>
                          <a:t>Power-up</a:t>
                        </a:r>
                        <a:r>
                          <a:rPr lang="fr-CA" sz="2100" baseline="0" dirty="0" smtClean="0">
                            <a:latin typeface="+mn-lt"/>
                          </a:rPr>
                          <a:t> (PIR </a:t>
                        </a:r>
                        <a:r>
                          <a:rPr lang="fr-CA" sz="2100" baseline="0" dirty="0" err="1" smtClean="0">
                            <a:latin typeface="+mn-lt"/>
                          </a:rPr>
                          <a:t>stabilization</a:t>
                        </a:r>
                        <a:r>
                          <a:rPr lang="fr-CA" sz="2100" baseline="0" dirty="0" smtClean="0">
                            <a:latin typeface="+mn-lt"/>
                          </a:rPr>
                          <a:t> and CPU not </a:t>
                        </a:r>
                        <a:r>
                          <a:rPr lang="fr-CA" sz="2100" baseline="0" dirty="0" err="1" smtClean="0">
                            <a:latin typeface="+mn-lt"/>
                          </a:rPr>
                          <a:t>fully</a:t>
                        </a:r>
                        <a:r>
                          <a:rPr lang="fr-CA" sz="2100" baseline="0" dirty="0" smtClean="0">
                            <a:latin typeface="+mn-lt"/>
                          </a:rPr>
                          <a:t> </a:t>
                        </a:r>
                        <a:r>
                          <a:rPr lang="fr-CA" sz="2100" baseline="0" dirty="0" err="1" smtClean="0">
                            <a:latin typeface="+mn-lt"/>
                          </a:rPr>
                          <a:t>ready</a:t>
                        </a:r>
                        <a:r>
                          <a:rPr lang="fr-CA" sz="2100" baseline="0" dirty="0" smtClean="0">
                            <a:latin typeface="+mn-lt"/>
                          </a:rPr>
                          <a:t> – </a:t>
                        </a:r>
                        <a:r>
                          <a:rPr lang="fr-CA" sz="2100" baseline="0" dirty="0" err="1" smtClean="0">
                            <a:latin typeface="+mn-lt"/>
                          </a:rPr>
                          <a:t>waiting</a:t>
                        </a:r>
                        <a:r>
                          <a:rPr lang="fr-CA" sz="2100" baseline="0" dirty="0" smtClean="0">
                            <a:latin typeface="+mn-lt"/>
                          </a:rPr>
                          <a:t> for all labels)</a:t>
                        </a:r>
                        <a:endParaRPr lang="en-US" sz="2100" dirty="0">
                          <a:latin typeface="+mn-lt"/>
                        </a:endParaRPr>
                      </a:p>
                    </a:txBody>
                    <a:tcPr marL="91441" marR="91441">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EEBEA"/>
                      </a:solidFill>
                    </a:tcPr>
                  </a:tc>
                  <a:tc>
                    <a:txBody>
                      <a:bodyPr/>
                      <a:lstStyle/>
                      <a:p>
                        <a:r>
                          <a:rPr lang="fr-CA" sz="2100" dirty="0" smtClean="0">
                            <a:latin typeface="+mn-lt"/>
                          </a:rPr>
                          <a:t>Blue</a:t>
                        </a:r>
                        <a:r>
                          <a:rPr lang="fr-CA" sz="2100" baseline="0" dirty="0" smtClean="0">
                            <a:latin typeface="+mn-lt"/>
                          </a:rPr>
                          <a:t> flash</a:t>
                        </a:r>
                        <a:endParaRPr lang="en-US" sz="2100" dirty="0">
                          <a:latin typeface="+mn-lt"/>
                        </a:endParaRPr>
                      </a:p>
                    </a:txBody>
                    <a:tcPr marL="91441" marR="91441">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EEBEA"/>
                      </a:solidFill>
                    </a:tcPr>
                  </a:tc>
                </a:tr>
                <a:tr h="426720">
                  <a:tc>
                    <a:txBody>
                      <a:bodyPr/>
                      <a:lstStyle/>
                      <a:p>
                        <a:r>
                          <a:rPr lang="fr-CA" sz="2100" dirty="0" err="1" smtClean="0">
                            <a:latin typeface="+mn-lt"/>
                          </a:rPr>
                          <a:t>Locate</a:t>
                        </a:r>
                        <a:r>
                          <a:rPr lang="fr-CA" sz="2100" dirty="0" smtClean="0">
                            <a:latin typeface="+mn-lt"/>
                          </a:rPr>
                          <a:t> mode</a:t>
                        </a:r>
                        <a:endParaRPr lang="en-US" sz="2100" dirty="0">
                          <a:latin typeface="+mn-lt"/>
                        </a:endParaRPr>
                      </a:p>
                    </a:txBody>
                    <a:tcPr marL="91441" marR="91441">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r>
                          <a:rPr lang="fr-CA" sz="2100" dirty="0" smtClean="0">
                            <a:latin typeface="+mn-lt"/>
                          </a:rPr>
                          <a:t>Blue flash</a:t>
                        </a:r>
                        <a:endParaRPr lang="en-US" sz="2100" dirty="0">
                          <a:latin typeface="+mn-lt"/>
                        </a:endParaRPr>
                      </a:p>
                    </a:txBody>
                    <a:tcPr marL="91441" marR="91441">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r>
                <a:tr h="762000">
                  <a:tc>
                    <a:txBody>
                      <a:bodyPr/>
                      <a:lstStyle/>
                      <a:p>
                        <a:r>
                          <a:rPr lang="fr-CA" sz="2100" dirty="0" smtClean="0">
                            <a:latin typeface="+mn-lt"/>
                          </a:rPr>
                          <a:t>General bus </a:t>
                        </a:r>
                        <a:r>
                          <a:rPr lang="fr-CA" sz="2100" dirty="0" err="1" smtClean="0">
                            <a:latin typeface="+mn-lt"/>
                          </a:rPr>
                          <a:t>failure</a:t>
                        </a:r>
                        <a:r>
                          <a:rPr lang="fr-CA" sz="2100" dirty="0" smtClean="0">
                            <a:latin typeface="+mn-lt"/>
                          </a:rPr>
                          <a:t>, </a:t>
                        </a:r>
                        <a:r>
                          <a:rPr lang="fr-CA" sz="2100" dirty="0" err="1" smtClean="0">
                            <a:latin typeface="+mn-lt"/>
                          </a:rPr>
                          <a:t>wiring</a:t>
                        </a:r>
                        <a:r>
                          <a:rPr lang="fr-CA" sz="2100" dirty="0" smtClean="0">
                            <a:latin typeface="+mn-lt"/>
                          </a:rPr>
                          <a:t> </a:t>
                        </a:r>
                        <a:r>
                          <a:rPr lang="fr-CA" sz="2100" dirty="0" err="1" smtClean="0">
                            <a:latin typeface="+mn-lt"/>
                          </a:rPr>
                          <a:t>problem</a:t>
                        </a:r>
                        <a:r>
                          <a:rPr lang="fr-CA" sz="2100" dirty="0" smtClean="0">
                            <a:latin typeface="+mn-lt"/>
                          </a:rPr>
                          <a:t>, </a:t>
                        </a:r>
                        <a:r>
                          <a:rPr lang="fr-CA" sz="2100" dirty="0" err="1" smtClean="0">
                            <a:latin typeface="+mn-lt"/>
                          </a:rPr>
                          <a:t>too</a:t>
                        </a:r>
                        <a:r>
                          <a:rPr lang="fr-CA" sz="2100" dirty="0" smtClean="0">
                            <a:latin typeface="+mn-lt"/>
                          </a:rPr>
                          <a:t> </a:t>
                        </a:r>
                        <a:r>
                          <a:rPr lang="fr-CA" sz="2100" dirty="0" err="1" smtClean="0">
                            <a:latin typeface="+mn-lt"/>
                          </a:rPr>
                          <a:t>many</a:t>
                        </a:r>
                        <a:r>
                          <a:rPr lang="fr-CA" sz="2100" dirty="0" smtClean="0">
                            <a:latin typeface="+mn-lt"/>
                          </a:rPr>
                          <a:t> modules</a:t>
                        </a:r>
                        <a:r>
                          <a:rPr lang="fr-CA" sz="2100" baseline="0" dirty="0" smtClean="0">
                            <a:latin typeface="+mn-lt"/>
                          </a:rPr>
                          <a:t> communication </a:t>
                        </a:r>
                        <a:r>
                          <a:rPr lang="fr-CA" sz="2100" baseline="0" dirty="0" err="1" smtClean="0">
                            <a:latin typeface="+mn-lt"/>
                          </a:rPr>
                          <a:t>problem</a:t>
                        </a:r>
                        <a:endParaRPr lang="en-US" sz="2100" dirty="0">
                          <a:latin typeface="+mn-lt"/>
                        </a:endParaRPr>
                      </a:p>
                    </a:txBody>
                    <a:tcPr marL="91441" marR="91441">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EEBEA"/>
                      </a:solidFill>
                    </a:tcPr>
                  </a:tc>
                  <a:tc>
                    <a:txBody>
                      <a:bodyPr/>
                      <a:lstStyle/>
                      <a:p>
                        <a:r>
                          <a:rPr lang="fr-CA" sz="2100" dirty="0" err="1" smtClean="0">
                            <a:latin typeface="+mn-lt"/>
                          </a:rPr>
                          <a:t>Red</a:t>
                        </a:r>
                        <a:r>
                          <a:rPr lang="fr-CA" sz="2100" dirty="0" smtClean="0">
                            <a:latin typeface="+mn-lt"/>
                          </a:rPr>
                          <a:t> on</a:t>
                        </a:r>
                        <a:endParaRPr lang="en-US" sz="2100" dirty="0">
                          <a:latin typeface="+mn-lt"/>
                        </a:endParaRPr>
                      </a:p>
                    </a:txBody>
                    <a:tcPr marL="91441" marR="91441">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EEBEA"/>
                      </a:solidFill>
                    </a:tcPr>
                  </a:tc>
                </a:tr>
                <a:tr h="426720">
                  <a:tc>
                    <a:txBody>
                      <a:bodyPr/>
                      <a:lstStyle/>
                      <a:p>
                        <a:r>
                          <a:rPr lang="fr-CA" sz="2100" dirty="0" smtClean="0">
                            <a:latin typeface="+mn-lt"/>
                          </a:rPr>
                          <a:t>Bus </a:t>
                        </a:r>
                        <a:r>
                          <a:rPr lang="fr-CA" sz="2100" dirty="0" err="1" smtClean="0">
                            <a:latin typeface="+mn-lt"/>
                          </a:rPr>
                          <a:t>low</a:t>
                        </a:r>
                        <a:r>
                          <a:rPr lang="fr-CA" sz="2100" dirty="0" smtClean="0">
                            <a:latin typeface="+mn-lt"/>
                          </a:rPr>
                          <a:t> power</a:t>
                        </a:r>
                        <a:endParaRPr lang="en-US" sz="2100" dirty="0">
                          <a:latin typeface="+mn-lt"/>
                        </a:endParaRPr>
                      </a:p>
                    </a:txBody>
                    <a:tcPr marL="91441" marR="91441">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r>
                          <a:rPr lang="fr-CA" sz="2100" dirty="0" err="1" smtClean="0">
                            <a:latin typeface="+mn-lt"/>
                          </a:rPr>
                          <a:t>Red</a:t>
                        </a:r>
                        <a:r>
                          <a:rPr lang="fr-CA" sz="2100" dirty="0" smtClean="0">
                            <a:latin typeface="+mn-lt"/>
                          </a:rPr>
                          <a:t> flash</a:t>
                        </a:r>
                        <a:endParaRPr lang="en-US" sz="2100" dirty="0">
                          <a:latin typeface="+mn-lt"/>
                        </a:endParaRPr>
                      </a:p>
                    </a:txBody>
                    <a:tcPr marL="91441" marR="91441">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r>
                <a:tr h="426720">
                  <a:tc>
                    <a:txBody>
                      <a:bodyPr/>
                      <a:lstStyle/>
                      <a:p>
                        <a:r>
                          <a:rPr lang="fr-CA" sz="2100" dirty="0" smtClean="0">
                            <a:latin typeface="+mn-lt"/>
                          </a:rPr>
                          <a:t>PIR </a:t>
                        </a:r>
                        <a:r>
                          <a:rPr lang="fr-CA" sz="2100" dirty="0" err="1" smtClean="0">
                            <a:latin typeface="+mn-lt"/>
                          </a:rPr>
                          <a:t>alarm</a:t>
                        </a:r>
                        <a:endParaRPr lang="en-US" sz="2100" dirty="0">
                          <a:latin typeface="+mn-lt"/>
                        </a:endParaRPr>
                      </a:p>
                    </a:txBody>
                    <a:tcPr marL="91441" marR="91441">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EEBEA"/>
                      </a:solidFill>
                    </a:tcPr>
                  </a:tc>
                  <a:tc>
                    <a:txBody>
                      <a:bodyPr/>
                      <a:lstStyle/>
                      <a:p>
                        <a:r>
                          <a:rPr lang="fr-CA" sz="2100" dirty="0" err="1" smtClean="0">
                            <a:latin typeface="+mn-lt"/>
                          </a:rPr>
                          <a:t>Red</a:t>
                        </a:r>
                        <a:r>
                          <a:rPr lang="fr-CA" sz="2100" baseline="0" dirty="0" smtClean="0">
                            <a:latin typeface="+mn-lt"/>
                          </a:rPr>
                          <a:t> for 5 sec</a:t>
                        </a:r>
                        <a:endParaRPr lang="en-US" sz="2100" dirty="0">
                          <a:latin typeface="+mn-lt"/>
                        </a:endParaRPr>
                      </a:p>
                    </a:txBody>
                    <a:tcPr marL="91441" marR="91441">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EEBEA"/>
                      </a:solidFill>
                    </a:tcPr>
                  </a:tc>
                </a:tr>
              </a:tbl>
            </a:graphicData>
          </a:graphic>
        </p:graphicFrame>
        <p:sp>
          <p:nvSpPr>
            <p:cNvPr id="2" name="Isosceles Triangle 1"/>
            <p:cNvSpPr/>
            <p:nvPr/>
          </p:nvSpPr>
          <p:spPr>
            <a:xfrm>
              <a:off x="11635581" y="3872706"/>
              <a:ext cx="276225" cy="225344"/>
            </a:xfrm>
            <a:prstGeom prst="triangle">
              <a:avLst/>
            </a:prstGeom>
            <a:solidFill>
              <a:srgbClr val="7030A0"/>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a:off x="11635581" y="3155156"/>
              <a:ext cx="276225" cy="225344"/>
            </a:xfrm>
            <a:prstGeom prst="triangl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a:off x="11635581" y="4298156"/>
              <a:ext cx="276225" cy="225344"/>
            </a:xfrm>
            <a:prstGeom prst="triangle">
              <a:avLst/>
            </a:prstGeom>
            <a:solidFill>
              <a:srgbClr val="00B0F0"/>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a:off x="11635581" y="4736306"/>
              <a:ext cx="276225" cy="225344"/>
            </a:xfrm>
            <a:prstGeom prst="triangle">
              <a:avLst/>
            </a:prstGeom>
            <a:solidFill>
              <a:srgbClr val="00B0F0"/>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p:cNvSpPr/>
            <p:nvPr/>
          </p:nvSpPr>
          <p:spPr>
            <a:xfrm>
              <a:off x="11635581" y="5180806"/>
              <a:ext cx="276225" cy="225344"/>
            </a:xfrm>
            <a:prstGeom prst="triangle">
              <a:avLst/>
            </a:prstGeom>
            <a:solidFill>
              <a:srgbClr val="00B0F0"/>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a:off x="11635581" y="5631656"/>
              <a:ext cx="276225" cy="225344"/>
            </a:xfrm>
            <a:prstGeom prst="triangle">
              <a:avLst/>
            </a:prstGeom>
            <a:solidFill>
              <a:srgbClr val="FF0000"/>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p:cNvSpPr/>
            <p:nvPr/>
          </p:nvSpPr>
          <p:spPr>
            <a:xfrm>
              <a:off x="11635581" y="6368256"/>
              <a:ext cx="276225" cy="225344"/>
            </a:xfrm>
            <a:prstGeom prst="triangle">
              <a:avLst/>
            </a:prstGeom>
            <a:solidFill>
              <a:srgbClr val="FF0000"/>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a:off x="11635581" y="6793706"/>
              <a:ext cx="276225" cy="225344"/>
            </a:xfrm>
            <a:prstGeom prst="triangle">
              <a:avLst/>
            </a:prstGeom>
            <a:solidFill>
              <a:srgbClr val="FF0000"/>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Lightning Bolt 4"/>
            <p:cNvSpPr/>
            <p:nvPr/>
          </p:nvSpPr>
          <p:spPr>
            <a:xfrm>
              <a:off x="11378406" y="3875962"/>
              <a:ext cx="152400" cy="225344"/>
            </a:xfrm>
            <a:prstGeom prst="lightningBolt">
              <a:avLst/>
            </a:prstGeom>
            <a:solidFill>
              <a:srgbClr val="7030A0"/>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Lightning Bolt 18"/>
            <p:cNvSpPr/>
            <p:nvPr/>
          </p:nvSpPr>
          <p:spPr>
            <a:xfrm>
              <a:off x="11378406" y="4736306"/>
              <a:ext cx="152400" cy="225344"/>
            </a:xfrm>
            <a:prstGeom prst="lightningBolt">
              <a:avLst/>
            </a:prstGeom>
            <a:solidFill>
              <a:srgbClr val="00B0F0"/>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Lightning Bolt 19"/>
            <p:cNvSpPr/>
            <p:nvPr/>
          </p:nvSpPr>
          <p:spPr>
            <a:xfrm>
              <a:off x="11378406" y="5191084"/>
              <a:ext cx="152400" cy="225344"/>
            </a:xfrm>
            <a:prstGeom prst="lightningBolt">
              <a:avLst/>
            </a:prstGeom>
            <a:solidFill>
              <a:srgbClr val="00B0F0"/>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Lightning Bolt 20"/>
            <p:cNvSpPr/>
            <p:nvPr/>
          </p:nvSpPr>
          <p:spPr>
            <a:xfrm>
              <a:off x="11378406" y="6390562"/>
              <a:ext cx="152400" cy="225344"/>
            </a:xfrm>
            <a:prstGeom prst="lightningBolt">
              <a:avLst/>
            </a:prstGeom>
            <a:solidFill>
              <a:srgbClr val="FF0000"/>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504866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700" dirty="0">
                <a:latin typeface="Helvetica" panose="00000400000000000000" pitchFamily="2" charset="0"/>
              </a:rPr>
              <a:t/>
            </a:r>
            <a:br>
              <a:rPr lang="en-US" sz="3700" dirty="0">
                <a:latin typeface="Helvetica" panose="00000400000000000000" pitchFamily="2" charset="0"/>
              </a:rPr>
            </a:br>
            <a:endParaRPr lang="en-US" sz="3700" dirty="0">
              <a:latin typeface="Helvetica" panose="00000400000000000000" pitchFamily="2" charset="0"/>
            </a:endParaRPr>
          </a:p>
          <a:p>
            <a:pPr marL="0" indent="0">
              <a:buNone/>
            </a:pPr>
            <a:endParaRPr lang="en-US" sz="3700" dirty="0">
              <a:latin typeface="Helvetica" panose="00000400000000000000" pitchFamily="2" charset="0"/>
            </a:endParaRPr>
          </a:p>
          <a:p>
            <a:pPr marL="0" indent="0">
              <a:buNone/>
            </a:pPr>
            <a:endParaRPr lang="en-US" sz="3700" dirty="0">
              <a:latin typeface="Helvetica" panose="00000400000000000000" pitchFamily="2" charset="0"/>
            </a:endParaRPr>
          </a:p>
          <a:p>
            <a:pPr marL="0" indent="0">
              <a:buNone/>
            </a:pPr>
            <a:endParaRPr lang="en-US" sz="3700" dirty="0">
              <a:latin typeface="Helvetica" panose="00000400000000000000" pitchFamily="2" charset="0"/>
            </a:endParaRPr>
          </a:p>
        </p:txBody>
      </p:sp>
      <p:sp>
        <p:nvSpPr>
          <p:cNvPr id="5" name="Rectangle 4"/>
          <p:cNvSpPr/>
          <p:nvPr/>
        </p:nvSpPr>
        <p:spPr>
          <a:xfrm>
            <a:off x="2310609" y="4406106"/>
            <a:ext cx="8381998" cy="1518597"/>
          </a:xfrm>
          <a:prstGeom prst="rect">
            <a:avLst/>
          </a:prstGeom>
        </p:spPr>
        <p:txBody>
          <a:bodyPr wrap="square" lIns="117071" tIns="58535" rIns="117071" bIns="58535">
            <a:spAutoFit/>
          </a:bodyPr>
          <a:lstStyle/>
          <a:p>
            <a:pPr algn="ctr">
              <a:spcBef>
                <a:spcPct val="0"/>
              </a:spcBef>
              <a:defRPr/>
            </a:pPr>
            <a:r>
              <a:rPr lang="en-US" sz="5400" b="1" dirty="0">
                <a:solidFill>
                  <a:schemeClr val="accent1"/>
                </a:solidFill>
                <a:latin typeface="+mj-lt"/>
                <a:cs typeface="Metric Light"/>
              </a:rPr>
              <a:t>EVOHD</a:t>
            </a:r>
          </a:p>
          <a:p>
            <a:pPr lvl="0" algn="ctr">
              <a:spcBef>
                <a:spcPct val="0"/>
              </a:spcBef>
              <a:defRPr/>
            </a:pPr>
            <a:r>
              <a:rPr lang="en-CA" altLang="en-US" sz="3700" dirty="0">
                <a:solidFill>
                  <a:schemeClr val="bg2"/>
                </a:solidFill>
                <a:latin typeface="+mj-lt"/>
              </a:rPr>
              <a:t>192-Zone Panel with </a:t>
            </a:r>
            <a:r>
              <a:rPr lang="en-CA" altLang="en-US" sz="3700" dirty="0" err="1" smtClean="0">
                <a:solidFill>
                  <a:schemeClr val="bg2"/>
                </a:solidFill>
                <a:latin typeface="+mj-lt"/>
              </a:rPr>
              <a:t>Digiplex</a:t>
            </a:r>
            <a:r>
              <a:rPr lang="en-CA" altLang="en-US" sz="3700" dirty="0" smtClean="0">
                <a:solidFill>
                  <a:schemeClr val="bg2"/>
                </a:solidFill>
                <a:latin typeface="+mj-lt"/>
              </a:rPr>
              <a:t> Bus</a:t>
            </a:r>
            <a:endParaRPr lang="en-CA" altLang="en-US" sz="3700" dirty="0">
              <a:solidFill>
                <a:schemeClr val="bg2"/>
              </a:solidFill>
              <a:latin typeface="+mj-lt"/>
            </a:endParaRPr>
          </a:p>
        </p:txBody>
      </p:sp>
      <p:grpSp>
        <p:nvGrpSpPr>
          <p:cNvPr id="13" name="Group 4"/>
          <p:cNvGrpSpPr>
            <a:grpSpLocks noChangeAspect="1"/>
          </p:cNvGrpSpPr>
          <p:nvPr/>
        </p:nvGrpSpPr>
        <p:grpSpPr bwMode="auto">
          <a:xfrm>
            <a:off x="3700894" y="1271956"/>
            <a:ext cx="5414422" cy="2736114"/>
            <a:chOff x="2972" y="1335"/>
            <a:chExt cx="2248" cy="1136"/>
          </a:xfrm>
        </p:grpSpPr>
        <p:sp>
          <p:nvSpPr>
            <p:cNvPr id="14" name="AutoShape 3"/>
            <p:cNvSpPr>
              <a:spLocks noChangeAspect="1" noChangeArrowheads="1" noTextEdit="1"/>
            </p:cNvSpPr>
            <p:nvPr/>
          </p:nvSpPr>
          <p:spPr bwMode="auto">
            <a:xfrm>
              <a:off x="2972" y="1335"/>
              <a:ext cx="2248" cy="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5"/>
            <p:cNvSpPr>
              <a:spLocks noEditPoints="1"/>
            </p:cNvSpPr>
            <p:nvPr/>
          </p:nvSpPr>
          <p:spPr bwMode="auto">
            <a:xfrm>
              <a:off x="3070" y="1330"/>
              <a:ext cx="2044" cy="493"/>
            </a:xfrm>
            <a:custGeom>
              <a:avLst/>
              <a:gdLst>
                <a:gd name="T0" fmla="*/ 2357 w 3384"/>
                <a:gd name="T1" fmla="*/ 665 h 821"/>
                <a:gd name="T2" fmla="*/ 2357 w 3384"/>
                <a:gd name="T3" fmla="*/ 665 h 821"/>
                <a:gd name="T4" fmla="*/ 2230 w 3384"/>
                <a:gd name="T5" fmla="*/ 618 h 821"/>
                <a:gd name="T6" fmla="*/ 2219 w 3384"/>
                <a:gd name="T7" fmla="*/ 608 h 821"/>
                <a:gd name="T8" fmla="*/ 2210 w 3384"/>
                <a:gd name="T9" fmla="*/ 619 h 821"/>
                <a:gd name="T10" fmla="*/ 2038 w 3384"/>
                <a:gd name="T11" fmla="*/ 698 h 821"/>
                <a:gd name="T12" fmla="*/ 1846 w 3384"/>
                <a:gd name="T13" fmla="*/ 591 h 821"/>
                <a:gd name="T14" fmla="*/ 1835 w 3384"/>
                <a:gd name="T15" fmla="*/ 573 h 821"/>
                <a:gd name="T16" fmla="*/ 1822 w 3384"/>
                <a:gd name="T17" fmla="*/ 590 h 821"/>
                <a:gd name="T18" fmla="*/ 1670 w 3384"/>
                <a:gd name="T19" fmla="*/ 665 h 821"/>
                <a:gd name="T20" fmla="*/ 1484 w 3384"/>
                <a:gd name="T21" fmla="*/ 488 h 821"/>
                <a:gd name="T22" fmla="*/ 1670 w 3384"/>
                <a:gd name="T23" fmla="*/ 312 h 821"/>
                <a:gd name="T24" fmla="*/ 1679 w 3384"/>
                <a:gd name="T25" fmla="*/ 312 h 821"/>
                <a:gd name="T26" fmla="*/ 1699 w 3384"/>
                <a:gd name="T27" fmla="*/ 313 h 821"/>
                <a:gd name="T28" fmla="*/ 1693 w 3384"/>
                <a:gd name="T29" fmla="*/ 295 h 821"/>
                <a:gd name="T30" fmla="*/ 1684 w 3384"/>
                <a:gd name="T31" fmla="*/ 235 h 821"/>
                <a:gd name="T32" fmla="*/ 1904 w 3384"/>
                <a:gd name="T33" fmla="*/ 25 h 821"/>
                <a:gd name="T34" fmla="*/ 2115 w 3384"/>
                <a:gd name="T35" fmla="*/ 175 h 821"/>
                <a:gd name="T36" fmla="*/ 2121 w 3384"/>
                <a:gd name="T37" fmla="*/ 195 h 821"/>
                <a:gd name="T38" fmla="*/ 2138 w 3384"/>
                <a:gd name="T39" fmla="*/ 181 h 821"/>
                <a:gd name="T40" fmla="*/ 2221 w 3384"/>
                <a:gd name="T41" fmla="*/ 150 h 821"/>
                <a:gd name="T42" fmla="*/ 2343 w 3384"/>
                <a:gd name="T43" fmla="*/ 266 h 821"/>
                <a:gd name="T44" fmla="*/ 2339 w 3384"/>
                <a:gd name="T45" fmla="*/ 295 h 821"/>
                <a:gd name="T46" fmla="*/ 2336 w 3384"/>
                <a:gd name="T47" fmla="*/ 312 h 821"/>
                <a:gd name="T48" fmla="*/ 2357 w 3384"/>
                <a:gd name="T49" fmla="*/ 312 h 821"/>
                <a:gd name="T50" fmla="*/ 2543 w 3384"/>
                <a:gd name="T51" fmla="*/ 488 h 821"/>
                <a:gd name="T52" fmla="*/ 2357 w 3384"/>
                <a:gd name="T53" fmla="*/ 665 h 821"/>
                <a:gd name="T54" fmla="*/ 3360 w 3384"/>
                <a:gd name="T55" fmla="*/ 745 h 821"/>
                <a:gd name="T56" fmla="*/ 3360 w 3384"/>
                <a:gd name="T57" fmla="*/ 745 h 821"/>
                <a:gd name="T58" fmla="*/ 3360 w 3384"/>
                <a:gd name="T59" fmla="*/ 506 h 821"/>
                <a:gd name="T60" fmla="*/ 3344 w 3384"/>
                <a:gd name="T61" fmla="*/ 478 h 821"/>
                <a:gd name="T62" fmla="*/ 2570 w 3384"/>
                <a:gd name="T63" fmla="*/ 478 h 821"/>
                <a:gd name="T64" fmla="*/ 2570 w 3384"/>
                <a:gd name="T65" fmla="*/ 476 h 821"/>
                <a:gd name="T66" fmla="*/ 2369 w 3384"/>
                <a:gd name="T67" fmla="*/ 286 h 821"/>
                <a:gd name="T68" fmla="*/ 2371 w 3384"/>
                <a:gd name="T69" fmla="*/ 266 h 821"/>
                <a:gd name="T70" fmla="*/ 2221 w 3384"/>
                <a:gd name="T71" fmla="*/ 123 h 821"/>
                <a:gd name="T72" fmla="*/ 2135 w 3384"/>
                <a:gd name="T73" fmla="*/ 149 h 821"/>
                <a:gd name="T74" fmla="*/ 1904 w 3384"/>
                <a:gd name="T75" fmla="*/ 0 h 821"/>
                <a:gd name="T76" fmla="*/ 1656 w 3384"/>
                <a:gd name="T77" fmla="*/ 235 h 821"/>
                <a:gd name="T78" fmla="*/ 1662 w 3384"/>
                <a:gd name="T79" fmla="*/ 285 h 821"/>
                <a:gd name="T80" fmla="*/ 1457 w 3384"/>
                <a:gd name="T81" fmla="*/ 476 h 821"/>
                <a:gd name="T82" fmla="*/ 1457 w 3384"/>
                <a:gd name="T83" fmla="*/ 478 h 821"/>
                <a:gd name="T84" fmla="*/ 40 w 3384"/>
                <a:gd name="T85" fmla="*/ 478 h 821"/>
                <a:gd name="T86" fmla="*/ 23 w 3384"/>
                <a:gd name="T87" fmla="*/ 506 h 821"/>
                <a:gd name="T88" fmla="*/ 23 w 3384"/>
                <a:gd name="T89" fmla="*/ 745 h 821"/>
                <a:gd name="T90" fmla="*/ 0 w 3384"/>
                <a:gd name="T91" fmla="*/ 781 h 821"/>
                <a:gd name="T92" fmla="*/ 40 w 3384"/>
                <a:gd name="T93" fmla="*/ 821 h 821"/>
                <a:gd name="T94" fmla="*/ 80 w 3384"/>
                <a:gd name="T95" fmla="*/ 781 h 821"/>
                <a:gd name="T96" fmla="*/ 57 w 3384"/>
                <a:gd name="T97" fmla="*/ 745 h 821"/>
                <a:gd name="T98" fmla="*/ 57 w 3384"/>
                <a:gd name="T99" fmla="*/ 511 h 821"/>
                <a:gd name="T100" fmla="*/ 1458 w 3384"/>
                <a:gd name="T101" fmla="*/ 511 h 821"/>
                <a:gd name="T102" fmla="*/ 1670 w 3384"/>
                <a:gd name="T103" fmla="*/ 692 h 821"/>
                <a:gd name="T104" fmla="*/ 1832 w 3384"/>
                <a:gd name="T105" fmla="*/ 621 h 821"/>
                <a:gd name="T106" fmla="*/ 2038 w 3384"/>
                <a:gd name="T107" fmla="*/ 724 h 821"/>
                <a:gd name="T108" fmla="*/ 2222 w 3384"/>
                <a:gd name="T109" fmla="*/ 646 h 821"/>
                <a:gd name="T110" fmla="*/ 2357 w 3384"/>
                <a:gd name="T111" fmla="*/ 692 h 821"/>
                <a:gd name="T112" fmla="*/ 2569 w 3384"/>
                <a:gd name="T113" fmla="*/ 511 h 821"/>
                <a:gd name="T114" fmla="*/ 3327 w 3384"/>
                <a:gd name="T115" fmla="*/ 511 h 821"/>
                <a:gd name="T116" fmla="*/ 3327 w 3384"/>
                <a:gd name="T117" fmla="*/ 745 h 821"/>
                <a:gd name="T118" fmla="*/ 3303 w 3384"/>
                <a:gd name="T119" fmla="*/ 781 h 821"/>
                <a:gd name="T120" fmla="*/ 3344 w 3384"/>
                <a:gd name="T121" fmla="*/ 821 h 821"/>
                <a:gd name="T122" fmla="*/ 3384 w 3384"/>
                <a:gd name="T123" fmla="*/ 781 h 821"/>
                <a:gd name="T124" fmla="*/ 3360 w 3384"/>
                <a:gd name="T125" fmla="*/ 745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4" h="821">
                  <a:moveTo>
                    <a:pt x="2357" y="665"/>
                  </a:moveTo>
                  <a:lnTo>
                    <a:pt x="2357" y="665"/>
                  </a:lnTo>
                  <a:cubicBezTo>
                    <a:pt x="2310" y="665"/>
                    <a:pt x="2265" y="648"/>
                    <a:pt x="2230" y="618"/>
                  </a:cubicBezTo>
                  <a:lnTo>
                    <a:pt x="2219" y="608"/>
                  </a:lnTo>
                  <a:lnTo>
                    <a:pt x="2210" y="619"/>
                  </a:lnTo>
                  <a:cubicBezTo>
                    <a:pt x="2168" y="669"/>
                    <a:pt x="2105" y="698"/>
                    <a:pt x="2038" y="698"/>
                  </a:cubicBezTo>
                  <a:cubicBezTo>
                    <a:pt x="1958" y="698"/>
                    <a:pt x="1885" y="657"/>
                    <a:pt x="1846" y="591"/>
                  </a:cubicBezTo>
                  <a:lnTo>
                    <a:pt x="1835" y="573"/>
                  </a:lnTo>
                  <a:lnTo>
                    <a:pt x="1822" y="590"/>
                  </a:lnTo>
                  <a:cubicBezTo>
                    <a:pt x="1787" y="637"/>
                    <a:pt x="1730" y="665"/>
                    <a:pt x="1670" y="665"/>
                  </a:cubicBezTo>
                  <a:cubicBezTo>
                    <a:pt x="1567" y="665"/>
                    <a:pt x="1484" y="586"/>
                    <a:pt x="1484" y="488"/>
                  </a:cubicBezTo>
                  <a:cubicBezTo>
                    <a:pt x="1484" y="391"/>
                    <a:pt x="1567" y="312"/>
                    <a:pt x="1670" y="312"/>
                  </a:cubicBezTo>
                  <a:cubicBezTo>
                    <a:pt x="1673" y="312"/>
                    <a:pt x="1676" y="312"/>
                    <a:pt x="1679" y="312"/>
                  </a:cubicBezTo>
                  <a:lnTo>
                    <a:pt x="1699" y="313"/>
                  </a:lnTo>
                  <a:lnTo>
                    <a:pt x="1693" y="295"/>
                  </a:lnTo>
                  <a:cubicBezTo>
                    <a:pt x="1687" y="275"/>
                    <a:pt x="1684" y="255"/>
                    <a:pt x="1684" y="235"/>
                  </a:cubicBezTo>
                  <a:cubicBezTo>
                    <a:pt x="1684" y="119"/>
                    <a:pt x="1782" y="25"/>
                    <a:pt x="1904" y="25"/>
                  </a:cubicBezTo>
                  <a:cubicBezTo>
                    <a:pt x="2001" y="25"/>
                    <a:pt x="2087" y="87"/>
                    <a:pt x="2115" y="175"/>
                  </a:cubicBezTo>
                  <a:lnTo>
                    <a:pt x="2121" y="195"/>
                  </a:lnTo>
                  <a:lnTo>
                    <a:pt x="2138" y="181"/>
                  </a:lnTo>
                  <a:cubicBezTo>
                    <a:pt x="2160" y="161"/>
                    <a:pt x="2190" y="150"/>
                    <a:pt x="2221" y="150"/>
                  </a:cubicBezTo>
                  <a:cubicBezTo>
                    <a:pt x="2288" y="150"/>
                    <a:pt x="2343" y="202"/>
                    <a:pt x="2343" y="266"/>
                  </a:cubicBezTo>
                  <a:cubicBezTo>
                    <a:pt x="2343" y="276"/>
                    <a:pt x="2342" y="286"/>
                    <a:pt x="2339" y="295"/>
                  </a:cubicBezTo>
                  <a:lnTo>
                    <a:pt x="2336" y="312"/>
                  </a:lnTo>
                  <a:lnTo>
                    <a:pt x="2357" y="312"/>
                  </a:lnTo>
                  <a:cubicBezTo>
                    <a:pt x="2460" y="312"/>
                    <a:pt x="2543" y="391"/>
                    <a:pt x="2543" y="488"/>
                  </a:cubicBezTo>
                  <a:cubicBezTo>
                    <a:pt x="2543" y="586"/>
                    <a:pt x="2460" y="665"/>
                    <a:pt x="2357" y="665"/>
                  </a:cubicBezTo>
                  <a:close/>
                  <a:moveTo>
                    <a:pt x="3360" y="745"/>
                  </a:moveTo>
                  <a:lnTo>
                    <a:pt x="3360" y="745"/>
                  </a:lnTo>
                  <a:lnTo>
                    <a:pt x="3360" y="506"/>
                  </a:lnTo>
                  <a:cubicBezTo>
                    <a:pt x="3360" y="493"/>
                    <a:pt x="3360" y="478"/>
                    <a:pt x="3344" y="478"/>
                  </a:cubicBezTo>
                  <a:lnTo>
                    <a:pt x="2570" y="478"/>
                  </a:lnTo>
                  <a:lnTo>
                    <a:pt x="2570" y="476"/>
                  </a:lnTo>
                  <a:cubicBezTo>
                    <a:pt x="2564" y="374"/>
                    <a:pt x="2477" y="291"/>
                    <a:pt x="2369" y="286"/>
                  </a:cubicBezTo>
                  <a:cubicBezTo>
                    <a:pt x="2370" y="279"/>
                    <a:pt x="2371" y="272"/>
                    <a:pt x="2371" y="266"/>
                  </a:cubicBezTo>
                  <a:cubicBezTo>
                    <a:pt x="2371" y="187"/>
                    <a:pt x="2304" y="123"/>
                    <a:pt x="2221" y="123"/>
                  </a:cubicBezTo>
                  <a:cubicBezTo>
                    <a:pt x="2190" y="123"/>
                    <a:pt x="2160" y="132"/>
                    <a:pt x="2135" y="149"/>
                  </a:cubicBezTo>
                  <a:cubicBezTo>
                    <a:pt x="2098" y="60"/>
                    <a:pt x="2006" y="0"/>
                    <a:pt x="1904" y="0"/>
                  </a:cubicBezTo>
                  <a:cubicBezTo>
                    <a:pt x="1767" y="0"/>
                    <a:pt x="1656" y="105"/>
                    <a:pt x="1656" y="235"/>
                  </a:cubicBezTo>
                  <a:cubicBezTo>
                    <a:pt x="1656" y="252"/>
                    <a:pt x="1658" y="269"/>
                    <a:pt x="1662" y="285"/>
                  </a:cubicBezTo>
                  <a:cubicBezTo>
                    <a:pt x="1552" y="289"/>
                    <a:pt x="1463" y="372"/>
                    <a:pt x="1457" y="476"/>
                  </a:cubicBezTo>
                  <a:cubicBezTo>
                    <a:pt x="1457" y="477"/>
                    <a:pt x="1457" y="478"/>
                    <a:pt x="1457" y="478"/>
                  </a:cubicBezTo>
                  <a:lnTo>
                    <a:pt x="40" y="478"/>
                  </a:lnTo>
                  <a:cubicBezTo>
                    <a:pt x="23" y="478"/>
                    <a:pt x="23" y="493"/>
                    <a:pt x="23" y="506"/>
                  </a:cubicBezTo>
                  <a:lnTo>
                    <a:pt x="23" y="745"/>
                  </a:lnTo>
                  <a:cubicBezTo>
                    <a:pt x="9" y="751"/>
                    <a:pt x="0" y="765"/>
                    <a:pt x="0" y="781"/>
                  </a:cubicBezTo>
                  <a:cubicBezTo>
                    <a:pt x="0" y="803"/>
                    <a:pt x="18" y="821"/>
                    <a:pt x="40" y="821"/>
                  </a:cubicBezTo>
                  <a:cubicBezTo>
                    <a:pt x="62" y="821"/>
                    <a:pt x="80" y="803"/>
                    <a:pt x="80" y="781"/>
                  </a:cubicBezTo>
                  <a:cubicBezTo>
                    <a:pt x="80" y="765"/>
                    <a:pt x="70" y="751"/>
                    <a:pt x="57" y="745"/>
                  </a:cubicBezTo>
                  <a:cubicBezTo>
                    <a:pt x="57" y="699"/>
                    <a:pt x="57" y="560"/>
                    <a:pt x="57" y="511"/>
                  </a:cubicBezTo>
                  <a:lnTo>
                    <a:pt x="1458" y="511"/>
                  </a:lnTo>
                  <a:cubicBezTo>
                    <a:pt x="1471" y="613"/>
                    <a:pt x="1560" y="692"/>
                    <a:pt x="1670" y="692"/>
                  </a:cubicBezTo>
                  <a:cubicBezTo>
                    <a:pt x="1732" y="692"/>
                    <a:pt x="1792" y="666"/>
                    <a:pt x="1832" y="621"/>
                  </a:cubicBezTo>
                  <a:cubicBezTo>
                    <a:pt x="1878" y="685"/>
                    <a:pt x="1955" y="724"/>
                    <a:pt x="2038" y="724"/>
                  </a:cubicBezTo>
                  <a:cubicBezTo>
                    <a:pt x="2108" y="724"/>
                    <a:pt x="2175" y="696"/>
                    <a:pt x="2222" y="646"/>
                  </a:cubicBezTo>
                  <a:cubicBezTo>
                    <a:pt x="2260" y="676"/>
                    <a:pt x="2308" y="692"/>
                    <a:pt x="2357" y="692"/>
                  </a:cubicBezTo>
                  <a:cubicBezTo>
                    <a:pt x="2467" y="692"/>
                    <a:pt x="2557" y="613"/>
                    <a:pt x="2569" y="511"/>
                  </a:cubicBezTo>
                  <a:lnTo>
                    <a:pt x="3327" y="511"/>
                  </a:lnTo>
                  <a:cubicBezTo>
                    <a:pt x="3327" y="560"/>
                    <a:pt x="3327" y="699"/>
                    <a:pt x="3327" y="745"/>
                  </a:cubicBezTo>
                  <a:cubicBezTo>
                    <a:pt x="3313" y="751"/>
                    <a:pt x="3303" y="765"/>
                    <a:pt x="3303" y="781"/>
                  </a:cubicBezTo>
                  <a:cubicBezTo>
                    <a:pt x="3303" y="803"/>
                    <a:pt x="3321" y="821"/>
                    <a:pt x="3344" y="821"/>
                  </a:cubicBezTo>
                  <a:cubicBezTo>
                    <a:pt x="3366" y="821"/>
                    <a:pt x="3384" y="803"/>
                    <a:pt x="3384" y="781"/>
                  </a:cubicBezTo>
                  <a:cubicBezTo>
                    <a:pt x="3384" y="765"/>
                    <a:pt x="3374" y="751"/>
                    <a:pt x="3360" y="745"/>
                  </a:cubicBezTo>
                  <a:close/>
                </a:path>
              </a:pathLst>
            </a:custGeom>
            <a:solidFill>
              <a:schemeClr val="bg2">
                <a:alpha val="3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6"/>
            <p:cNvSpPr>
              <a:spLocks noEditPoints="1"/>
            </p:cNvSpPr>
            <p:nvPr/>
          </p:nvSpPr>
          <p:spPr bwMode="auto">
            <a:xfrm>
              <a:off x="2972" y="1871"/>
              <a:ext cx="245" cy="487"/>
            </a:xfrm>
            <a:custGeom>
              <a:avLst/>
              <a:gdLst>
                <a:gd name="T0" fmla="*/ 370 w 406"/>
                <a:gd name="T1" fmla="*/ 163 h 810"/>
                <a:gd name="T2" fmla="*/ 370 w 406"/>
                <a:gd name="T3" fmla="*/ 163 h 810"/>
                <a:gd name="T4" fmla="*/ 337 w 406"/>
                <a:gd name="T5" fmla="*/ 130 h 810"/>
                <a:gd name="T6" fmla="*/ 69 w 406"/>
                <a:gd name="T7" fmla="*/ 130 h 810"/>
                <a:gd name="T8" fmla="*/ 36 w 406"/>
                <a:gd name="T9" fmla="*/ 163 h 810"/>
                <a:gd name="T10" fmla="*/ 36 w 406"/>
                <a:gd name="T11" fmla="*/ 647 h 810"/>
                <a:gd name="T12" fmla="*/ 69 w 406"/>
                <a:gd name="T13" fmla="*/ 680 h 810"/>
                <a:gd name="T14" fmla="*/ 337 w 406"/>
                <a:gd name="T15" fmla="*/ 680 h 810"/>
                <a:gd name="T16" fmla="*/ 370 w 406"/>
                <a:gd name="T17" fmla="*/ 647 h 810"/>
                <a:gd name="T18" fmla="*/ 370 w 406"/>
                <a:gd name="T19" fmla="*/ 163 h 810"/>
                <a:gd name="T20" fmla="*/ 254 w 406"/>
                <a:gd name="T21" fmla="*/ 745 h 810"/>
                <a:gd name="T22" fmla="*/ 254 w 406"/>
                <a:gd name="T23" fmla="*/ 745 h 810"/>
                <a:gd name="T24" fmla="*/ 203 w 406"/>
                <a:gd name="T25" fmla="*/ 694 h 810"/>
                <a:gd name="T26" fmla="*/ 152 w 406"/>
                <a:gd name="T27" fmla="*/ 745 h 810"/>
                <a:gd name="T28" fmla="*/ 203 w 406"/>
                <a:gd name="T29" fmla="*/ 795 h 810"/>
                <a:gd name="T30" fmla="*/ 254 w 406"/>
                <a:gd name="T31" fmla="*/ 745 h 810"/>
                <a:gd name="T32" fmla="*/ 152 w 406"/>
                <a:gd name="T33" fmla="*/ 74 h 810"/>
                <a:gd name="T34" fmla="*/ 152 w 406"/>
                <a:gd name="T35" fmla="*/ 74 h 810"/>
                <a:gd name="T36" fmla="*/ 165 w 406"/>
                <a:gd name="T37" fmla="*/ 87 h 810"/>
                <a:gd name="T38" fmla="*/ 241 w 406"/>
                <a:gd name="T39" fmla="*/ 87 h 810"/>
                <a:gd name="T40" fmla="*/ 254 w 406"/>
                <a:gd name="T41" fmla="*/ 74 h 810"/>
                <a:gd name="T42" fmla="*/ 241 w 406"/>
                <a:gd name="T43" fmla="*/ 61 h 810"/>
                <a:gd name="T44" fmla="*/ 165 w 406"/>
                <a:gd name="T45" fmla="*/ 61 h 810"/>
                <a:gd name="T46" fmla="*/ 152 w 406"/>
                <a:gd name="T47" fmla="*/ 74 h 810"/>
                <a:gd name="T48" fmla="*/ 406 w 406"/>
                <a:gd name="T49" fmla="*/ 73 h 810"/>
                <a:gd name="T50" fmla="*/ 406 w 406"/>
                <a:gd name="T51" fmla="*/ 73 h 810"/>
                <a:gd name="T52" fmla="*/ 406 w 406"/>
                <a:gd name="T53" fmla="*/ 737 h 810"/>
                <a:gd name="T54" fmla="*/ 334 w 406"/>
                <a:gd name="T55" fmla="*/ 810 h 810"/>
                <a:gd name="T56" fmla="*/ 72 w 406"/>
                <a:gd name="T57" fmla="*/ 810 h 810"/>
                <a:gd name="T58" fmla="*/ 0 w 406"/>
                <a:gd name="T59" fmla="*/ 737 h 810"/>
                <a:gd name="T60" fmla="*/ 0 w 406"/>
                <a:gd name="T61" fmla="*/ 73 h 810"/>
                <a:gd name="T62" fmla="*/ 72 w 406"/>
                <a:gd name="T63" fmla="*/ 0 h 810"/>
                <a:gd name="T64" fmla="*/ 334 w 406"/>
                <a:gd name="T65" fmla="*/ 0 h 810"/>
                <a:gd name="T66" fmla="*/ 406 w 406"/>
                <a:gd name="T67" fmla="*/ 73 h 810"/>
                <a:gd name="T68" fmla="*/ 240 w 406"/>
                <a:gd name="T69" fmla="*/ 745 h 810"/>
                <a:gd name="T70" fmla="*/ 240 w 406"/>
                <a:gd name="T71" fmla="*/ 745 h 810"/>
                <a:gd name="T72" fmla="*/ 203 w 406"/>
                <a:gd name="T73" fmla="*/ 782 h 810"/>
                <a:gd name="T74" fmla="*/ 166 w 406"/>
                <a:gd name="T75" fmla="*/ 745 h 810"/>
                <a:gd name="T76" fmla="*/ 203 w 406"/>
                <a:gd name="T77" fmla="*/ 707 h 810"/>
                <a:gd name="T78" fmla="*/ 240 w 406"/>
                <a:gd name="T79" fmla="*/ 745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6" h="810">
                  <a:moveTo>
                    <a:pt x="370" y="163"/>
                  </a:moveTo>
                  <a:lnTo>
                    <a:pt x="370" y="163"/>
                  </a:lnTo>
                  <a:cubicBezTo>
                    <a:pt x="370" y="145"/>
                    <a:pt x="355" y="130"/>
                    <a:pt x="337" y="130"/>
                  </a:cubicBezTo>
                  <a:lnTo>
                    <a:pt x="69" y="130"/>
                  </a:lnTo>
                  <a:cubicBezTo>
                    <a:pt x="51" y="130"/>
                    <a:pt x="36" y="145"/>
                    <a:pt x="36" y="163"/>
                  </a:cubicBezTo>
                  <a:lnTo>
                    <a:pt x="36" y="647"/>
                  </a:lnTo>
                  <a:cubicBezTo>
                    <a:pt x="36" y="665"/>
                    <a:pt x="51" y="680"/>
                    <a:pt x="69" y="680"/>
                  </a:cubicBezTo>
                  <a:lnTo>
                    <a:pt x="337" y="680"/>
                  </a:lnTo>
                  <a:cubicBezTo>
                    <a:pt x="355" y="680"/>
                    <a:pt x="370" y="665"/>
                    <a:pt x="370" y="647"/>
                  </a:cubicBezTo>
                  <a:lnTo>
                    <a:pt x="370" y="163"/>
                  </a:lnTo>
                  <a:close/>
                  <a:moveTo>
                    <a:pt x="254" y="745"/>
                  </a:moveTo>
                  <a:lnTo>
                    <a:pt x="254" y="745"/>
                  </a:lnTo>
                  <a:cubicBezTo>
                    <a:pt x="254" y="717"/>
                    <a:pt x="231" y="694"/>
                    <a:pt x="203" y="694"/>
                  </a:cubicBezTo>
                  <a:cubicBezTo>
                    <a:pt x="175" y="694"/>
                    <a:pt x="152" y="717"/>
                    <a:pt x="152" y="745"/>
                  </a:cubicBezTo>
                  <a:cubicBezTo>
                    <a:pt x="152" y="773"/>
                    <a:pt x="175" y="795"/>
                    <a:pt x="203" y="795"/>
                  </a:cubicBezTo>
                  <a:cubicBezTo>
                    <a:pt x="231" y="795"/>
                    <a:pt x="254" y="773"/>
                    <a:pt x="254" y="745"/>
                  </a:cubicBezTo>
                  <a:close/>
                  <a:moveTo>
                    <a:pt x="152" y="74"/>
                  </a:moveTo>
                  <a:lnTo>
                    <a:pt x="152" y="74"/>
                  </a:lnTo>
                  <a:cubicBezTo>
                    <a:pt x="152" y="81"/>
                    <a:pt x="158" y="87"/>
                    <a:pt x="165" y="87"/>
                  </a:cubicBezTo>
                  <a:lnTo>
                    <a:pt x="241" y="87"/>
                  </a:lnTo>
                  <a:cubicBezTo>
                    <a:pt x="248" y="87"/>
                    <a:pt x="254" y="81"/>
                    <a:pt x="254" y="74"/>
                  </a:cubicBezTo>
                  <a:cubicBezTo>
                    <a:pt x="254" y="67"/>
                    <a:pt x="248" y="61"/>
                    <a:pt x="241" y="61"/>
                  </a:cubicBezTo>
                  <a:lnTo>
                    <a:pt x="165" y="61"/>
                  </a:lnTo>
                  <a:cubicBezTo>
                    <a:pt x="158" y="61"/>
                    <a:pt x="152" y="67"/>
                    <a:pt x="152" y="74"/>
                  </a:cubicBezTo>
                  <a:close/>
                  <a:moveTo>
                    <a:pt x="406" y="73"/>
                  </a:moveTo>
                  <a:lnTo>
                    <a:pt x="406" y="73"/>
                  </a:lnTo>
                  <a:lnTo>
                    <a:pt x="406" y="737"/>
                  </a:lnTo>
                  <a:cubicBezTo>
                    <a:pt x="406" y="777"/>
                    <a:pt x="374" y="810"/>
                    <a:pt x="334" y="810"/>
                  </a:cubicBezTo>
                  <a:lnTo>
                    <a:pt x="72" y="810"/>
                  </a:lnTo>
                  <a:cubicBezTo>
                    <a:pt x="32" y="810"/>
                    <a:pt x="0" y="777"/>
                    <a:pt x="0" y="737"/>
                  </a:cubicBezTo>
                  <a:lnTo>
                    <a:pt x="0" y="73"/>
                  </a:lnTo>
                  <a:cubicBezTo>
                    <a:pt x="0" y="33"/>
                    <a:pt x="32" y="0"/>
                    <a:pt x="72" y="0"/>
                  </a:cubicBezTo>
                  <a:lnTo>
                    <a:pt x="334" y="0"/>
                  </a:lnTo>
                  <a:cubicBezTo>
                    <a:pt x="374" y="0"/>
                    <a:pt x="406" y="33"/>
                    <a:pt x="406" y="73"/>
                  </a:cubicBezTo>
                  <a:close/>
                  <a:moveTo>
                    <a:pt x="240" y="745"/>
                  </a:moveTo>
                  <a:lnTo>
                    <a:pt x="240" y="745"/>
                  </a:lnTo>
                  <a:cubicBezTo>
                    <a:pt x="240" y="766"/>
                    <a:pt x="224" y="782"/>
                    <a:pt x="203" y="782"/>
                  </a:cubicBezTo>
                  <a:cubicBezTo>
                    <a:pt x="182" y="782"/>
                    <a:pt x="166" y="766"/>
                    <a:pt x="166" y="745"/>
                  </a:cubicBezTo>
                  <a:cubicBezTo>
                    <a:pt x="166" y="724"/>
                    <a:pt x="182" y="707"/>
                    <a:pt x="203" y="707"/>
                  </a:cubicBezTo>
                  <a:cubicBezTo>
                    <a:pt x="224" y="707"/>
                    <a:pt x="240" y="724"/>
                    <a:pt x="240" y="745"/>
                  </a:cubicBezTo>
                  <a:close/>
                </a:path>
              </a:pathLst>
            </a:custGeom>
            <a:solidFill>
              <a:schemeClr val="bg2">
                <a:alpha val="3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7"/>
            <p:cNvSpPr>
              <a:spLocks noEditPoints="1"/>
            </p:cNvSpPr>
            <p:nvPr/>
          </p:nvSpPr>
          <p:spPr bwMode="auto">
            <a:xfrm>
              <a:off x="4949" y="1871"/>
              <a:ext cx="281" cy="600"/>
            </a:xfrm>
            <a:custGeom>
              <a:avLst/>
              <a:gdLst>
                <a:gd name="T0" fmla="*/ 410 w 466"/>
                <a:gd name="T1" fmla="*/ 616 h 999"/>
                <a:gd name="T2" fmla="*/ 55 w 466"/>
                <a:gd name="T3" fmla="*/ 334 h 999"/>
                <a:gd name="T4" fmla="*/ 410 w 466"/>
                <a:gd name="T5" fmla="*/ 616 h 999"/>
                <a:gd name="T6" fmla="*/ 184 w 466"/>
                <a:gd name="T7" fmla="*/ 729 h 999"/>
                <a:gd name="T8" fmla="*/ 282 w 466"/>
                <a:gd name="T9" fmla="*/ 729 h 999"/>
                <a:gd name="T10" fmla="*/ 184 w 466"/>
                <a:gd name="T11" fmla="*/ 729 h 999"/>
                <a:gd name="T12" fmla="*/ 353 w 466"/>
                <a:gd name="T13" fmla="*/ 874 h 999"/>
                <a:gd name="T14" fmla="*/ 233 w 466"/>
                <a:gd name="T15" fmla="*/ 910 h 999"/>
                <a:gd name="T16" fmla="*/ 112 w 466"/>
                <a:gd name="T17" fmla="*/ 874 h 999"/>
                <a:gd name="T18" fmla="*/ 233 w 466"/>
                <a:gd name="T19" fmla="*/ 817 h 999"/>
                <a:gd name="T20" fmla="*/ 353 w 466"/>
                <a:gd name="T21" fmla="*/ 874 h 999"/>
                <a:gd name="T22" fmla="*/ 310 w 466"/>
                <a:gd name="T23" fmla="*/ 945 h 999"/>
                <a:gd name="T24" fmla="*/ 321 w 466"/>
                <a:gd name="T25" fmla="*/ 925 h 999"/>
                <a:gd name="T26" fmla="*/ 310 w 466"/>
                <a:gd name="T27" fmla="*/ 945 h 999"/>
                <a:gd name="T28" fmla="*/ 281 w 466"/>
                <a:gd name="T29" fmla="*/ 948 h 999"/>
                <a:gd name="T30" fmla="*/ 257 w 466"/>
                <a:gd name="T31" fmla="*/ 932 h 999"/>
                <a:gd name="T32" fmla="*/ 288 w 466"/>
                <a:gd name="T33" fmla="*/ 948 h 999"/>
                <a:gd name="T34" fmla="*/ 221 w 466"/>
                <a:gd name="T35" fmla="*/ 948 h 999"/>
                <a:gd name="T36" fmla="*/ 221 w 466"/>
                <a:gd name="T37" fmla="*/ 948 h 999"/>
                <a:gd name="T38" fmla="*/ 244 w 466"/>
                <a:gd name="T39" fmla="*/ 947 h 999"/>
                <a:gd name="T40" fmla="*/ 221 w 466"/>
                <a:gd name="T41" fmla="*/ 948 h 999"/>
                <a:gd name="T42" fmla="*/ 203 w 466"/>
                <a:gd name="T43" fmla="*/ 941 h 999"/>
                <a:gd name="T44" fmla="*/ 184 w 466"/>
                <a:gd name="T45" fmla="*/ 948 h 999"/>
                <a:gd name="T46" fmla="*/ 186 w 466"/>
                <a:gd name="T47" fmla="*/ 932 h 999"/>
                <a:gd name="T48" fmla="*/ 203 w 466"/>
                <a:gd name="T49" fmla="*/ 941 h 999"/>
                <a:gd name="T50" fmla="*/ 155 w 466"/>
                <a:gd name="T51" fmla="*/ 945 h 999"/>
                <a:gd name="T52" fmla="*/ 144 w 466"/>
                <a:gd name="T53" fmla="*/ 925 h 999"/>
                <a:gd name="T54" fmla="*/ 155 w 466"/>
                <a:gd name="T55" fmla="*/ 945 h 999"/>
                <a:gd name="T56" fmla="*/ 281 w 466"/>
                <a:gd name="T57" fmla="*/ 0 h 999"/>
                <a:gd name="T58" fmla="*/ 0 w 466"/>
                <a:gd name="T59" fmla="*/ 184 h 999"/>
                <a:gd name="T60" fmla="*/ 184 w 466"/>
                <a:gd name="T61" fmla="*/ 999 h 999"/>
                <a:gd name="T62" fmla="*/ 466 w 466"/>
                <a:gd name="T63" fmla="*/ 814 h 999"/>
                <a:gd name="T64" fmla="*/ 281 w 466"/>
                <a:gd name="T65" fmla="*/ 0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6" h="999">
                  <a:moveTo>
                    <a:pt x="410" y="616"/>
                  </a:moveTo>
                  <a:lnTo>
                    <a:pt x="410" y="616"/>
                  </a:lnTo>
                  <a:lnTo>
                    <a:pt x="55" y="616"/>
                  </a:lnTo>
                  <a:lnTo>
                    <a:pt x="55" y="334"/>
                  </a:lnTo>
                  <a:lnTo>
                    <a:pt x="410" y="334"/>
                  </a:lnTo>
                  <a:lnTo>
                    <a:pt x="410" y="616"/>
                  </a:lnTo>
                  <a:close/>
                  <a:moveTo>
                    <a:pt x="184" y="729"/>
                  </a:moveTo>
                  <a:lnTo>
                    <a:pt x="184" y="729"/>
                  </a:lnTo>
                  <a:cubicBezTo>
                    <a:pt x="184" y="704"/>
                    <a:pt x="206" y="683"/>
                    <a:pt x="233" y="683"/>
                  </a:cubicBezTo>
                  <a:cubicBezTo>
                    <a:pt x="260" y="683"/>
                    <a:pt x="282" y="704"/>
                    <a:pt x="282" y="729"/>
                  </a:cubicBezTo>
                  <a:cubicBezTo>
                    <a:pt x="282" y="754"/>
                    <a:pt x="260" y="775"/>
                    <a:pt x="233" y="775"/>
                  </a:cubicBezTo>
                  <a:cubicBezTo>
                    <a:pt x="206" y="775"/>
                    <a:pt x="184" y="754"/>
                    <a:pt x="184" y="729"/>
                  </a:cubicBezTo>
                  <a:close/>
                  <a:moveTo>
                    <a:pt x="353" y="874"/>
                  </a:moveTo>
                  <a:lnTo>
                    <a:pt x="353" y="874"/>
                  </a:lnTo>
                  <a:cubicBezTo>
                    <a:pt x="336" y="891"/>
                    <a:pt x="315" y="901"/>
                    <a:pt x="292" y="904"/>
                  </a:cubicBezTo>
                  <a:lnTo>
                    <a:pt x="233" y="910"/>
                  </a:lnTo>
                  <a:lnTo>
                    <a:pt x="176" y="904"/>
                  </a:lnTo>
                  <a:cubicBezTo>
                    <a:pt x="152" y="902"/>
                    <a:pt x="130" y="892"/>
                    <a:pt x="112" y="874"/>
                  </a:cubicBezTo>
                  <a:cubicBezTo>
                    <a:pt x="93" y="855"/>
                    <a:pt x="82" y="830"/>
                    <a:pt x="82" y="803"/>
                  </a:cubicBezTo>
                  <a:lnTo>
                    <a:pt x="233" y="817"/>
                  </a:lnTo>
                  <a:lnTo>
                    <a:pt x="383" y="803"/>
                  </a:lnTo>
                  <a:cubicBezTo>
                    <a:pt x="383" y="830"/>
                    <a:pt x="372" y="855"/>
                    <a:pt x="353" y="874"/>
                  </a:cubicBezTo>
                  <a:close/>
                  <a:moveTo>
                    <a:pt x="310" y="945"/>
                  </a:moveTo>
                  <a:lnTo>
                    <a:pt x="310" y="945"/>
                  </a:lnTo>
                  <a:lnTo>
                    <a:pt x="302" y="930"/>
                  </a:lnTo>
                  <a:cubicBezTo>
                    <a:pt x="308" y="929"/>
                    <a:pt x="315" y="927"/>
                    <a:pt x="321" y="925"/>
                  </a:cubicBezTo>
                  <a:lnTo>
                    <a:pt x="329" y="939"/>
                  </a:lnTo>
                  <a:cubicBezTo>
                    <a:pt x="323" y="941"/>
                    <a:pt x="316" y="943"/>
                    <a:pt x="310" y="945"/>
                  </a:cubicBezTo>
                  <a:close/>
                  <a:moveTo>
                    <a:pt x="281" y="948"/>
                  </a:moveTo>
                  <a:lnTo>
                    <a:pt x="281" y="948"/>
                  </a:lnTo>
                  <a:lnTo>
                    <a:pt x="266" y="948"/>
                  </a:lnTo>
                  <a:lnTo>
                    <a:pt x="257" y="932"/>
                  </a:lnTo>
                  <a:lnTo>
                    <a:pt x="279" y="932"/>
                  </a:lnTo>
                  <a:lnTo>
                    <a:pt x="288" y="948"/>
                  </a:lnTo>
                  <a:cubicBezTo>
                    <a:pt x="286" y="948"/>
                    <a:pt x="283" y="948"/>
                    <a:pt x="281" y="948"/>
                  </a:cubicBezTo>
                  <a:close/>
                  <a:moveTo>
                    <a:pt x="221" y="948"/>
                  </a:moveTo>
                  <a:lnTo>
                    <a:pt x="221" y="948"/>
                  </a:lnTo>
                  <a:lnTo>
                    <a:pt x="221" y="948"/>
                  </a:lnTo>
                  <a:lnTo>
                    <a:pt x="233" y="927"/>
                  </a:lnTo>
                  <a:lnTo>
                    <a:pt x="244" y="947"/>
                  </a:lnTo>
                  <a:lnTo>
                    <a:pt x="245" y="948"/>
                  </a:lnTo>
                  <a:lnTo>
                    <a:pt x="221" y="948"/>
                  </a:lnTo>
                  <a:close/>
                  <a:moveTo>
                    <a:pt x="203" y="941"/>
                  </a:moveTo>
                  <a:lnTo>
                    <a:pt x="203" y="941"/>
                  </a:lnTo>
                  <a:lnTo>
                    <a:pt x="199" y="948"/>
                  </a:lnTo>
                  <a:lnTo>
                    <a:pt x="184" y="948"/>
                  </a:lnTo>
                  <a:cubicBezTo>
                    <a:pt x="182" y="948"/>
                    <a:pt x="180" y="948"/>
                    <a:pt x="177" y="948"/>
                  </a:cubicBezTo>
                  <a:lnTo>
                    <a:pt x="186" y="932"/>
                  </a:lnTo>
                  <a:lnTo>
                    <a:pt x="208" y="932"/>
                  </a:lnTo>
                  <a:lnTo>
                    <a:pt x="203" y="941"/>
                  </a:lnTo>
                  <a:close/>
                  <a:moveTo>
                    <a:pt x="155" y="945"/>
                  </a:moveTo>
                  <a:lnTo>
                    <a:pt x="155" y="945"/>
                  </a:lnTo>
                  <a:cubicBezTo>
                    <a:pt x="149" y="943"/>
                    <a:pt x="143" y="941"/>
                    <a:pt x="137" y="939"/>
                  </a:cubicBezTo>
                  <a:lnTo>
                    <a:pt x="144" y="925"/>
                  </a:lnTo>
                  <a:cubicBezTo>
                    <a:pt x="151" y="927"/>
                    <a:pt x="157" y="929"/>
                    <a:pt x="164" y="930"/>
                  </a:cubicBezTo>
                  <a:lnTo>
                    <a:pt x="155" y="945"/>
                  </a:lnTo>
                  <a:close/>
                  <a:moveTo>
                    <a:pt x="281" y="0"/>
                  </a:moveTo>
                  <a:lnTo>
                    <a:pt x="281" y="0"/>
                  </a:lnTo>
                  <a:lnTo>
                    <a:pt x="184" y="0"/>
                  </a:lnTo>
                  <a:cubicBezTo>
                    <a:pt x="83" y="0"/>
                    <a:pt x="0" y="83"/>
                    <a:pt x="0" y="184"/>
                  </a:cubicBezTo>
                  <a:lnTo>
                    <a:pt x="0" y="814"/>
                  </a:lnTo>
                  <a:cubicBezTo>
                    <a:pt x="0" y="915"/>
                    <a:pt x="83" y="999"/>
                    <a:pt x="184" y="999"/>
                  </a:cubicBezTo>
                  <a:lnTo>
                    <a:pt x="281" y="999"/>
                  </a:lnTo>
                  <a:cubicBezTo>
                    <a:pt x="382" y="999"/>
                    <a:pt x="466" y="915"/>
                    <a:pt x="466" y="814"/>
                  </a:cubicBezTo>
                  <a:lnTo>
                    <a:pt x="466" y="184"/>
                  </a:lnTo>
                  <a:cubicBezTo>
                    <a:pt x="466" y="83"/>
                    <a:pt x="382" y="0"/>
                    <a:pt x="281" y="0"/>
                  </a:cubicBezTo>
                  <a:close/>
                </a:path>
              </a:pathLst>
            </a:custGeom>
            <a:solidFill>
              <a:schemeClr val="bg2">
                <a:alpha val="3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8"/>
            <p:cNvSpPr>
              <a:spLocks noEditPoints="1"/>
            </p:cNvSpPr>
            <p:nvPr/>
          </p:nvSpPr>
          <p:spPr bwMode="auto">
            <a:xfrm>
              <a:off x="3605" y="1958"/>
              <a:ext cx="900" cy="425"/>
            </a:xfrm>
            <a:custGeom>
              <a:avLst/>
              <a:gdLst>
                <a:gd name="T0" fmla="*/ 984 w 1491"/>
                <a:gd name="T1" fmla="*/ 524 h 706"/>
                <a:gd name="T2" fmla="*/ 719 w 1491"/>
                <a:gd name="T3" fmla="*/ 498 h 706"/>
                <a:gd name="T4" fmla="*/ 1255 w 1491"/>
                <a:gd name="T5" fmla="*/ 172 h 706"/>
                <a:gd name="T6" fmla="*/ 1373 w 1491"/>
                <a:gd name="T7" fmla="*/ 42 h 706"/>
                <a:gd name="T8" fmla="*/ 1226 w 1491"/>
                <a:gd name="T9" fmla="*/ 191 h 706"/>
                <a:gd name="T10" fmla="*/ 1314 w 1491"/>
                <a:gd name="T11" fmla="*/ 454 h 706"/>
                <a:gd name="T12" fmla="*/ 1383 w 1491"/>
                <a:gd name="T13" fmla="*/ 188 h 706"/>
                <a:gd name="T14" fmla="*/ 1155 w 1491"/>
                <a:gd name="T15" fmla="*/ 69 h 706"/>
                <a:gd name="T16" fmla="*/ 1449 w 1491"/>
                <a:gd name="T17" fmla="*/ 283 h 706"/>
                <a:gd name="T18" fmla="*/ 1212 w 1491"/>
                <a:gd name="T19" fmla="*/ 298 h 706"/>
                <a:gd name="T20" fmla="*/ 1268 w 1491"/>
                <a:gd name="T21" fmla="*/ 607 h 706"/>
                <a:gd name="T22" fmla="*/ 1432 w 1491"/>
                <a:gd name="T23" fmla="*/ 675 h 706"/>
                <a:gd name="T24" fmla="*/ 1166 w 1491"/>
                <a:gd name="T25" fmla="*/ 295 h 706"/>
                <a:gd name="T26" fmla="*/ 1083 w 1491"/>
                <a:gd name="T27" fmla="*/ 99 h 706"/>
                <a:gd name="T28" fmla="*/ 834 w 1491"/>
                <a:gd name="T29" fmla="*/ 651 h 706"/>
                <a:gd name="T30" fmla="*/ 1005 w 1491"/>
                <a:gd name="T31" fmla="*/ 525 h 706"/>
                <a:gd name="T32" fmla="*/ 667 w 1491"/>
                <a:gd name="T33" fmla="*/ 590 h 706"/>
                <a:gd name="T34" fmla="*/ 626 w 1491"/>
                <a:gd name="T35" fmla="*/ 613 h 706"/>
                <a:gd name="T36" fmla="*/ 941 w 1491"/>
                <a:gd name="T37" fmla="*/ 351 h 706"/>
                <a:gd name="T38" fmla="*/ 592 w 1491"/>
                <a:gd name="T39" fmla="*/ 316 h 706"/>
                <a:gd name="T40" fmla="*/ 455 w 1491"/>
                <a:gd name="T41" fmla="*/ 557 h 706"/>
                <a:gd name="T42" fmla="*/ 420 w 1491"/>
                <a:gd name="T43" fmla="*/ 579 h 706"/>
                <a:gd name="T44" fmla="*/ 273 w 1491"/>
                <a:gd name="T45" fmla="*/ 443 h 706"/>
                <a:gd name="T46" fmla="*/ 269 w 1491"/>
                <a:gd name="T47" fmla="*/ 237 h 706"/>
                <a:gd name="T48" fmla="*/ 219 w 1491"/>
                <a:gd name="T49" fmla="*/ 592 h 706"/>
                <a:gd name="T50" fmla="*/ 130 w 1491"/>
                <a:gd name="T51" fmla="*/ 352 h 706"/>
                <a:gd name="T52" fmla="*/ 133 w 1491"/>
                <a:gd name="T53" fmla="*/ 92 h 706"/>
                <a:gd name="T54" fmla="*/ 355 w 1491"/>
                <a:gd name="T55" fmla="*/ 327 h 706"/>
                <a:gd name="T56" fmla="*/ 392 w 1491"/>
                <a:gd name="T57" fmla="*/ 281 h 706"/>
                <a:gd name="T58" fmla="*/ 341 w 1491"/>
                <a:gd name="T59" fmla="*/ 73 h 706"/>
                <a:gd name="T60" fmla="*/ 681 w 1491"/>
                <a:gd name="T61" fmla="*/ 255 h 706"/>
                <a:gd name="T62" fmla="*/ 798 w 1491"/>
                <a:gd name="T63" fmla="*/ 290 h 706"/>
                <a:gd name="T64" fmla="*/ 820 w 1491"/>
                <a:gd name="T65" fmla="*/ 167 h 706"/>
                <a:gd name="T66" fmla="*/ 954 w 1491"/>
                <a:gd name="T67" fmla="*/ 215 h 706"/>
                <a:gd name="T68" fmla="*/ 918 w 1491"/>
                <a:gd name="T69" fmla="*/ 34 h 706"/>
                <a:gd name="T70" fmla="*/ 1450 w 1491"/>
                <a:gd name="T71" fmla="*/ 706 h 706"/>
                <a:gd name="T72" fmla="*/ 1329 w 1491"/>
                <a:gd name="T73" fmla="*/ 401 h 706"/>
                <a:gd name="T74" fmla="*/ 1379 w 1491"/>
                <a:gd name="T75" fmla="*/ 659 h 706"/>
                <a:gd name="T76" fmla="*/ 1203 w 1491"/>
                <a:gd name="T77" fmla="*/ 95 h 706"/>
                <a:gd name="T78" fmla="*/ 1253 w 1491"/>
                <a:gd name="T79" fmla="*/ 659 h 706"/>
                <a:gd name="T80" fmla="*/ 1246 w 1491"/>
                <a:gd name="T81" fmla="*/ 358 h 706"/>
                <a:gd name="T82" fmla="*/ 1109 w 1491"/>
                <a:gd name="T83" fmla="*/ 146 h 706"/>
                <a:gd name="T84" fmla="*/ 128 w 1491"/>
                <a:gd name="T85" fmla="*/ 271 h 706"/>
                <a:gd name="T86" fmla="*/ 688 w 1491"/>
                <a:gd name="T87" fmla="*/ 276 h 706"/>
                <a:gd name="T88" fmla="*/ 403 w 1491"/>
                <a:gd name="T89" fmla="*/ 353 h 706"/>
                <a:gd name="T90" fmla="*/ 932 w 1491"/>
                <a:gd name="T91" fmla="*/ 215 h 706"/>
                <a:gd name="T92" fmla="*/ 705 w 1491"/>
                <a:gd name="T93" fmla="*/ 40 h 706"/>
                <a:gd name="T94" fmla="*/ 952 w 1491"/>
                <a:gd name="T95" fmla="*/ 41 h 706"/>
                <a:gd name="T96" fmla="*/ 828 w 1491"/>
                <a:gd name="T97" fmla="*/ 318 h 706"/>
                <a:gd name="T98" fmla="*/ 146 w 1491"/>
                <a:gd name="T99" fmla="*/ 367 h 706"/>
                <a:gd name="T100" fmla="*/ 342 w 1491"/>
                <a:gd name="T101" fmla="*/ 614 h 706"/>
                <a:gd name="T102" fmla="*/ 502 w 1491"/>
                <a:gd name="T103" fmla="*/ 541 h 706"/>
                <a:gd name="T104" fmla="*/ 993 w 1491"/>
                <a:gd name="T105" fmla="*/ 310 h 706"/>
                <a:gd name="T106" fmla="*/ 533 w 1491"/>
                <a:gd name="T107" fmla="*/ 272 h 706"/>
                <a:gd name="T108" fmla="*/ 181 w 1491"/>
                <a:gd name="T109" fmla="*/ 639 h 706"/>
                <a:gd name="T110" fmla="*/ 200 w 1491"/>
                <a:gd name="T111" fmla="*/ 66 h 706"/>
                <a:gd name="T112" fmla="*/ 630 w 1491"/>
                <a:gd name="T113" fmla="*/ 464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91" h="706">
                  <a:moveTo>
                    <a:pt x="788" y="613"/>
                  </a:moveTo>
                  <a:lnTo>
                    <a:pt x="788" y="613"/>
                  </a:lnTo>
                  <a:cubicBezTo>
                    <a:pt x="773" y="613"/>
                    <a:pt x="761" y="625"/>
                    <a:pt x="761" y="640"/>
                  </a:cubicBezTo>
                  <a:cubicBezTo>
                    <a:pt x="761" y="655"/>
                    <a:pt x="773" y="666"/>
                    <a:pt x="788" y="666"/>
                  </a:cubicBezTo>
                  <a:cubicBezTo>
                    <a:pt x="802" y="666"/>
                    <a:pt x="814" y="655"/>
                    <a:pt x="814" y="640"/>
                  </a:cubicBezTo>
                  <a:cubicBezTo>
                    <a:pt x="814" y="625"/>
                    <a:pt x="802" y="613"/>
                    <a:pt x="788" y="613"/>
                  </a:cubicBezTo>
                  <a:close/>
                  <a:moveTo>
                    <a:pt x="957" y="551"/>
                  </a:moveTo>
                  <a:lnTo>
                    <a:pt x="957" y="551"/>
                  </a:lnTo>
                  <a:cubicBezTo>
                    <a:pt x="972" y="551"/>
                    <a:pt x="984" y="539"/>
                    <a:pt x="984" y="524"/>
                  </a:cubicBezTo>
                  <a:cubicBezTo>
                    <a:pt x="984" y="510"/>
                    <a:pt x="972" y="498"/>
                    <a:pt x="957" y="498"/>
                  </a:cubicBezTo>
                  <a:cubicBezTo>
                    <a:pt x="943" y="498"/>
                    <a:pt x="931" y="510"/>
                    <a:pt x="931" y="525"/>
                  </a:cubicBezTo>
                  <a:cubicBezTo>
                    <a:pt x="931" y="539"/>
                    <a:pt x="943" y="551"/>
                    <a:pt x="957" y="551"/>
                  </a:cubicBezTo>
                  <a:close/>
                  <a:moveTo>
                    <a:pt x="719" y="498"/>
                  </a:moveTo>
                  <a:lnTo>
                    <a:pt x="719" y="498"/>
                  </a:lnTo>
                  <a:cubicBezTo>
                    <a:pt x="705" y="498"/>
                    <a:pt x="693" y="510"/>
                    <a:pt x="693" y="525"/>
                  </a:cubicBezTo>
                  <a:cubicBezTo>
                    <a:pt x="693" y="539"/>
                    <a:pt x="705" y="551"/>
                    <a:pt x="719" y="551"/>
                  </a:cubicBezTo>
                  <a:cubicBezTo>
                    <a:pt x="734" y="551"/>
                    <a:pt x="746" y="539"/>
                    <a:pt x="746" y="525"/>
                  </a:cubicBezTo>
                  <a:cubicBezTo>
                    <a:pt x="746" y="510"/>
                    <a:pt x="734" y="498"/>
                    <a:pt x="719" y="498"/>
                  </a:cubicBezTo>
                  <a:close/>
                  <a:moveTo>
                    <a:pt x="667" y="612"/>
                  </a:moveTo>
                  <a:lnTo>
                    <a:pt x="667" y="612"/>
                  </a:lnTo>
                  <a:cubicBezTo>
                    <a:pt x="652" y="612"/>
                    <a:pt x="640" y="623"/>
                    <a:pt x="640" y="638"/>
                  </a:cubicBezTo>
                  <a:cubicBezTo>
                    <a:pt x="640" y="653"/>
                    <a:pt x="652" y="665"/>
                    <a:pt x="667" y="665"/>
                  </a:cubicBezTo>
                  <a:cubicBezTo>
                    <a:pt x="681" y="665"/>
                    <a:pt x="693" y="653"/>
                    <a:pt x="693" y="638"/>
                  </a:cubicBezTo>
                  <a:cubicBezTo>
                    <a:pt x="693" y="623"/>
                    <a:pt x="681" y="612"/>
                    <a:pt x="667" y="612"/>
                  </a:cubicBezTo>
                  <a:close/>
                  <a:moveTo>
                    <a:pt x="1274" y="164"/>
                  </a:moveTo>
                  <a:lnTo>
                    <a:pt x="1274" y="164"/>
                  </a:lnTo>
                  <a:cubicBezTo>
                    <a:pt x="1266" y="164"/>
                    <a:pt x="1260" y="167"/>
                    <a:pt x="1255" y="172"/>
                  </a:cubicBezTo>
                  <a:cubicBezTo>
                    <a:pt x="1250" y="177"/>
                    <a:pt x="1247" y="184"/>
                    <a:pt x="1247" y="191"/>
                  </a:cubicBezTo>
                  <a:cubicBezTo>
                    <a:pt x="1247" y="198"/>
                    <a:pt x="1250" y="205"/>
                    <a:pt x="1255" y="210"/>
                  </a:cubicBezTo>
                  <a:cubicBezTo>
                    <a:pt x="1265" y="220"/>
                    <a:pt x="1282" y="220"/>
                    <a:pt x="1292" y="210"/>
                  </a:cubicBezTo>
                  <a:cubicBezTo>
                    <a:pt x="1303" y="199"/>
                    <a:pt x="1303" y="182"/>
                    <a:pt x="1292" y="172"/>
                  </a:cubicBezTo>
                  <a:cubicBezTo>
                    <a:pt x="1287" y="167"/>
                    <a:pt x="1281" y="164"/>
                    <a:pt x="1274" y="164"/>
                  </a:cubicBezTo>
                  <a:close/>
                  <a:moveTo>
                    <a:pt x="1399" y="68"/>
                  </a:moveTo>
                  <a:lnTo>
                    <a:pt x="1399" y="68"/>
                  </a:lnTo>
                  <a:cubicBezTo>
                    <a:pt x="1399" y="61"/>
                    <a:pt x="1396" y="54"/>
                    <a:pt x="1391" y="49"/>
                  </a:cubicBezTo>
                  <a:cubicBezTo>
                    <a:pt x="1386" y="44"/>
                    <a:pt x="1380" y="42"/>
                    <a:pt x="1373" y="42"/>
                  </a:cubicBezTo>
                  <a:cubicBezTo>
                    <a:pt x="1365" y="42"/>
                    <a:pt x="1359" y="44"/>
                    <a:pt x="1354" y="49"/>
                  </a:cubicBezTo>
                  <a:cubicBezTo>
                    <a:pt x="1343" y="60"/>
                    <a:pt x="1343" y="77"/>
                    <a:pt x="1354" y="87"/>
                  </a:cubicBezTo>
                  <a:cubicBezTo>
                    <a:pt x="1364" y="97"/>
                    <a:pt x="1381" y="97"/>
                    <a:pt x="1391" y="87"/>
                  </a:cubicBezTo>
                  <a:cubicBezTo>
                    <a:pt x="1396" y="82"/>
                    <a:pt x="1399" y="75"/>
                    <a:pt x="1399" y="68"/>
                  </a:cubicBezTo>
                  <a:close/>
                  <a:moveTo>
                    <a:pt x="1314" y="216"/>
                  </a:moveTo>
                  <a:lnTo>
                    <a:pt x="1314" y="216"/>
                  </a:lnTo>
                  <a:cubicBezTo>
                    <a:pt x="1326" y="198"/>
                    <a:pt x="1324" y="173"/>
                    <a:pt x="1308" y="157"/>
                  </a:cubicBezTo>
                  <a:cubicBezTo>
                    <a:pt x="1289" y="139"/>
                    <a:pt x="1258" y="139"/>
                    <a:pt x="1240" y="157"/>
                  </a:cubicBezTo>
                  <a:cubicBezTo>
                    <a:pt x="1231" y="166"/>
                    <a:pt x="1226" y="178"/>
                    <a:pt x="1226" y="191"/>
                  </a:cubicBezTo>
                  <a:cubicBezTo>
                    <a:pt x="1226" y="204"/>
                    <a:pt x="1231" y="216"/>
                    <a:pt x="1240" y="225"/>
                  </a:cubicBezTo>
                  <a:cubicBezTo>
                    <a:pt x="1249" y="234"/>
                    <a:pt x="1261" y="239"/>
                    <a:pt x="1274" y="239"/>
                  </a:cubicBezTo>
                  <a:cubicBezTo>
                    <a:pt x="1283" y="239"/>
                    <a:pt x="1291" y="236"/>
                    <a:pt x="1299" y="232"/>
                  </a:cubicBezTo>
                  <a:lnTo>
                    <a:pt x="1383" y="315"/>
                  </a:lnTo>
                  <a:lnTo>
                    <a:pt x="1383" y="370"/>
                  </a:lnTo>
                  <a:lnTo>
                    <a:pt x="1373" y="380"/>
                  </a:lnTo>
                  <a:cubicBezTo>
                    <a:pt x="1355" y="369"/>
                    <a:pt x="1330" y="371"/>
                    <a:pt x="1314" y="386"/>
                  </a:cubicBezTo>
                  <a:cubicBezTo>
                    <a:pt x="1305" y="395"/>
                    <a:pt x="1300" y="407"/>
                    <a:pt x="1300" y="420"/>
                  </a:cubicBezTo>
                  <a:cubicBezTo>
                    <a:pt x="1300" y="433"/>
                    <a:pt x="1305" y="445"/>
                    <a:pt x="1314" y="454"/>
                  </a:cubicBezTo>
                  <a:cubicBezTo>
                    <a:pt x="1323" y="463"/>
                    <a:pt x="1335" y="468"/>
                    <a:pt x="1348" y="468"/>
                  </a:cubicBezTo>
                  <a:cubicBezTo>
                    <a:pt x="1361" y="468"/>
                    <a:pt x="1373" y="463"/>
                    <a:pt x="1382" y="454"/>
                  </a:cubicBezTo>
                  <a:cubicBezTo>
                    <a:pt x="1398" y="438"/>
                    <a:pt x="1400" y="413"/>
                    <a:pt x="1388" y="395"/>
                  </a:cubicBezTo>
                  <a:lnTo>
                    <a:pt x="1404" y="379"/>
                  </a:lnTo>
                  <a:lnTo>
                    <a:pt x="1404" y="306"/>
                  </a:lnTo>
                  <a:lnTo>
                    <a:pt x="1314" y="216"/>
                  </a:lnTo>
                  <a:close/>
                  <a:moveTo>
                    <a:pt x="1470" y="275"/>
                  </a:moveTo>
                  <a:lnTo>
                    <a:pt x="1470" y="275"/>
                  </a:lnTo>
                  <a:lnTo>
                    <a:pt x="1383" y="188"/>
                  </a:lnTo>
                  <a:lnTo>
                    <a:pt x="1383" y="115"/>
                  </a:lnTo>
                  <a:cubicBezTo>
                    <a:pt x="1392" y="113"/>
                    <a:pt x="1400" y="109"/>
                    <a:pt x="1406" y="102"/>
                  </a:cubicBezTo>
                  <a:cubicBezTo>
                    <a:pt x="1415" y="93"/>
                    <a:pt x="1420" y="81"/>
                    <a:pt x="1420" y="68"/>
                  </a:cubicBezTo>
                  <a:cubicBezTo>
                    <a:pt x="1420" y="56"/>
                    <a:pt x="1415" y="44"/>
                    <a:pt x="1406" y="35"/>
                  </a:cubicBezTo>
                  <a:cubicBezTo>
                    <a:pt x="1388" y="16"/>
                    <a:pt x="1357" y="16"/>
                    <a:pt x="1339" y="34"/>
                  </a:cubicBezTo>
                  <a:cubicBezTo>
                    <a:pt x="1332" y="41"/>
                    <a:pt x="1328" y="49"/>
                    <a:pt x="1326" y="58"/>
                  </a:cubicBezTo>
                  <a:lnTo>
                    <a:pt x="1249" y="58"/>
                  </a:lnTo>
                  <a:cubicBezTo>
                    <a:pt x="1244" y="37"/>
                    <a:pt x="1225" y="21"/>
                    <a:pt x="1203" y="21"/>
                  </a:cubicBezTo>
                  <a:cubicBezTo>
                    <a:pt x="1176" y="21"/>
                    <a:pt x="1155" y="42"/>
                    <a:pt x="1155" y="69"/>
                  </a:cubicBezTo>
                  <a:cubicBezTo>
                    <a:pt x="1155" y="82"/>
                    <a:pt x="1160" y="94"/>
                    <a:pt x="1169" y="103"/>
                  </a:cubicBezTo>
                  <a:cubicBezTo>
                    <a:pt x="1178" y="112"/>
                    <a:pt x="1190" y="117"/>
                    <a:pt x="1203" y="117"/>
                  </a:cubicBezTo>
                  <a:lnTo>
                    <a:pt x="1203" y="117"/>
                  </a:lnTo>
                  <a:cubicBezTo>
                    <a:pt x="1225" y="117"/>
                    <a:pt x="1244" y="101"/>
                    <a:pt x="1249" y="79"/>
                  </a:cubicBezTo>
                  <a:lnTo>
                    <a:pt x="1326" y="79"/>
                  </a:lnTo>
                  <a:cubicBezTo>
                    <a:pt x="1328" y="88"/>
                    <a:pt x="1332" y="96"/>
                    <a:pt x="1339" y="102"/>
                  </a:cubicBezTo>
                  <a:cubicBezTo>
                    <a:pt x="1345" y="109"/>
                    <a:pt x="1353" y="113"/>
                    <a:pt x="1362" y="115"/>
                  </a:cubicBezTo>
                  <a:lnTo>
                    <a:pt x="1362" y="196"/>
                  </a:lnTo>
                  <a:lnTo>
                    <a:pt x="1449" y="283"/>
                  </a:lnTo>
                  <a:lnTo>
                    <a:pt x="1449" y="438"/>
                  </a:lnTo>
                  <a:lnTo>
                    <a:pt x="1394" y="493"/>
                  </a:lnTo>
                  <a:lnTo>
                    <a:pt x="1156" y="493"/>
                  </a:lnTo>
                  <a:lnTo>
                    <a:pt x="1156" y="437"/>
                  </a:lnTo>
                  <a:lnTo>
                    <a:pt x="1221" y="372"/>
                  </a:lnTo>
                  <a:cubicBezTo>
                    <a:pt x="1228" y="377"/>
                    <a:pt x="1237" y="379"/>
                    <a:pt x="1246" y="379"/>
                  </a:cubicBezTo>
                  <a:cubicBezTo>
                    <a:pt x="1259" y="379"/>
                    <a:pt x="1271" y="374"/>
                    <a:pt x="1280" y="365"/>
                  </a:cubicBezTo>
                  <a:cubicBezTo>
                    <a:pt x="1299" y="347"/>
                    <a:pt x="1299" y="316"/>
                    <a:pt x="1280" y="298"/>
                  </a:cubicBezTo>
                  <a:cubicBezTo>
                    <a:pt x="1262" y="279"/>
                    <a:pt x="1230" y="279"/>
                    <a:pt x="1212" y="298"/>
                  </a:cubicBezTo>
                  <a:cubicBezTo>
                    <a:pt x="1203" y="307"/>
                    <a:pt x="1198" y="319"/>
                    <a:pt x="1198" y="332"/>
                  </a:cubicBezTo>
                  <a:cubicBezTo>
                    <a:pt x="1198" y="341"/>
                    <a:pt x="1201" y="349"/>
                    <a:pt x="1206" y="357"/>
                  </a:cubicBezTo>
                  <a:lnTo>
                    <a:pt x="1134" y="428"/>
                  </a:lnTo>
                  <a:lnTo>
                    <a:pt x="1134" y="556"/>
                  </a:lnTo>
                  <a:lnTo>
                    <a:pt x="1193" y="615"/>
                  </a:lnTo>
                  <a:cubicBezTo>
                    <a:pt x="1182" y="634"/>
                    <a:pt x="1184" y="658"/>
                    <a:pt x="1200" y="675"/>
                  </a:cubicBezTo>
                  <a:cubicBezTo>
                    <a:pt x="1209" y="684"/>
                    <a:pt x="1221" y="689"/>
                    <a:pt x="1234" y="689"/>
                  </a:cubicBezTo>
                  <a:cubicBezTo>
                    <a:pt x="1247" y="689"/>
                    <a:pt x="1259" y="684"/>
                    <a:pt x="1268" y="675"/>
                  </a:cubicBezTo>
                  <a:cubicBezTo>
                    <a:pt x="1286" y="656"/>
                    <a:pt x="1286" y="625"/>
                    <a:pt x="1268" y="607"/>
                  </a:cubicBezTo>
                  <a:cubicBezTo>
                    <a:pt x="1252" y="591"/>
                    <a:pt x="1227" y="589"/>
                    <a:pt x="1208" y="600"/>
                  </a:cubicBezTo>
                  <a:lnTo>
                    <a:pt x="1156" y="548"/>
                  </a:lnTo>
                  <a:lnTo>
                    <a:pt x="1156" y="515"/>
                  </a:lnTo>
                  <a:lnTo>
                    <a:pt x="1387" y="515"/>
                  </a:lnTo>
                  <a:lnTo>
                    <a:pt x="1387" y="594"/>
                  </a:lnTo>
                  <a:cubicBezTo>
                    <a:pt x="1379" y="596"/>
                    <a:pt x="1370" y="600"/>
                    <a:pt x="1364" y="607"/>
                  </a:cubicBezTo>
                  <a:cubicBezTo>
                    <a:pt x="1345" y="625"/>
                    <a:pt x="1345" y="656"/>
                    <a:pt x="1364" y="675"/>
                  </a:cubicBezTo>
                  <a:cubicBezTo>
                    <a:pt x="1373" y="684"/>
                    <a:pt x="1385" y="689"/>
                    <a:pt x="1398" y="689"/>
                  </a:cubicBezTo>
                  <a:cubicBezTo>
                    <a:pt x="1411" y="689"/>
                    <a:pt x="1423" y="684"/>
                    <a:pt x="1432" y="675"/>
                  </a:cubicBezTo>
                  <a:cubicBezTo>
                    <a:pt x="1451" y="656"/>
                    <a:pt x="1451" y="625"/>
                    <a:pt x="1432" y="607"/>
                  </a:cubicBezTo>
                  <a:cubicBezTo>
                    <a:pt x="1425" y="600"/>
                    <a:pt x="1417" y="596"/>
                    <a:pt x="1409" y="594"/>
                  </a:cubicBezTo>
                  <a:lnTo>
                    <a:pt x="1409" y="508"/>
                  </a:lnTo>
                  <a:lnTo>
                    <a:pt x="1470" y="447"/>
                  </a:lnTo>
                  <a:lnTo>
                    <a:pt x="1470" y="275"/>
                  </a:lnTo>
                  <a:close/>
                  <a:moveTo>
                    <a:pt x="1093" y="335"/>
                  </a:moveTo>
                  <a:lnTo>
                    <a:pt x="1093" y="335"/>
                  </a:lnTo>
                  <a:lnTo>
                    <a:pt x="1141" y="288"/>
                  </a:lnTo>
                  <a:cubicBezTo>
                    <a:pt x="1148" y="292"/>
                    <a:pt x="1157" y="295"/>
                    <a:pt x="1166" y="295"/>
                  </a:cubicBezTo>
                  <a:cubicBezTo>
                    <a:pt x="1179" y="295"/>
                    <a:pt x="1191" y="290"/>
                    <a:pt x="1200" y="281"/>
                  </a:cubicBezTo>
                  <a:cubicBezTo>
                    <a:pt x="1209" y="272"/>
                    <a:pt x="1214" y="260"/>
                    <a:pt x="1214" y="247"/>
                  </a:cubicBezTo>
                  <a:cubicBezTo>
                    <a:pt x="1214" y="234"/>
                    <a:pt x="1209" y="222"/>
                    <a:pt x="1200" y="213"/>
                  </a:cubicBezTo>
                  <a:cubicBezTo>
                    <a:pt x="1182" y="195"/>
                    <a:pt x="1150" y="195"/>
                    <a:pt x="1132" y="213"/>
                  </a:cubicBezTo>
                  <a:cubicBezTo>
                    <a:pt x="1116" y="229"/>
                    <a:pt x="1114" y="254"/>
                    <a:pt x="1126" y="272"/>
                  </a:cubicBezTo>
                  <a:lnTo>
                    <a:pt x="1093" y="305"/>
                  </a:lnTo>
                  <a:lnTo>
                    <a:pt x="1093" y="193"/>
                  </a:lnTo>
                  <a:cubicBezTo>
                    <a:pt x="1115" y="188"/>
                    <a:pt x="1131" y="169"/>
                    <a:pt x="1131" y="147"/>
                  </a:cubicBezTo>
                  <a:cubicBezTo>
                    <a:pt x="1131" y="120"/>
                    <a:pt x="1109" y="99"/>
                    <a:pt x="1083" y="99"/>
                  </a:cubicBezTo>
                  <a:cubicBezTo>
                    <a:pt x="1056" y="99"/>
                    <a:pt x="1035" y="120"/>
                    <a:pt x="1035" y="147"/>
                  </a:cubicBezTo>
                  <a:cubicBezTo>
                    <a:pt x="1035" y="169"/>
                    <a:pt x="1051" y="188"/>
                    <a:pt x="1072" y="193"/>
                  </a:cubicBezTo>
                  <a:lnTo>
                    <a:pt x="1072" y="560"/>
                  </a:lnTo>
                  <a:lnTo>
                    <a:pt x="1003" y="630"/>
                  </a:lnTo>
                  <a:lnTo>
                    <a:pt x="834" y="630"/>
                  </a:lnTo>
                  <a:cubicBezTo>
                    <a:pt x="830" y="608"/>
                    <a:pt x="811" y="592"/>
                    <a:pt x="788" y="592"/>
                  </a:cubicBezTo>
                  <a:cubicBezTo>
                    <a:pt x="761" y="592"/>
                    <a:pt x="740" y="614"/>
                    <a:pt x="740" y="640"/>
                  </a:cubicBezTo>
                  <a:cubicBezTo>
                    <a:pt x="740" y="667"/>
                    <a:pt x="761" y="688"/>
                    <a:pt x="788" y="688"/>
                  </a:cubicBezTo>
                  <a:cubicBezTo>
                    <a:pt x="811" y="688"/>
                    <a:pt x="830" y="672"/>
                    <a:pt x="834" y="651"/>
                  </a:cubicBezTo>
                  <a:lnTo>
                    <a:pt x="1011" y="651"/>
                  </a:lnTo>
                  <a:lnTo>
                    <a:pt x="1093" y="569"/>
                  </a:lnTo>
                  <a:lnTo>
                    <a:pt x="1093" y="335"/>
                  </a:lnTo>
                  <a:close/>
                  <a:moveTo>
                    <a:pt x="719" y="573"/>
                  </a:moveTo>
                  <a:lnTo>
                    <a:pt x="719" y="573"/>
                  </a:lnTo>
                  <a:cubicBezTo>
                    <a:pt x="742" y="573"/>
                    <a:pt x="761" y="557"/>
                    <a:pt x="766" y="536"/>
                  </a:cubicBezTo>
                  <a:lnTo>
                    <a:pt x="911" y="535"/>
                  </a:lnTo>
                  <a:cubicBezTo>
                    <a:pt x="916" y="557"/>
                    <a:pt x="935" y="573"/>
                    <a:pt x="957" y="573"/>
                  </a:cubicBezTo>
                  <a:cubicBezTo>
                    <a:pt x="984" y="573"/>
                    <a:pt x="1005" y="551"/>
                    <a:pt x="1005" y="525"/>
                  </a:cubicBezTo>
                  <a:cubicBezTo>
                    <a:pt x="1005" y="498"/>
                    <a:pt x="984" y="477"/>
                    <a:pt x="957" y="477"/>
                  </a:cubicBezTo>
                  <a:cubicBezTo>
                    <a:pt x="935" y="477"/>
                    <a:pt x="916" y="493"/>
                    <a:pt x="911" y="514"/>
                  </a:cubicBezTo>
                  <a:lnTo>
                    <a:pt x="766" y="514"/>
                  </a:lnTo>
                  <a:cubicBezTo>
                    <a:pt x="761" y="493"/>
                    <a:pt x="742" y="477"/>
                    <a:pt x="719" y="477"/>
                  </a:cubicBezTo>
                  <a:cubicBezTo>
                    <a:pt x="693" y="477"/>
                    <a:pt x="671" y="499"/>
                    <a:pt x="671" y="525"/>
                  </a:cubicBezTo>
                  <a:cubicBezTo>
                    <a:pt x="671" y="551"/>
                    <a:pt x="693" y="573"/>
                    <a:pt x="719" y="573"/>
                  </a:cubicBezTo>
                  <a:close/>
                  <a:moveTo>
                    <a:pt x="714" y="638"/>
                  </a:moveTo>
                  <a:lnTo>
                    <a:pt x="714" y="638"/>
                  </a:lnTo>
                  <a:cubicBezTo>
                    <a:pt x="714" y="612"/>
                    <a:pt x="693" y="590"/>
                    <a:pt x="667" y="590"/>
                  </a:cubicBezTo>
                  <a:cubicBezTo>
                    <a:pt x="657" y="590"/>
                    <a:pt x="649" y="593"/>
                    <a:pt x="641" y="598"/>
                  </a:cubicBezTo>
                  <a:lnTo>
                    <a:pt x="614" y="571"/>
                  </a:lnTo>
                  <a:lnTo>
                    <a:pt x="614" y="511"/>
                  </a:lnTo>
                  <a:cubicBezTo>
                    <a:pt x="636" y="506"/>
                    <a:pt x="652" y="487"/>
                    <a:pt x="652" y="464"/>
                  </a:cubicBezTo>
                  <a:cubicBezTo>
                    <a:pt x="652" y="438"/>
                    <a:pt x="630" y="417"/>
                    <a:pt x="604" y="417"/>
                  </a:cubicBezTo>
                  <a:cubicBezTo>
                    <a:pt x="577" y="417"/>
                    <a:pt x="556" y="438"/>
                    <a:pt x="556" y="464"/>
                  </a:cubicBezTo>
                  <a:cubicBezTo>
                    <a:pt x="556" y="487"/>
                    <a:pt x="572" y="506"/>
                    <a:pt x="593" y="511"/>
                  </a:cubicBezTo>
                  <a:lnTo>
                    <a:pt x="593" y="580"/>
                  </a:lnTo>
                  <a:lnTo>
                    <a:pt x="626" y="613"/>
                  </a:lnTo>
                  <a:cubicBezTo>
                    <a:pt x="621" y="620"/>
                    <a:pt x="619" y="629"/>
                    <a:pt x="619" y="638"/>
                  </a:cubicBezTo>
                  <a:cubicBezTo>
                    <a:pt x="619" y="665"/>
                    <a:pt x="640" y="686"/>
                    <a:pt x="667" y="686"/>
                  </a:cubicBezTo>
                  <a:cubicBezTo>
                    <a:pt x="693" y="686"/>
                    <a:pt x="714" y="665"/>
                    <a:pt x="714" y="638"/>
                  </a:cubicBezTo>
                  <a:close/>
                  <a:moveTo>
                    <a:pt x="552" y="339"/>
                  </a:moveTo>
                  <a:lnTo>
                    <a:pt x="552" y="339"/>
                  </a:lnTo>
                  <a:cubicBezTo>
                    <a:pt x="561" y="339"/>
                    <a:pt x="569" y="336"/>
                    <a:pt x="577" y="331"/>
                  </a:cubicBezTo>
                  <a:lnTo>
                    <a:pt x="700" y="455"/>
                  </a:lnTo>
                  <a:lnTo>
                    <a:pt x="838" y="455"/>
                  </a:lnTo>
                  <a:lnTo>
                    <a:pt x="941" y="351"/>
                  </a:lnTo>
                  <a:cubicBezTo>
                    <a:pt x="949" y="356"/>
                    <a:pt x="958" y="359"/>
                    <a:pt x="967" y="359"/>
                  </a:cubicBezTo>
                  <a:cubicBezTo>
                    <a:pt x="979" y="359"/>
                    <a:pt x="992" y="354"/>
                    <a:pt x="1001" y="345"/>
                  </a:cubicBezTo>
                  <a:cubicBezTo>
                    <a:pt x="1010" y="336"/>
                    <a:pt x="1015" y="323"/>
                    <a:pt x="1015" y="311"/>
                  </a:cubicBezTo>
                  <a:cubicBezTo>
                    <a:pt x="1015" y="298"/>
                    <a:pt x="1010" y="286"/>
                    <a:pt x="1001" y="277"/>
                  </a:cubicBezTo>
                  <a:cubicBezTo>
                    <a:pt x="982" y="259"/>
                    <a:pt x="951" y="259"/>
                    <a:pt x="933" y="277"/>
                  </a:cubicBezTo>
                  <a:cubicBezTo>
                    <a:pt x="917" y="293"/>
                    <a:pt x="915" y="318"/>
                    <a:pt x="926" y="336"/>
                  </a:cubicBezTo>
                  <a:lnTo>
                    <a:pt x="829" y="433"/>
                  </a:lnTo>
                  <a:lnTo>
                    <a:pt x="709" y="433"/>
                  </a:lnTo>
                  <a:lnTo>
                    <a:pt x="592" y="316"/>
                  </a:lnTo>
                  <a:cubicBezTo>
                    <a:pt x="604" y="298"/>
                    <a:pt x="601" y="273"/>
                    <a:pt x="585" y="257"/>
                  </a:cubicBezTo>
                  <a:cubicBezTo>
                    <a:pt x="567" y="239"/>
                    <a:pt x="536" y="239"/>
                    <a:pt x="518" y="257"/>
                  </a:cubicBezTo>
                  <a:cubicBezTo>
                    <a:pt x="499" y="276"/>
                    <a:pt x="499" y="306"/>
                    <a:pt x="518" y="325"/>
                  </a:cubicBezTo>
                  <a:cubicBezTo>
                    <a:pt x="527" y="334"/>
                    <a:pt x="539" y="339"/>
                    <a:pt x="552" y="339"/>
                  </a:cubicBezTo>
                  <a:close/>
                  <a:moveTo>
                    <a:pt x="549" y="568"/>
                  </a:moveTo>
                  <a:lnTo>
                    <a:pt x="549" y="568"/>
                  </a:lnTo>
                  <a:cubicBezTo>
                    <a:pt x="549" y="555"/>
                    <a:pt x="545" y="543"/>
                    <a:pt x="536" y="534"/>
                  </a:cubicBezTo>
                  <a:cubicBezTo>
                    <a:pt x="517" y="516"/>
                    <a:pt x="486" y="516"/>
                    <a:pt x="468" y="534"/>
                  </a:cubicBezTo>
                  <a:cubicBezTo>
                    <a:pt x="461" y="541"/>
                    <a:pt x="457" y="549"/>
                    <a:pt x="455" y="557"/>
                  </a:cubicBezTo>
                  <a:lnTo>
                    <a:pt x="411" y="557"/>
                  </a:lnTo>
                  <a:lnTo>
                    <a:pt x="368" y="601"/>
                  </a:lnTo>
                  <a:cubicBezTo>
                    <a:pt x="349" y="590"/>
                    <a:pt x="324" y="592"/>
                    <a:pt x="308" y="607"/>
                  </a:cubicBezTo>
                  <a:cubicBezTo>
                    <a:pt x="299" y="616"/>
                    <a:pt x="294" y="628"/>
                    <a:pt x="294" y="641"/>
                  </a:cubicBezTo>
                  <a:cubicBezTo>
                    <a:pt x="294" y="654"/>
                    <a:pt x="299" y="666"/>
                    <a:pt x="308" y="675"/>
                  </a:cubicBezTo>
                  <a:cubicBezTo>
                    <a:pt x="317" y="684"/>
                    <a:pt x="330" y="689"/>
                    <a:pt x="342" y="689"/>
                  </a:cubicBezTo>
                  <a:cubicBezTo>
                    <a:pt x="355" y="689"/>
                    <a:pt x="367" y="684"/>
                    <a:pt x="376" y="675"/>
                  </a:cubicBezTo>
                  <a:cubicBezTo>
                    <a:pt x="392" y="659"/>
                    <a:pt x="394" y="634"/>
                    <a:pt x="383" y="616"/>
                  </a:cubicBezTo>
                  <a:lnTo>
                    <a:pt x="420" y="579"/>
                  </a:lnTo>
                  <a:lnTo>
                    <a:pt x="455" y="579"/>
                  </a:lnTo>
                  <a:cubicBezTo>
                    <a:pt x="457" y="587"/>
                    <a:pt x="461" y="595"/>
                    <a:pt x="468" y="602"/>
                  </a:cubicBezTo>
                  <a:cubicBezTo>
                    <a:pt x="477" y="611"/>
                    <a:pt x="489" y="616"/>
                    <a:pt x="502" y="616"/>
                  </a:cubicBezTo>
                  <a:cubicBezTo>
                    <a:pt x="514" y="616"/>
                    <a:pt x="526" y="611"/>
                    <a:pt x="536" y="602"/>
                  </a:cubicBezTo>
                  <a:cubicBezTo>
                    <a:pt x="545" y="593"/>
                    <a:pt x="549" y="581"/>
                    <a:pt x="549" y="568"/>
                  </a:cubicBezTo>
                  <a:close/>
                  <a:moveTo>
                    <a:pt x="219" y="592"/>
                  </a:moveTo>
                  <a:lnTo>
                    <a:pt x="219" y="592"/>
                  </a:lnTo>
                  <a:lnTo>
                    <a:pt x="219" y="497"/>
                  </a:lnTo>
                  <a:lnTo>
                    <a:pt x="273" y="443"/>
                  </a:lnTo>
                  <a:lnTo>
                    <a:pt x="431" y="443"/>
                  </a:lnTo>
                  <a:cubicBezTo>
                    <a:pt x="436" y="464"/>
                    <a:pt x="455" y="480"/>
                    <a:pt x="477" y="480"/>
                  </a:cubicBezTo>
                  <a:cubicBezTo>
                    <a:pt x="504" y="480"/>
                    <a:pt x="525" y="458"/>
                    <a:pt x="525" y="432"/>
                  </a:cubicBezTo>
                  <a:cubicBezTo>
                    <a:pt x="525" y="406"/>
                    <a:pt x="504" y="384"/>
                    <a:pt x="477" y="384"/>
                  </a:cubicBezTo>
                  <a:cubicBezTo>
                    <a:pt x="455" y="384"/>
                    <a:pt x="436" y="400"/>
                    <a:pt x="431" y="421"/>
                  </a:cubicBezTo>
                  <a:lnTo>
                    <a:pt x="279" y="421"/>
                  </a:lnTo>
                  <a:lnTo>
                    <a:pt x="279" y="331"/>
                  </a:lnTo>
                  <a:cubicBezTo>
                    <a:pt x="301" y="326"/>
                    <a:pt x="317" y="307"/>
                    <a:pt x="317" y="285"/>
                  </a:cubicBezTo>
                  <a:cubicBezTo>
                    <a:pt x="317" y="258"/>
                    <a:pt x="295" y="237"/>
                    <a:pt x="269" y="237"/>
                  </a:cubicBezTo>
                  <a:cubicBezTo>
                    <a:pt x="242" y="237"/>
                    <a:pt x="221" y="258"/>
                    <a:pt x="221" y="285"/>
                  </a:cubicBezTo>
                  <a:cubicBezTo>
                    <a:pt x="221" y="307"/>
                    <a:pt x="237" y="326"/>
                    <a:pt x="258" y="331"/>
                  </a:cubicBezTo>
                  <a:lnTo>
                    <a:pt x="258" y="427"/>
                  </a:lnTo>
                  <a:lnTo>
                    <a:pt x="197" y="488"/>
                  </a:lnTo>
                  <a:lnTo>
                    <a:pt x="197" y="592"/>
                  </a:lnTo>
                  <a:cubicBezTo>
                    <a:pt x="176" y="597"/>
                    <a:pt x="160" y="616"/>
                    <a:pt x="160" y="639"/>
                  </a:cubicBezTo>
                  <a:cubicBezTo>
                    <a:pt x="160" y="665"/>
                    <a:pt x="182" y="687"/>
                    <a:pt x="208" y="687"/>
                  </a:cubicBezTo>
                  <a:cubicBezTo>
                    <a:pt x="234" y="687"/>
                    <a:pt x="256" y="665"/>
                    <a:pt x="256" y="639"/>
                  </a:cubicBezTo>
                  <a:cubicBezTo>
                    <a:pt x="256" y="616"/>
                    <a:pt x="240" y="597"/>
                    <a:pt x="219" y="592"/>
                  </a:cubicBezTo>
                  <a:close/>
                  <a:moveTo>
                    <a:pt x="76" y="592"/>
                  </a:moveTo>
                  <a:lnTo>
                    <a:pt x="76" y="592"/>
                  </a:lnTo>
                  <a:lnTo>
                    <a:pt x="76" y="489"/>
                  </a:lnTo>
                  <a:lnTo>
                    <a:pt x="139" y="427"/>
                  </a:lnTo>
                  <a:cubicBezTo>
                    <a:pt x="147" y="431"/>
                    <a:pt x="155" y="434"/>
                    <a:pt x="164" y="434"/>
                  </a:cubicBezTo>
                  <a:cubicBezTo>
                    <a:pt x="177" y="434"/>
                    <a:pt x="189" y="429"/>
                    <a:pt x="198" y="420"/>
                  </a:cubicBezTo>
                  <a:cubicBezTo>
                    <a:pt x="207" y="411"/>
                    <a:pt x="212" y="399"/>
                    <a:pt x="212" y="386"/>
                  </a:cubicBezTo>
                  <a:cubicBezTo>
                    <a:pt x="212" y="373"/>
                    <a:pt x="207" y="361"/>
                    <a:pt x="198" y="352"/>
                  </a:cubicBezTo>
                  <a:cubicBezTo>
                    <a:pt x="180" y="334"/>
                    <a:pt x="149" y="334"/>
                    <a:pt x="130" y="352"/>
                  </a:cubicBezTo>
                  <a:cubicBezTo>
                    <a:pt x="114" y="368"/>
                    <a:pt x="112" y="393"/>
                    <a:pt x="124" y="412"/>
                  </a:cubicBezTo>
                  <a:lnTo>
                    <a:pt x="76" y="459"/>
                  </a:lnTo>
                  <a:lnTo>
                    <a:pt x="76" y="179"/>
                  </a:lnTo>
                  <a:lnTo>
                    <a:pt x="148" y="107"/>
                  </a:lnTo>
                  <a:cubicBezTo>
                    <a:pt x="156" y="112"/>
                    <a:pt x="164" y="114"/>
                    <a:pt x="174" y="114"/>
                  </a:cubicBezTo>
                  <a:cubicBezTo>
                    <a:pt x="200" y="114"/>
                    <a:pt x="221" y="93"/>
                    <a:pt x="221" y="66"/>
                  </a:cubicBezTo>
                  <a:cubicBezTo>
                    <a:pt x="221" y="40"/>
                    <a:pt x="200" y="19"/>
                    <a:pt x="174" y="19"/>
                  </a:cubicBezTo>
                  <a:cubicBezTo>
                    <a:pt x="147" y="19"/>
                    <a:pt x="126" y="40"/>
                    <a:pt x="126" y="66"/>
                  </a:cubicBezTo>
                  <a:cubicBezTo>
                    <a:pt x="126" y="76"/>
                    <a:pt x="128" y="84"/>
                    <a:pt x="133" y="92"/>
                  </a:cubicBezTo>
                  <a:lnTo>
                    <a:pt x="55" y="170"/>
                  </a:lnTo>
                  <a:lnTo>
                    <a:pt x="55" y="592"/>
                  </a:lnTo>
                  <a:cubicBezTo>
                    <a:pt x="34" y="597"/>
                    <a:pt x="18" y="616"/>
                    <a:pt x="18" y="639"/>
                  </a:cubicBezTo>
                  <a:cubicBezTo>
                    <a:pt x="18" y="666"/>
                    <a:pt x="40" y="688"/>
                    <a:pt x="66" y="688"/>
                  </a:cubicBezTo>
                  <a:cubicBezTo>
                    <a:pt x="92" y="688"/>
                    <a:pt x="114" y="666"/>
                    <a:pt x="114" y="639"/>
                  </a:cubicBezTo>
                  <a:cubicBezTo>
                    <a:pt x="114" y="616"/>
                    <a:pt x="98" y="597"/>
                    <a:pt x="76" y="592"/>
                  </a:cubicBezTo>
                  <a:close/>
                  <a:moveTo>
                    <a:pt x="392" y="281"/>
                  </a:moveTo>
                  <a:lnTo>
                    <a:pt x="392" y="281"/>
                  </a:lnTo>
                  <a:cubicBezTo>
                    <a:pt x="371" y="285"/>
                    <a:pt x="355" y="304"/>
                    <a:pt x="355" y="327"/>
                  </a:cubicBezTo>
                  <a:cubicBezTo>
                    <a:pt x="355" y="354"/>
                    <a:pt x="377" y="375"/>
                    <a:pt x="403" y="375"/>
                  </a:cubicBezTo>
                  <a:cubicBezTo>
                    <a:pt x="429" y="375"/>
                    <a:pt x="451" y="354"/>
                    <a:pt x="451" y="327"/>
                  </a:cubicBezTo>
                  <a:cubicBezTo>
                    <a:pt x="451" y="304"/>
                    <a:pt x="435" y="285"/>
                    <a:pt x="414" y="281"/>
                  </a:cubicBezTo>
                  <a:lnTo>
                    <a:pt x="413" y="188"/>
                  </a:lnTo>
                  <a:cubicBezTo>
                    <a:pt x="435" y="183"/>
                    <a:pt x="451" y="164"/>
                    <a:pt x="451" y="141"/>
                  </a:cubicBezTo>
                  <a:cubicBezTo>
                    <a:pt x="451" y="115"/>
                    <a:pt x="429" y="93"/>
                    <a:pt x="403" y="93"/>
                  </a:cubicBezTo>
                  <a:cubicBezTo>
                    <a:pt x="376" y="93"/>
                    <a:pt x="355" y="115"/>
                    <a:pt x="355" y="141"/>
                  </a:cubicBezTo>
                  <a:cubicBezTo>
                    <a:pt x="355" y="164"/>
                    <a:pt x="371" y="183"/>
                    <a:pt x="392" y="188"/>
                  </a:cubicBezTo>
                  <a:lnTo>
                    <a:pt x="392" y="281"/>
                  </a:lnTo>
                  <a:close/>
                  <a:moveTo>
                    <a:pt x="332" y="52"/>
                  </a:moveTo>
                  <a:lnTo>
                    <a:pt x="332" y="52"/>
                  </a:lnTo>
                  <a:lnTo>
                    <a:pt x="172" y="212"/>
                  </a:lnTo>
                  <a:cubicBezTo>
                    <a:pt x="153" y="201"/>
                    <a:pt x="128" y="203"/>
                    <a:pt x="112" y="219"/>
                  </a:cubicBezTo>
                  <a:cubicBezTo>
                    <a:pt x="94" y="238"/>
                    <a:pt x="94" y="268"/>
                    <a:pt x="112" y="287"/>
                  </a:cubicBezTo>
                  <a:cubicBezTo>
                    <a:pt x="122" y="296"/>
                    <a:pt x="134" y="301"/>
                    <a:pt x="146" y="301"/>
                  </a:cubicBezTo>
                  <a:cubicBezTo>
                    <a:pt x="159" y="301"/>
                    <a:pt x="171" y="296"/>
                    <a:pt x="180" y="287"/>
                  </a:cubicBezTo>
                  <a:cubicBezTo>
                    <a:pt x="196" y="271"/>
                    <a:pt x="199" y="246"/>
                    <a:pt x="187" y="227"/>
                  </a:cubicBezTo>
                  <a:lnTo>
                    <a:pt x="341" y="73"/>
                  </a:lnTo>
                  <a:lnTo>
                    <a:pt x="469" y="73"/>
                  </a:lnTo>
                  <a:lnTo>
                    <a:pt x="666" y="270"/>
                  </a:lnTo>
                  <a:cubicBezTo>
                    <a:pt x="661" y="278"/>
                    <a:pt x="659" y="286"/>
                    <a:pt x="659" y="295"/>
                  </a:cubicBezTo>
                  <a:cubicBezTo>
                    <a:pt x="659" y="308"/>
                    <a:pt x="664" y="320"/>
                    <a:pt x="673" y="329"/>
                  </a:cubicBezTo>
                  <a:cubicBezTo>
                    <a:pt x="682" y="338"/>
                    <a:pt x="694" y="343"/>
                    <a:pt x="707" y="343"/>
                  </a:cubicBezTo>
                  <a:cubicBezTo>
                    <a:pt x="719" y="343"/>
                    <a:pt x="731" y="338"/>
                    <a:pt x="740" y="329"/>
                  </a:cubicBezTo>
                  <a:cubicBezTo>
                    <a:pt x="750" y="320"/>
                    <a:pt x="755" y="308"/>
                    <a:pt x="755" y="295"/>
                  </a:cubicBezTo>
                  <a:cubicBezTo>
                    <a:pt x="755" y="283"/>
                    <a:pt x="750" y="271"/>
                    <a:pt x="740" y="262"/>
                  </a:cubicBezTo>
                  <a:cubicBezTo>
                    <a:pt x="725" y="246"/>
                    <a:pt x="700" y="244"/>
                    <a:pt x="681" y="255"/>
                  </a:cubicBezTo>
                  <a:lnTo>
                    <a:pt x="478" y="52"/>
                  </a:lnTo>
                  <a:lnTo>
                    <a:pt x="332" y="52"/>
                  </a:lnTo>
                  <a:close/>
                  <a:moveTo>
                    <a:pt x="657" y="67"/>
                  </a:moveTo>
                  <a:lnTo>
                    <a:pt x="657" y="67"/>
                  </a:lnTo>
                  <a:cubicBezTo>
                    <a:pt x="657" y="80"/>
                    <a:pt x="662" y="92"/>
                    <a:pt x="671" y="101"/>
                  </a:cubicBezTo>
                  <a:cubicBezTo>
                    <a:pt x="680" y="110"/>
                    <a:pt x="692" y="115"/>
                    <a:pt x="705" y="115"/>
                  </a:cubicBezTo>
                  <a:cubicBezTo>
                    <a:pt x="714" y="115"/>
                    <a:pt x="723" y="113"/>
                    <a:pt x="730" y="108"/>
                  </a:cubicBezTo>
                  <a:lnTo>
                    <a:pt x="798" y="176"/>
                  </a:lnTo>
                  <a:lnTo>
                    <a:pt x="798" y="290"/>
                  </a:lnTo>
                  <a:cubicBezTo>
                    <a:pt x="790" y="292"/>
                    <a:pt x="781" y="296"/>
                    <a:pt x="775" y="303"/>
                  </a:cubicBezTo>
                  <a:cubicBezTo>
                    <a:pt x="766" y="312"/>
                    <a:pt x="761" y="324"/>
                    <a:pt x="761" y="337"/>
                  </a:cubicBezTo>
                  <a:cubicBezTo>
                    <a:pt x="761" y="349"/>
                    <a:pt x="766" y="361"/>
                    <a:pt x="775" y="371"/>
                  </a:cubicBezTo>
                  <a:cubicBezTo>
                    <a:pt x="784" y="380"/>
                    <a:pt x="796" y="385"/>
                    <a:pt x="809" y="385"/>
                  </a:cubicBezTo>
                  <a:cubicBezTo>
                    <a:pt x="822" y="385"/>
                    <a:pt x="834" y="380"/>
                    <a:pt x="843" y="371"/>
                  </a:cubicBezTo>
                  <a:cubicBezTo>
                    <a:pt x="852" y="361"/>
                    <a:pt x="857" y="349"/>
                    <a:pt x="857" y="337"/>
                  </a:cubicBezTo>
                  <a:cubicBezTo>
                    <a:pt x="857" y="324"/>
                    <a:pt x="852" y="312"/>
                    <a:pt x="843" y="303"/>
                  </a:cubicBezTo>
                  <a:cubicBezTo>
                    <a:pt x="836" y="296"/>
                    <a:pt x="828" y="292"/>
                    <a:pt x="820" y="290"/>
                  </a:cubicBezTo>
                  <a:lnTo>
                    <a:pt x="820" y="167"/>
                  </a:lnTo>
                  <a:lnTo>
                    <a:pt x="745" y="93"/>
                  </a:lnTo>
                  <a:cubicBezTo>
                    <a:pt x="757" y="74"/>
                    <a:pt x="755" y="49"/>
                    <a:pt x="739" y="33"/>
                  </a:cubicBezTo>
                  <a:cubicBezTo>
                    <a:pt x="721" y="15"/>
                    <a:pt x="689" y="15"/>
                    <a:pt x="671" y="33"/>
                  </a:cubicBezTo>
                  <a:cubicBezTo>
                    <a:pt x="662" y="42"/>
                    <a:pt x="657" y="54"/>
                    <a:pt x="657" y="67"/>
                  </a:cubicBezTo>
                  <a:close/>
                  <a:moveTo>
                    <a:pt x="872" y="249"/>
                  </a:moveTo>
                  <a:lnTo>
                    <a:pt x="872" y="249"/>
                  </a:lnTo>
                  <a:cubicBezTo>
                    <a:pt x="881" y="258"/>
                    <a:pt x="893" y="263"/>
                    <a:pt x="906" y="263"/>
                  </a:cubicBezTo>
                  <a:cubicBezTo>
                    <a:pt x="919" y="263"/>
                    <a:pt x="931" y="258"/>
                    <a:pt x="940" y="249"/>
                  </a:cubicBezTo>
                  <a:cubicBezTo>
                    <a:pt x="949" y="240"/>
                    <a:pt x="954" y="228"/>
                    <a:pt x="954" y="215"/>
                  </a:cubicBezTo>
                  <a:cubicBezTo>
                    <a:pt x="954" y="202"/>
                    <a:pt x="949" y="190"/>
                    <a:pt x="940" y="181"/>
                  </a:cubicBezTo>
                  <a:cubicBezTo>
                    <a:pt x="933" y="175"/>
                    <a:pt x="925" y="171"/>
                    <a:pt x="916" y="169"/>
                  </a:cubicBezTo>
                  <a:lnTo>
                    <a:pt x="916" y="116"/>
                  </a:lnTo>
                  <a:lnTo>
                    <a:pt x="925" y="107"/>
                  </a:lnTo>
                  <a:cubicBezTo>
                    <a:pt x="933" y="113"/>
                    <a:pt x="942" y="115"/>
                    <a:pt x="952" y="115"/>
                  </a:cubicBezTo>
                  <a:cubicBezTo>
                    <a:pt x="965" y="115"/>
                    <a:pt x="977" y="110"/>
                    <a:pt x="986" y="101"/>
                  </a:cubicBezTo>
                  <a:cubicBezTo>
                    <a:pt x="995" y="92"/>
                    <a:pt x="1000" y="80"/>
                    <a:pt x="1000" y="67"/>
                  </a:cubicBezTo>
                  <a:cubicBezTo>
                    <a:pt x="1000" y="55"/>
                    <a:pt x="995" y="43"/>
                    <a:pt x="986" y="34"/>
                  </a:cubicBezTo>
                  <a:cubicBezTo>
                    <a:pt x="968" y="15"/>
                    <a:pt x="936" y="15"/>
                    <a:pt x="918" y="34"/>
                  </a:cubicBezTo>
                  <a:cubicBezTo>
                    <a:pt x="902" y="49"/>
                    <a:pt x="900" y="73"/>
                    <a:pt x="911" y="91"/>
                  </a:cubicBezTo>
                  <a:lnTo>
                    <a:pt x="895" y="107"/>
                  </a:lnTo>
                  <a:lnTo>
                    <a:pt x="895" y="169"/>
                  </a:lnTo>
                  <a:cubicBezTo>
                    <a:pt x="887" y="171"/>
                    <a:pt x="878" y="175"/>
                    <a:pt x="872" y="181"/>
                  </a:cubicBezTo>
                  <a:cubicBezTo>
                    <a:pt x="853" y="200"/>
                    <a:pt x="853" y="230"/>
                    <a:pt x="872" y="249"/>
                  </a:cubicBezTo>
                  <a:close/>
                  <a:moveTo>
                    <a:pt x="1491" y="41"/>
                  </a:moveTo>
                  <a:lnTo>
                    <a:pt x="1491" y="41"/>
                  </a:lnTo>
                  <a:lnTo>
                    <a:pt x="1491" y="665"/>
                  </a:lnTo>
                  <a:cubicBezTo>
                    <a:pt x="1491" y="688"/>
                    <a:pt x="1472" y="706"/>
                    <a:pt x="1450" y="706"/>
                  </a:cubicBezTo>
                  <a:lnTo>
                    <a:pt x="41" y="706"/>
                  </a:lnTo>
                  <a:cubicBezTo>
                    <a:pt x="19" y="706"/>
                    <a:pt x="0" y="688"/>
                    <a:pt x="0" y="665"/>
                  </a:cubicBezTo>
                  <a:lnTo>
                    <a:pt x="0" y="41"/>
                  </a:lnTo>
                  <a:cubicBezTo>
                    <a:pt x="0" y="19"/>
                    <a:pt x="19" y="0"/>
                    <a:pt x="41" y="0"/>
                  </a:cubicBezTo>
                  <a:lnTo>
                    <a:pt x="1450" y="0"/>
                  </a:lnTo>
                  <a:cubicBezTo>
                    <a:pt x="1472" y="0"/>
                    <a:pt x="1491" y="19"/>
                    <a:pt x="1491" y="41"/>
                  </a:cubicBezTo>
                  <a:close/>
                  <a:moveTo>
                    <a:pt x="1348" y="393"/>
                  </a:moveTo>
                  <a:lnTo>
                    <a:pt x="1348" y="393"/>
                  </a:lnTo>
                  <a:cubicBezTo>
                    <a:pt x="1341" y="393"/>
                    <a:pt x="1334" y="396"/>
                    <a:pt x="1329" y="401"/>
                  </a:cubicBezTo>
                  <a:cubicBezTo>
                    <a:pt x="1324" y="406"/>
                    <a:pt x="1321" y="413"/>
                    <a:pt x="1321" y="420"/>
                  </a:cubicBezTo>
                  <a:cubicBezTo>
                    <a:pt x="1321" y="427"/>
                    <a:pt x="1324" y="434"/>
                    <a:pt x="1329" y="439"/>
                  </a:cubicBezTo>
                  <a:cubicBezTo>
                    <a:pt x="1334" y="444"/>
                    <a:pt x="1341" y="446"/>
                    <a:pt x="1348" y="446"/>
                  </a:cubicBezTo>
                  <a:cubicBezTo>
                    <a:pt x="1355" y="446"/>
                    <a:pt x="1362" y="444"/>
                    <a:pt x="1367" y="439"/>
                  </a:cubicBezTo>
                  <a:cubicBezTo>
                    <a:pt x="1377" y="428"/>
                    <a:pt x="1377" y="411"/>
                    <a:pt x="1367" y="401"/>
                  </a:cubicBezTo>
                  <a:cubicBezTo>
                    <a:pt x="1362" y="396"/>
                    <a:pt x="1355" y="393"/>
                    <a:pt x="1348" y="393"/>
                  </a:cubicBezTo>
                  <a:close/>
                  <a:moveTo>
                    <a:pt x="1379" y="622"/>
                  </a:moveTo>
                  <a:lnTo>
                    <a:pt x="1379" y="622"/>
                  </a:lnTo>
                  <a:cubicBezTo>
                    <a:pt x="1369" y="632"/>
                    <a:pt x="1369" y="649"/>
                    <a:pt x="1379" y="659"/>
                  </a:cubicBezTo>
                  <a:cubicBezTo>
                    <a:pt x="1389" y="669"/>
                    <a:pt x="1407" y="669"/>
                    <a:pt x="1417" y="659"/>
                  </a:cubicBezTo>
                  <a:cubicBezTo>
                    <a:pt x="1427" y="649"/>
                    <a:pt x="1427" y="632"/>
                    <a:pt x="1417" y="622"/>
                  </a:cubicBezTo>
                  <a:cubicBezTo>
                    <a:pt x="1412" y="617"/>
                    <a:pt x="1405" y="614"/>
                    <a:pt x="1398" y="614"/>
                  </a:cubicBezTo>
                  <a:cubicBezTo>
                    <a:pt x="1391" y="614"/>
                    <a:pt x="1384" y="617"/>
                    <a:pt x="1379" y="622"/>
                  </a:cubicBezTo>
                  <a:close/>
                  <a:moveTo>
                    <a:pt x="1203" y="42"/>
                  </a:moveTo>
                  <a:lnTo>
                    <a:pt x="1203" y="42"/>
                  </a:lnTo>
                  <a:cubicBezTo>
                    <a:pt x="1188" y="42"/>
                    <a:pt x="1176" y="54"/>
                    <a:pt x="1176" y="68"/>
                  </a:cubicBezTo>
                  <a:cubicBezTo>
                    <a:pt x="1176" y="76"/>
                    <a:pt x="1179" y="82"/>
                    <a:pt x="1184" y="87"/>
                  </a:cubicBezTo>
                  <a:cubicBezTo>
                    <a:pt x="1189" y="92"/>
                    <a:pt x="1196" y="95"/>
                    <a:pt x="1203" y="95"/>
                  </a:cubicBezTo>
                  <a:cubicBezTo>
                    <a:pt x="1217" y="95"/>
                    <a:pt x="1229" y="83"/>
                    <a:pt x="1229" y="68"/>
                  </a:cubicBezTo>
                  <a:cubicBezTo>
                    <a:pt x="1229" y="54"/>
                    <a:pt x="1217" y="42"/>
                    <a:pt x="1203" y="42"/>
                  </a:cubicBezTo>
                  <a:close/>
                  <a:moveTo>
                    <a:pt x="1253" y="659"/>
                  </a:moveTo>
                  <a:lnTo>
                    <a:pt x="1253" y="659"/>
                  </a:lnTo>
                  <a:cubicBezTo>
                    <a:pt x="1263" y="649"/>
                    <a:pt x="1263" y="632"/>
                    <a:pt x="1253" y="622"/>
                  </a:cubicBezTo>
                  <a:cubicBezTo>
                    <a:pt x="1247" y="617"/>
                    <a:pt x="1241" y="614"/>
                    <a:pt x="1234" y="614"/>
                  </a:cubicBezTo>
                  <a:cubicBezTo>
                    <a:pt x="1227" y="614"/>
                    <a:pt x="1220" y="617"/>
                    <a:pt x="1215" y="622"/>
                  </a:cubicBezTo>
                  <a:cubicBezTo>
                    <a:pt x="1205" y="632"/>
                    <a:pt x="1205" y="649"/>
                    <a:pt x="1215" y="659"/>
                  </a:cubicBezTo>
                  <a:cubicBezTo>
                    <a:pt x="1225" y="669"/>
                    <a:pt x="1242" y="669"/>
                    <a:pt x="1253" y="659"/>
                  </a:cubicBezTo>
                  <a:close/>
                  <a:moveTo>
                    <a:pt x="1246" y="358"/>
                  </a:moveTo>
                  <a:lnTo>
                    <a:pt x="1246" y="358"/>
                  </a:lnTo>
                  <a:cubicBezTo>
                    <a:pt x="1253" y="358"/>
                    <a:pt x="1260" y="355"/>
                    <a:pt x="1265" y="350"/>
                  </a:cubicBezTo>
                  <a:cubicBezTo>
                    <a:pt x="1275" y="340"/>
                    <a:pt x="1275" y="323"/>
                    <a:pt x="1265" y="312"/>
                  </a:cubicBezTo>
                  <a:cubicBezTo>
                    <a:pt x="1260" y="307"/>
                    <a:pt x="1253" y="305"/>
                    <a:pt x="1246" y="305"/>
                  </a:cubicBezTo>
                  <a:cubicBezTo>
                    <a:pt x="1239" y="305"/>
                    <a:pt x="1232" y="307"/>
                    <a:pt x="1227" y="312"/>
                  </a:cubicBezTo>
                  <a:cubicBezTo>
                    <a:pt x="1222" y="317"/>
                    <a:pt x="1220" y="324"/>
                    <a:pt x="1220" y="331"/>
                  </a:cubicBezTo>
                  <a:cubicBezTo>
                    <a:pt x="1220" y="338"/>
                    <a:pt x="1222" y="345"/>
                    <a:pt x="1227" y="350"/>
                  </a:cubicBezTo>
                  <a:cubicBezTo>
                    <a:pt x="1232" y="355"/>
                    <a:pt x="1239" y="358"/>
                    <a:pt x="1246" y="358"/>
                  </a:cubicBezTo>
                  <a:close/>
                  <a:moveTo>
                    <a:pt x="1185" y="266"/>
                  </a:moveTo>
                  <a:lnTo>
                    <a:pt x="1185" y="266"/>
                  </a:lnTo>
                  <a:cubicBezTo>
                    <a:pt x="1190" y="261"/>
                    <a:pt x="1193" y="254"/>
                    <a:pt x="1193" y="247"/>
                  </a:cubicBezTo>
                  <a:cubicBezTo>
                    <a:pt x="1193" y="240"/>
                    <a:pt x="1190" y="233"/>
                    <a:pt x="1185" y="228"/>
                  </a:cubicBezTo>
                  <a:cubicBezTo>
                    <a:pt x="1180" y="223"/>
                    <a:pt x="1173" y="220"/>
                    <a:pt x="1166" y="220"/>
                  </a:cubicBezTo>
                  <a:cubicBezTo>
                    <a:pt x="1159" y="220"/>
                    <a:pt x="1152" y="223"/>
                    <a:pt x="1147" y="228"/>
                  </a:cubicBezTo>
                  <a:cubicBezTo>
                    <a:pt x="1137" y="238"/>
                    <a:pt x="1137" y="255"/>
                    <a:pt x="1148" y="266"/>
                  </a:cubicBezTo>
                  <a:cubicBezTo>
                    <a:pt x="1157" y="276"/>
                    <a:pt x="1175" y="275"/>
                    <a:pt x="1185" y="266"/>
                  </a:cubicBezTo>
                  <a:close/>
                  <a:moveTo>
                    <a:pt x="1109" y="146"/>
                  </a:moveTo>
                  <a:lnTo>
                    <a:pt x="1109" y="146"/>
                  </a:lnTo>
                  <a:cubicBezTo>
                    <a:pt x="1109" y="132"/>
                    <a:pt x="1097" y="120"/>
                    <a:pt x="1083" y="120"/>
                  </a:cubicBezTo>
                  <a:cubicBezTo>
                    <a:pt x="1068" y="120"/>
                    <a:pt x="1056" y="132"/>
                    <a:pt x="1056" y="146"/>
                  </a:cubicBezTo>
                  <a:cubicBezTo>
                    <a:pt x="1056" y="161"/>
                    <a:pt x="1068" y="173"/>
                    <a:pt x="1083" y="173"/>
                  </a:cubicBezTo>
                  <a:cubicBezTo>
                    <a:pt x="1097" y="173"/>
                    <a:pt x="1109" y="161"/>
                    <a:pt x="1109" y="146"/>
                  </a:cubicBezTo>
                  <a:close/>
                  <a:moveTo>
                    <a:pt x="146" y="226"/>
                  </a:moveTo>
                  <a:lnTo>
                    <a:pt x="146" y="226"/>
                  </a:lnTo>
                  <a:cubicBezTo>
                    <a:pt x="139" y="226"/>
                    <a:pt x="133" y="229"/>
                    <a:pt x="128" y="234"/>
                  </a:cubicBezTo>
                  <a:cubicBezTo>
                    <a:pt x="117" y="244"/>
                    <a:pt x="117" y="261"/>
                    <a:pt x="128" y="271"/>
                  </a:cubicBezTo>
                  <a:cubicBezTo>
                    <a:pt x="138" y="281"/>
                    <a:pt x="155" y="281"/>
                    <a:pt x="165" y="271"/>
                  </a:cubicBezTo>
                  <a:cubicBezTo>
                    <a:pt x="175" y="261"/>
                    <a:pt x="175" y="244"/>
                    <a:pt x="165" y="234"/>
                  </a:cubicBezTo>
                  <a:cubicBezTo>
                    <a:pt x="160" y="229"/>
                    <a:pt x="154" y="226"/>
                    <a:pt x="146" y="226"/>
                  </a:cubicBezTo>
                  <a:close/>
                  <a:moveTo>
                    <a:pt x="725" y="314"/>
                  </a:moveTo>
                  <a:lnTo>
                    <a:pt x="725" y="314"/>
                  </a:lnTo>
                  <a:cubicBezTo>
                    <a:pt x="730" y="309"/>
                    <a:pt x="733" y="302"/>
                    <a:pt x="733" y="295"/>
                  </a:cubicBezTo>
                  <a:cubicBezTo>
                    <a:pt x="733" y="288"/>
                    <a:pt x="730" y="281"/>
                    <a:pt x="725" y="276"/>
                  </a:cubicBezTo>
                  <a:cubicBezTo>
                    <a:pt x="720" y="271"/>
                    <a:pt x="714" y="269"/>
                    <a:pt x="707" y="269"/>
                  </a:cubicBezTo>
                  <a:cubicBezTo>
                    <a:pt x="700" y="269"/>
                    <a:pt x="693" y="271"/>
                    <a:pt x="688" y="276"/>
                  </a:cubicBezTo>
                  <a:cubicBezTo>
                    <a:pt x="683" y="281"/>
                    <a:pt x="680" y="288"/>
                    <a:pt x="680" y="295"/>
                  </a:cubicBezTo>
                  <a:cubicBezTo>
                    <a:pt x="680" y="302"/>
                    <a:pt x="683" y="309"/>
                    <a:pt x="688" y="314"/>
                  </a:cubicBezTo>
                  <a:cubicBezTo>
                    <a:pt x="698" y="324"/>
                    <a:pt x="715" y="324"/>
                    <a:pt x="725" y="314"/>
                  </a:cubicBezTo>
                  <a:close/>
                  <a:moveTo>
                    <a:pt x="403" y="353"/>
                  </a:moveTo>
                  <a:lnTo>
                    <a:pt x="403" y="353"/>
                  </a:lnTo>
                  <a:cubicBezTo>
                    <a:pt x="418" y="353"/>
                    <a:pt x="430" y="341"/>
                    <a:pt x="430" y="327"/>
                  </a:cubicBezTo>
                  <a:cubicBezTo>
                    <a:pt x="430" y="312"/>
                    <a:pt x="418" y="300"/>
                    <a:pt x="403" y="300"/>
                  </a:cubicBezTo>
                  <a:cubicBezTo>
                    <a:pt x="388" y="300"/>
                    <a:pt x="376" y="312"/>
                    <a:pt x="376" y="327"/>
                  </a:cubicBezTo>
                  <a:cubicBezTo>
                    <a:pt x="376" y="341"/>
                    <a:pt x="388" y="353"/>
                    <a:pt x="403" y="353"/>
                  </a:cubicBezTo>
                  <a:close/>
                  <a:moveTo>
                    <a:pt x="429" y="141"/>
                  </a:moveTo>
                  <a:lnTo>
                    <a:pt x="429" y="141"/>
                  </a:lnTo>
                  <a:cubicBezTo>
                    <a:pt x="429" y="126"/>
                    <a:pt x="417" y="114"/>
                    <a:pt x="403" y="114"/>
                  </a:cubicBezTo>
                  <a:cubicBezTo>
                    <a:pt x="388" y="114"/>
                    <a:pt x="376" y="126"/>
                    <a:pt x="376" y="141"/>
                  </a:cubicBezTo>
                  <a:cubicBezTo>
                    <a:pt x="376" y="155"/>
                    <a:pt x="388" y="167"/>
                    <a:pt x="403" y="167"/>
                  </a:cubicBezTo>
                  <a:cubicBezTo>
                    <a:pt x="417" y="167"/>
                    <a:pt x="429" y="155"/>
                    <a:pt x="429" y="141"/>
                  </a:cubicBezTo>
                  <a:close/>
                  <a:moveTo>
                    <a:pt x="925" y="234"/>
                  </a:moveTo>
                  <a:lnTo>
                    <a:pt x="925" y="234"/>
                  </a:lnTo>
                  <a:cubicBezTo>
                    <a:pt x="930" y="229"/>
                    <a:pt x="932" y="222"/>
                    <a:pt x="932" y="215"/>
                  </a:cubicBezTo>
                  <a:cubicBezTo>
                    <a:pt x="932" y="208"/>
                    <a:pt x="930" y="201"/>
                    <a:pt x="925" y="196"/>
                  </a:cubicBezTo>
                  <a:cubicBezTo>
                    <a:pt x="920" y="191"/>
                    <a:pt x="913" y="188"/>
                    <a:pt x="906" y="188"/>
                  </a:cubicBezTo>
                  <a:cubicBezTo>
                    <a:pt x="899" y="188"/>
                    <a:pt x="892" y="191"/>
                    <a:pt x="887" y="196"/>
                  </a:cubicBezTo>
                  <a:cubicBezTo>
                    <a:pt x="877" y="206"/>
                    <a:pt x="877" y="223"/>
                    <a:pt x="887" y="234"/>
                  </a:cubicBezTo>
                  <a:cubicBezTo>
                    <a:pt x="897" y="244"/>
                    <a:pt x="915" y="244"/>
                    <a:pt x="925" y="234"/>
                  </a:cubicBezTo>
                  <a:close/>
                  <a:moveTo>
                    <a:pt x="724" y="86"/>
                  </a:moveTo>
                  <a:lnTo>
                    <a:pt x="724" y="86"/>
                  </a:lnTo>
                  <a:cubicBezTo>
                    <a:pt x="734" y="75"/>
                    <a:pt x="734" y="58"/>
                    <a:pt x="724" y="48"/>
                  </a:cubicBezTo>
                  <a:cubicBezTo>
                    <a:pt x="719" y="43"/>
                    <a:pt x="712" y="40"/>
                    <a:pt x="705" y="40"/>
                  </a:cubicBezTo>
                  <a:cubicBezTo>
                    <a:pt x="698" y="40"/>
                    <a:pt x="691" y="43"/>
                    <a:pt x="686" y="48"/>
                  </a:cubicBezTo>
                  <a:cubicBezTo>
                    <a:pt x="681" y="53"/>
                    <a:pt x="678" y="60"/>
                    <a:pt x="678" y="67"/>
                  </a:cubicBezTo>
                  <a:cubicBezTo>
                    <a:pt x="678" y="74"/>
                    <a:pt x="681" y="81"/>
                    <a:pt x="686" y="86"/>
                  </a:cubicBezTo>
                  <a:cubicBezTo>
                    <a:pt x="696" y="96"/>
                    <a:pt x="713" y="96"/>
                    <a:pt x="724" y="86"/>
                  </a:cubicBezTo>
                  <a:close/>
                  <a:moveTo>
                    <a:pt x="971" y="86"/>
                  </a:moveTo>
                  <a:lnTo>
                    <a:pt x="971" y="86"/>
                  </a:lnTo>
                  <a:cubicBezTo>
                    <a:pt x="976" y="81"/>
                    <a:pt x="978" y="74"/>
                    <a:pt x="978" y="67"/>
                  </a:cubicBezTo>
                  <a:cubicBezTo>
                    <a:pt x="978" y="60"/>
                    <a:pt x="976" y="53"/>
                    <a:pt x="971" y="48"/>
                  </a:cubicBezTo>
                  <a:cubicBezTo>
                    <a:pt x="966" y="43"/>
                    <a:pt x="959" y="41"/>
                    <a:pt x="952" y="41"/>
                  </a:cubicBezTo>
                  <a:cubicBezTo>
                    <a:pt x="945" y="41"/>
                    <a:pt x="938" y="43"/>
                    <a:pt x="933" y="48"/>
                  </a:cubicBezTo>
                  <a:cubicBezTo>
                    <a:pt x="923" y="59"/>
                    <a:pt x="923" y="76"/>
                    <a:pt x="933" y="86"/>
                  </a:cubicBezTo>
                  <a:cubicBezTo>
                    <a:pt x="943" y="96"/>
                    <a:pt x="961" y="96"/>
                    <a:pt x="971" y="86"/>
                  </a:cubicBezTo>
                  <a:close/>
                  <a:moveTo>
                    <a:pt x="782" y="336"/>
                  </a:moveTo>
                  <a:lnTo>
                    <a:pt x="782" y="336"/>
                  </a:lnTo>
                  <a:cubicBezTo>
                    <a:pt x="782" y="343"/>
                    <a:pt x="785" y="350"/>
                    <a:pt x="790" y="355"/>
                  </a:cubicBezTo>
                  <a:cubicBezTo>
                    <a:pt x="800" y="365"/>
                    <a:pt x="818" y="365"/>
                    <a:pt x="828" y="355"/>
                  </a:cubicBezTo>
                  <a:cubicBezTo>
                    <a:pt x="833" y="350"/>
                    <a:pt x="835" y="343"/>
                    <a:pt x="835" y="336"/>
                  </a:cubicBezTo>
                  <a:cubicBezTo>
                    <a:pt x="835" y="329"/>
                    <a:pt x="833" y="323"/>
                    <a:pt x="828" y="318"/>
                  </a:cubicBezTo>
                  <a:cubicBezTo>
                    <a:pt x="823" y="313"/>
                    <a:pt x="816" y="310"/>
                    <a:pt x="809" y="310"/>
                  </a:cubicBezTo>
                  <a:cubicBezTo>
                    <a:pt x="802" y="310"/>
                    <a:pt x="795" y="313"/>
                    <a:pt x="790" y="318"/>
                  </a:cubicBezTo>
                  <a:cubicBezTo>
                    <a:pt x="785" y="323"/>
                    <a:pt x="782" y="329"/>
                    <a:pt x="782" y="336"/>
                  </a:cubicBezTo>
                  <a:close/>
                  <a:moveTo>
                    <a:pt x="183" y="405"/>
                  </a:moveTo>
                  <a:lnTo>
                    <a:pt x="183" y="405"/>
                  </a:lnTo>
                  <a:cubicBezTo>
                    <a:pt x="188" y="400"/>
                    <a:pt x="191" y="393"/>
                    <a:pt x="191" y="386"/>
                  </a:cubicBezTo>
                  <a:cubicBezTo>
                    <a:pt x="191" y="379"/>
                    <a:pt x="188" y="372"/>
                    <a:pt x="183" y="367"/>
                  </a:cubicBezTo>
                  <a:cubicBezTo>
                    <a:pt x="178" y="362"/>
                    <a:pt x="171" y="359"/>
                    <a:pt x="164" y="359"/>
                  </a:cubicBezTo>
                  <a:cubicBezTo>
                    <a:pt x="157" y="359"/>
                    <a:pt x="151" y="362"/>
                    <a:pt x="146" y="367"/>
                  </a:cubicBezTo>
                  <a:cubicBezTo>
                    <a:pt x="135" y="377"/>
                    <a:pt x="135" y="394"/>
                    <a:pt x="146" y="405"/>
                  </a:cubicBezTo>
                  <a:cubicBezTo>
                    <a:pt x="156" y="415"/>
                    <a:pt x="173" y="415"/>
                    <a:pt x="183" y="405"/>
                  </a:cubicBezTo>
                  <a:close/>
                  <a:moveTo>
                    <a:pt x="39" y="638"/>
                  </a:moveTo>
                  <a:lnTo>
                    <a:pt x="39" y="638"/>
                  </a:lnTo>
                  <a:cubicBezTo>
                    <a:pt x="39" y="653"/>
                    <a:pt x="52" y="667"/>
                    <a:pt x="66" y="667"/>
                  </a:cubicBezTo>
                  <a:cubicBezTo>
                    <a:pt x="80" y="667"/>
                    <a:pt x="92" y="653"/>
                    <a:pt x="92" y="638"/>
                  </a:cubicBezTo>
                  <a:cubicBezTo>
                    <a:pt x="92" y="624"/>
                    <a:pt x="80" y="612"/>
                    <a:pt x="66" y="612"/>
                  </a:cubicBezTo>
                  <a:cubicBezTo>
                    <a:pt x="51" y="612"/>
                    <a:pt x="39" y="624"/>
                    <a:pt x="39" y="638"/>
                  </a:cubicBezTo>
                  <a:close/>
                  <a:moveTo>
                    <a:pt x="342" y="614"/>
                  </a:moveTo>
                  <a:lnTo>
                    <a:pt x="342" y="614"/>
                  </a:lnTo>
                  <a:cubicBezTo>
                    <a:pt x="335" y="614"/>
                    <a:pt x="329" y="617"/>
                    <a:pt x="324" y="622"/>
                  </a:cubicBezTo>
                  <a:cubicBezTo>
                    <a:pt x="319" y="627"/>
                    <a:pt x="316" y="634"/>
                    <a:pt x="316" y="641"/>
                  </a:cubicBezTo>
                  <a:cubicBezTo>
                    <a:pt x="316" y="648"/>
                    <a:pt x="319" y="654"/>
                    <a:pt x="324" y="659"/>
                  </a:cubicBezTo>
                  <a:cubicBezTo>
                    <a:pt x="334" y="669"/>
                    <a:pt x="351" y="669"/>
                    <a:pt x="361" y="659"/>
                  </a:cubicBezTo>
                  <a:cubicBezTo>
                    <a:pt x="371" y="649"/>
                    <a:pt x="371" y="632"/>
                    <a:pt x="361" y="622"/>
                  </a:cubicBezTo>
                  <a:cubicBezTo>
                    <a:pt x="356" y="617"/>
                    <a:pt x="349" y="614"/>
                    <a:pt x="342" y="614"/>
                  </a:cubicBezTo>
                  <a:close/>
                  <a:moveTo>
                    <a:pt x="502" y="541"/>
                  </a:moveTo>
                  <a:lnTo>
                    <a:pt x="502" y="541"/>
                  </a:lnTo>
                  <a:cubicBezTo>
                    <a:pt x="495" y="541"/>
                    <a:pt x="488" y="544"/>
                    <a:pt x="483" y="549"/>
                  </a:cubicBezTo>
                  <a:cubicBezTo>
                    <a:pt x="473" y="559"/>
                    <a:pt x="473" y="576"/>
                    <a:pt x="483" y="586"/>
                  </a:cubicBezTo>
                  <a:cubicBezTo>
                    <a:pt x="493" y="596"/>
                    <a:pt x="510" y="596"/>
                    <a:pt x="520" y="586"/>
                  </a:cubicBezTo>
                  <a:cubicBezTo>
                    <a:pt x="525" y="581"/>
                    <a:pt x="528" y="575"/>
                    <a:pt x="528" y="568"/>
                  </a:cubicBezTo>
                  <a:cubicBezTo>
                    <a:pt x="528" y="561"/>
                    <a:pt x="525" y="554"/>
                    <a:pt x="520" y="549"/>
                  </a:cubicBezTo>
                  <a:cubicBezTo>
                    <a:pt x="515" y="544"/>
                    <a:pt x="509" y="541"/>
                    <a:pt x="502" y="541"/>
                  </a:cubicBezTo>
                  <a:close/>
                  <a:moveTo>
                    <a:pt x="985" y="329"/>
                  </a:moveTo>
                  <a:lnTo>
                    <a:pt x="985" y="329"/>
                  </a:lnTo>
                  <a:cubicBezTo>
                    <a:pt x="990" y="324"/>
                    <a:pt x="993" y="317"/>
                    <a:pt x="993" y="310"/>
                  </a:cubicBezTo>
                  <a:cubicBezTo>
                    <a:pt x="993" y="303"/>
                    <a:pt x="990" y="297"/>
                    <a:pt x="985" y="292"/>
                  </a:cubicBezTo>
                  <a:cubicBezTo>
                    <a:pt x="980" y="287"/>
                    <a:pt x="974" y="284"/>
                    <a:pt x="967" y="284"/>
                  </a:cubicBezTo>
                  <a:cubicBezTo>
                    <a:pt x="960" y="284"/>
                    <a:pt x="953" y="287"/>
                    <a:pt x="948" y="292"/>
                  </a:cubicBezTo>
                  <a:cubicBezTo>
                    <a:pt x="938" y="302"/>
                    <a:pt x="938" y="319"/>
                    <a:pt x="948" y="329"/>
                  </a:cubicBezTo>
                  <a:cubicBezTo>
                    <a:pt x="958" y="339"/>
                    <a:pt x="975" y="339"/>
                    <a:pt x="985" y="329"/>
                  </a:cubicBezTo>
                  <a:close/>
                  <a:moveTo>
                    <a:pt x="570" y="272"/>
                  </a:moveTo>
                  <a:lnTo>
                    <a:pt x="570" y="272"/>
                  </a:lnTo>
                  <a:cubicBezTo>
                    <a:pt x="565" y="267"/>
                    <a:pt x="559" y="264"/>
                    <a:pt x="551" y="264"/>
                  </a:cubicBezTo>
                  <a:cubicBezTo>
                    <a:pt x="544" y="264"/>
                    <a:pt x="538" y="267"/>
                    <a:pt x="533" y="272"/>
                  </a:cubicBezTo>
                  <a:cubicBezTo>
                    <a:pt x="522" y="282"/>
                    <a:pt x="522" y="299"/>
                    <a:pt x="533" y="309"/>
                  </a:cubicBezTo>
                  <a:cubicBezTo>
                    <a:pt x="543" y="319"/>
                    <a:pt x="560" y="319"/>
                    <a:pt x="570" y="309"/>
                  </a:cubicBezTo>
                  <a:cubicBezTo>
                    <a:pt x="581" y="299"/>
                    <a:pt x="581" y="282"/>
                    <a:pt x="570" y="272"/>
                  </a:cubicBezTo>
                  <a:close/>
                  <a:moveTo>
                    <a:pt x="181" y="639"/>
                  </a:moveTo>
                  <a:lnTo>
                    <a:pt x="181" y="639"/>
                  </a:lnTo>
                  <a:cubicBezTo>
                    <a:pt x="181" y="653"/>
                    <a:pt x="193" y="665"/>
                    <a:pt x="208" y="665"/>
                  </a:cubicBezTo>
                  <a:cubicBezTo>
                    <a:pt x="223" y="665"/>
                    <a:pt x="235" y="653"/>
                    <a:pt x="235" y="639"/>
                  </a:cubicBezTo>
                  <a:cubicBezTo>
                    <a:pt x="235" y="624"/>
                    <a:pt x="223" y="612"/>
                    <a:pt x="208" y="612"/>
                  </a:cubicBezTo>
                  <a:cubicBezTo>
                    <a:pt x="193" y="612"/>
                    <a:pt x="181" y="624"/>
                    <a:pt x="181" y="639"/>
                  </a:cubicBezTo>
                  <a:close/>
                  <a:moveTo>
                    <a:pt x="477" y="458"/>
                  </a:moveTo>
                  <a:lnTo>
                    <a:pt x="477" y="458"/>
                  </a:lnTo>
                  <a:cubicBezTo>
                    <a:pt x="492" y="458"/>
                    <a:pt x="504" y="446"/>
                    <a:pt x="504" y="432"/>
                  </a:cubicBezTo>
                  <a:cubicBezTo>
                    <a:pt x="504" y="417"/>
                    <a:pt x="492" y="405"/>
                    <a:pt x="477" y="405"/>
                  </a:cubicBezTo>
                  <a:cubicBezTo>
                    <a:pt x="463" y="405"/>
                    <a:pt x="451" y="417"/>
                    <a:pt x="451" y="432"/>
                  </a:cubicBezTo>
                  <a:cubicBezTo>
                    <a:pt x="451" y="446"/>
                    <a:pt x="463" y="458"/>
                    <a:pt x="477" y="458"/>
                  </a:cubicBezTo>
                  <a:close/>
                  <a:moveTo>
                    <a:pt x="174" y="93"/>
                  </a:moveTo>
                  <a:lnTo>
                    <a:pt x="174" y="93"/>
                  </a:lnTo>
                  <a:cubicBezTo>
                    <a:pt x="188" y="93"/>
                    <a:pt x="200" y="81"/>
                    <a:pt x="200" y="66"/>
                  </a:cubicBezTo>
                  <a:cubicBezTo>
                    <a:pt x="200" y="52"/>
                    <a:pt x="188" y="40"/>
                    <a:pt x="174" y="40"/>
                  </a:cubicBezTo>
                  <a:cubicBezTo>
                    <a:pt x="159" y="40"/>
                    <a:pt x="147" y="52"/>
                    <a:pt x="147" y="66"/>
                  </a:cubicBezTo>
                  <a:cubicBezTo>
                    <a:pt x="147" y="81"/>
                    <a:pt x="159" y="93"/>
                    <a:pt x="174" y="93"/>
                  </a:cubicBezTo>
                  <a:close/>
                  <a:moveTo>
                    <a:pt x="630" y="464"/>
                  </a:moveTo>
                  <a:lnTo>
                    <a:pt x="630" y="464"/>
                  </a:lnTo>
                  <a:cubicBezTo>
                    <a:pt x="630" y="449"/>
                    <a:pt x="618" y="438"/>
                    <a:pt x="604" y="438"/>
                  </a:cubicBezTo>
                  <a:cubicBezTo>
                    <a:pt x="589" y="438"/>
                    <a:pt x="577" y="449"/>
                    <a:pt x="577" y="464"/>
                  </a:cubicBezTo>
                  <a:cubicBezTo>
                    <a:pt x="577" y="479"/>
                    <a:pt x="589" y="491"/>
                    <a:pt x="604" y="491"/>
                  </a:cubicBezTo>
                  <a:cubicBezTo>
                    <a:pt x="618" y="491"/>
                    <a:pt x="630" y="479"/>
                    <a:pt x="630" y="464"/>
                  </a:cubicBezTo>
                  <a:close/>
                  <a:moveTo>
                    <a:pt x="269" y="311"/>
                  </a:moveTo>
                  <a:lnTo>
                    <a:pt x="269" y="311"/>
                  </a:lnTo>
                  <a:cubicBezTo>
                    <a:pt x="254" y="311"/>
                    <a:pt x="242" y="299"/>
                    <a:pt x="242" y="284"/>
                  </a:cubicBezTo>
                  <a:cubicBezTo>
                    <a:pt x="242" y="270"/>
                    <a:pt x="254" y="258"/>
                    <a:pt x="269" y="258"/>
                  </a:cubicBezTo>
                  <a:cubicBezTo>
                    <a:pt x="283" y="258"/>
                    <a:pt x="295" y="270"/>
                    <a:pt x="295" y="284"/>
                  </a:cubicBezTo>
                  <a:cubicBezTo>
                    <a:pt x="295" y="299"/>
                    <a:pt x="283" y="311"/>
                    <a:pt x="269" y="31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9"/>
            <p:cNvSpPr>
              <a:spLocks/>
            </p:cNvSpPr>
            <p:nvPr/>
          </p:nvSpPr>
          <p:spPr bwMode="auto">
            <a:xfrm>
              <a:off x="4538" y="2146"/>
              <a:ext cx="375" cy="49"/>
            </a:xfrm>
            <a:custGeom>
              <a:avLst/>
              <a:gdLst>
                <a:gd name="T0" fmla="*/ 582 w 622"/>
                <a:gd name="T1" fmla="*/ 0 h 81"/>
                <a:gd name="T2" fmla="*/ 582 w 622"/>
                <a:gd name="T3" fmla="*/ 0 h 81"/>
                <a:gd name="T4" fmla="*/ 545 w 622"/>
                <a:gd name="T5" fmla="*/ 24 h 81"/>
                <a:gd name="T6" fmla="*/ 77 w 622"/>
                <a:gd name="T7" fmla="*/ 24 h 81"/>
                <a:gd name="T8" fmla="*/ 40 w 622"/>
                <a:gd name="T9" fmla="*/ 0 h 81"/>
                <a:gd name="T10" fmla="*/ 0 w 622"/>
                <a:gd name="T11" fmla="*/ 40 h 81"/>
                <a:gd name="T12" fmla="*/ 40 w 622"/>
                <a:gd name="T13" fmla="*/ 80 h 81"/>
                <a:gd name="T14" fmla="*/ 77 w 622"/>
                <a:gd name="T15" fmla="*/ 57 h 81"/>
                <a:gd name="T16" fmla="*/ 545 w 622"/>
                <a:gd name="T17" fmla="*/ 57 h 81"/>
                <a:gd name="T18" fmla="*/ 582 w 622"/>
                <a:gd name="T19" fmla="*/ 81 h 81"/>
                <a:gd name="T20" fmla="*/ 622 w 622"/>
                <a:gd name="T21" fmla="*/ 40 h 81"/>
                <a:gd name="T22" fmla="*/ 582 w 622"/>
                <a:gd name="T23"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2" h="81">
                  <a:moveTo>
                    <a:pt x="582" y="0"/>
                  </a:moveTo>
                  <a:lnTo>
                    <a:pt x="582" y="0"/>
                  </a:lnTo>
                  <a:cubicBezTo>
                    <a:pt x="565" y="0"/>
                    <a:pt x="552" y="10"/>
                    <a:pt x="545" y="24"/>
                  </a:cubicBezTo>
                  <a:lnTo>
                    <a:pt x="77" y="24"/>
                  </a:lnTo>
                  <a:cubicBezTo>
                    <a:pt x="71" y="10"/>
                    <a:pt x="57" y="0"/>
                    <a:pt x="40" y="0"/>
                  </a:cubicBezTo>
                  <a:cubicBezTo>
                    <a:pt x="18" y="0"/>
                    <a:pt x="0" y="18"/>
                    <a:pt x="0" y="40"/>
                  </a:cubicBezTo>
                  <a:cubicBezTo>
                    <a:pt x="0" y="62"/>
                    <a:pt x="18" y="80"/>
                    <a:pt x="40" y="80"/>
                  </a:cubicBezTo>
                  <a:cubicBezTo>
                    <a:pt x="56" y="80"/>
                    <a:pt x="70" y="71"/>
                    <a:pt x="77" y="57"/>
                  </a:cubicBezTo>
                  <a:lnTo>
                    <a:pt x="545" y="57"/>
                  </a:lnTo>
                  <a:cubicBezTo>
                    <a:pt x="552" y="71"/>
                    <a:pt x="565" y="81"/>
                    <a:pt x="582" y="81"/>
                  </a:cubicBezTo>
                  <a:cubicBezTo>
                    <a:pt x="604" y="81"/>
                    <a:pt x="622" y="63"/>
                    <a:pt x="622" y="40"/>
                  </a:cubicBezTo>
                  <a:cubicBezTo>
                    <a:pt x="622" y="18"/>
                    <a:pt x="604" y="0"/>
                    <a:pt x="582" y="0"/>
                  </a:cubicBezTo>
                  <a:close/>
                </a:path>
              </a:pathLst>
            </a:custGeom>
            <a:solidFill>
              <a:schemeClr val="bg2">
                <a:alpha val="3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5863319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1703" y="3048794"/>
            <a:ext cx="8441509" cy="5616575"/>
          </a:xfrm>
          <a:prstGeom prst="rect">
            <a:avLst/>
          </a:prstGeom>
        </p:spPr>
      </p:pic>
      <p:sp>
        <p:nvSpPr>
          <p:cNvPr id="3" name="Content Placeholder 2"/>
          <p:cNvSpPr>
            <a:spLocks noGrp="1"/>
          </p:cNvSpPr>
          <p:nvPr>
            <p:ph idx="1"/>
          </p:nvPr>
        </p:nvSpPr>
        <p:spPr/>
        <p:txBody>
          <a:bodyPr>
            <a:normAutofit/>
          </a:bodyPr>
          <a:lstStyle/>
          <a:p>
            <a:pPr marL="464184" lvl="1" indent="-464184">
              <a:buClr>
                <a:srgbClr val="9DC431"/>
              </a:buClr>
              <a:buFont typeface="Arial" panose="020B0604020202020204" pitchFamily="34" charset="0"/>
              <a:buChar char="•"/>
            </a:pPr>
            <a:r>
              <a:rPr lang="en-US" sz="2400" dirty="0"/>
              <a:t>Constant power, supervision, and two-way communication between the control panel and all of its </a:t>
            </a:r>
            <a:r>
              <a:rPr lang="en-US" sz="2400" dirty="0" smtClean="0"/>
              <a:t>modules</a:t>
            </a:r>
          </a:p>
          <a:p>
            <a:pPr marL="464184" lvl="1" indent="-464184">
              <a:buClr>
                <a:srgbClr val="9DC431"/>
              </a:buClr>
              <a:buFont typeface="Arial" panose="020B0604020202020204" pitchFamily="34" charset="0"/>
              <a:buChar char="•"/>
            </a:pPr>
            <a:r>
              <a:rPr lang="en-US" sz="2400" dirty="0" smtClean="0"/>
              <a:t>Manage </a:t>
            </a:r>
            <a:r>
              <a:rPr lang="en-US" sz="2400" dirty="0"/>
              <a:t>up to 4 x HD77s</a:t>
            </a:r>
          </a:p>
          <a:p>
            <a:pPr marL="464184" lvl="1" indent="-464184">
              <a:buClr>
                <a:srgbClr val="9DC431"/>
              </a:buClr>
              <a:buFont typeface="Arial" panose="020B0604020202020204" pitchFamily="34" charset="0"/>
              <a:buChar char="•"/>
            </a:pPr>
            <a:r>
              <a:rPr lang="en-US" sz="2400" dirty="0"/>
              <a:t>5 PGMs (3 solid state relays)</a:t>
            </a:r>
          </a:p>
          <a:p>
            <a:pPr>
              <a:buClr>
                <a:srgbClr val="9DC431"/>
              </a:buClr>
            </a:pPr>
            <a:r>
              <a:rPr lang="en-US" sz="2400" dirty="0"/>
              <a:t>Battery backup</a:t>
            </a:r>
          </a:p>
          <a:p>
            <a:pPr>
              <a:buClr>
                <a:srgbClr val="9DC431"/>
              </a:buClr>
            </a:pPr>
            <a:r>
              <a:rPr lang="en-US" sz="2400" dirty="0"/>
              <a:t>4 wire proprietary </a:t>
            </a:r>
            <a:r>
              <a:rPr lang="en-US" sz="2400" dirty="0" err="1"/>
              <a:t>Digiplex</a:t>
            </a:r>
            <a:r>
              <a:rPr lang="en-US" sz="2400" dirty="0"/>
              <a:t> </a:t>
            </a:r>
            <a:r>
              <a:rPr lang="en-US" sz="2400" dirty="0" err="1"/>
              <a:t>combus</a:t>
            </a:r>
            <a:endParaRPr lang="en-US" sz="2400" dirty="0"/>
          </a:p>
          <a:p>
            <a:pPr>
              <a:buClr>
                <a:srgbClr val="9DC431"/>
              </a:buClr>
            </a:pPr>
            <a:r>
              <a:rPr lang="en-US" sz="2400" dirty="0" smtClean="0"/>
              <a:t>16 </a:t>
            </a:r>
            <a:r>
              <a:rPr lang="en-US" sz="2400" dirty="0" err="1" smtClean="0"/>
              <a:t>Vac</a:t>
            </a:r>
            <a:r>
              <a:rPr lang="en-US" sz="2400" dirty="0" smtClean="0"/>
              <a:t> </a:t>
            </a:r>
            <a:r>
              <a:rPr lang="en-US" sz="2400" dirty="0"/>
              <a:t>input </a:t>
            </a:r>
          </a:p>
          <a:p>
            <a:pPr>
              <a:buClr>
                <a:srgbClr val="9DC431"/>
              </a:buClr>
            </a:pPr>
            <a:r>
              <a:rPr lang="en-US" sz="2400" dirty="0"/>
              <a:t>12 </a:t>
            </a:r>
            <a:r>
              <a:rPr lang="en-US" sz="2400" dirty="0" err="1"/>
              <a:t>Vdc</a:t>
            </a:r>
            <a:r>
              <a:rPr lang="en-US" sz="2400" dirty="0"/>
              <a:t> board voltage and </a:t>
            </a:r>
            <a:r>
              <a:rPr lang="en-US" sz="2400" dirty="0" err="1"/>
              <a:t>Digiplex</a:t>
            </a:r>
            <a:r>
              <a:rPr lang="en-US" sz="2400" dirty="0"/>
              <a:t> bus voltage</a:t>
            </a:r>
          </a:p>
          <a:p>
            <a:pPr>
              <a:buClr>
                <a:srgbClr val="9DC431"/>
              </a:buClr>
            </a:pPr>
            <a:r>
              <a:rPr lang="en-US" sz="2400" dirty="0"/>
              <a:t>PSTN connections for phone line </a:t>
            </a:r>
            <a:r>
              <a:rPr lang="en-US" sz="2400" dirty="0" smtClean="0"/>
              <a:t>interface</a:t>
            </a:r>
          </a:p>
          <a:p>
            <a:pPr>
              <a:buClr>
                <a:srgbClr val="9DC431"/>
              </a:buClr>
            </a:pPr>
            <a:r>
              <a:rPr lang="en-US" sz="2400" dirty="0" smtClean="0"/>
              <a:t>Serial </a:t>
            </a:r>
            <a:r>
              <a:rPr lang="en-US" sz="2400" dirty="0"/>
              <a:t>port: used for connection of 307USB, </a:t>
            </a:r>
            <a:br>
              <a:rPr lang="en-US" sz="2400" dirty="0"/>
            </a:br>
            <a:r>
              <a:rPr lang="en-US" sz="2400" dirty="0" smtClean="0"/>
              <a:t>IP150 </a:t>
            </a:r>
            <a:r>
              <a:rPr lang="en-US" sz="2400" dirty="0"/>
              <a:t>or PCS250/G</a:t>
            </a:r>
          </a:p>
          <a:p>
            <a:pPr>
              <a:buClr>
                <a:srgbClr val="9DC431"/>
              </a:buClr>
            </a:pPr>
            <a:r>
              <a:rPr lang="en-US" sz="2400" dirty="0" smtClean="0"/>
              <a:t>Optional </a:t>
            </a:r>
            <a:r>
              <a:rPr lang="en-US" sz="2400" dirty="0"/>
              <a:t>VDMP3 voice </a:t>
            </a:r>
            <a:r>
              <a:rPr lang="en-US" sz="2400" dirty="0" smtClean="0"/>
              <a:t>module</a:t>
            </a:r>
          </a:p>
          <a:p>
            <a:pPr marL="464184" lvl="1" indent="-464184">
              <a:buClr>
                <a:srgbClr val="9DC431"/>
              </a:buClr>
              <a:buFont typeface="Arial" panose="020B0604020202020204" pitchFamily="34" charset="0"/>
              <a:buChar char="•"/>
            </a:pPr>
            <a:r>
              <a:rPr lang="en-US" sz="2400" dirty="0"/>
              <a:t>Integrated tamper reporting</a:t>
            </a:r>
          </a:p>
          <a:p>
            <a:endParaRPr lang="en-US" sz="2400" dirty="0"/>
          </a:p>
          <a:p>
            <a:endParaRPr lang="en-US" dirty="0"/>
          </a:p>
        </p:txBody>
      </p:sp>
      <p:sp>
        <p:nvSpPr>
          <p:cNvPr id="7" name="Title 3"/>
          <p:cNvSpPr txBox="1">
            <a:spLocks/>
          </p:cNvSpPr>
          <p:nvPr/>
        </p:nvSpPr>
        <p:spPr>
          <a:xfrm>
            <a:off x="481806" y="672306"/>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US"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EVOHD </a:t>
            </a:r>
            <a:r>
              <a:rPr lang="en-US" sz="5400" b="1" spc="64" dirty="0" smtClean="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Features</a:t>
            </a:r>
            <a:endParaRPr lang="en-US" sz="5400" b="1" dirty="0">
              <a:solidFill>
                <a:srgbClr val="473931"/>
              </a:solidFill>
            </a:endParaRPr>
          </a:p>
        </p:txBody>
      </p:sp>
    </p:spTree>
    <p:extLst>
      <p:ext uri="{BB962C8B-B14F-4D97-AF65-F5344CB8AC3E}">
        <p14:creationId xmlns:p14="http://schemas.microsoft.com/office/powerpoint/2010/main" val="1730791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3222" r="-3166" b="8073"/>
          <a:stretch/>
        </p:blipFill>
        <p:spPr>
          <a:xfrm flipH="1">
            <a:off x="9016206" y="1928813"/>
            <a:ext cx="3968228" cy="6744493"/>
          </a:xfrm>
          <a:prstGeom prst="rect">
            <a:avLst/>
          </a:prstGeom>
        </p:spPr>
      </p:pic>
      <p:sp>
        <p:nvSpPr>
          <p:cNvPr id="3" name="Content Placeholder 2"/>
          <p:cNvSpPr>
            <a:spLocks noGrp="1"/>
          </p:cNvSpPr>
          <p:nvPr>
            <p:ph idx="1"/>
          </p:nvPr>
        </p:nvSpPr>
        <p:spPr/>
        <p:txBody>
          <a:bodyPr>
            <a:normAutofit lnSpcReduction="10000"/>
          </a:bodyPr>
          <a:lstStyle/>
          <a:p>
            <a:pPr marL="0" indent="0">
              <a:buNone/>
              <a:defRPr/>
            </a:pPr>
            <a:r>
              <a:rPr lang="en-US" sz="3300" b="1" dirty="0">
                <a:solidFill>
                  <a:schemeClr val="accent1"/>
                </a:solidFill>
              </a:rPr>
              <a:t>Power Supply Improvements:</a:t>
            </a:r>
          </a:p>
          <a:p>
            <a:pPr marL="427837" indent="-457200">
              <a:buClr>
                <a:srgbClr val="9DC431"/>
              </a:buClr>
              <a:defRPr/>
            </a:pPr>
            <a:r>
              <a:rPr lang="en-US" sz="2800" dirty="0"/>
              <a:t>Improved auxiliary output (2A)  </a:t>
            </a:r>
          </a:p>
          <a:p>
            <a:pPr marL="1086357" lvl="1" indent="-457200">
              <a:buClr>
                <a:srgbClr val="9DC431"/>
              </a:buClr>
              <a:buFont typeface="Arial" panose="020B0604020202020204" pitchFamily="34" charset="0"/>
              <a:buChar char="•"/>
              <a:defRPr/>
            </a:pPr>
            <a:r>
              <a:rPr lang="en-US" sz="2800" dirty="0"/>
              <a:t>Support 4 x HD77</a:t>
            </a:r>
          </a:p>
          <a:p>
            <a:pPr marL="1086357" lvl="1" indent="-457200">
              <a:buClr>
                <a:srgbClr val="9DC431"/>
              </a:buClr>
              <a:buFont typeface="Arial" panose="020B0604020202020204" pitchFamily="34" charset="0"/>
              <a:buChar char="•"/>
              <a:defRPr/>
            </a:pPr>
            <a:r>
              <a:rPr lang="en-US" sz="2800" dirty="0"/>
              <a:t>Shutdown at 2.5A</a:t>
            </a:r>
          </a:p>
          <a:p>
            <a:pPr marL="427837" indent="-457200">
              <a:buClr>
                <a:srgbClr val="9DC431"/>
              </a:buClr>
              <a:defRPr/>
            </a:pPr>
            <a:r>
              <a:rPr lang="en-US" sz="2800" dirty="0"/>
              <a:t>New </a:t>
            </a:r>
            <a:r>
              <a:rPr lang="en-US" sz="2800" dirty="0" smtClean="0"/>
              <a:t>3.5A </a:t>
            </a:r>
            <a:r>
              <a:rPr lang="en-US" sz="2800" dirty="0"/>
              <a:t>power supply with </a:t>
            </a:r>
            <a:endParaRPr lang="en-US" sz="2800" dirty="0" smtClean="0"/>
          </a:p>
          <a:p>
            <a:pPr marL="427837" indent="-457200">
              <a:buClr>
                <a:srgbClr val="9DC431"/>
              </a:buClr>
              <a:defRPr/>
            </a:pPr>
            <a:r>
              <a:rPr lang="en-US" sz="2800" dirty="0" smtClean="0"/>
              <a:t>1.5A </a:t>
            </a:r>
            <a:r>
              <a:rPr lang="en-US" sz="2800" dirty="0"/>
              <a:t>battery charger totally separated and independent of main power supply</a:t>
            </a:r>
          </a:p>
          <a:p>
            <a:pPr marL="1013188" lvl="1" indent="-457200">
              <a:buClr>
                <a:srgbClr val="9DC431"/>
              </a:buClr>
              <a:buFont typeface="Arial" panose="020B0604020202020204" pitchFamily="34" charset="0"/>
              <a:buChar char="•"/>
              <a:defRPr/>
            </a:pPr>
            <a:r>
              <a:rPr lang="en-US" sz="2800" dirty="0"/>
              <a:t>Battery charger much faster -&gt; 7AH in 6Hr</a:t>
            </a:r>
          </a:p>
          <a:p>
            <a:pPr marL="512184" lvl="1" indent="0">
              <a:buClr>
                <a:srgbClr val="9DC431"/>
              </a:buClr>
              <a:buNone/>
              <a:defRPr/>
            </a:pPr>
            <a:endParaRPr lang="en-US" sz="2400" dirty="0"/>
          </a:p>
          <a:p>
            <a:pPr marL="0" indent="0">
              <a:buClr>
                <a:srgbClr val="9DC431"/>
              </a:buClr>
              <a:buNone/>
              <a:defRPr/>
            </a:pPr>
            <a:r>
              <a:rPr lang="en-US" sz="3300" b="1" dirty="0">
                <a:solidFill>
                  <a:schemeClr val="accent1"/>
                </a:solidFill>
              </a:rPr>
              <a:t>Faster Dialer Communication for software upload / download:</a:t>
            </a:r>
          </a:p>
          <a:p>
            <a:pPr marL="555990" indent="-585353">
              <a:buClr>
                <a:srgbClr val="9DC431"/>
              </a:buClr>
              <a:defRPr/>
            </a:pPr>
            <a:r>
              <a:rPr lang="en-US" sz="2800" dirty="0"/>
              <a:t>Chip bases 1200 bauds communication line (300 bauds for reporting)</a:t>
            </a:r>
          </a:p>
          <a:p>
            <a:pPr marL="555990" indent="-585353">
              <a:buClr>
                <a:srgbClr val="9DC431"/>
              </a:buClr>
              <a:defRPr/>
            </a:pPr>
            <a:r>
              <a:rPr lang="en-US" sz="2800" dirty="0"/>
              <a:t>Manage VoIP line and bypass signal distortions </a:t>
            </a:r>
          </a:p>
          <a:p>
            <a:pPr marL="427922" indent="-457200">
              <a:buClr>
                <a:srgbClr val="9DC431"/>
              </a:buClr>
              <a:buFont typeface="Wingdings" panose="05000000000000000000" pitchFamily="2" charset="2"/>
              <a:buChar char="§"/>
              <a:defRPr/>
            </a:pPr>
            <a:endParaRPr lang="en-US" sz="2900" dirty="0"/>
          </a:p>
          <a:p>
            <a:pPr>
              <a:buClr>
                <a:srgbClr val="9DC431"/>
              </a:buClr>
              <a:buFont typeface="Wingdings" panose="05000000000000000000" pitchFamily="2" charset="2"/>
              <a:buChar char="§"/>
            </a:pPr>
            <a:endParaRPr lang="en-US" dirty="0"/>
          </a:p>
        </p:txBody>
      </p:sp>
      <p:sp>
        <p:nvSpPr>
          <p:cNvPr id="5" name="Title 3"/>
          <p:cNvSpPr txBox="1">
            <a:spLocks/>
          </p:cNvSpPr>
          <p:nvPr/>
        </p:nvSpPr>
        <p:spPr>
          <a:xfrm>
            <a:off x="481806"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US"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EVOHD Advances</a:t>
            </a:r>
            <a:endParaRPr lang="en-US" sz="5400" b="1" dirty="0">
              <a:solidFill>
                <a:srgbClr val="473931"/>
              </a:solidFill>
            </a:endParaRPr>
          </a:p>
        </p:txBody>
      </p:sp>
    </p:spTree>
    <p:extLst>
      <p:ext uri="{BB962C8B-B14F-4D97-AF65-F5344CB8AC3E}">
        <p14:creationId xmlns:p14="http://schemas.microsoft.com/office/powerpoint/2010/main" val="16081739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6462" y="5320506"/>
            <a:ext cx="12332830" cy="1780207"/>
          </a:xfrm>
          <a:prstGeom prst="rect">
            <a:avLst/>
          </a:prstGeom>
        </p:spPr>
        <p:txBody>
          <a:bodyPr wrap="square" lIns="117071" tIns="58535" rIns="117071" bIns="58535">
            <a:spAutoFit/>
          </a:bodyPr>
          <a:lstStyle/>
          <a:p>
            <a:pPr algn="ctr">
              <a:spcBef>
                <a:spcPct val="0"/>
              </a:spcBef>
              <a:defRPr/>
            </a:pPr>
            <a:r>
              <a:rPr lang="en-US" sz="5400" b="1" dirty="0" smtClean="0">
                <a:solidFill>
                  <a:schemeClr val="accent1"/>
                </a:solidFill>
                <a:latin typeface="+mj-lt"/>
                <a:cs typeface="Metric Light"/>
              </a:rPr>
              <a:t>Paradox Insight </a:t>
            </a:r>
          </a:p>
          <a:p>
            <a:pPr algn="ctr">
              <a:spcBef>
                <a:spcPct val="0"/>
              </a:spcBef>
              <a:defRPr/>
            </a:pPr>
            <a:r>
              <a:rPr lang="en-US" sz="5400" b="1" dirty="0" smtClean="0">
                <a:solidFill>
                  <a:schemeClr val="accent1"/>
                </a:solidFill>
                <a:latin typeface="+mj-lt"/>
                <a:cs typeface="Metric Light"/>
              </a:rPr>
              <a:t>Enhanced </a:t>
            </a:r>
            <a:r>
              <a:rPr lang="en-US" sz="5400" b="1" dirty="0">
                <a:solidFill>
                  <a:schemeClr val="accent1"/>
                </a:solidFill>
                <a:latin typeface="+mj-lt"/>
                <a:cs typeface="Metric Light"/>
              </a:rPr>
              <a:t>System</a:t>
            </a:r>
          </a:p>
        </p:txBody>
      </p:sp>
      <p:grpSp>
        <p:nvGrpSpPr>
          <p:cNvPr id="7" name="Group 4"/>
          <p:cNvGrpSpPr>
            <a:grpSpLocks noChangeAspect="1"/>
          </p:cNvGrpSpPr>
          <p:nvPr/>
        </p:nvGrpSpPr>
        <p:grpSpPr bwMode="auto">
          <a:xfrm>
            <a:off x="3757613" y="692150"/>
            <a:ext cx="5353049" cy="4551363"/>
            <a:chOff x="2367" y="436"/>
            <a:chExt cx="3372" cy="2867"/>
          </a:xfrm>
          <a:solidFill>
            <a:schemeClr val="bg2"/>
          </a:solidFill>
        </p:grpSpPr>
        <p:sp>
          <p:nvSpPr>
            <p:cNvPr id="9" name="Freeform 5"/>
            <p:cNvSpPr>
              <a:spLocks/>
            </p:cNvSpPr>
            <p:nvPr/>
          </p:nvSpPr>
          <p:spPr bwMode="auto">
            <a:xfrm>
              <a:off x="3230" y="2594"/>
              <a:ext cx="298" cy="95"/>
            </a:xfrm>
            <a:custGeom>
              <a:avLst/>
              <a:gdLst>
                <a:gd name="T0" fmla="*/ 676 w 676"/>
                <a:gd name="T1" fmla="*/ 196 h 216"/>
                <a:gd name="T2" fmla="*/ 676 w 676"/>
                <a:gd name="T3" fmla="*/ 196 h 216"/>
                <a:gd name="T4" fmla="*/ 657 w 676"/>
                <a:gd name="T5" fmla="*/ 216 h 216"/>
                <a:gd name="T6" fmla="*/ 19 w 676"/>
                <a:gd name="T7" fmla="*/ 216 h 216"/>
                <a:gd name="T8" fmla="*/ 0 w 676"/>
                <a:gd name="T9" fmla="*/ 196 h 216"/>
                <a:gd name="T10" fmla="*/ 0 w 676"/>
                <a:gd name="T11" fmla="*/ 19 h 216"/>
                <a:gd name="T12" fmla="*/ 19 w 676"/>
                <a:gd name="T13" fmla="*/ 0 h 216"/>
                <a:gd name="T14" fmla="*/ 657 w 676"/>
                <a:gd name="T15" fmla="*/ 0 h 216"/>
                <a:gd name="T16" fmla="*/ 676 w 676"/>
                <a:gd name="T17" fmla="*/ 19 h 216"/>
                <a:gd name="T18" fmla="*/ 676 w 676"/>
                <a:gd name="T19" fmla="*/ 19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6" h="216">
                  <a:moveTo>
                    <a:pt x="676" y="196"/>
                  </a:moveTo>
                  <a:lnTo>
                    <a:pt x="676" y="196"/>
                  </a:lnTo>
                  <a:cubicBezTo>
                    <a:pt x="676" y="207"/>
                    <a:pt x="667" y="216"/>
                    <a:pt x="657" y="216"/>
                  </a:cubicBezTo>
                  <a:lnTo>
                    <a:pt x="19" y="216"/>
                  </a:lnTo>
                  <a:cubicBezTo>
                    <a:pt x="9" y="216"/>
                    <a:pt x="0" y="207"/>
                    <a:pt x="0" y="196"/>
                  </a:cubicBezTo>
                  <a:lnTo>
                    <a:pt x="0" y="19"/>
                  </a:lnTo>
                  <a:cubicBezTo>
                    <a:pt x="0" y="8"/>
                    <a:pt x="9" y="0"/>
                    <a:pt x="19" y="0"/>
                  </a:cubicBezTo>
                  <a:lnTo>
                    <a:pt x="657" y="0"/>
                  </a:lnTo>
                  <a:cubicBezTo>
                    <a:pt x="667" y="0"/>
                    <a:pt x="676" y="8"/>
                    <a:pt x="676" y="19"/>
                  </a:cubicBezTo>
                  <a:lnTo>
                    <a:pt x="676" y="19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p:cNvSpPr>
              <a:spLocks noEditPoints="1"/>
            </p:cNvSpPr>
            <p:nvPr/>
          </p:nvSpPr>
          <p:spPr bwMode="auto">
            <a:xfrm>
              <a:off x="3063" y="639"/>
              <a:ext cx="474" cy="224"/>
            </a:xfrm>
            <a:custGeom>
              <a:avLst/>
              <a:gdLst>
                <a:gd name="T0" fmla="*/ 711 w 1077"/>
                <a:gd name="T1" fmla="*/ 379 h 510"/>
                <a:gd name="T2" fmla="*/ 520 w 1077"/>
                <a:gd name="T3" fmla="*/ 360 h 510"/>
                <a:gd name="T4" fmla="*/ 906 w 1077"/>
                <a:gd name="T5" fmla="*/ 124 h 510"/>
                <a:gd name="T6" fmla="*/ 991 w 1077"/>
                <a:gd name="T7" fmla="*/ 30 h 510"/>
                <a:gd name="T8" fmla="*/ 885 w 1077"/>
                <a:gd name="T9" fmla="*/ 138 h 510"/>
                <a:gd name="T10" fmla="*/ 949 w 1077"/>
                <a:gd name="T11" fmla="*/ 328 h 510"/>
                <a:gd name="T12" fmla="*/ 999 w 1077"/>
                <a:gd name="T13" fmla="*/ 135 h 510"/>
                <a:gd name="T14" fmla="*/ 834 w 1077"/>
                <a:gd name="T15" fmla="*/ 50 h 510"/>
                <a:gd name="T16" fmla="*/ 1046 w 1077"/>
                <a:gd name="T17" fmla="*/ 205 h 510"/>
                <a:gd name="T18" fmla="*/ 876 w 1077"/>
                <a:gd name="T19" fmla="*/ 215 h 510"/>
                <a:gd name="T20" fmla="*/ 916 w 1077"/>
                <a:gd name="T21" fmla="*/ 438 h 510"/>
                <a:gd name="T22" fmla="*/ 1034 w 1077"/>
                <a:gd name="T23" fmla="*/ 487 h 510"/>
                <a:gd name="T24" fmla="*/ 842 w 1077"/>
                <a:gd name="T25" fmla="*/ 213 h 510"/>
                <a:gd name="T26" fmla="*/ 782 w 1077"/>
                <a:gd name="T27" fmla="*/ 71 h 510"/>
                <a:gd name="T28" fmla="*/ 603 w 1077"/>
                <a:gd name="T29" fmla="*/ 470 h 510"/>
                <a:gd name="T30" fmla="*/ 726 w 1077"/>
                <a:gd name="T31" fmla="*/ 379 h 510"/>
                <a:gd name="T32" fmla="*/ 482 w 1077"/>
                <a:gd name="T33" fmla="*/ 426 h 510"/>
                <a:gd name="T34" fmla="*/ 452 w 1077"/>
                <a:gd name="T35" fmla="*/ 443 h 510"/>
                <a:gd name="T36" fmla="*/ 680 w 1077"/>
                <a:gd name="T37" fmla="*/ 254 h 510"/>
                <a:gd name="T38" fmla="*/ 428 w 1077"/>
                <a:gd name="T39" fmla="*/ 228 h 510"/>
                <a:gd name="T40" fmla="*/ 329 w 1077"/>
                <a:gd name="T41" fmla="*/ 402 h 510"/>
                <a:gd name="T42" fmla="*/ 303 w 1077"/>
                <a:gd name="T43" fmla="*/ 418 h 510"/>
                <a:gd name="T44" fmla="*/ 197 w 1077"/>
                <a:gd name="T45" fmla="*/ 320 h 510"/>
                <a:gd name="T46" fmla="*/ 194 w 1077"/>
                <a:gd name="T47" fmla="*/ 171 h 510"/>
                <a:gd name="T48" fmla="*/ 158 w 1077"/>
                <a:gd name="T49" fmla="*/ 428 h 510"/>
                <a:gd name="T50" fmla="*/ 94 w 1077"/>
                <a:gd name="T51" fmla="*/ 254 h 510"/>
                <a:gd name="T52" fmla="*/ 96 w 1077"/>
                <a:gd name="T53" fmla="*/ 66 h 510"/>
                <a:gd name="T54" fmla="*/ 257 w 1077"/>
                <a:gd name="T55" fmla="*/ 236 h 510"/>
                <a:gd name="T56" fmla="*/ 283 w 1077"/>
                <a:gd name="T57" fmla="*/ 203 h 510"/>
                <a:gd name="T58" fmla="*/ 247 w 1077"/>
                <a:gd name="T59" fmla="*/ 53 h 510"/>
                <a:gd name="T60" fmla="*/ 492 w 1077"/>
                <a:gd name="T61" fmla="*/ 184 h 510"/>
                <a:gd name="T62" fmla="*/ 577 w 1077"/>
                <a:gd name="T63" fmla="*/ 210 h 510"/>
                <a:gd name="T64" fmla="*/ 592 w 1077"/>
                <a:gd name="T65" fmla="*/ 121 h 510"/>
                <a:gd name="T66" fmla="*/ 689 w 1077"/>
                <a:gd name="T67" fmla="*/ 155 h 510"/>
                <a:gd name="T68" fmla="*/ 663 w 1077"/>
                <a:gd name="T69" fmla="*/ 24 h 510"/>
                <a:gd name="T70" fmla="*/ 1047 w 1077"/>
                <a:gd name="T71" fmla="*/ 510 h 510"/>
                <a:gd name="T72" fmla="*/ 960 w 1077"/>
                <a:gd name="T73" fmla="*/ 290 h 510"/>
                <a:gd name="T74" fmla="*/ 996 w 1077"/>
                <a:gd name="T75" fmla="*/ 476 h 510"/>
                <a:gd name="T76" fmla="*/ 869 w 1077"/>
                <a:gd name="T77" fmla="*/ 69 h 510"/>
                <a:gd name="T78" fmla="*/ 905 w 1077"/>
                <a:gd name="T79" fmla="*/ 476 h 510"/>
                <a:gd name="T80" fmla="*/ 900 w 1077"/>
                <a:gd name="T81" fmla="*/ 258 h 510"/>
                <a:gd name="T82" fmla="*/ 801 w 1077"/>
                <a:gd name="T83" fmla="*/ 106 h 510"/>
                <a:gd name="T84" fmla="*/ 92 w 1077"/>
                <a:gd name="T85" fmla="*/ 196 h 510"/>
                <a:gd name="T86" fmla="*/ 497 w 1077"/>
                <a:gd name="T87" fmla="*/ 200 h 510"/>
                <a:gd name="T88" fmla="*/ 291 w 1077"/>
                <a:gd name="T89" fmla="*/ 255 h 510"/>
                <a:gd name="T90" fmla="*/ 673 w 1077"/>
                <a:gd name="T91" fmla="*/ 155 h 510"/>
                <a:gd name="T92" fmla="*/ 509 w 1077"/>
                <a:gd name="T93" fmla="*/ 29 h 510"/>
                <a:gd name="T94" fmla="*/ 688 w 1077"/>
                <a:gd name="T95" fmla="*/ 29 h 510"/>
                <a:gd name="T96" fmla="*/ 598 w 1077"/>
                <a:gd name="T97" fmla="*/ 229 h 510"/>
                <a:gd name="T98" fmla="*/ 105 w 1077"/>
                <a:gd name="T99" fmla="*/ 265 h 510"/>
                <a:gd name="T100" fmla="*/ 247 w 1077"/>
                <a:gd name="T101" fmla="*/ 444 h 510"/>
                <a:gd name="T102" fmla="*/ 362 w 1077"/>
                <a:gd name="T103" fmla="*/ 391 h 510"/>
                <a:gd name="T104" fmla="*/ 717 w 1077"/>
                <a:gd name="T105" fmla="*/ 224 h 510"/>
                <a:gd name="T106" fmla="*/ 385 w 1077"/>
                <a:gd name="T107" fmla="*/ 196 h 510"/>
                <a:gd name="T108" fmla="*/ 131 w 1077"/>
                <a:gd name="T109" fmla="*/ 461 h 510"/>
                <a:gd name="T110" fmla="*/ 145 w 1077"/>
                <a:gd name="T111" fmla="*/ 48 h 510"/>
                <a:gd name="T112" fmla="*/ 455 w 1077"/>
                <a:gd name="T113" fmla="*/ 335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7" h="510">
                  <a:moveTo>
                    <a:pt x="569" y="443"/>
                  </a:moveTo>
                  <a:lnTo>
                    <a:pt x="569" y="443"/>
                  </a:lnTo>
                  <a:cubicBezTo>
                    <a:pt x="559" y="443"/>
                    <a:pt x="550" y="452"/>
                    <a:pt x="550" y="462"/>
                  </a:cubicBezTo>
                  <a:cubicBezTo>
                    <a:pt x="550" y="473"/>
                    <a:pt x="559" y="481"/>
                    <a:pt x="569" y="481"/>
                  </a:cubicBezTo>
                  <a:cubicBezTo>
                    <a:pt x="580" y="481"/>
                    <a:pt x="588" y="473"/>
                    <a:pt x="588" y="462"/>
                  </a:cubicBezTo>
                  <a:cubicBezTo>
                    <a:pt x="588" y="452"/>
                    <a:pt x="580" y="443"/>
                    <a:pt x="569" y="443"/>
                  </a:cubicBezTo>
                  <a:close/>
                  <a:moveTo>
                    <a:pt x="692" y="398"/>
                  </a:moveTo>
                  <a:lnTo>
                    <a:pt x="692" y="398"/>
                  </a:lnTo>
                  <a:cubicBezTo>
                    <a:pt x="702" y="398"/>
                    <a:pt x="711" y="389"/>
                    <a:pt x="711" y="379"/>
                  </a:cubicBezTo>
                  <a:cubicBezTo>
                    <a:pt x="711" y="368"/>
                    <a:pt x="702" y="360"/>
                    <a:pt x="692" y="360"/>
                  </a:cubicBezTo>
                  <a:cubicBezTo>
                    <a:pt x="681" y="360"/>
                    <a:pt x="672" y="368"/>
                    <a:pt x="672" y="379"/>
                  </a:cubicBezTo>
                  <a:cubicBezTo>
                    <a:pt x="672" y="389"/>
                    <a:pt x="681" y="398"/>
                    <a:pt x="692" y="398"/>
                  </a:cubicBezTo>
                  <a:close/>
                  <a:moveTo>
                    <a:pt x="520" y="360"/>
                  </a:moveTo>
                  <a:lnTo>
                    <a:pt x="520" y="360"/>
                  </a:lnTo>
                  <a:cubicBezTo>
                    <a:pt x="509" y="360"/>
                    <a:pt x="501" y="368"/>
                    <a:pt x="501" y="379"/>
                  </a:cubicBezTo>
                  <a:cubicBezTo>
                    <a:pt x="501" y="389"/>
                    <a:pt x="509" y="398"/>
                    <a:pt x="520" y="398"/>
                  </a:cubicBezTo>
                  <a:cubicBezTo>
                    <a:pt x="530" y="398"/>
                    <a:pt x="539" y="389"/>
                    <a:pt x="539" y="379"/>
                  </a:cubicBezTo>
                  <a:cubicBezTo>
                    <a:pt x="539" y="368"/>
                    <a:pt x="530" y="360"/>
                    <a:pt x="520" y="360"/>
                  </a:cubicBezTo>
                  <a:close/>
                  <a:moveTo>
                    <a:pt x="482" y="442"/>
                  </a:moveTo>
                  <a:lnTo>
                    <a:pt x="482" y="442"/>
                  </a:lnTo>
                  <a:cubicBezTo>
                    <a:pt x="471" y="442"/>
                    <a:pt x="462" y="450"/>
                    <a:pt x="462" y="461"/>
                  </a:cubicBezTo>
                  <a:cubicBezTo>
                    <a:pt x="462" y="471"/>
                    <a:pt x="471" y="480"/>
                    <a:pt x="482" y="480"/>
                  </a:cubicBezTo>
                  <a:cubicBezTo>
                    <a:pt x="492" y="480"/>
                    <a:pt x="501" y="471"/>
                    <a:pt x="501" y="461"/>
                  </a:cubicBezTo>
                  <a:cubicBezTo>
                    <a:pt x="501" y="450"/>
                    <a:pt x="492" y="442"/>
                    <a:pt x="482" y="442"/>
                  </a:cubicBezTo>
                  <a:close/>
                  <a:moveTo>
                    <a:pt x="920" y="119"/>
                  </a:moveTo>
                  <a:lnTo>
                    <a:pt x="920" y="119"/>
                  </a:lnTo>
                  <a:cubicBezTo>
                    <a:pt x="915" y="119"/>
                    <a:pt x="910" y="121"/>
                    <a:pt x="906" y="124"/>
                  </a:cubicBezTo>
                  <a:cubicBezTo>
                    <a:pt x="903" y="128"/>
                    <a:pt x="901" y="133"/>
                    <a:pt x="901" y="138"/>
                  </a:cubicBezTo>
                  <a:cubicBezTo>
                    <a:pt x="901" y="143"/>
                    <a:pt x="903" y="148"/>
                    <a:pt x="906" y="151"/>
                  </a:cubicBezTo>
                  <a:cubicBezTo>
                    <a:pt x="914" y="159"/>
                    <a:pt x="926" y="159"/>
                    <a:pt x="933" y="151"/>
                  </a:cubicBezTo>
                  <a:cubicBezTo>
                    <a:pt x="941" y="144"/>
                    <a:pt x="941" y="132"/>
                    <a:pt x="933" y="124"/>
                  </a:cubicBezTo>
                  <a:cubicBezTo>
                    <a:pt x="930" y="121"/>
                    <a:pt x="925" y="119"/>
                    <a:pt x="920" y="119"/>
                  </a:cubicBezTo>
                  <a:close/>
                  <a:moveTo>
                    <a:pt x="1011" y="49"/>
                  </a:moveTo>
                  <a:lnTo>
                    <a:pt x="1011" y="49"/>
                  </a:lnTo>
                  <a:cubicBezTo>
                    <a:pt x="1011" y="44"/>
                    <a:pt x="1009" y="39"/>
                    <a:pt x="1005" y="36"/>
                  </a:cubicBezTo>
                  <a:cubicBezTo>
                    <a:pt x="1001" y="32"/>
                    <a:pt x="996" y="30"/>
                    <a:pt x="991" y="30"/>
                  </a:cubicBezTo>
                  <a:cubicBezTo>
                    <a:pt x="986" y="30"/>
                    <a:pt x="981" y="32"/>
                    <a:pt x="978" y="36"/>
                  </a:cubicBezTo>
                  <a:cubicBezTo>
                    <a:pt x="970" y="43"/>
                    <a:pt x="970" y="55"/>
                    <a:pt x="978" y="63"/>
                  </a:cubicBezTo>
                  <a:cubicBezTo>
                    <a:pt x="985" y="70"/>
                    <a:pt x="998" y="70"/>
                    <a:pt x="1005" y="63"/>
                  </a:cubicBezTo>
                  <a:cubicBezTo>
                    <a:pt x="1009" y="59"/>
                    <a:pt x="1011" y="54"/>
                    <a:pt x="1011" y="49"/>
                  </a:cubicBezTo>
                  <a:close/>
                  <a:moveTo>
                    <a:pt x="949" y="156"/>
                  </a:moveTo>
                  <a:lnTo>
                    <a:pt x="949" y="156"/>
                  </a:lnTo>
                  <a:cubicBezTo>
                    <a:pt x="958" y="143"/>
                    <a:pt x="956" y="125"/>
                    <a:pt x="944" y="114"/>
                  </a:cubicBezTo>
                  <a:cubicBezTo>
                    <a:pt x="931" y="100"/>
                    <a:pt x="908" y="100"/>
                    <a:pt x="895" y="114"/>
                  </a:cubicBezTo>
                  <a:cubicBezTo>
                    <a:pt x="889" y="120"/>
                    <a:pt x="885" y="129"/>
                    <a:pt x="885" y="138"/>
                  </a:cubicBezTo>
                  <a:cubicBezTo>
                    <a:pt x="885" y="147"/>
                    <a:pt x="889" y="156"/>
                    <a:pt x="895" y="162"/>
                  </a:cubicBezTo>
                  <a:cubicBezTo>
                    <a:pt x="902" y="169"/>
                    <a:pt x="911" y="173"/>
                    <a:pt x="920" y="173"/>
                  </a:cubicBezTo>
                  <a:cubicBezTo>
                    <a:pt x="926" y="173"/>
                    <a:pt x="933" y="171"/>
                    <a:pt x="938" y="167"/>
                  </a:cubicBezTo>
                  <a:lnTo>
                    <a:pt x="999" y="228"/>
                  </a:lnTo>
                  <a:lnTo>
                    <a:pt x="999" y="267"/>
                  </a:lnTo>
                  <a:lnTo>
                    <a:pt x="992" y="274"/>
                  </a:lnTo>
                  <a:cubicBezTo>
                    <a:pt x="979" y="266"/>
                    <a:pt x="960" y="268"/>
                    <a:pt x="949" y="279"/>
                  </a:cubicBezTo>
                  <a:cubicBezTo>
                    <a:pt x="943" y="285"/>
                    <a:pt x="939" y="294"/>
                    <a:pt x="939" y="303"/>
                  </a:cubicBezTo>
                  <a:cubicBezTo>
                    <a:pt x="939" y="313"/>
                    <a:pt x="943" y="321"/>
                    <a:pt x="949" y="328"/>
                  </a:cubicBezTo>
                  <a:cubicBezTo>
                    <a:pt x="956" y="334"/>
                    <a:pt x="964" y="338"/>
                    <a:pt x="974" y="338"/>
                  </a:cubicBezTo>
                  <a:cubicBezTo>
                    <a:pt x="983" y="338"/>
                    <a:pt x="992" y="334"/>
                    <a:pt x="998" y="328"/>
                  </a:cubicBezTo>
                  <a:cubicBezTo>
                    <a:pt x="1010" y="316"/>
                    <a:pt x="1011" y="298"/>
                    <a:pt x="1003" y="285"/>
                  </a:cubicBezTo>
                  <a:lnTo>
                    <a:pt x="1014" y="274"/>
                  </a:lnTo>
                  <a:lnTo>
                    <a:pt x="1014" y="221"/>
                  </a:lnTo>
                  <a:lnTo>
                    <a:pt x="949" y="156"/>
                  </a:lnTo>
                  <a:close/>
                  <a:moveTo>
                    <a:pt x="1062" y="198"/>
                  </a:moveTo>
                  <a:lnTo>
                    <a:pt x="1062" y="198"/>
                  </a:lnTo>
                  <a:lnTo>
                    <a:pt x="999" y="135"/>
                  </a:lnTo>
                  <a:lnTo>
                    <a:pt x="999" y="83"/>
                  </a:lnTo>
                  <a:cubicBezTo>
                    <a:pt x="1005" y="82"/>
                    <a:pt x="1011" y="79"/>
                    <a:pt x="1016" y="74"/>
                  </a:cubicBezTo>
                  <a:cubicBezTo>
                    <a:pt x="1022" y="67"/>
                    <a:pt x="1026" y="59"/>
                    <a:pt x="1026" y="49"/>
                  </a:cubicBezTo>
                  <a:cubicBezTo>
                    <a:pt x="1026" y="40"/>
                    <a:pt x="1022" y="31"/>
                    <a:pt x="1016" y="25"/>
                  </a:cubicBezTo>
                  <a:cubicBezTo>
                    <a:pt x="1003" y="12"/>
                    <a:pt x="980" y="12"/>
                    <a:pt x="967" y="25"/>
                  </a:cubicBezTo>
                  <a:cubicBezTo>
                    <a:pt x="962" y="30"/>
                    <a:pt x="959" y="36"/>
                    <a:pt x="958" y="42"/>
                  </a:cubicBezTo>
                  <a:lnTo>
                    <a:pt x="902" y="42"/>
                  </a:lnTo>
                  <a:cubicBezTo>
                    <a:pt x="899" y="27"/>
                    <a:pt x="885" y="15"/>
                    <a:pt x="869" y="15"/>
                  </a:cubicBezTo>
                  <a:cubicBezTo>
                    <a:pt x="850" y="15"/>
                    <a:pt x="834" y="31"/>
                    <a:pt x="834" y="50"/>
                  </a:cubicBezTo>
                  <a:cubicBezTo>
                    <a:pt x="834" y="59"/>
                    <a:pt x="838" y="68"/>
                    <a:pt x="844" y="74"/>
                  </a:cubicBezTo>
                  <a:cubicBezTo>
                    <a:pt x="851" y="81"/>
                    <a:pt x="859" y="84"/>
                    <a:pt x="869" y="84"/>
                  </a:cubicBezTo>
                  <a:lnTo>
                    <a:pt x="869" y="84"/>
                  </a:lnTo>
                  <a:cubicBezTo>
                    <a:pt x="885" y="84"/>
                    <a:pt x="899" y="73"/>
                    <a:pt x="902" y="57"/>
                  </a:cubicBezTo>
                  <a:lnTo>
                    <a:pt x="958" y="57"/>
                  </a:lnTo>
                  <a:cubicBezTo>
                    <a:pt x="959" y="63"/>
                    <a:pt x="962" y="69"/>
                    <a:pt x="967" y="74"/>
                  </a:cubicBezTo>
                  <a:cubicBezTo>
                    <a:pt x="972" y="78"/>
                    <a:pt x="977" y="82"/>
                    <a:pt x="984" y="83"/>
                  </a:cubicBezTo>
                  <a:lnTo>
                    <a:pt x="984" y="142"/>
                  </a:lnTo>
                  <a:lnTo>
                    <a:pt x="1046" y="205"/>
                  </a:lnTo>
                  <a:lnTo>
                    <a:pt x="1046" y="316"/>
                  </a:lnTo>
                  <a:lnTo>
                    <a:pt x="1007" y="356"/>
                  </a:lnTo>
                  <a:lnTo>
                    <a:pt x="835" y="356"/>
                  </a:lnTo>
                  <a:lnTo>
                    <a:pt x="835" y="316"/>
                  </a:lnTo>
                  <a:lnTo>
                    <a:pt x="882" y="269"/>
                  </a:lnTo>
                  <a:cubicBezTo>
                    <a:pt x="887" y="272"/>
                    <a:pt x="894" y="274"/>
                    <a:pt x="900" y="274"/>
                  </a:cubicBezTo>
                  <a:cubicBezTo>
                    <a:pt x="909" y="274"/>
                    <a:pt x="918" y="270"/>
                    <a:pt x="925" y="264"/>
                  </a:cubicBezTo>
                  <a:cubicBezTo>
                    <a:pt x="938" y="250"/>
                    <a:pt x="938" y="228"/>
                    <a:pt x="925" y="215"/>
                  </a:cubicBezTo>
                  <a:cubicBezTo>
                    <a:pt x="912" y="202"/>
                    <a:pt x="889" y="202"/>
                    <a:pt x="876" y="215"/>
                  </a:cubicBezTo>
                  <a:cubicBezTo>
                    <a:pt x="869" y="221"/>
                    <a:pt x="866" y="230"/>
                    <a:pt x="866" y="239"/>
                  </a:cubicBezTo>
                  <a:cubicBezTo>
                    <a:pt x="866" y="246"/>
                    <a:pt x="867" y="252"/>
                    <a:pt x="871" y="258"/>
                  </a:cubicBezTo>
                  <a:lnTo>
                    <a:pt x="819" y="309"/>
                  </a:lnTo>
                  <a:lnTo>
                    <a:pt x="819" y="402"/>
                  </a:lnTo>
                  <a:lnTo>
                    <a:pt x="862" y="444"/>
                  </a:lnTo>
                  <a:cubicBezTo>
                    <a:pt x="853" y="458"/>
                    <a:pt x="855" y="476"/>
                    <a:pt x="867" y="487"/>
                  </a:cubicBezTo>
                  <a:cubicBezTo>
                    <a:pt x="873" y="494"/>
                    <a:pt x="882" y="497"/>
                    <a:pt x="891" y="497"/>
                  </a:cubicBezTo>
                  <a:cubicBezTo>
                    <a:pt x="900" y="497"/>
                    <a:pt x="909" y="494"/>
                    <a:pt x="916" y="487"/>
                  </a:cubicBezTo>
                  <a:cubicBezTo>
                    <a:pt x="929" y="474"/>
                    <a:pt x="929" y="452"/>
                    <a:pt x="916" y="438"/>
                  </a:cubicBezTo>
                  <a:cubicBezTo>
                    <a:pt x="904" y="427"/>
                    <a:pt x="886" y="425"/>
                    <a:pt x="873" y="433"/>
                  </a:cubicBezTo>
                  <a:lnTo>
                    <a:pt x="835" y="395"/>
                  </a:lnTo>
                  <a:lnTo>
                    <a:pt x="835" y="372"/>
                  </a:lnTo>
                  <a:lnTo>
                    <a:pt x="1002" y="372"/>
                  </a:lnTo>
                  <a:lnTo>
                    <a:pt x="1002" y="429"/>
                  </a:lnTo>
                  <a:cubicBezTo>
                    <a:pt x="996" y="431"/>
                    <a:pt x="990" y="433"/>
                    <a:pt x="985" y="438"/>
                  </a:cubicBezTo>
                  <a:cubicBezTo>
                    <a:pt x="972" y="452"/>
                    <a:pt x="972" y="474"/>
                    <a:pt x="985" y="487"/>
                  </a:cubicBezTo>
                  <a:cubicBezTo>
                    <a:pt x="992" y="494"/>
                    <a:pt x="1001" y="497"/>
                    <a:pt x="1010" y="497"/>
                  </a:cubicBezTo>
                  <a:cubicBezTo>
                    <a:pt x="1019" y="497"/>
                    <a:pt x="1028" y="494"/>
                    <a:pt x="1034" y="487"/>
                  </a:cubicBezTo>
                  <a:cubicBezTo>
                    <a:pt x="1048" y="474"/>
                    <a:pt x="1048" y="452"/>
                    <a:pt x="1034" y="438"/>
                  </a:cubicBezTo>
                  <a:cubicBezTo>
                    <a:pt x="1030" y="434"/>
                    <a:pt x="1024" y="431"/>
                    <a:pt x="1018" y="429"/>
                  </a:cubicBezTo>
                  <a:lnTo>
                    <a:pt x="1018" y="367"/>
                  </a:lnTo>
                  <a:lnTo>
                    <a:pt x="1062" y="323"/>
                  </a:lnTo>
                  <a:lnTo>
                    <a:pt x="1062" y="198"/>
                  </a:lnTo>
                  <a:close/>
                  <a:moveTo>
                    <a:pt x="790" y="242"/>
                  </a:moveTo>
                  <a:lnTo>
                    <a:pt x="790" y="242"/>
                  </a:lnTo>
                  <a:lnTo>
                    <a:pt x="824" y="208"/>
                  </a:lnTo>
                  <a:cubicBezTo>
                    <a:pt x="829" y="211"/>
                    <a:pt x="836" y="213"/>
                    <a:pt x="842" y="213"/>
                  </a:cubicBezTo>
                  <a:cubicBezTo>
                    <a:pt x="852" y="213"/>
                    <a:pt x="860" y="209"/>
                    <a:pt x="867" y="203"/>
                  </a:cubicBezTo>
                  <a:cubicBezTo>
                    <a:pt x="873" y="196"/>
                    <a:pt x="877" y="188"/>
                    <a:pt x="877" y="178"/>
                  </a:cubicBezTo>
                  <a:cubicBezTo>
                    <a:pt x="877" y="169"/>
                    <a:pt x="873" y="160"/>
                    <a:pt x="867" y="154"/>
                  </a:cubicBezTo>
                  <a:cubicBezTo>
                    <a:pt x="854" y="141"/>
                    <a:pt x="831" y="141"/>
                    <a:pt x="818" y="154"/>
                  </a:cubicBezTo>
                  <a:cubicBezTo>
                    <a:pt x="806" y="166"/>
                    <a:pt x="805" y="183"/>
                    <a:pt x="813" y="197"/>
                  </a:cubicBezTo>
                  <a:lnTo>
                    <a:pt x="790" y="220"/>
                  </a:lnTo>
                  <a:lnTo>
                    <a:pt x="790" y="140"/>
                  </a:lnTo>
                  <a:cubicBezTo>
                    <a:pt x="805" y="136"/>
                    <a:pt x="817" y="122"/>
                    <a:pt x="817" y="106"/>
                  </a:cubicBezTo>
                  <a:cubicBezTo>
                    <a:pt x="817" y="87"/>
                    <a:pt x="801" y="71"/>
                    <a:pt x="782" y="71"/>
                  </a:cubicBezTo>
                  <a:cubicBezTo>
                    <a:pt x="763" y="71"/>
                    <a:pt x="747" y="87"/>
                    <a:pt x="747" y="106"/>
                  </a:cubicBezTo>
                  <a:cubicBezTo>
                    <a:pt x="747" y="122"/>
                    <a:pt x="759" y="136"/>
                    <a:pt x="774" y="140"/>
                  </a:cubicBezTo>
                  <a:lnTo>
                    <a:pt x="774" y="404"/>
                  </a:lnTo>
                  <a:lnTo>
                    <a:pt x="724" y="455"/>
                  </a:lnTo>
                  <a:lnTo>
                    <a:pt x="603" y="455"/>
                  </a:lnTo>
                  <a:cubicBezTo>
                    <a:pt x="599" y="439"/>
                    <a:pt x="586" y="428"/>
                    <a:pt x="569" y="428"/>
                  </a:cubicBezTo>
                  <a:cubicBezTo>
                    <a:pt x="550" y="428"/>
                    <a:pt x="535" y="443"/>
                    <a:pt x="535" y="462"/>
                  </a:cubicBezTo>
                  <a:cubicBezTo>
                    <a:pt x="535" y="481"/>
                    <a:pt x="550" y="497"/>
                    <a:pt x="569" y="497"/>
                  </a:cubicBezTo>
                  <a:cubicBezTo>
                    <a:pt x="586" y="497"/>
                    <a:pt x="599" y="485"/>
                    <a:pt x="603" y="470"/>
                  </a:cubicBezTo>
                  <a:lnTo>
                    <a:pt x="731" y="470"/>
                  </a:lnTo>
                  <a:lnTo>
                    <a:pt x="790" y="411"/>
                  </a:lnTo>
                  <a:lnTo>
                    <a:pt x="790" y="242"/>
                  </a:lnTo>
                  <a:close/>
                  <a:moveTo>
                    <a:pt x="520" y="414"/>
                  </a:moveTo>
                  <a:lnTo>
                    <a:pt x="520" y="414"/>
                  </a:lnTo>
                  <a:cubicBezTo>
                    <a:pt x="536" y="414"/>
                    <a:pt x="550" y="402"/>
                    <a:pt x="553" y="387"/>
                  </a:cubicBezTo>
                  <a:lnTo>
                    <a:pt x="658" y="387"/>
                  </a:lnTo>
                  <a:cubicBezTo>
                    <a:pt x="661" y="402"/>
                    <a:pt x="675" y="414"/>
                    <a:pt x="692" y="414"/>
                  </a:cubicBezTo>
                  <a:cubicBezTo>
                    <a:pt x="711" y="414"/>
                    <a:pt x="726" y="398"/>
                    <a:pt x="726" y="379"/>
                  </a:cubicBezTo>
                  <a:cubicBezTo>
                    <a:pt x="726" y="360"/>
                    <a:pt x="711" y="344"/>
                    <a:pt x="692" y="344"/>
                  </a:cubicBezTo>
                  <a:cubicBezTo>
                    <a:pt x="675" y="344"/>
                    <a:pt x="661" y="356"/>
                    <a:pt x="658" y="371"/>
                  </a:cubicBezTo>
                  <a:lnTo>
                    <a:pt x="553" y="371"/>
                  </a:lnTo>
                  <a:cubicBezTo>
                    <a:pt x="550" y="356"/>
                    <a:pt x="536" y="344"/>
                    <a:pt x="520" y="344"/>
                  </a:cubicBezTo>
                  <a:cubicBezTo>
                    <a:pt x="501" y="344"/>
                    <a:pt x="485" y="360"/>
                    <a:pt x="485" y="379"/>
                  </a:cubicBezTo>
                  <a:cubicBezTo>
                    <a:pt x="485" y="398"/>
                    <a:pt x="501" y="414"/>
                    <a:pt x="520" y="414"/>
                  </a:cubicBezTo>
                  <a:close/>
                  <a:moveTo>
                    <a:pt x="516" y="461"/>
                  </a:moveTo>
                  <a:lnTo>
                    <a:pt x="516" y="461"/>
                  </a:lnTo>
                  <a:cubicBezTo>
                    <a:pt x="516" y="442"/>
                    <a:pt x="501" y="426"/>
                    <a:pt x="482" y="426"/>
                  </a:cubicBezTo>
                  <a:cubicBezTo>
                    <a:pt x="475" y="426"/>
                    <a:pt x="469" y="428"/>
                    <a:pt x="463" y="432"/>
                  </a:cubicBezTo>
                  <a:lnTo>
                    <a:pt x="444" y="413"/>
                  </a:lnTo>
                  <a:lnTo>
                    <a:pt x="444" y="369"/>
                  </a:lnTo>
                  <a:cubicBezTo>
                    <a:pt x="459" y="365"/>
                    <a:pt x="471" y="352"/>
                    <a:pt x="471" y="335"/>
                  </a:cubicBezTo>
                  <a:cubicBezTo>
                    <a:pt x="471" y="316"/>
                    <a:pt x="455" y="301"/>
                    <a:pt x="436" y="301"/>
                  </a:cubicBezTo>
                  <a:cubicBezTo>
                    <a:pt x="417" y="301"/>
                    <a:pt x="402" y="316"/>
                    <a:pt x="402" y="335"/>
                  </a:cubicBezTo>
                  <a:cubicBezTo>
                    <a:pt x="402" y="352"/>
                    <a:pt x="413" y="366"/>
                    <a:pt x="428" y="369"/>
                  </a:cubicBezTo>
                  <a:lnTo>
                    <a:pt x="428" y="419"/>
                  </a:lnTo>
                  <a:lnTo>
                    <a:pt x="452" y="443"/>
                  </a:lnTo>
                  <a:cubicBezTo>
                    <a:pt x="449" y="448"/>
                    <a:pt x="447" y="454"/>
                    <a:pt x="447" y="461"/>
                  </a:cubicBezTo>
                  <a:cubicBezTo>
                    <a:pt x="447" y="480"/>
                    <a:pt x="462" y="496"/>
                    <a:pt x="482" y="496"/>
                  </a:cubicBezTo>
                  <a:cubicBezTo>
                    <a:pt x="501" y="496"/>
                    <a:pt x="516" y="480"/>
                    <a:pt x="516" y="461"/>
                  </a:cubicBezTo>
                  <a:close/>
                  <a:moveTo>
                    <a:pt x="398" y="245"/>
                  </a:moveTo>
                  <a:lnTo>
                    <a:pt x="398" y="245"/>
                  </a:lnTo>
                  <a:cubicBezTo>
                    <a:pt x="405" y="245"/>
                    <a:pt x="411" y="243"/>
                    <a:pt x="417" y="239"/>
                  </a:cubicBezTo>
                  <a:lnTo>
                    <a:pt x="506" y="328"/>
                  </a:lnTo>
                  <a:lnTo>
                    <a:pt x="605" y="328"/>
                  </a:lnTo>
                  <a:lnTo>
                    <a:pt x="680" y="254"/>
                  </a:lnTo>
                  <a:cubicBezTo>
                    <a:pt x="685" y="257"/>
                    <a:pt x="692" y="259"/>
                    <a:pt x="698" y="259"/>
                  </a:cubicBezTo>
                  <a:cubicBezTo>
                    <a:pt x="708" y="259"/>
                    <a:pt x="716" y="255"/>
                    <a:pt x="723" y="249"/>
                  </a:cubicBezTo>
                  <a:cubicBezTo>
                    <a:pt x="729" y="242"/>
                    <a:pt x="733" y="234"/>
                    <a:pt x="733" y="224"/>
                  </a:cubicBezTo>
                  <a:cubicBezTo>
                    <a:pt x="733" y="215"/>
                    <a:pt x="729" y="206"/>
                    <a:pt x="723" y="200"/>
                  </a:cubicBezTo>
                  <a:cubicBezTo>
                    <a:pt x="710" y="187"/>
                    <a:pt x="687" y="187"/>
                    <a:pt x="674" y="200"/>
                  </a:cubicBezTo>
                  <a:cubicBezTo>
                    <a:pt x="662" y="211"/>
                    <a:pt x="661" y="229"/>
                    <a:pt x="669" y="243"/>
                  </a:cubicBezTo>
                  <a:lnTo>
                    <a:pt x="599" y="313"/>
                  </a:lnTo>
                  <a:lnTo>
                    <a:pt x="512" y="313"/>
                  </a:lnTo>
                  <a:lnTo>
                    <a:pt x="428" y="228"/>
                  </a:lnTo>
                  <a:cubicBezTo>
                    <a:pt x="436" y="215"/>
                    <a:pt x="435" y="197"/>
                    <a:pt x="423" y="186"/>
                  </a:cubicBezTo>
                  <a:cubicBezTo>
                    <a:pt x="410" y="172"/>
                    <a:pt x="387" y="172"/>
                    <a:pt x="374" y="186"/>
                  </a:cubicBezTo>
                  <a:cubicBezTo>
                    <a:pt x="361" y="199"/>
                    <a:pt x="361" y="221"/>
                    <a:pt x="374" y="235"/>
                  </a:cubicBezTo>
                  <a:cubicBezTo>
                    <a:pt x="381" y="241"/>
                    <a:pt x="389" y="245"/>
                    <a:pt x="398" y="245"/>
                  </a:cubicBezTo>
                  <a:close/>
                  <a:moveTo>
                    <a:pt x="397" y="410"/>
                  </a:moveTo>
                  <a:lnTo>
                    <a:pt x="397" y="410"/>
                  </a:lnTo>
                  <a:cubicBezTo>
                    <a:pt x="397" y="401"/>
                    <a:pt x="393" y="392"/>
                    <a:pt x="387" y="386"/>
                  </a:cubicBezTo>
                  <a:cubicBezTo>
                    <a:pt x="374" y="373"/>
                    <a:pt x="351" y="373"/>
                    <a:pt x="338" y="386"/>
                  </a:cubicBezTo>
                  <a:cubicBezTo>
                    <a:pt x="333" y="390"/>
                    <a:pt x="330" y="396"/>
                    <a:pt x="329" y="402"/>
                  </a:cubicBezTo>
                  <a:lnTo>
                    <a:pt x="297" y="402"/>
                  </a:lnTo>
                  <a:lnTo>
                    <a:pt x="266" y="434"/>
                  </a:lnTo>
                  <a:cubicBezTo>
                    <a:pt x="252" y="426"/>
                    <a:pt x="234" y="427"/>
                    <a:pt x="223" y="438"/>
                  </a:cubicBezTo>
                  <a:cubicBezTo>
                    <a:pt x="216" y="445"/>
                    <a:pt x="213" y="454"/>
                    <a:pt x="213" y="463"/>
                  </a:cubicBezTo>
                  <a:cubicBezTo>
                    <a:pt x="213" y="472"/>
                    <a:pt x="216" y="481"/>
                    <a:pt x="223" y="487"/>
                  </a:cubicBezTo>
                  <a:cubicBezTo>
                    <a:pt x="229" y="494"/>
                    <a:pt x="238" y="498"/>
                    <a:pt x="247" y="498"/>
                  </a:cubicBezTo>
                  <a:cubicBezTo>
                    <a:pt x="257" y="498"/>
                    <a:pt x="265" y="494"/>
                    <a:pt x="272" y="487"/>
                  </a:cubicBezTo>
                  <a:cubicBezTo>
                    <a:pt x="283" y="476"/>
                    <a:pt x="285" y="458"/>
                    <a:pt x="277" y="445"/>
                  </a:cubicBezTo>
                  <a:lnTo>
                    <a:pt x="303" y="418"/>
                  </a:lnTo>
                  <a:lnTo>
                    <a:pt x="329" y="418"/>
                  </a:lnTo>
                  <a:cubicBezTo>
                    <a:pt x="330" y="424"/>
                    <a:pt x="333" y="430"/>
                    <a:pt x="338" y="435"/>
                  </a:cubicBezTo>
                  <a:cubicBezTo>
                    <a:pt x="344" y="441"/>
                    <a:pt x="353" y="445"/>
                    <a:pt x="362" y="445"/>
                  </a:cubicBezTo>
                  <a:cubicBezTo>
                    <a:pt x="372" y="445"/>
                    <a:pt x="380" y="441"/>
                    <a:pt x="387" y="435"/>
                  </a:cubicBezTo>
                  <a:cubicBezTo>
                    <a:pt x="393" y="428"/>
                    <a:pt x="397" y="419"/>
                    <a:pt x="397" y="410"/>
                  </a:cubicBezTo>
                  <a:close/>
                  <a:moveTo>
                    <a:pt x="158" y="428"/>
                  </a:moveTo>
                  <a:lnTo>
                    <a:pt x="158" y="428"/>
                  </a:lnTo>
                  <a:lnTo>
                    <a:pt x="158" y="359"/>
                  </a:lnTo>
                  <a:lnTo>
                    <a:pt x="197" y="320"/>
                  </a:lnTo>
                  <a:lnTo>
                    <a:pt x="311" y="320"/>
                  </a:lnTo>
                  <a:cubicBezTo>
                    <a:pt x="315" y="335"/>
                    <a:pt x="328" y="347"/>
                    <a:pt x="345" y="347"/>
                  </a:cubicBezTo>
                  <a:cubicBezTo>
                    <a:pt x="364" y="347"/>
                    <a:pt x="380" y="331"/>
                    <a:pt x="380" y="312"/>
                  </a:cubicBezTo>
                  <a:cubicBezTo>
                    <a:pt x="380" y="293"/>
                    <a:pt x="364" y="277"/>
                    <a:pt x="345" y="277"/>
                  </a:cubicBezTo>
                  <a:cubicBezTo>
                    <a:pt x="328" y="277"/>
                    <a:pt x="315" y="289"/>
                    <a:pt x="311" y="304"/>
                  </a:cubicBezTo>
                  <a:lnTo>
                    <a:pt x="202" y="304"/>
                  </a:lnTo>
                  <a:lnTo>
                    <a:pt x="202" y="239"/>
                  </a:lnTo>
                  <a:cubicBezTo>
                    <a:pt x="217" y="236"/>
                    <a:pt x="229" y="222"/>
                    <a:pt x="229" y="205"/>
                  </a:cubicBezTo>
                  <a:cubicBezTo>
                    <a:pt x="229" y="186"/>
                    <a:pt x="213" y="171"/>
                    <a:pt x="194" y="171"/>
                  </a:cubicBezTo>
                  <a:cubicBezTo>
                    <a:pt x="175" y="171"/>
                    <a:pt x="160" y="186"/>
                    <a:pt x="160" y="205"/>
                  </a:cubicBezTo>
                  <a:cubicBezTo>
                    <a:pt x="160" y="222"/>
                    <a:pt x="171" y="236"/>
                    <a:pt x="187" y="239"/>
                  </a:cubicBezTo>
                  <a:lnTo>
                    <a:pt x="187" y="309"/>
                  </a:lnTo>
                  <a:lnTo>
                    <a:pt x="143" y="352"/>
                  </a:lnTo>
                  <a:lnTo>
                    <a:pt x="143" y="428"/>
                  </a:lnTo>
                  <a:cubicBezTo>
                    <a:pt x="127" y="431"/>
                    <a:pt x="116" y="445"/>
                    <a:pt x="116" y="461"/>
                  </a:cubicBezTo>
                  <a:cubicBezTo>
                    <a:pt x="116" y="481"/>
                    <a:pt x="131" y="496"/>
                    <a:pt x="150" y="496"/>
                  </a:cubicBezTo>
                  <a:cubicBezTo>
                    <a:pt x="170" y="496"/>
                    <a:pt x="185" y="481"/>
                    <a:pt x="185" y="461"/>
                  </a:cubicBezTo>
                  <a:cubicBezTo>
                    <a:pt x="185" y="445"/>
                    <a:pt x="174" y="431"/>
                    <a:pt x="158" y="428"/>
                  </a:cubicBezTo>
                  <a:close/>
                  <a:moveTo>
                    <a:pt x="55" y="428"/>
                  </a:moveTo>
                  <a:lnTo>
                    <a:pt x="55" y="428"/>
                  </a:lnTo>
                  <a:lnTo>
                    <a:pt x="55" y="353"/>
                  </a:lnTo>
                  <a:lnTo>
                    <a:pt x="101" y="308"/>
                  </a:lnTo>
                  <a:cubicBezTo>
                    <a:pt x="106" y="312"/>
                    <a:pt x="112" y="313"/>
                    <a:pt x="119" y="313"/>
                  </a:cubicBezTo>
                  <a:cubicBezTo>
                    <a:pt x="128" y="313"/>
                    <a:pt x="137" y="310"/>
                    <a:pt x="143" y="303"/>
                  </a:cubicBezTo>
                  <a:cubicBezTo>
                    <a:pt x="150" y="297"/>
                    <a:pt x="154" y="288"/>
                    <a:pt x="154" y="279"/>
                  </a:cubicBezTo>
                  <a:cubicBezTo>
                    <a:pt x="154" y="270"/>
                    <a:pt x="150" y="261"/>
                    <a:pt x="143" y="254"/>
                  </a:cubicBezTo>
                  <a:cubicBezTo>
                    <a:pt x="130" y="241"/>
                    <a:pt x="108" y="241"/>
                    <a:pt x="94" y="254"/>
                  </a:cubicBezTo>
                  <a:cubicBezTo>
                    <a:pt x="83" y="266"/>
                    <a:pt x="81" y="284"/>
                    <a:pt x="90" y="297"/>
                  </a:cubicBezTo>
                  <a:lnTo>
                    <a:pt x="55" y="331"/>
                  </a:lnTo>
                  <a:lnTo>
                    <a:pt x="55" y="129"/>
                  </a:lnTo>
                  <a:lnTo>
                    <a:pt x="107" y="77"/>
                  </a:lnTo>
                  <a:cubicBezTo>
                    <a:pt x="113" y="81"/>
                    <a:pt x="119" y="83"/>
                    <a:pt x="126" y="83"/>
                  </a:cubicBezTo>
                  <a:cubicBezTo>
                    <a:pt x="145" y="83"/>
                    <a:pt x="160" y="67"/>
                    <a:pt x="160" y="48"/>
                  </a:cubicBezTo>
                  <a:cubicBezTo>
                    <a:pt x="160" y="29"/>
                    <a:pt x="145" y="13"/>
                    <a:pt x="126" y="13"/>
                  </a:cubicBezTo>
                  <a:cubicBezTo>
                    <a:pt x="106" y="13"/>
                    <a:pt x="91" y="29"/>
                    <a:pt x="91" y="48"/>
                  </a:cubicBezTo>
                  <a:cubicBezTo>
                    <a:pt x="91" y="55"/>
                    <a:pt x="93" y="61"/>
                    <a:pt x="96" y="66"/>
                  </a:cubicBezTo>
                  <a:lnTo>
                    <a:pt x="40" y="123"/>
                  </a:lnTo>
                  <a:lnTo>
                    <a:pt x="40" y="428"/>
                  </a:lnTo>
                  <a:cubicBezTo>
                    <a:pt x="25" y="431"/>
                    <a:pt x="13" y="445"/>
                    <a:pt x="13" y="461"/>
                  </a:cubicBezTo>
                  <a:cubicBezTo>
                    <a:pt x="13" y="481"/>
                    <a:pt x="29" y="497"/>
                    <a:pt x="48" y="497"/>
                  </a:cubicBezTo>
                  <a:cubicBezTo>
                    <a:pt x="66" y="497"/>
                    <a:pt x="82" y="481"/>
                    <a:pt x="82" y="461"/>
                  </a:cubicBezTo>
                  <a:cubicBezTo>
                    <a:pt x="82" y="445"/>
                    <a:pt x="71" y="431"/>
                    <a:pt x="55" y="428"/>
                  </a:cubicBezTo>
                  <a:close/>
                  <a:moveTo>
                    <a:pt x="283" y="203"/>
                  </a:moveTo>
                  <a:lnTo>
                    <a:pt x="283" y="203"/>
                  </a:lnTo>
                  <a:cubicBezTo>
                    <a:pt x="268" y="206"/>
                    <a:pt x="257" y="220"/>
                    <a:pt x="257" y="236"/>
                  </a:cubicBezTo>
                  <a:cubicBezTo>
                    <a:pt x="257" y="255"/>
                    <a:pt x="272" y="271"/>
                    <a:pt x="291" y="271"/>
                  </a:cubicBezTo>
                  <a:cubicBezTo>
                    <a:pt x="310" y="271"/>
                    <a:pt x="326" y="255"/>
                    <a:pt x="326" y="236"/>
                  </a:cubicBezTo>
                  <a:cubicBezTo>
                    <a:pt x="326" y="220"/>
                    <a:pt x="314" y="206"/>
                    <a:pt x="299" y="203"/>
                  </a:cubicBezTo>
                  <a:lnTo>
                    <a:pt x="299" y="136"/>
                  </a:lnTo>
                  <a:cubicBezTo>
                    <a:pt x="314" y="132"/>
                    <a:pt x="326" y="118"/>
                    <a:pt x="326" y="102"/>
                  </a:cubicBezTo>
                  <a:cubicBezTo>
                    <a:pt x="326" y="83"/>
                    <a:pt x="310" y="67"/>
                    <a:pt x="291" y="67"/>
                  </a:cubicBezTo>
                  <a:cubicBezTo>
                    <a:pt x="272" y="67"/>
                    <a:pt x="256" y="83"/>
                    <a:pt x="256" y="102"/>
                  </a:cubicBezTo>
                  <a:cubicBezTo>
                    <a:pt x="256" y="118"/>
                    <a:pt x="268" y="132"/>
                    <a:pt x="283" y="136"/>
                  </a:cubicBezTo>
                  <a:lnTo>
                    <a:pt x="283" y="203"/>
                  </a:lnTo>
                  <a:close/>
                  <a:moveTo>
                    <a:pt x="240" y="37"/>
                  </a:moveTo>
                  <a:lnTo>
                    <a:pt x="240" y="37"/>
                  </a:lnTo>
                  <a:lnTo>
                    <a:pt x="124" y="153"/>
                  </a:lnTo>
                  <a:cubicBezTo>
                    <a:pt x="111" y="145"/>
                    <a:pt x="93" y="147"/>
                    <a:pt x="81" y="158"/>
                  </a:cubicBezTo>
                  <a:cubicBezTo>
                    <a:pt x="68" y="172"/>
                    <a:pt x="68" y="194"/>
                    <a:pt x="81" y="207"/>
                  </a:cubicBezTo>
                  <a:cubicBezTo>
                    <a:pt x="88" y="214"/>
                    <a:pt x="97" y="217"/>
                    <a:pt x="106" y="217"/>
                  </a:cubicBezTo>
                  <a:cubicBezTo>
                    <a:pt x="115" y="217"/>
                    <a:pt x="124" y="214"/>
                    <a:pt x="130" y="207"/>
                  </a:cubicBezTo>
                  <a:cubicBezTo>
                    <a:pt x="142" y="195"/>
                    <a:pt x="144" y="178"/>
                    <a:pt x="135" y="164"/>
                  </a:cubicBezTo>
                  <a:lnTo>
                    <a:pt x="247" y="53"/>
                  </a:lnTo>
                  <a:lnTo>
                    <a:pt x="339" y="53"/>
                  </a:lnTo>
                  <a:lnTo>
                    <a:pt x="481" y="195"/>
                  </a:lnTo>
                  <a:cubicBezTo>
                    <a:pt x="478" y="200"/>
                    <a:pt x="476" y="207"/>
                    <a:pt x="476" y="213"/>
                  </a:cubicBezTo>
                  <a:cubicBezTo>
                    <a:pt x="476" y="223"/>
                    <a:pt x="479" y="231"/>
                    <a:pt x="486" y="238"/>
                  </a:cubicBezTo>
                  <a:cubicBezTo>
                    <a:pt x="493" y="244"/>
                    <a:pt x="501" y="248"/>
                    <a:pt x="510" y="248"/>
                  </a:cubicBezTo>
                  <a:cubicBezTo>
                    <a:pt x="520" y="248"/>
                    <a:pt x="528" y="244"/>
                    <a:pt x="535" y="238"/>
                  </a:cubicBezTo>
                  <a:cubicBezTo>
                    <a:pt x="542" y="231"/>
                    <a:pt x="545" y="223"/>
                    <a:pt x="545" y="213"/>
                  </a:cubicBezTo>
                  <a:cubicBezTo>
                    <a:pt x="545" y="204"/>
                    <a:pt x="541" y="195"/>
                    <a:pt x="535" y="189"/>
                  </a:cubicBezTo>
                  <a:cubicBezTo>
                    <a:pt x="524" y="178"/>
                    <a:pt x="505" y="176"/>
                    <a:pt x="492" y="184"/>
                  </a:cubicBezTo>
                  <a:lnTo>
                    <a:pt x="345" y="37"/>
                  </a:lnTo>
                  <a:lnTo>
                    <a:pt x="240" y="37"/>
                  </a:lnTo>
                  <a:close/>
                  <a:moveTo>
                    <a:pt x="475" y="49"/>
                  </a:moveTo>
                  <a:lnTo>
                    <a:pt x="475" y="49"/>
                  </a:lnTo>
                  <a:cubicBezTo>
                    <a:pt x="475" y="58"/>
                    <a:pt x="478" y="66"/>
                    <a:pt x="485" y="73"/>
                  </a:cubicBezTo>
                  <a:cubicBezTo>
                    <a:pt x="491" y="80"/>
                    <a:pt x="500" y="83"/>
                    <a:pt x="509" y="83"/>
                  </a:cubicBezTo>
                  <a:cubicBezTo>
                    <a:pt x="516" y="83"/>
                    <a:pt x="522" y="81"/>
                    <a:pt x="527" y="78"/>
                  </a:cubicBezTo>
                  <a:lnTo>
                    <a:pt x="577" y="127"/>
                  </a:lnTo>
                  <a:lnTo>
                    <a:pt x="577" y="210"/>
                  </a:lnTo>
                  <a:cubicBezTo>
                    <a:pt x="570" y="211"/>
                    <a:pt x="564" y="214"/>
                    <a:pt x="560" y="219"/>
                  </a:cubicBezTo>
                  <a:cubicBezTo>
                    <a:pt x="553" y="225"/>
                    <a:pt x="550" y="234"/>
                    <a:pt x="550" y="243"/>
                  </a:cubicBezTo>
                  <a:cubicBezTo>
                    <a:pt x="550" y="252"/>
                    <a:pt x="553" y="261"/>
                    <a:pt x="560" y="268"/>
                  </a:cubicBezTo>
                  <a:cubicBezTo>
                    <a:pt x="566" y="274"/>
                    <a:pt x="575" y="278"/>
                    <a:pt x="584" y="278"/>
                  </a:cubicBezTo>
                  <a:cubicBezTo>
                    <a:pt x="594" y="278"/>
                    <a:pt x="602" y="274"/>
                    <a:pt x="609" y="268"/>
                  </a:cubicBezTo>
                  <a:cubicBezTo>
                    <a:pt x="615" y="261"/>
                    <a:pt x="619" y="252"/>
                    <a:pt x="619" y="243"/>
                  </a:cubicBezTo>
                  <a:cubicBezTo>
                    <a:pt x="619" y="234"/>
                    <a:pt x="615" y="225"/>
                    <a:pt x="609" y="219"/>
                  </a:cubicBezTo>
                  <a:cubicBezTo>
                    <a:pt x="604" y="214"/>
                    <a:pt x="598" y="211"/>
                    <a:pt x="592" y="210"/>
                  </a:cubicBezTo>
                  <a:lnTo>
                    <a:pt x="592" y="121"/>
                  </a:lnTo>
                  <a:lnTo>
                    <a:pt x="538" y="67"/>
                  </a:lnTo>
                  <a:cubicBezTo>
                    <a:pt x="547" y="54"/>
                    <a:pt x="545" y="36"/>
                    <a:pt x="534" y="24"/>
                  </a:cubicBezTo>
                  <a:cubicBezTo>
                    <a:pt x="521" y="11"/>
                    <a:pt x="498" y="11"/>
                    <a:pt x="485" y="24"/>
                  </a:cubicBezTo>
                  <a:cubicBezTo>
                    <a:pt x="478" y="31"/>
                    <a:pt x="475" y="39"/>
                    <a:pt x="475" y="49"/>
                  </a:cubicBezTo>
                  <a:close/>
                  <a:moveTo>
                    <a:pt x="630" y="180"/>
                  </a:moveTo>
                  <a:lnTo>
                    <a:pt x="630" y="180"/>
                  </a:lnTo>
                  <a:cubicBezTo>
                    <a:pt x="636" y="186"/>
                    <a:pt x="645" y="190"/>
                    <a:pt x="654" y="190"/>
                  </a:cubicBezTo>
                  <a:cubicBezTo>
                    <a:pt x="664" y="190"/>
                    <a:pt x="672" y="186"/>
                    <a:pt x="679" y="180"/>
                  </a:cubicBezTo>
                  <a:cubicBezTo>
                    <a:pt x="685" y="173"/>
                    <a:pt x="689" y="165"/>
                    <a:pt x="689" y="155"/>
                  </a:cubicBezTo>
                  <a:cubicBezTo>
                    <a:pt x="689" y="146"/>
                    <a:pt x="685" y="137"/>
                    <a:pt x="679" y="131"/>
                  </a:cubicBezTo>
                  <a:cubicBezTo>
                    <a:pt x="674" y="126"/>
                    <a:pt x="668" y="123"/>
                    <a:pt x="662" y="122"/>
                  </a:cubicBezTo>
                  <a:lnTo>
                    <a:pt x="662" y="84"/>
                  </a:lnTo>
                  <a:lnTo>
                    <a:pt x="668" y="77"/>
                  </a:lnTo>
                  <a:cubicBezTo>
                    <a:pt x="674" y="81"/>
                    <a:pt x="681" y="83"/>
                    <a:pt x="688" y="83"/>
                  </a:cubicBezTo>
                  <a:cubicBezTo>
                    <a:pt x="697" y="83"/>
                    <a:pt x="706" y="80"/>
                    <a:pt x="712" y="73"/>
                  </a:cubicBezTo>
                  <a:cubicBezTo>
                    <a:pt x="719" y="67"/>
                    <a:pt x="722" y="58"/>
                    <a:pt x="722" y="49"/>
                  </a:cubicBezTo>
                  <a:cubicBezTo>
                    <a:pt x="722" y="39"/>
                    <a:pt x="719" y="31"/>
                    <a:pt x="712" y="24"/>
                  </a:cubicBezTo>
                  <a:cubicBezTo>
                    <a:pt x="699" y="11"/>
                    <a:pt x="676" y="11"/>
                    <a:pt x="663" y="24"/>
                  </a:cubicBezTo>
                  <a:cubicBezTo>
                    <a:pt x="652" y="36"/>
                    <a:pt x="650" y="53"/>
                    <a:pt x="658" y="66"/>
                  </a:cubicBezTo>
                  <a:lnTo>
                    <a:pt x="647" y="77"/>
                  </a:lnTo>
                  <a:lnTo>
                    <a:pt x="647" y="122"/>
                  </a:lnTo>
                  <a:cubicBezTo>
                    <a:pt x="640" y="123"/>
                    <a:pt x="634" y="126"/>
                    <a:pt x="630" y="131"/>
                  </a:cubicBezTo>
                  <a:cubicBezTo>
                    <a:pt x="616" y="144"/>
                    <a:pt x="616" y="166"/>
                    <a:pt x="630" y="180"/>
                  </a:cubicBezTo>
                  <a:close/>
                  <a:moveTo>
                    <a:pt x="1077" y="30"/>
                  </a:moveTo>
                  <a:lnTo>
                    <a:pt x="1077" y="30"/>
                  </a:lnTo>
                  <a:lnTo>
                    <a:pt x="1077" y="480"/>
                  </a:lnTo>
                  <a:cubicBezTo>
                    <a:pt x="1077" y="497"/>
                    <a:pt x="1063" y="510"/>
                    <a:pt x="1047" y="510"/>
                  </a:cubicBezTo>
                  <a:lnTo>
                    <a:pt x="30" y="510"/>
                  </a:lnTo>
                  <a:cubicBezTo>
                    <a:pt x="14" y="510"/>
                    <a:pt x="0" y="497"/>
                    <a:pt x="0" y="480"/>
                  </a:cubicBezTo>
                  <a:lnTo>
                    <a:pt x="0" y="30"/>
                  </a:lnTo>
                  <a:cubicBezTo>
                    <a:pt x="0" y="13"/>
                    <a:pt x="14" y="0"/>
                    <a:pt x="30" y="0"/>
                  </a:cubicBezTo>
                  <a:lnTo>
                    <a:pt x="1047" y="0"/>
                  </a:lnTo>
                  <a:cubicBezTo>
                    <a:pt x="1063" y="0"/>
                    <a:pt x="1077" y="13"/>
                    <a:pt x="1077" y="30"/>
                  </a:cubicBezTo>
                  <a:close/>
                  <a:moveTo>
                    <a:pt x="974" y="284"/>
                  </a:moveTo>
                  <a:lnTo>
                    <a:pt x="974" y="284"/>
                  </a:lnTo>
                  <a:cubicBezTo>
                    <a:pt x="968" y="284"/>
                    <a:pt x="964" y="286"/>
                    <a:pt x="960" y="290"/>
                  </a:cubicBezTo>
                  <a:cubicBezTo>
                    <a:pt x="956" y="293"/>
                    <a:pt x="954" y="298"/>
                    <a:pt x="954" y="303"/>
                  </a:cubicBezTo>
                  <a:cubicBezTo>
                    <a:pt x="954" y="308"/>
                    <a:pt x="956" y="313"/>
                    <a:pt x="960" y="317"/>
                  </a:cubicBezTo>
                  <a:cubicBezTo>
                    <a:pt x="964" y="320"/>
                    <a:pt x="969" y="322"/>
                    <a:pt x="974" y="322"/>
                  </a:cubicBezTo>
                  <a:cubicBezTo>
                    <a:pt x="979" y="322"/>
                    <a:pt x="984" y="320"/>
                    <a:pt x="987" y="317"/>
                  </a:cubicBezTo>
                  <a:cubicBezTo>
                    <a:pt x="995" y="309"/>
                    <a:pt x="995" y="297"/>
                    <a:pt x="987" y="290"/>
                  </a:cubicBezTo>
                  <a:cubicBezTo>
                    <a:pt x="984" y="286"/>
                    <a:pt x="979" y="284"/>
                    <a:pt x="974" y="284"/>
                  </a:cubicBezTo>
                  <a:close/>
                  <a:moveTo>
                    <a:pt x="996" y="449"/>
                  </a:moveTo>
                  <a:lnTo>
                    <a:pt x="996" y="449"/>
                  </a:lnTo>
                  <a:cubicBezTo>
                    <a:pt x="989" y="456"/>
                    <a:pt x="989" y="469"/>
                    <a:pt x="996" y="476"/>
                  </a:cubicBezTo>
                  <a:cubicBezTo>
                    <a:pt x="1003" y="483"/>
                    <a:pt x="1016" y="483"/>
                    <a:pt x="1023" y="476"/>
                  </a:cubicBezTo>
                  <a:cubicBezTo>
                    <a:pt x="1031" y="469"/>
                    <a:pt x="1031" y="456"/>
                    <a:pt x="1023" y="449"/>
                  </a:cubicBezTo>
                  <a:cubicBezTo>
                    <a:pt x="1020" y="445"/>
                    <a:pt x="1015" y="443"/>
                    <a:pt x="1010" y="443"/>
                  </a:cubicBezTo>
                  <a:cubicBezTo>
                    <a:pt x="1005" y="443"/>
                    <a:pt x="1000" y="445"/>
                    <a:pt x="996" y="449"/>
                  </a:cubicBezTo>
                  <a:close/>
                  <a:moveTo>
                    <a:pt x="869" y="30"/>
                  </a:moveTo>
                  <a:lnTo>
                    <a:pt x="869" y="30"/>
                  </a:lnTo>
                  <a:cubicBezTo>
                    <a:pt x="858" y="30"/>
                    <a:pt x="850" y="39"/>
                    <a:pt x="850" y="49"/>
                  </a:cubicBezTo>
                  <a:cubicBezTo>
                    <a:pt x="850" y="55"/>
                    <a:pt x="852" y="59"/>
                    <a:pt x="855" y="63"/>
                  </a:cubicBezTo>
                  <a:cubicBezTo>
                    <a:pt x="859" y="67"/>
                    <a:pt x="864" y="69"/>
                    <a:pt x="869" y="69"/>
                  </a:cubicBezTo>
                  <a:cubicBezTo>
                    <a:pt x="879" y="69"/>
                    <a:pt x="888" y="60"/>
                    <a:pt x="888" y="49"/>
                  </a:cubicBezTo>
                  <a:cubicBezTo>
                    <a:pt x="888" y="39"/>
                    <a:pt x="879" y="30"/>
                    <a:pt x="869" y="30"/>
                  </a:cubicBezTo>
                  <a:close/>
                  <a:moveTo>
                    <a:pt x="905" y="476"/>
                  </a:moveTo>
                  <a:lnTo>
                    <a:pt x="905" y="476"/>
                  </a:lnTo>
                  <a:cubicBezTo>
                    <a:pt x="912" y="469"/>
                    <a:pt x="912" y="456"/>
                    <a:pt x="905" y="449"/>
                  </a:cubicBezTo>
                  <a:cubicBezTo>
                    <a:pt x="901" y="445"/>
                    <a:pt x="896" y="443"/>
                    <a:pt x="891" y="443"/>
                  </a:cubicBezTo>
                  <a:cubicBezTo>
                    <a:pt x="886" y="443"/>
                    <a:pt x="881" y="445"/>
                    <a:pt x="878" y="449"/>
                  </a:cubicBezTo>
                  <a:cubicBezTo>
                    <a:pt x="870" y="456"/>
                    <a:pt x="870" y="469"/>
                    <a:pt x="878" y="476"/>
                  </a:cubicBezTo>
                  <a:cubicBezTo>
                    <a:pt x="885" y="483"/>
                    <a:pt x="897" y="483"/>
                    <a:pt x="905" y="476"/>
                  </a:cubicBezTo>
                  <a:close/>
                  <a:moveTo>
                    <a:pt x="900" y="258"/>
                  </a:moveTo>
                  <a:lnTo>
                    <a:pt x="900" y="258"/>
                  </a:lnTo>
                  <a:cubicBezTo>
                    <a:pt x="905" y="258"/>
                    <a:pt x="910" y="256"/>
                    <a:pt x="914" y="253"/>
                  </a:cubicBezTo>
                  <a:cubicBezTo>
                    <a:pt x="921" y="245"/>
                    <a:pt x="921" y="233"/>
                    <a:pt x="914" y="226"/>
                  </a:cubicBezTo>
                  <a:cubicBezTo>
                    <a:pt x="910" y="222"/>
                    <a:pt x="905" y="220"/>
                    <a:pt x="900" y="220"/>
                  </a:cubicBezTo>
                  <a:cubicBezTo>
                    <a:pt x="895" y="220"/>
                    <a:pt x="890" y="222"/>
                    <a:pt x="887" y="226"/>
                  </a:cubicBezTo>
                  <a:cubicBezTo>
                    <a:pt x="883" y="229"/>
                    <a:pt x="881" y="234"/>
                    <a:pt x="881" y="239"/>
                  </a:cubicBezTo>
                  <a:cubicBezTo>
                    <a:pt x="881" y="244"/>
                    <a:pt x="883" y="249"/>
                    <a:pt x="887" y="253"/>
                  </a:cubicBezTo>
                  <a:cubicBezTo>
                    <a:pt x="890" y="256"/>
                    <a:pt x="895" y="258"/>
                    <a:pt x="900" y="258"/>
                  </a:cubicBezTo>
                  <a:close/>
                  <a:moveTo>
                    <a:pt x="856" y="192"/>
                  </a:moveTo>
                  <a:lnTo>
                    <a:pt x="856" y="192"/>
                  </a:lnTo>
                  <a:cubicBezTo>
                    <a:pt x="860" y="188"/>
                    <a:pt x="862" y="183"/>
                    <a:pt x="862" y="178"/>
                  </a:cubicBezTo>
                  <a:cubicBezTo>
                    <a:pt x="862" y="173"/>
                    <a:pt x="860" y="168"/>
                    <a:pt x="856" y="165"/>
                  </a:cubicBezTo>
                  <a:cubicBezTo>
                    <a:pt x="852" y="161"/>
                    <a:pt x="847" y="159"/>
                    <a:pt x="842" y="159"/>
                  </a:cubicBezTo>
                  <a:cubicBezTo>
                    <a:pt x="837" y="159"/>
                    <a:pt x="832" y="161"/>
                    <a:pt x="829" y="165"/>
                  </a:cubicBezTo>
                  <a:cubicBezTo>
                    <a:pt x="821" y="172"/>
                    <a:pt x="821" y="184"/>
                    <a:pt x="829" y="192"/>
                  </a:cubicBezTo>
                  <a:cubicBezTo>
                    <a:pt x="836" y="199"/>
                    <a:pt x="849" y="199"/>
                    <a:pt x="856" y="192"/>
                  </a:cubicBezTo>
                  <a:close/>
                  <a:moveTo>
                    <a:pt x="801" y="106"/>
                  </a:moveTo>
                  <a:lnTo>
                    <a:pt x="801" y="106"/>
                  </a:lnTo>
                  <a:cubicBezTo>
                    <a:pt x="801" y="95"/>
                    <a:pt x="793" y="87"/>
                    <a:pt x="782" y="87"/>
                  </a:cubicBezTo>
                  <a:cubicBezTo>
                    <a:pt x="772" y="87"/>
                    <a:pt x="763" y="95"/>
                    <a:pt x="763" y="106"/>
                  </a:cubicBezTo>
                  <a:cubicBezTo>
                    <a:pt x="763" y="116"/>
                    <a:pt x="772" y="125"/>
                    <a:pt x="782" y="125"/>
                  </a:cubicBezTo>
                  <a:cubicBezTo>
                    <a:pt x="793" y="125"/>
                    <a:pt x="801" y="116"/>
                    <a:pt x="801" y="106"/>
                  </a:cubicBezTo>
                  <a:close/>
                  <a:moveTo>
                    <a:pt x="106" y="163"/>
                  </a:moveTo>
                  <a:lnTo>
                    <a:pt x="106" y="163"/>
                  </a:lnTo>
                  <a:cubicBezTo>
                    <a:pt x="101" y="163"/>
                    <a:pt x="96" y="165"/>
                    <a:pt x="92" y="169"/>
                  </a:cubicBezTo>
                  <a:cubicBezTo>
                    <a:pt x="85" y="176"/>
                    <a:pt x="85" y="188"/>
                    <a:pt x="92" y="196"/>
                  </a:cubicBezTo>
                  <a:cubicBezTo>
                    <a:pt x="100" y="203"/>
                    <a:pt x="112" y="203"/>
                    <a:pt x="119" y="196"/>
                  </a:cubicBezTo>
                  <a:cubicBezTo>
                    <a:pt x="127" y="188"/>
                    <a:pt x="127" y="176"/>
                    <a:pt x="119" y="169"/>
                  </a:cubicBezTo>
                  <a:cubicBezTo>
                    <a:pt x="116" y="165"/>
                    <a:pt x="111" y="163"/>
                    <a:pt x="106" y="163"/>
                  </a:cubicBezTo>
                  <a:close/>
                  <a:moveTo>
                    <a:pt x="524" y="227"/>
                  </a:moveTo>
                  <a:lnTo>
                    <a:pt x="524" y="227"/>
                  </a:lnTo>
                  <a:cubicBezTo>
                    <a:pt x="528" y="223"/>
                    <a:pt x="530" y="218"/>
                    <a:pt x="530" y="213"/>
                  </a:cubicBezTo>
                  <a:cubicBezTo>
                    <a:pt x="530" y="208"/>
                    <a:pt x="528" y="203"/>
                    <a:pt x="524" y="200"/>
                  </a:cubicBezTo>
                  <a:cubicBezTo>
                    <a:pt x="520" y="196"/>
                    <a:pt x="516" y="194"/>
                    <a:pt x="510" y="194"/>
                  </a:cubicBezTo>
                  <a:cubicBezTo>
                    <a:pt x="505" y="194"/>
                    <a:pt x="501" y="196"/>
                    <a:pt x="497" y="200"/>
                  </a:cubicBezTo>
                  <a:cubicBezTo>
                    <a:pt x="493" y="203"/>
                    <a:pt x="491" y="208"/>
                    <a:pt x="491" y="213"/>
                  </a:cubicBezTo>
                  <a:cubicBezTo>
                    <a:pt x="491" y="218"/>
                    <a:pt x="493" y="223"/>
                    <a:pt x="497" y="227"/>
                  </a:cubicBezTo>
                  <a:cubicBezTo>
                    <a:pt x="504" y="234"/>
                    <a:pt x="517" y="234"/>
                    <a:pt x="524" y="227"/>
                  </a:cubicBezTo>
                  <a:close/>
                  <a:moveTo>
                    <a:pt x="291" y="255"/>
                  </a:moveTo>
                  <a:lnTo>
                    <a:pt x="291" y="255"/>
                  </a:lnTo>
                  <a:cubicBezTo>
                    <a:pt x="302" y="255"/>
                    <a:pt x="310" y="247"/>
                    <a:pt x="310" y="236"/>
                  </a:cubicBezTo>
                  <a:cubicBezTo>
                    <a:pt x="310" y="225"/>
                    <a:pt x="302" y="217"/>
                    <a:pt x="291" y="217"/>
                  </a:cubicBezTo>
                  <a:cubicBezTo>
                    <a:pt x="281" y="217"/>
                    <a:pt x="272" y="225"/>
                    <a:pt x="272" y="236"/>
                  </a:cubicBezTo>
                  <a:cubicBezTo>
                    <a:pt x="272" y="247"/>
                    <a:pt x="281" y="255"/>
                    <a:pt x="291" y="255"/>
                  </a:cubicBezTo>
                  <a:close/>
                  <a:moveTo>
                    <a:pt x="310" y="102"/>
                  </a:moveTo>
                  <a:lnTo>
                    <a:pt x="310" y="102"/>
                  </a:lnTo>
                  <a:cubicBezTo>
                    <a:pt x="310" y="91"/>
                    <a:pt x="302" y="82"/>
                    <a:pt x="291" y="82"/>
                  </a:cubicBezTo>
                  <a:cubicBezTo>
                    <a:pt x="281" y="82"/>
                    <a:pt x="272" y="91"/>
                    <a:pt x="272" y="102"/>
                  </a:cubicBezTo>
                  <a:cubicBezTo>
                    <a:pt x="272" y="112"/>
                    <a:pt x="281" y="121"/>
                    <a:pt x="291" y="121"/>
                  </a:cubicBezTo>
                  <a:cubicBezTo>
                    <a:pt x="302" y="121"/>
                    <a:pt x="310" y="112"/>
                    <a:pt x="310" y="102"/>
                  </a:cubicBezTo>
                  <a:close/>
                  <a:moveTo>
                    <a:pt x="668" y="169"/>
                  </a:moveTo>
                  <a:lnTo>
                    <a:pt x="668" y="169"/>
                  </a:lnTo>
                  <a:cubicBezTo>
                    <a:pt x="671" y="165"/>
                    <a:pt x="673" y="160"/>
                    <a:pt x="673" y="155"/>
                  </a:cubicBezTo>
                  <a:cubicBezTo>
                    <a:pt x="673" y="150"/>
                    <a:pt x="671" y="145"/>
                    <a:pt x="668" y="142"/>
                  </a:cubicBezTo>
                  <a:cubicBezTo>
                    <a:pt x="664" y="138"/>
                    <a:pt x="659" y="136"/>
                    <a:pt x="654" y="136"/>
                  </a:cubicBezTo>
                  <a:cubicBezTo>
                    <a:pt x="649" y="136"/>
                    <a:pt x="644" y="138"/>
                    <a:pt x="641" y="142"/>
                  </a:cubicBezTo>
                  <a:cubicBezTo>
                    <a:pt x="633" y="149"/>
                    <a:pt x="633" y="161"/>
                    <a:pt x="641" y="169"/>
                  </a:cubicBezTo>
                  <a:cubicBezTo>
                    <a:pt x="648" y="176"/>
                    <a:pt x="661" y="176"/>
                    <a:pt x="668" y="169"/>
                  </a:cubicBezTo>
                  <a:close/>
                  <a:moveTo>
                    <a:pt x="523" y="62"/>
                  </a:moveTo>
                  <a:lnTo>
                    <a:pt x="523" y="62"/>
                  </a:lnTo>
                  <a:cubicBezTo>
                    <a:pt x="530" y="54"/>
                    <a:pt x="530" y="42"/>
                    <a:pt x="523" y="35"/>
                  </a:cubicBezTo>
                  <a:cubicBezTo>
                    <a:pt x="519" y="31"/>
                    <a:pt x="514" y="29"/>
                    <a:pt x="509" y="29"/>
                  </a:cubicBezTo>
                  <a:cubicBezTo>
                    <a:pt x="504" y="29"/>
                    <a:pt x="499" y="31"/>
                    <a:pt x="496" y="35"/>
                  </a:cubicBezTo>
                  <a:cubicBezTo>
                    <a:pt x="492" y="38"/>
                    <a:pt x="490" y="43"/>
                    <a:pt x="490" y="48"/>
                  </a:cubicBezTo>
                  <a:cubicBezTo>
                    <a:pt x="490" y="53"/>
                    <a:pt x="492" y="58"/>
                    <a:pt x="496" y="62"/>
                  </a:cubicBezTo>
                  <a:cubicBezTo>
                    <a:pt x="503" y="69"/>
                    <a:pt x="515" y="69"/>
                    <a:pt x="523" y="62"/>
                  </a:cubicBezTo>
                  <a:close/>
                  <a:moveTo>
                    <a:pt x="701" y="62"/>
                  </a:moveTo>
                  <a:lnTo>
                    <a:pt x="701" y="62"/>
                  </a:lnTo>
                  <a:cubicBezTo>
                    <a:pt x="705" y="58"/>
                    <a:pt x="707" y="54"/>
                    <a:pt x="707" y="49"/>
                  </a:cubicBezTo>
                  <a:cubicBezTo>
                    <a:pt x="707" y="43"/>
                    <a:pt x="705" y="39"/>
                    <a:pt x="701" y="35"/>
                  </a:cubicBezTo>
                  <a:cubicBezTo>
                    <a:pt x="698" y="31"/>
                    <a:pt x="693" y="29"/>
                    <a:pt x="688" y="29"/>
                  </a:cubicBezTo>
                  <a:cubicBezTo>
                    <a:pt x="682" y="29"/>
                    <a:pt x="678" y="31"/>
                    <a:pt x="674" y="35"/>
                  </a:cubicBezTo>
                  <a:cubicBezTo>
                    <a:pt x="667" y="42"/>
                    <a:pt x="667" y="55"/>
                    <a:pt x="674" y="62"/>
                  </a:cubicBezTo>
                  <a:cubicBezTo>
                    <a:pt x="681" y="69"/>
                    <a:pt x="694" y="69"/>
                    <a:pt x="701" y="62"/>
                  </a:cubicBezTo>
                  <a:close/>
                  <a:moveTo>
                    <a:pt x="565" y="243"/>
                  </a:moveTo>
                  <a:lnTo>
                    <a:pt x="565" y="243"/>
                  </a:lnTo>
                  <a:cubicBezTo>
                    <a:pt x="565" y="248"/>
                    <a:pt x="567" y="253"/>
                    <a:pt x="571" y="256"/>
                  </a:cubicBezTo>
                  <a:cubicBezTo>
                    <a:pt x="578" y="264"/>
                    <a:pt x="591" y="264"/>
                    <a:pt x="598" y="256"/>
                  </a:cubicBezTo>
                  <a:cubicBezTo>
                    <a:pt x="601" y="253"/>
                    <a:pt x="603" y="248"/>
                    <a:pt x="603" y="243"/>
                  </a:cubicBezTo>
                  <a:cubicBezTo>
                    <a:pt x="603" y="238"/>
                    <a:pt x="602" y="233"/>
                    <a:pt x="598" y="229"/>
                  </a:cubicBezTo>
                  <a:cubicBezTo>
                    <a:pt x="594" y="226"/>
                    <a:pt x="589" y="224"/>
                    <a:pt x="584" y="224"/>
                  </a:cubicBezTo>
                  <a:cubicBezTo>
                    <a:pt x="579" y="224"/>
                    <a:pt x="574" y="226"/>
                    <a:pt x="571" y="229"/>
                  </a:cubicBezTo>
                  <a:cubicBezTo>
                    <a:pt x="567" y="233"/>
                    <a:pt x="565" y="238"/>
                    <a:pt x="565" y="243"/>
                  </a:cubicBezTo>
                  <a:close/>
                  <a:moveTo>
                    <a:pt x="132" y="292"/>
                  </a:moveTo>
                  <a:lnTo>
                    <a:pt x="132" y="292"/>
                  </a:lnTo>
                  <a:cubicBezTo>
                    <a:pt x="136" y="289"/>
                    <a:pt x="138" y="284"/>
                    <a:pt x="138" y="279"/>
                  </a:cubicBezTo>
                  <a:cubicBezTo>
                    <a:pt x="138" y="273"/>
                    <a:pt x="136" y="269"/>
                    <a:pt x="132" y="265"/>
                  </a:cubicBezTo>
                  <a:cubicBezTo>
                    <a:pt x="129" y="261"/>
                    <a:pt x="124" y="259"/>
                    <a:pt x="119" y="259"/>
                  </a:cubicBezTo>
                  <a:cubicBezTo>
                    <a:pt x="114" y="259"/>
                    <a:pt x="109" y="261"/>
                    <a:pt x="105" y="265"/>
                  </a:cubicBezTo>
                  <a:cubicBezTo>
                    <a:pt x="98" y="273"/>
                    <a:pt x="98" y="285"/>
                    <a:pt x="105" y="292"/>
                  </a:cubicBezTo>
                  <a:cubicBezTo>
                    <a:pt x="113" y="299"/>
                    <a:pt x="125" y="299"/>
                    <a:pt x="132" y="292"/>
                  </a:cubicBezTo>
                  <a:close/>
                  <a:moveTo>
                    <a:pt x="29" y="461"/>
                  </a:moveTo>
                  <a:lnTo>
                    <a:pt x="29" y="461"/>
                  </a:lnTo>
                  <a:cubicBezTo>
                    <a:pt x="29" y="472"/>
                    <a:pt x="38" y="481"/>
                    <a:pt x="48" y="481"/>
                  </a:cubicBezTo>
                  <a:cubicBezTo>
                    <a:pt x="58" y="481"/>
                    <a:pt x="67" y="472"/>
                    <a:pt x="67" y="461"/>
                  </a:cubicBezTo>
                  <a:cubicBezTo>
                    <a:pt x="67" y="450"/>
                    <a:pt x="58" y="442"/>
                    <a:pt x="48" y="442"/>
                  </a:cubicBezTo>
                  <a:cubicBezTo>
                    <a:pt x="37" y="442"/>
                    <a:pt x="29" y="450"/>
                    <a:pt x="29" y="461"/>
                  </a:cubicBezTo>
                  <a:close/>
                  <a:moveTo>
                    <a:pt x="247" y="444"/>
                  </a:moveTo>
                  <a:lnTo>
                    <a:pt x="247" y="444"/>
                  </a:lnTo>
                  <a:cubicBezTo>
                    <a:pt x="242" y="444"/>
                    <a:pt x="237" y="446"/>
                    <a:pt x="234" y="449"/>
                  </a:cubicBezTo>
                  <a:cubicBezTo>
                    <a:pt x="230" y="453"/>
                    <a:pt x="228" y="458"/>
                    <a:pt x="228" y="463"/>
                  </a:cubicBezTo>
                  <a:cubicBezTo>
                    <a:pt x="228" y="468"/>
                    <a:pt x="230" y="473"/>
                    <a:pt x="234" y="476"/>
                  </a:cubicBezTo>
                  <a:cubicBezTo>
                    <a:pt x="241" y="483"/>
                    <a:pt x="254" y="483"/>
                    <a:pt x="261" y="476"/>
                  </a:cubicBezTo>
                  <a:cubicBezTo>
                    <a:pt x="268" y="469"/>
                    <a:pt x="268" y="457"/>
                    <a:pt x="261" y="449"/>
                  </a:cubicBezTo>
                  <a:cubicBezTo>
                    <a:pt x="257" y="446"/>
                    <a:pt x="253" y="444"/>
                    <a:pt x="247" y="444"/>
                  </a:cubicBezTo>
                  <a:close/>
                  <a:moveTo>
                    <a:pt x="362" y="391"/>
                  </a:moveTo>
                  <a:lnTo>
                    <a:pt x="362" y="391"/>
                  </a:lnTo>
                  <a:cubicBezTo>
                    <a:pt x="357" y="391"/>
                    <a:pt x="352" y="393"/>
                    <a:pt x="349" y="396"/>
                  </a:cubicBezTo>
                  <a:cubicBezTo>
                    <a:pt x="341" y="404"/>
                    <a:pt x="341" y="416"/>
                    <a:pt x="349" y="423"/>
                  </a:cubicBezTo>
                  <a:cubicBezTo>
                    <a:pt x="356" y="431"/>
                    <a:pt x="369" y="431"/>
                    <a:pt x="376" y="423"/>
                  </a:cubicBezTo>
                  <a:cubicBezTo>
                    <a:pt x="380" y="420"/>
                    <a:pt x="382" y="415"/>
                    <a:pt x="382" y="410"/>
                  </a:cubicBezTo>
                  <a:cubicBezTo>
                    <a:pt x="382" y="405"/>
                    <a:pt x="380" y="400"/>
                    <a:pt x="376" y="396"/>
                  </a:cubicBezTo>
                  <a:cubicBezTo>
                    <a:pt x="372" y="393"/>
                    <a:pt x="368" y="391"/>
                    <a:pt x="362" y="391"/>
                  </a:cubicBezTo>
                  <a:close/>
                  <a:moveTo>
                    <a:pt x="712" y="238"/>
                  </a:moveTo>
                  <a:lnTo>
                    <a:pt x="712" y="238"/>
                  </a:lnTo>
                  <a:cubicBezTo>
                    <a:pt x="715" y="234"/>
                    <a:pt x="717" y="229"/>
                    <a:pt x="717" y="224"/>
                  </a:cubicBezTo>
                  <a:cubicBezTo>
                    <a:pt x="717" y="219"/>
                    <a:pt x="715" y="214"/>
                    <a:pt x="712" y="211"/>
                  </a:cubicBezTo>
                  <a:cubicBezTo>
                    <a:pt x="708" y="207"/>
                    <a:pt x="703" y="205"/>
                    <a:pt x="698" y="205"/>
                  </a:cubicBezTo>
                  <a:cubicBezTo>
                    <a:pt x="693" y="205"/>
                    <a:pt x="688" y="207"/>
                    <a:pt x="685" y="211"/>
                  </a:cubicBezTo>
                  <a:cubicBezTo>
                    <a:pt x="677" y="218"/>
                    <a:pt x="677" y="230"/>
                    <a:pt x="685" y="238"/>
                  </a:cubicBezTo>
                  <a:cubicBezTo>
                    <a:pt x="692" y="245"/>
                    <a:pt x="705" y="245"/>
                    <a:pt x="712" y="238"/>
                  </a:cubicBezTo>
                  <a:close/>
                  <a:moveTo>
                    <a:pt x="412" y="196"/>
                  </a:moveTo>
                  <a:lnTo>
                    <a:pt x="412" y="196"/>
                  </a:lnTo>
                  <a:cubicBezTo>
                    <a:pt x="408" y="193"/>
                    <a:pt x="404" y="191"/>
                    <a:pt x="398" y="191"/>
                  </a:cubicBezTo>
                  <a:cubicBezTo>
                    <a:pt x="393" y="191"/>
                    <a:pt x="389" y="193"/>
                    <a:pt x="385" y="196"/>
                  </a:cubicBezTo>
                  <a:cubicBezTo>
                    <a:pt x="377" y="204"/>
                    <a:pt x="377" y="216"/>
                    <a:pt x="385" y="223"/>
                  </a:cubicBezTo>
                  <a:cubicBezTo>
                    <a:pt x="392" y="231"/>
                    <a:pt x="405" y="231"/>
                    <a:pt x="412" y="223"/>
                  </a:cubicBezTo>
                  <a:cubicBezTo>
                    <a:pt x="419" y="216"/>
                    <a:pt x="419" y="204"/>
                    <a:pt x="412" y="196"/>
                  </a:cubicBezTo>
                  <a:close/>
                  <a:moveTo>
                    <a:pt x="131" y="461"/>
                  </a:moveTo>
                  <a:lnTo>
                    <a:pt x="131" y="461"/>
                  </a:lnTo>
                  <a:cubicBezTo>
                    <a:pt x="131" y="472"/>
                    <a:pt x="140" y="480"/>
                    <a:pt x="150" y="480"/>
                  </a:cubicBezTo>
                  <a:cubicBezTo>
                    <a:pt x="161" y="480"/>
                    <a:pt x="170" y="472"/>
                    <a:pt x="170" y="461"/>
                  </a:cubicBezTo>
                  <a:cubicBezTo>
                    <a:pt x="170" y="451"/>
                    <a:pt x="161" y="442"/>
                    <a:pt x="150" y="442"/>
                  </a:cubicBezTo>
                  <a:cubicBezTo>
                    <a:pt x="140" y="442"/>
                    <a:pt x="131" y="451"/>
                    <a:pt x="131" y="461"/>
                  </a:cubicBezTo>
                  <a:close/>
                  <a:moveTo>
                    <a:pt x="345" y="331"/>
                  </a:moveTo>
                  <a:lnTo>
                    <a:pt x="345" y="331"/>
                  </a:lnTo>
                  <a:cubicBezTo>
                    <a:pt x="355" y="331"/>
                    <a:pt x="364" y="322"/>
                    <a:pt x="364" y="312"/>
                  </a:cubicBezTo>
                  <a:cubicBezTo>
                    <a:pt x="364" y="301"/>
                    <a:pt x="355" y="293"/>
                    <a:pt x="345" y="293"/>
                  </a:cubicBezTo>
                  <a:cubicBezTo>
                    <a:pt x="334" y="293"/>
                    <a:pt x="326" y="301"/>
                    <a:pt x="326" y="312"/>
                  </a:cubicBezTo>
                  <a:cubicBezTo>
                    <a:pt x="326" y="322"/>
                    <a:pt x="334" y="331"/>
                    <a:pt x="345" y="331"/>
                  </a:cubicBezTo>
                  <a:close/>
                  <a:moveTo>
                    <a:pt x="126" y="67"/>
                  </a:moveTo>
                  <a:lnTo>
                    <a:pt x="126" y="67"/>
                  </a:lnTo>
                  <a:cubicBezTo>
                    <a:pt x="136" y="67"/>
                    <a:pt x="145" y="58"/>
                    <a:pt x="145" y="48"/>
                  </a:cubicBezTo>
                  <a:cubicBezTo>
                    <a:pt x="145" y="37"/>
                    <a:pt x="136" y="29"/>
                    <a:pt x="126" y="29"/>
                  </a:cubicBezTo>
                  <a:cubicBezTo>
                    <a:pt x="115" y="29"/>
                    <a:pt x="106" y="37"/>
                    <a:pt x="106" y="48"/>
                  </a:cubicBezTo>
                  <a:cubicBezTo>
                    <a:pt x="106" y="58"/>
                    <a:pt x="115" y="67"/>
                    <a:pt x="126" y="67"/>
                  </a:cubicBezTo>
                  <a:close/>
                  <a:moveTo>
                    <a:pt x="455" y="335"/>
                  </a:moveTo>
                  <a:lnTo>
                    <a:pt x="455" y="335"/>
                  </a:lnTo>
                  <a:cubicBezTo>
                    <a:pt x="455" y="325"/>
                    <a:pt x="447" y="316"/>
                    <a:pt x="436" y="316"/>
                  </a:cubicBezTo>
                  <a:cubicBezTo>
                    <a:pt x="426" y="316"/>
                    <a:pt x="417" y="325"/>
                    <a:pt x="417" y="335"/>
                  </a:cubicBezTo>
                  <a:cubicBezTo>
                    <a:pt x="417" y="346"/>
                    <a:pt x="426" y="354"/>
                    <a:pt x="436" y="354"/>
                  </a:cubicBezTo>
                  <a:cubicBezTo>
                    <a:pt x="447" y="354"/>
                    <a:pt x="455" y="346"/>
                    <a:pt x="455" y="335"/>
                  </a:cubicBezTo>
                  <a:close/>
                  <a:moveTo>
                    <a:pt x="194" y="224"/>
                  </a:moveTo>
                  <a:lnTo>
                    <a:pt x="194" y="224"/>
                  </a:lnTo>
                  <a:cubicBezTo>
                    <a:pt x="184" y="224"/>
                    <a:pt x="175" y="216"/>
                    <a:pt x="175" y="205"/>
                  </a:cubicBezTo>
                  <a:cubicBezTo>
                    <a:pt x="175" y="195"/>
                    <a:pt x="184" y="186"/>
                    <a:pt x="194" y="186"/>
                  </a:cubicBezTo>
                  <a:cubicBezTo>
                    <a:pt x="205" y="186"/>
                    <a:pt x="213" y="195"/>
                    <a:pt x="213" y="205"/>
                  </a:cubicBezTo>
                  <a:cubicBezTo>
                    <a:pt x="213" y="216"/>
                    <a:pt x="205" y="224"/>
                    <a:pt x="194" y="2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p:cNvSpPr>
              <a:spLocks/>
            </p:cNvSpPr>
            <p:nvPr/>
          </p:nvSpPr>
          <p:spPr bwMode="auto">
            <a:xfrm>
              <a:off x="3226" y="889"/>
              <a:ext cx="26" cy="237"/>
            </a:xfrm>
            <a:custGeom>
              <a:avLst/>
              <a:gdLst>
                <a:gd name="T0" fmla="*/ 39 w 59"/>
                <a:gd name="T1" fmla="*/ 481 h 539"/>
                <a:gd name="T2" fmla="*/ 39 w 59"/>
                <a:gd name="T3" fmla="*/ 481 h 539"/>
                <a:gd name="T4" fmla="*/ 39 w 59"/>
                <a:gd name="T5" fmla="*/ 58 h 539"/>
                <a:gd name="T6" fmla="*/ 59 w 59"/>
                <a:gd name="T7" fmla="*/ 30 h 539"/>
                <a:gd name="T8" fmla="*/ 29 w 59"/>
                <a:gd name="T9" fmla="*/ 0 h 539"/>
                <a:gd name="T10" fmla="*/ 0 w 59"/>
                <a:gd name="T11" fmla="*/ 30 h 539"/>
                <a:gd name="T12" fmla="*/ 19 w 59"/>
                <a:gd name="T13" fmla="*/ 58 h 539"/>
                <a:gd name="T14" fmla="*/ 19 w 59"/>
                <a:gd name="T15" fmla="*/ 481 h 539"/>
                <a:gd name="T16" fmla="*/ 0 w 59"/>
                <a:gd name="T17" fmla="*/ 509 h 539"/>
                <a:gd name="T18" fmla="*/ 29 w 59"/>
                <a:gd name="T19" fmla="*/ 539 h 539"/>
                <a:gd name="T20" fmla="*/ 59 w 59"/>
                <a:gd name="T21" fmla="*/ 509 h 539"/>
                <a:gd name="T22" fmla="*/ 39 w 59"/>
                <a:gd name="T23" fmla="*/ 481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539">
                  <a:moveTo>
                    <a:pt x="39" y="481"/>
                  </a:moveTo>
                  <a:lnTo>
                    <a:pt x="39" y="481"/>
                  </a:lnTo>
                  <a:lnTo>
                    <a:pt x="39" y="58"/>
                  </a:lnTo>
                  <a:cubicBezTo>
                    <a:pt x="51" y="54"/>
                    <a:pt x="59" y="43"/>
                    <a:pt x="59" y="30"/>
                  </a:cubicBezTo>
                  <a:cubicBezTo>
                    <a:pt x="59" y="14"/>
                    <a:pt x="46" y="0"/>
                    <a:pt x="29" y="0"/>
                  </a:cubicBezTo>
                  <a:cubicBezTo>
                    <a:pt x="13" y="0"/>
                    <a:pt x="0" y="14"/>
                    <a:pt x="0" y="30"/>
                  </a:cubicBezTo>
                  <a:cubicBezTo>
                    <a:pt x="0" y="43"/>
                    <a:pt x="8" y="54"/>
                    <a:pt x="19" y="58"/>
                  </a:cubicBezTo>
                  <a:lnTo>
                    <a:pt x="19" y="481"/>
                  </a:lnTo>
                  <a:cubicBezTo>
                    <a:pt x="8" y="485"/>
                    <a:pt x="0" y="496"/>
                    <a:pt x="0" y="509"/>
                  </a:cubicBezTo>
                  <a:cubicBezTo>
                    <a:pt x="0" y="525"/>
                    <a:pt x="13" y="539"/>
                    <a:pt x="29" y="539"/>
                  </a:cubicBezTo>
                  <a:cubicBezTo>
                    <a:pt x="46" y="539"/>
                    <a:pt x="59" y="525"/>
                    <a:pt x="59" y="509"/>
                  </a:cubicBezTo>
                  <a:cubicBezTo>
                    <a:pt x="59" y="496"/>
                    <a:pt x="51" y="485"/>
                    <a:pt x="39" y="48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p:cNvSpPr>
              <a:spLocks/>
            </p:cNvSpPr>
            <p:nvPr/>
          </p:nvSpPr>
          <p:spPr bwMode="auto">
            <a:xfrm>
              <a:off x="3329" y="876"/>
              <a:ext cx="1117" cy="281"/>
            </a:xfrm>
            <a:custGeom>
              <a:avLst/>
              <a:gdLst>
                <a:gd name="T0" fmla="*/ 2519 w 2538"/>
                <a:gd name="T1" fmla="*/ 580 h 638"/>
                <a:gd name="T2" fmla="*/ 2519 w 2538"/>
                <a:gd name="T3" fmla="*/ 580 h 638"/>
                <a:gd name="T4" fmla="*/ 2519 w 2538"/>
                <a:gd name="T5" fmla="*/ 324 h 638"/>
                <a:gd name="T6" fmla="*/ 2098 w 2538"/>
                <a:gd name="T7" fmla="*/ 324 h 638"/>
                <a:gd name="T8" fmla="*/ 2098 w 2538"/>
                <a:gd name="T9" fmla="*/ 57 h 638"/>
                <a:gd name="T10" fmla="*/ 2118 w 2538"/>
                <a:gd name="T11" fmla="*/ 29 h 638"/>
                <a:gd name="T12" fmla="*/ 2088 w 2538"/>
                <a:gd name="T13" fmla="*/ 0 h 638"/>
                <a:gd name="T14" fmla="*/ 2059 w 2538"/>
                <a:gd name="T15" fmla="*/ 29 h 638"/>
                <a:gd name="T16" fmla="*/ 2078 w 2538"/>
                <a:gd name="T17" fmla="*/ 57 h 638"/>
                <a:gd name="T18" fmla="*/ 2078 w 2538"/>
                <a:gd name="T19" fmla="*/ 324 h 638"/>
                <a:gd name="T20" fmla="*/ 40 w 2538"/>
                <a:gd name="T21" fmla="*/ 324 h 638"/>
                <a:gd name="T22" fmla="*/ 40 w 2538"/>
                <a:gd name="T23" fmla="*/ 87 h 638"/>
                <a:gd name="T24" fmla="*/ 59 w 2538"/>
                <a:gd name="T25" fmla="*/ 59 h 638"/>
                <a:gd name="T26" fmla="*/ 30 w 2538"/>
                <a:gd name="T27" fmla="*/ 29 h 638"/>
                <a:gd name="T28" fmla="*/ 0 w 2538"/>
                <a:gd name="T29" fmla="*/ 59 h 638"/>
                <a:gd name="T30" fmla="*/ 20 w 2538"/>
                <a:gd name="T31" fmla="*/ 87 h 638"/>
                <a:gd name="T32" fmla="*/ 20 w 2538"/>
                <a:gd name="T33" fmla="*/ 344 h 638"/>
                <a:gd name="T34" fmla="*/ 1237 w 2538"/>
                <a:gd name="T35" fmla="*/ 344 h 638"/>
                <a:gd name="T36" fmla="*/ 1237 w 2538"/>
                <a:gd name="T37" fmla="*/ 580 h 638"/>
                <a:gd name="T38" fmla="*/ 1218 w 2538"/>
                <a:gd name="T39" fmla="*/ 608 h 638"/>
                <a:gd name="T40" fmla="*/ 1247 w 2538"/>
                <a:gd name="T41" fmla="*/ 638 h 638"/>
                <a:gd name="T42" fmla="*/ 1277 w 2538"/>
                <a:gd name="T43" fmla="*/ 608 h 638"/>
                <a:gd name="T44" fmla="*/ 1257 w 2538"/>
                <a:gd name="T45" fmla="*/ 580 h 638"/>
                <a:gd name="T46" fmla="*/ 1257 w 2538"/>
                <a:gd name="T47" fmla="*/ 344 h 638"/>
                <a:gd name="T48" fmla="*/ 1658 w 2538"/>
                <a:gd name="T49" fmla="*/ 344 h 638"/>
                <a:gd name="T50" fmla="*/ 1658 w 2538"/>
                <a:gd name="T51" fmla="*/ 580 h 638"/>
                <a:gd name="T52" fmla="*/ 1638 w 2538"/>
                <a:gd name="T53" fmla="*/ 608 h 638"/>
                <a:gd name="T54" fmla="*/ 1668 w 2538"/>
                <a:gd name="T55" fmla="*/ 638 h 638"/>
                <a:gd name="T56" fmla="*/ 1697 w 2538"/>
                <a:gd name="T57" fmla="*/ 608 h 638"/>
                <a:gd name="T58" fmla="*/ 1678 w 2538"/>
                <a:gd name="T59" fmla="*/ 580 h 638"/>
                <a:gd name="T60" fmla="*/ 1678 w 2538"/>
                <a:gd name="T61" fmla="*/ 344 h 638"/>
                <a:gd name="T62" fmla="*/ 2078 w 2538"/>
                <a:gd name="T63" fmla="*/ 344 h 638"/>
                <a:gd name="T64" fmla="*/ 2078 w 2538"/>
                <a:gd name="T65" fmla="*/ 580 h 638"/>
                <a:gd name="T66" fmla="*/ 2059 w 2538"/>
                <a:gd name="T67" fmla="*/ 608 h 638"/>
                <a:gd name="T68" fmla="*/ 2088 w 2538"/>
                <a:gd name="T69" fmla="*/ 638 h 638"/>
                <a:gd name="T70" fmla="*/ 2118 w 2538"/>
                <a:gd name="T71" fmla="*/ 608 h 638"/>
                <a:gd name="T72" fmla="*/ 2098 w 2538"/>
                <a:gd name="T73" fmla="*/ 580 h 638"/>
                <a:gd name="T74" fmla="*/ 2098 w 2538"/>
                <a:gd name="T75" fmla="*/ 344 h 638"/>
                <a:gd name="T76" fmla="*/ 2499 w 2538"/>
                <a:gd name="T77" fmla="*/ 344 h 638"/>
                <a:gd name="T78" fmla="*/ 2499 w 2538"/>
                <a:gd name="T79" fmla="*/ 580 h 638"/>
                <a:gd name="T80" fmla="*/ 2479 w 2538"/>
                <a:gd name="T81" fmla="*/ 608 h 638"/>
                <a:gd name="T82" fmla="*/ 2509 w 2538"/>
                <a:gd name="T83" fmla="*/ 638 h 638"/>
                <a:gd name="T84" fmla="*/ 2538 w 2538"/>
                <a:gd name="T85" fmla="*/ 608 h 638"/>
                <a:gd name="T86" fmla="*/ 2519 w 2538"/>
                <a:gd name="T87" fmla="*/ 58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38" h="638">
                  <a:moveTo>
                    <a:pt x="2519" y="580"/>
                  </a:moveTo>
                  <a:lnTo>
                    <a:pt x="2519" y="580"/>
                  </a:lnTo>
                  <a:lnTo>
                    <a:pt x="2519" y="324"/>
                  </a:lnTo>
                  <a:lnTo>
                    <a:pt x="2098" y="324"/>
                  </a:lnTo>
                  <a:lnTo>
                    <a:pt x="2098" y="57"/>
                  </a:lnTo>
                  <a:cubicBezTo>
                    <a:pt x="2110" y="53"/>
                    <a:pt x="2118" y="42"/>
                    <a:pt x="2118" y="29"/>
                  </a:cubicBezTo>
                  <a:cubicBezTo>
                    <a:pt x="2118" y="13"/>
                    <a:pt x="2105" y="0"/>
                    <a:pt x="2088" y="0"/>
                  </a:cubicBezTo>
                  <a:cubicBezTo>
                    <a:pt x="2072" y="0"/>
                    <a:pt x="2059" y="13"/>
                    <a:pt x="2059" y="29"/>
                  </a:cubicBezTo>
                  <a:cubicBezTo>
                    <a:pt x="2059" y="42"/>
                    <a:pt x="2067" y="53"/>
                    <a:pt x="2078" y="57"/>
                  </a:cubicBezTo>
                  <a:lnTo>
                    <a:pt x="2078" y="324"/>
                  </a:lnTo>
                  <a:lnTo>
                    <a:pt x="40" y="324"/>
                  </a:lnTo>
                  <a:lnTo>
                    <a:pt x="40" y="87"/>
                  </a:lnTo>
                  <a:cubicBezTo>
                    <a:pt x="51" y="83"/>
                    <a:pt x="59" y="72"/>
                    <a:pt x="59" y="59"/>
                  </a:cubicBezTo>
                  <a:cubicBezTo>
                    <a:pt x="59" y="43"/>
                    <a:pt x="46" y="29"/>
                    <a:pt x="30" y="29"/>
                  </a:cubicBezTo>
                  <a:cubicBezTo>
                    <a:pt x="13" y="29"/>
                    <a:pt x="0" y="43"/>
                    <a:pt x="0" y="59"/>
                  </a:cubicBezTo>
                  <a:cubicBezTo>
                    <a:pt x="0" y="72"/>
                    <a:pt x="8" y="83"/>
                    <a:pt x="20" y="87"/>
                  </a:cubicBezTo>
                  <a:lnTo>
                    <a:pt x="20" y="344"/>
                  </a:lnTo>
                  <a:lnTo>
                    <a:pt x="1237" y="344"/>
                  </a:lnTo>
                  <a:lnTo>
                    <a:pt x="1237" y="580"/>
                  </a:lnTo>
                  <a:cubicBezTo>
                    <a:pt x="1226" y="584"/>
                    <a:pt x="1218" y="595"/>
                    <a:pt x="1218" y="608"/>
                  </a:cubicBezTo>
                  <a:cubicBezTo>
                    <a:pt x="1218" y="624"/>
                    <a:pt x="1231" y="638"/>
                    <a:pt x="1247" y="638"/>
                  </a:cubicBezTo>
                  <a:cubicBezTo>
                    <a:pt x="1264" y="638"/>
                    <a:pt x="1277" y="624"/>
                    <a:pt x="1277" y="608"/>
                  </a:cubicBezTo>
                  <a:cubicBezTo>
                    <a:pt x="1277" y="595"/>
                    <a:pt x="1269" y="584"/>
                    <a:pt x="1257" y="580"/>
                  </a:cubicBezTo>
                  <a:lnTo>
                    <a:pt x="1257" y="344"/>
                  </a:lnTo>
                  <a:lnTo>
                    <a:pt x="1658" y="344"/>
                  </a:lnTo>
                  <a:lnTo>
                    <a:pt x="1658" y="580"/>
                  </a:lnTo>
                  <a:cubicBezTo>
                    <a:pt x="1646" y="584"/>
                    <a:pt x="1638" y="595"/>
                    <a:pt x="1638" y="608"/>
                  </a:cubicBezTo>
                  <a:cubicBezTo>
                    <a:pt x="1638" y="624"/>
                    <a:pt x="1651" y="638"/>
                    <a:pt x="1668" y="638"/>
                  </a:cubicBezTo>
                  <a:cubicBezTo>
                    <a:pt x="1684" y="638"/>
                    <a:pt x="1697" y="624"/>
                    <a:pt x="1697" y="608"/>
                  </a:cubicBezTo>
                  <a:cubicBezTo>
                    <a:pt x="1697" y="595"/>
                    <a:pt x="1689" y="584"/>
                    <a:pt x="1678" y="580"/>
                  </a:cubicBezTo>
                  <a:lnTo>
                    <a:pt x="1678" y="344"/>
                  </a:lnTo>
                  <a:lnTo>
                    <a:pt x="2078" y="344"/>
                  </a:lnTo>
                  <a:lnTo>
                    <a:pt x="2078" y="580"/>
                  </a:lnTo>
                  <a:cubicBezTo>
                    <a:pt x="2067" y="584"/>
                    <a:pt x="2059" y="595"/>
                    <a:pt x="2059" y="608"/>
                  </a:cubicBezTo>
                  <a:cubicBezTo>
                    <a:pt x="2059" y="624"/>
                    <a:pt x="2072" y="638"/>
                    <a:pt x="2088" y="638"/>
                  </a:cubicBezTo>
                  <a:cubicBezTo>
                    <a:pt x="2105" y="638"/>
                    <a:pt x="2118" y="624"/>
                    <a:pt x="2118" y="608"/>
                  </a:cubicBezTo>
                  <a:cubicBezTo>
                    <a:pt x="2118" y="595"/>
                    <a:pt x="2110" y="584"/>
                    <a:pt x="2098" y="580"/>
                  </a:cubicBezTo>
                  <a:lnTo>
                    <a:pt x="2098" y="344"/>
                  </a:lnTo>
                  <a:lnTo>
                    <a:pt x="2499" y="344"/>
                  </a:lnTo>
                  <a:lnTo>
                    <a:pt x="2499" y="580"/>
                  </a:lnTo>
                  <a:cubicBezTo>
                    <a:pt x="2487" y="584"/>
                    <a:pt x="2479" y="595"/>
                    <a:pt x="2479" y="608"/>
                  </a:cubicBezTo>
                  <a:cubicBezTo>
                    <a:pt x="2479" y="624"/>
                    <a:pt x="2493" y="638"/>
                    <a:pt x="2509" y="638"/>
                  </a:cubicBezTo>
                  <a:cubicBezTo>
                    <a:pt x="2525" y="638"/>
                    <a:pt x="2538" y="624"/>
                    <a:pt x="2538" y="608"/>
                  </a:cubicBezTo>
                  <a:cubicBezTo>
                    <a:pt x="2538" y="595"/>
                    <a:pt x="2530" y="584"/>
                    <a:pt x="2519" y="5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p:cNvSpPr>
              <a:spLocks/>
            </p:cNvSpPr>
            <p:nvPr/>
          </p:nvSpPr>
          <p:spPr bwMode="auto">
            <a:xfrm>
              <a:off x="3863" y="1969"/>
              <a:ext cx="26" cy="332"/>
            </a:xfrm>
            <a:custGeom>
              <a:avLst/>
              <a:gdLst>
                <a:gd name="T0" fmla="*/ 40 w 60"/>
                <a:gd name="T1" fmla="*/ 699 h 756"/>
                <a:gd name="T2" fmla="*/ 40 w 60"/>
                <a:gd name="T3" fmla="*/ 699 h 756"/>
                <a:gd name="T4" fmla="*/ 40 w 60"/>
                <a:gd name="T5" fmla="*/ 57 h 756"/>
                <a:gd name="T6" fmla="*/ 60 w 60"/>
                <a:gd name="T7" fmla="*/ 29 h 756"/>
                <a:gd name="T8" fmla="*/ 30 w 60"/>
                <a:gd name="T9" fmla="*/ 0 h 756"/>
                <a:gd name="T10" fmla="*/ 0 w 60"/>
                <a:gd name="T11" fmla="*/ 29 h 756"/>
                <a:gd name="T12" fmla="*/ 20 w 60"/>
                <a:gd name="T13" fmla="*/ 57 h 756"/>
                <a:gd name="T14" fmla="*/ 20 w 60"/>
                <a:gd name="T15" fmla="*/ 699 h 756"/>
                <a:gd name="T16" fmla="*/ 0 w 60"/>
                <a:gd name="T17" fmla="*/ 727 h 756"/>
                <a:gd name="T18" fmla="*/ 30 w 60"/>
                <a:gd name="T19" fmla="*/ 756 h 756"/>
                <a:gd name="T20" fmla="*/ 60 w 60"/>
                <a:gd name="T21" fmla="*/ 727 h 756"/>
                <a:gd name="T22" fmla="*/ 40 w 60"/>
                <a:gd name="T23" fmla="*/ 69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756">
                  <a:moveTo>
                    <a:pt x="40" y="699"/>
                  </a:moveTo>
                  <a:lnTo>
                    <a:pt x="40" y="699"/>
                  </a:lnTo>
                  <a:lnTo>
                    <a:pt x="40" y="57"/>
                  </a:lnTo>
                  <a:cubicBezTo>
                    <a:pt x="51" y="53"/>
                    <a:pt x="60" y="42"/>
                    <a:pt x="60" y="29"/>
                  </a:cubicBezTo>
                  <a:cubicBezTo>
                    <a:pt x="60" y="13"/>
                    <a:pt x="46" y="0"/>
                    <a:pt x="30" y="0"/>
                  </a:cubicBezTo>
                  <a:cubicBezTo>
                    <a:pt x="14" y="0"/>
                    <a:pt x="0" y="13"/>
                    <a:pt x="0" y="29"/>
                  </a:cubicBezTo>
                  <a:cubicBezTo>
                    <a:pt x="0" y="42"/>
                    <a:pt x="9" y="53"/>
                    <a:pt x="20" y="57"/>
                  </a:cubicBezTo>
                  <a:lnTo>
                    <a:pt x="20" y="699"/>
                  </a:lnTo>
                  <a:cubicBezTo>
                    <a:pt x="9" y="703"/>
                    <a:pt x="0" y="714"/>
                    <a:pt x="0" y="727"/>
                  </a:cubicBezTo>
                  <a:cubicBezTo>
                    <a:pt x="0" y="743"/>
                    <a:pt x="14" y="756"/>
                    <a:pt x="30" y="756"/>
                  </a:cubicBezTo>
                  <a:cubicBezTo>
                    <a:pt x="46" y="756"/>
                    <a:pt x="60" y="743"/>
                    <a:pt x="60" y="727"/>
                  </a:cubicBezTo>
                  <a:cubicBezTo>
                    <a:pt x="60" y="714"/>
                    <a:pt x="51" y="703"/>
                    <a:pt x="40" y="6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0"/>
            <p:cNvSpPr>
              <a:spLocks/>
            </p:cNvSpPr>
            <p:nvPr/>
          </p:nvSpPr>
          <p:spPr bwMode="auto">
            <a:xfrm>
              <a:off x="3610" y="2648"/>
              <a:ext cx="780" cy="26"/>
            </a:xfrm>
            <a:custGeom>
              <a:avLst/>
              <a:gdLst>
                <a:gd name="T0" fmla="*/ 1743 w 1773"/>
                <a:gd name="T1" fmla="*/ 0 h 59"/>
                <a:gd name="T2" fmla="*/ 1743 w 1773"/>
                <a:gd name="T3" fmla="*/ 0 h 59"/>
                <a:gd name="T4" fmla="*/ 1715 w 1773"/>
                <a:gd name="T5" fmla="*/ 20 h 59"/>
                <a:gd name="T6" fmla="*/ 57 w 1773"/>
                <a:gd name="T7" fmla="*/ 20 h 59"/>
                <a:gd name="T8" fmla="*/ 29 w 1773"/>
                <a:gd name="T9" fmla="*/ 0 h 59"/>
                <a:gd name="T10" fmla="*/ 0 w 1773"/>
                <a:gd name="T11" fmla="*/ 30 h 59"/>
                <a:gd name="T12" fmla="*/ 29 w 1773"/>
                <a:gd name="T13" fmla="*/ 59 h 59"/>
                <a:gd name="T14" fmla="*/ 57 w 1773"/>
                <a:gd name="T15" fmla="*/ 40 h 59"/>
                <a:gd name="T16" fmla="*/ 1715 w 1773"/>
                <a:gd name="T17" fmla="*/ 40 h 59"/>
                <a:gd name="T18" fmla="*/ 1743 w 1773"/>
                <a:gd name="T19" fmla="*/ 59 h 59"/>
                <a:gd name="T20" fmla="*/ 1773 w 1773"/>
                <a:gd name="T21" fmla="*/ 30 h 59"/>
                <a:gd name="T22" fmla="*/ 1743 w 1773"/>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3" h="59">
                  <a:moveTo>
                    <a:pt x="1743" y="0"/>
                  </a:moveTo>
                  <a:lnTo>
                    <a:pt x="1743" y="0"/>
                  </a:lnTo>
                  <a:cubicBezTo>
                    <a:pt x="1730" y="0"/>
                    <a:pt x="1720" y="8"/>
                    <a:pt x="1715" y="20"/>
                  </a:cubicBezTo>
                  <a:lnTo>
                    <a:pt x="57" y="20"/>
                  </a:lnTo>
                  <a:cubicBezTo>
                    <a:pt x="53" y="8"/>
                    <a:pt x="42" y="0"/>
                    <a:pt x="29" y="0"/>
                  </a:cubicBezTo>
                  <a:cubicBezTo>
                    <a:pt x="13" y="0"/>
                    <a:pt x="0" y="13"/>
                    <a:pt x="0" y="30"/>
                  </a:cubicBezTo>
                  <a:cubicBezTo>
                    <a:pt x="0" y="46"/>
                    <a:pt x="13" y="59"/>
                    <a:pt x="29" y="59"/>
                  </a:cubicBezTo>
                  <a:cubicBezTo>
                    <a:pt x="42" y="59"/>
                    <a:pt x="53" y="51"/>
                    <a:pt x="57" y="40"/>
                  </a:cubicBezTo>
                  <a:lnTo>
                    <a:pt x="1715" y="40"/>
                  </a:lnTo>
                  <a:cubicBezTo>
                    <a:pt x="1720" y="51"/>
                    <a:pt x="1730" y="59"/>
                    <a:pt x="1743" y="59"/>
                  </a:cubicBezTo>
                  <a:cubicBezTo>
                    <a:pt x="1759" y="59"/>
                    <a:pt x="1773" y="46"/>
                    <a:pt x="1773" y="30"/>
                  </a:cubicBezTo>
                  <a:cubicBezTo>
                    <a:pt x="1773" y="13"/>
                    <a:pt x="1759" y="0"/>
                    <a:pt x="174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1"/>
            <p:cNvSpPr>
              <a:spLocks/>
            </p:cNvSpPr>
            <p:nvPr/>
          </p:nvSpPr>
          <p:spPr bwMode="auto">
            <a:xfrm>
              <a:off x="3865" y="1585"/>
              <a:ext cx="26" cy="298"/>
            </a:xfrm>
            <a:custGeom>
              <a:avLst/>
              <a:gdLst>
                <a:gd name="T0" fmla="*/ 59 w 59"/>
                <a:gd name="T1" fmla="*/ 29 h 677"/>
                <a:gd name="T2" fmla="*/ 59 w 59"/>
                <a:gd name="T3" fmla="*/ 29 h 677"/>
                <a:gd name="T4" fmla="*/ 29 w 59"/>
                <a:gd name="T5" fmla="*/ 0 h 677"/>
                <a:gd name="T6" fmla="*/ 0 w 59"/>
                <a:gd name="T7" fmla="*/ 29 h 677"/>
                <a:gd name="T8" fmla="*/ 19 w 59"/>
                <a:gd name="T9" fmla="*/ 57 h 677"/>
                <a:gd name="T10" fmla="*/ 19 w 59"/>
                <a:gd name="T11" fmla="*/ 620 h 677"/>
                <a:gd name="T12" fmla="*/ 0 w 59"/>
                <a:gd name="T13" fmla="*/ 647 h 677"/>
                <a:gd name="T14" fmla="*/ 29 w 59"/>
                <a:gd name="T15" fmla="*/ 677 h 677"/>
                <a:gd name="T16" fmla="*/ 59 w 59"/>
                <a:gd name="T17" fmla="*/ 647 h 677"/>
                <a:gd name="T18" fmla="*/ 39 w 59"/>
                <a:gd name="T19" fmla="*/ 620 h 677"/>
                <a:gd name="T20" fmla="*/ 39 w 59"/>
                <a:gd name="T21" fmla="*/ 57 h 677"/>
                <a:gd name="T22" fmla="*/ 59 w 59"/>
                <a:gd name="T23" fmla="*/ 29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677">
                  <a:moveTo>
                    <a:pt x="59" y="29"/>
                  </a:moveTo>
                  <a:lnTo>
                    <a:pt x="59" y="29"/>
                  </a:lnTo>
                  <a:cubicBezTo>
                    <a:pt x="59" y="13"/>
                    <a:pt x="46" y="0"/>
                    <a:pt x="29" y="0"/>
                  </a:cubicBezTo>
                  <a:cubicBezTo>
                    <a:pt x="13" y="0"/>
                    <a:pt x="0" y="13"/>
                    <a:pt x="0" y="29"/>
                  </a:cubicBezTo>
                  <a:cubicBezTo>
                    <a:pt x="0" y="42"/>
                    <a:pt x="8" y="53"/>
                    <a:pt x="19" y="57"/>
                  </a:cubicBezTo>
                  <a:lnTo>
                    <a:pt x="19" y="620"/>
                  </a:lnTo>
                  <a:cubicBezTo>
                    <a:pt x="8" y="624"/>
                    <a:pt x="0" y="634"/>
                    <a:pt x="0" y="647"/>
                  </a:cubicBezTo>
                  <a:cubicBezTo>
                    <a:pt x="0" y="664"/>
                    <a:pt x="13" y="677"/>
                    <a:pt x="29" y="677"/>
                  </a:cubicBezTo>
                  <a:cubicBezTo>
                    <a:pt x="46" y="677"/>
                    <a:pt x="59" y="664"/>
                    <a:pt x="59" y="647"/>
                  </a:cubicBezTo>
                  <a:cubicBezTo>
                    <a:pt x="59" y="634"/>
                    <a:pt x="51" y="624"/>
                    <a:pt x="39" y="620"/>
                  </a:cubicBezTo>
                  <a:lnTo>
                    <a:pt x="39" y="57"/>
                  </a:lnTo>
                  <a:cubicBezTo>
                    <a:pt x="51" y="53"/>
                    <a:pt x="59" y="42"/>
                    <a:pt x="59" y="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2"/>
            <p:cNvSpPr>
              <a:spLocks/>
            </p:cNvSpPr>
            <p:nvPr/>
          </p:nvSpPr>
          <p:spPr bwMode="auto">
            <a:xfrm>
              <a:off x="4050" y="1585"/>
              <a:ext cx="26" cy="298"/>
            </a:xfrm>
            <a:custGeom>
              <a:avLst/>
              <a:gdLst>
                <a:gd name="T0" fmla="*/ 59 w 59"/>
                <a:gd name="T1" fmla="*/ 29 h 677"/>
                <a:gd name="T2" fmla="*/ 59 w 59"/>
                <a:gd name="T3" fmla="*/ 29 h 677"/>
                <a:gd name="T4" fmla="*/ 30 w 59"/>
                <a:gd name="T5" fmla="*/ 0 h 677"/>
                <a:gd name="T6" fmla="*/ 0 w 59"/>
                <a:gd name="T7" fmla="*/ 29 h 677"/>
                <a:gd name="T8" fmla="*/ 20 w 59"/>
                <a:gd name="T9" fmla="*/ 57 h 677"/>
                <a:gd name="T10" fmla="*/ 20 w 59"/>
                <a:gd name="T11" fmla="*/ 620 h 677"/>
                <a:gd name="T12" fmla="*/ 0 w 59"/>
                <a:gd name="T13" fmla="*/ 647 h 677"/>
                <a:gd name="T14" fmla="*/ 30 w 59"/>
                <a:gd name="T15" fmla="*/ 677 h 677"/>
                <a:gd name="T16" fmla="*/ 59 w 59"/>
                <a:gd name="T17" fmla="*/ 647 h 677"/>
                <a:gd name="T18" fmla="*/ 40 w 59"/>
                <a:gd name="T19" fmla="*/ 620 h 677"/>
                <a:gd name="T20" fmla="*/ 40 w 59"/>
                <a:gd name="T21" fmla="*/ 57 h 677"/>
                <a:gd name="T22" fmla="*/ 59 w 59"/>
                <a:gd name="T23" fmla="*/ 29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677">
                  <a:moveTo>
                    <a:pt x="59" y="29"/>
                  </a:moveTo>
                  <a:lnTo>
                    <a:pt x="59" y="29"/>
                  </a:lnTo>
                  <a:cubicBezTo>
                    <a:pt x="59" y="13"/>
                    <a:pt x="46" y="0"/>
                    <a:pt x="30" y="0"/>
                  </a:cubicBezTo>
                  <a:cubicBezTo>
                    <a:pt x="13" y="0"/>
                    <a:pt x="0" y="13"/>
                    <a:pt x="0" y="29"/>
                  </a:cubicBezTo>
                  <a:cubicBezTo>
                    <a:pt x="0" y="42"/>
                    <a:pt x="8" y="53"/>
                    <a:pt x="20" y="57"/>
                  </a:cubicBezTo>
                  <a:lnTo>
                    <a:pt x="20" y="620"/>
                  </a:lnTo>
                  <a:cubicBezTo>
                    <a:pt x="8" y="624"/>
                    <a:pt x="0" y="634"/>
                    <a:pt x="0" y="647"/>
                  </a:cubicBezTo>
                  <a:cubicBezTo>
                    <a:pt x="0" y="664"/>
                    <a:pt x="13" y="677"/>
                    <a:pt x="30" y="677"/>
                  </a:cubicBezTo>
                  <a:cubicBezTo>
                    <a:pt x="46" y="677"/>
                    <a:pt x="59" y="664"/>
                    <a:pt x="59" y="647"/>
                  </a:cubicBezTo>
                  <a:cubicBezTo>
                    <a:pt x="59" y="634"/>
                    <a:pt x="51" y="624"/>
                    <a:pt x="40" y="620"/>
                  </a:cubicBezTo>
                  <a:lnTo>
                    <a:pt x="40" y="57"/>
                  </a:lnTo>
                  <a:cubicBezTo>
                    <a:pt x="51" y="53"/>
                    <a:pt x="59" y="42"/>
                    <a:pt x="59" y="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3"/>
            <p:cNvSpPr>
              <a:spLocks/>
            </p:cNvSpPr>
            <p:nvPr/>
          </p:nvSpPr>
          <p:spPr bwMode="auto">
            <a:xfrm>
              <a:off x="4235" y="1585"/>
              <a:ext cx="26" cy="298"/>
            </a:xfrm>
            <a:custGeom>
              <a:avLst/>
              <a:gdLst>
                <a:gd name="T0" fmla="*/ 59 w 59"/>
                <a:gd name="T1" fmla="*/ 29 h 677"/>
                <a:gd name="T2" fmla="*/ 59 w 59"/>
                <a:gd name="T3" fmla="*/ 29 h 677"/>
                <a:gd name="T4" fmla="*/ 29 w 59"/>
                <a:gd name="T5" fmla="*/ 0 h 677"/>
                <a:gd name="T6" fmla="*/ 0 w 59"/>
                <a:gd name="T7" fmla="*/ 29 h 677"/>
                <a:gd name="T8" fmla="*/ 19 w 59"/>
                <a:gd name="T9" fmla="*/ 57 h 677"/>
                <a:gd name="T10" fmla="*/ 19 w 59"/>
                <a:gd name="T11" fmla="*/ 620 h 677"/>
                <a:gd name="T12" fmla="*/ 0 w 59"/>
                <a:gd name="T13" fmla="*/ 647 h 677"/>
                <a:gd name="T14" fmla="*/ 29 w 59"/>
                <a:gd name="T15" fmla="*/ 677 h 677"/>
                <a:gd name="T16" fmla="*/ 59 w 59"/>
                <a:gd name="T17" fmla="*/ 647 h 677"/>
                <a:gd name="T18" fmla="*/ 39 w 59"/>
                <a:gd name="T19" fmla="*/ 620 h 677"/>
                <a:gd name="T20" fmla="*/ 39 w 59"/>
                <a:gd name="T21" fmla="*/ 57 h 677"/>
                <a:gd name="T22" fmla="*/ 59 w 59"/>
                <a:gd name="T23" fmla="*/ 29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677">
                  <a:moveTo>
                    <a:pt x="59" y="29"/>
                  </a:moveTo>
                  <a:lnTo>
                    <a:pt x="59" y="29"/>
                  </a:lnTo>
                  <a:cubicBezTo>
                    <a:pt x="59" y="13"/>
                    <a:pt x="46" y="0"/>
                    <a:pt x="29" y="0"/>
                  </a:cubicBezTo>
                  <a:cubicBezTo>
                    <a:pt x="13" y="0"/>
                    <a:pt x="0" y="13"/>
                    <a:pt x="0" y="29"/>
                  </a:cubicBezTo>
                  <a:cubicBezTo>
                    <a:pt x="0" y="42"/>
                    <a:pt x="8" y="53"/>
                    <a:pt x="19" y="57"/>
                  </a:cubicBezTo>
                  <a:lnTo>
                    <a:pt x="19" y="620"/>
                  </a:lnTo>
                  <a:cubicBezTo>
                    <a:pt x="8" y="624"/>
                    <a:pt x="0" y="634"/>
                    <a:pt x="0" y="647"/>
                  </a:cubicBezTo>
                  <a:cubicBezTo>
                    <a:pt x="0" y="664"/>
                    <a:pt x="13" y="677"/>
                    <a:pt x="29" y="677"/>
                  </a:cubicBezTo>
                  <a:cubicBezTo>
                    <a:pt x="46" y="677"/>
                    <a:pt x="59" y="664"/>
                    <a:pt x="59" y="647"/>
                  </a:cubicBezTo>
                  <a:cubicBezTo>
                    <a:pt x="59" y="634"/>
                    <a:pt x="51" y="624"/>
                    <a:pt x="39" y="620"/>
                  </a:cubicBezTo>
                  <a:lnTo>
                    <a:pt x="39" y="57"/>
                  </a:lnTo>
                  <a:cubicBezTo>
                    <a:pt x="51" y="53"/>
                    <a:pt x="59" y="42"/>
                    <a:pt x="59" y="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4"/>
            <p:cNvSpPr>
              <a:spLocks/>
            </p:cNvSpPr>
            <p:nvPr/>
          </p:nvSpPr>
          <p:spPr bwMode="auto">
            <a:xfrm>
              <a:off x="4420" y="1585"/>
              <a:ext cx="26" cy="298"/>
            </a:xfrm>
            <a:custGeom>
              <a:avLst/>
              <a:gdLst>
                <a:gd name="T0" fmla="*/ 40 w 59"/>
                <a:gd name="T1" fmla="*/ 620 h 677"/>
                <a:gd name="T2" fmla="*/ 40 w 59"/>
                <a:gd name="T3" fmla="*/ 620 h 677"/>
                <a:gd name="T4" fmla="*/ 40 w 59"/>
                <a:gd name="T5" fmla="*/ 57 h 677"/>
                <a:gd name="T6" fmla="*/ 59 w 59"/>
                <a:gd name="T7" fmla="*/ 29 h 677"/>
                <a:gd name="T8" fmla="*/ 30 w 59"/>
                <a:gd name="T9" fmla="*/ 0 h 677"/>
                <a:gd name="T10" fmla="*/ 0 w 59"/>
                <a:gd name="T11" fmla="*/ 29 h 677"/>
                <a:gd name="T12" fmla="*/ 20 w 59"/>
                <a:gd name="T13" fmla="*/ 57 h 677"/>
                <a:gd name="T14" fmla="*/ 20 w 59"/>
                <a:gd name="T15" fmla="*/ 620 h 677"/>
                <a:gd name="T16" fmla="*/ 0 w 59"/>
                <a:gd name="T17" fmla="*/ 647 h 677"/>
                <a:gd name="T18" fmla="*/ 30 w 59"/>
                <a:gd name="T19" fmla="*/ 677 h 677"/>
                <a:gd name="T20" fmla="*/ 59 w 59"/>
                <a:gd name="T21" fmla="*/ 647 h 677"/>
                <a:gd name="T22" fmla="*/ 40 w 59"/>
                <a:gd name="T23" fmla="*/ 62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677">
                  <a:moveTo>
                    <a:pt x="40" y="620"/>
                  </a:moveTo>
                  <a:lnTo>
                    <a:pt x="40" y="620"/>
                  </a:lnTo>
                  <a:lnTo>
                    <a:pt x="40" y="57"/>
                  </a:lnTo>
                  <a:cubicBezTo>
                    <a:pt x="51" y="53"/>
                    <a:pt x="59" y="42"/>
                    <a:pt x="59" y="29"/>
                  </a:cubicBezTo>
                  <a:cubicBezTo>
                    <a:pt x="59" y="13"/>
                    <a:pt x="46" y="0"/>
                    <a:pt x="30" y="0"/>
                  </a:cubicBezTo>
                  <a:cubicBezTo>
                    <a:pt x="14" y="0"/>
                    <a:pt x="0" y="13"/>
                    <a:pt x="0" y="29"/>
                  </a:cubicBezTo>
                  <a:cubicBezTo>
                    <a:pt x="0" y="42"/>
                    <a:pt x="8" y="53"/>
                    <a:pt x="20" y="57"/>
                  </a:cubicBezTo>
                  <a:lnTo>
                    <a:pt x="20" y="620"/>
                  </a:lnTo>
                  <a:cubicBezTo>
                    <a:pt x="8" y="624"/>
                    <a:pt x="0" y="634"/>
                    <a:pt x="0" y="647"/>
                  </a:cubicBezTo>
                  <a:cubicBezTo>
                    <a:pt x="0" y="664"/>
                    <a:pt x="14" y="677"/>
                    <a:pt x="30" y="677"/>
                  </a:cubicBezTo>
                  <a:cubicBezTo>
                    <a:pt x="46" y="677"/>
                    <a:pt x="59" y="664"/>
                    <a:pt x="59" y="647"/>
                  </a:cubicBezTo>
                  <a:cubicBezTo>
                    <a:pt x="59" y="634"/>
                    <a:pt x="51" y="624"/>
                    <a:pt x="40" y="6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5"/>
            <p:cNvSpPr>
              <a:spLocks/>
            </p:cNvSpPr>
            <p:nvPr/>
          </p:nvSpPr>
          <p:spPr bwMode="auto">
            <a:xfrm>
              <a:off x="4970" y="803"/>
              <a:ext cx="26" cy="1080"/>
            </a:xfrm>
            <a:custGeom>
              <a:avLst/>
              <a:gdLst>
                <a:gd name="T0" fmla="*/ 39 w 59"/>
                <a:gd name="T1" fmla="*/ 2400 h 2457"/>
                <a:gd name="T2" fmla="*/ 39 w 59"/>
                <a:gd name="T3" fmla="*/ 2400 h 2457"/>
                <a:gd name="T4" fmla="*/ 39 w 59"/>
                <a:gd name="T5" fmla="*/ 58 h 2457"/>
                <a:gd name="T6" fmla="*/ 59 w 59"/>
                <a:gd name="T7" fmla="*/ 30 h 2457"/>
                <a:gd name="T8" fmla="*/ 29 w 59"/>
                <a:gd name="T9" fmla="*/ 0 h 2457"/>
                <a:gd name="T10" fmla="*/ 0 w 59"/>
                <a:gd name="T11" fmla="*/ 30 h 2457"/>
                <a:gd name="T12" fmla="*/ 19 w 59"/>
                <a:gd name="T13" fmla="*/ 58 h 2457"/>
                <a:gd name="T14" fmla="*/ 19 w 59"/>
                <a:gd name="T15" fmla="*/ 2400 h 2457"/>
                <a:gd name="T16" fmla="*/ 0 w 59"/>
                <a:gd name="T17" fmla="*/ 2427 h 2457"/>
                <a:gd name="T18" fmla="*/ 29 w 59"/>
                <a:gd name="T19" fmla="*/ 2457 h 2457"/>
                <a:gd name="T20" fmla="*/ 59 w 59"/>
                <a:gd name="T21" fmla="*/ 2427 h 2457"/>
                <a:gd name="T22" fmla="*/ 39 w 59"/>
                <a:gd name="T23" fmla="*/ 2400 h 2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2457">
                  <a:moveTo>
                    <a:pt x="39" y="2400"/>
                  </a:moveTo>
                  <a:lnTo>
                    <a:pt x="39" y="2400"/>
                  </a:lnTo>
                  <a:lnTo>
                    <a:pt x="39" y="58"/>
                  </a:lnTo>
                  <a:cubicBezTo>
                    <a:pt x="51" y="53"/>
                    <a:pt x="59" y="43"/>
                    <a:pt x="59" y="30"/>
                  </a:cubicBezTo>
                  <a:cubicBezTo>
                    <a:pt x="59" y="14"/>
                    <a:pt x="46" y="0"/>
                    <a:pt x="29" y="0"/>
                  </a:cubicBezTo>
                  <a:cubicBezTo>
                    <a:pt x="13" y="0"/>
                    <a:pt x="0" y="14"/>
                    <a:pt x="0" y="30"/>
                  </a:cubicBezTo>
                  <a:cubicBezTo>
                    <a:pt x="0" y="43"/>
                    <a:pt x="8" y="53"/>
                    <a:pt x="19" y="58"/>
                  </a:cubicBezTo>
                  <a:lnTo>
                    <a:pt x="19" y="2400"/>
                  </a:lnTo>
                  <a:cubicBezTo>
                    <a:pt x="8" y="2404"/>
                    <a:pt x="0" y="2414"/>
                    <a:pt x="0" y="2427"/>
                  </a:cubicBezTo>
                  <a:cubicBezTo>
                    <a:pt x="0" y="2444"/>
                    <a:pt x="13" y="2457"/>
                    <a:pt x="29" y="2457"/>
                  </a:cubicBezTo>
                  <a:cubicBezTo>
                    <a:pt x="46" y="2457"/>
                    <a:pt x="59" y="2444"/>
                    <a:pt x="59" y="2427"/>
                  </a:cubicBezTo>
                  <a:cubicBezTo>
                    <a:pt x="59" y="2414"/>
                    <a:pt x="51" y="2404"/>
                    <a:pt x="39" y="24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6"/>
            <p:cNvSpPr>
              <a:spLocks/>
            </p:cNvSpPr>
            <p:nvPr/>
          </p:nvSpPr>
          <p:spPr bwMode="auto">
            <a:xfrm>
              <a:off x="3561" y="436"/>
              <a:ext cx="1432" cy="330"/>
            </a:xfrm>
            <a:custGeom>
              <a:avLst/>
              <a:gdLst>
                <a:gd name="T0" fmla="*/ 3234 w 3254"/>
                <a:gd name="T1" fmla="*/ 382 h 752"/>
                <a:gd name="T2" fmla="*/ 3234 w 3254"/>
                <a:gd name="T3" fmla="*/ 382 h 752"/>
                <a:gd name="T4" fmla="*/ 3234 w 3254"/>
                <a:gd name="T5" fmla="*/ 0 h 752"/>
                <a:gd name="T6" fmla="*/ 288 w 3254"/>
                <a:gd name="T7" fmla="*/ 0 h 752"/>
                <a:gd name="T8" fmla="*/ 288 w 3254"/>
                <a:gd name="T9" fmla="*/ 713 h 752"/>
                <a:gd name="T10" fmla="*/ 57 w 3254"/>
                <a:gd name="T11" fmla="*/ 713 h 752"/>
                <a:gd name="T12" fmla="*/ 29 w 3254"/>
                <a:gd name="T13" fmla="*/ 693 h 752"/>
                <a:gd name="T14" fmla="*/ 0 w 3254"/>
                <a:gd name="T15" fmla="*/ 723 h 752"/>
                <a:gd name="T16" fmla="*/ 29 w 3254"/>
                <a:gd name="T17" fmla="*/ 752 h 752"/>
                <a:gd name="T18" fmla="*/ 57 w 3254"/>
                <a:gd name="T19" fmla="*/ 733 h 752"/>
                <a:gd name="T20" fmla="*/ 308 w 3254"/>
                <a:gd name="T21" fmla="*/ 733 h 752"/>
                <a:gd name="T22" fmla="*/ 308 w 3254"/>
                <a:gd name="T23" fmla="*/ 19 h 752"/>
                <a:gd name="T24" fmla="*/ 3214 w 3254"/>
                <a:gd name="T25" fmla="*/ 19 h 752"/>
                <a:gd name="T26" fmla="*/ 3214 w 3254"/>
                <a:gd name="T27" fmla="*/ 382 h 752"/>
                <a:gd name="T28" fmla="*/ 3195 w 3254"/>
                <a:gd name="T29" fmla="*/ 409 h 752"/>
                <a:gd name="T30" fmla="*/ 3224 w 3254"/>
                <a:gd name="T31" fmla="*/ 439 h 752"/>
                <a:gd name="T32" fmla="*/ 3254 w 3254"/>
                <a:gd name="T33" fmla="*/ 409 h 752"/>
                <a:gd name="T34" fmla="*/ 3234 w 3254"/>
                <a:gd name="T35" fmla="*/ 382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54" h="752">
                  <a:moveTo>
                    <a:pt x="3234" y="382"/>
                  </a:moveTo>
                  <a:lnTo>
                    <a:pt x="3234" y="382"/>
                  </a:lnTo>
                  <a:lnTo>
                    <a:pt x="3234" y="0"/>
                  </a:lnTo>
                  <a:lnTo>
                    <a:pt x="288" y="0"/>
                  </a:lnTo>
                  <a:lnTo>
                    <a:pt x="288" y="713"/>
                  </a:lnTo>
                  <a:lnTo>
                    <a:pt x="57" y="713"/>
                  </a:lnTo>
                  <a:cubicBezTo>
                    <a:pt x="53" y="701"/>
                    <a:pt x="42" y="693"/>
                    <a:pt x="29" y="693"/>
                  </a:cubicBezTo>
                  <a:cubicBezTo>
                    <a:pt x="13" y="693"/>
                    <a:pt x="0" y="707"/>
                    <a:pt x="0" y="723"/>
                  </a:cubicBezTo>
                  <a:cubicBezTo>
                    <a:pt x="0" y="739"/>
                    <a:pt x="13" y="752"/>
                    <a:pt x="29" y="752"/>
                  </a:cubicBezTo>
                  <a:cubicBezTo>
                    <a:pt x="42" y="752"/>
                    <a:pt x="53" y="744"/>
                    <a:pt x="57" y="733"/>
                  </a:cubicBezTo>
                  <a:lnTo>
                    <a:pt x="308" y="733"/>
                  </a:lnTo>
                  <a:lnTo>
                    <a:pt x="308" y="19"/>
                  </a:lnTo>
                  <a:lnTo>
                    <a:pt x="3214" y="19"/>
                  </a:lnTo>
                  <a:lnTo>
                    <a:pt x="3214" y="382"/>
                  </a:lnTo>
                  <a:cubicBezTo>
                    <a:pt x="3203" y="386"/>
                    <a:pt x="3195" y="397"/>
                    <a:pt x="3195" y="409"/>
                  </a:cubicBezTo>
                  <a:cubicBezTo>
                    <a:pt x="3195" y="426"/>
                    <a:pt x="3208" y="439"/>
                    <a:pt x="3224" y="439"/>
                  </a:cubicBezTo>
                  <a:cubicBezTo>
                    <a:pt x="3241" y="439"/>
                    <a:pt x="3254" y="426"/>
                    <a:pt x="3254" y="409"/>
                  </a:cubicBezTo>
                  <a:cubicBezTo>
                    <a:pt x="3254" y="397"/>
                    <a:pt x="3246" y="386"/>
                    <a:pt x="3234" y="3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7"/>
            <p:cNvSpPr>
              <a:spLocks noEditPoints="1"/>
            </p:cNvSpPr>
            <p:nvPr/>
          </p:nvSpPr>
          <p:spPr bwMode="auto">
            <a:xfrm>
              <a:off x="3803" y="1242"/>
              <a:ext cx="153" cy="328"/>
            </a:xfrm>
            <a:custGeom>
              <a:avLst/>
              <a:gdLst>
                <a:gd name="T0" fmla="*/ 210 w 348"/>
                <a:gd name="T1" fmla="*/ 0 h 747"/>
                <a:gd name="T2" fmla="*/ 0 w 348"/>
                <a:gd name="T3" fmla="*/ 138 h 747"/>
                <a:gd name="T4" fmla="*/ 138 w 348"/>
                <a:gd name="T5" fmla="*/ 747 h 747"/>
                <a:gd name="T6" fmla="*/ 348 w 348"/>
                <a:gd name="T7" fmla="*/ 609 h 747"/>
                <a:gd name="T8" fmla="*/ 210 w 348"/>
                <a:gd name="T9" fmla="*/ 0 h 747"/>
                <a:gd name="T10" fmla="*/ 116 w 348"/>
                <a:gd name="T11" fmla="*/ 707 h 747"/>
                <a:gd name="T12" fmla="*/ 108 w 348"/>
                <a:gd name="T13" fmla="*/ 692 h 747"/>
                <a:gd name="T14" fmla="*/ 116 w 348"/>
                <a:gd name="T15" fmla="*/ 707 h 747"/>
                <a:gd name="T16" fmla="*/ 152 w 348"/>
                <a:gd name="T17" fmla="*/ 704 h 747"/>
                <a:gd name="T18" fmla="*/ 138 w 348"/>
                <a:gd name="T19" fmla="*/ 709 h 747"/>
                <a:gd name="T20" fmla="*/ 140 w 348"/>
                <a:gd name="T21" fmla="*/ 697 h 747"/>
                <a:gd name="T22" fmla="*/ 152 w 348"/>
                <a:gd name="T23" fmla="*/ 704 h 747"/>
                <a:gd name="T24" fmla="*/ 165 w 348"/>
                <a:gd name="T25" fmla="*/ 709 h 747"/>
                <a:gd name="T26" fmla="*/ 165 w 348"/>
                <a:gd name="T27" fmla="*/ 709 h 747"/>
                <a:gd name="T28" fmla="*/ 183 w 348"/>
                <a:gd name="T29" fmla="*/ 709 h 747"/>
                <a:gd name="T30" fmla="*/ 165 w 348"/>
                <a:gd name="T31" fmla="*/ 709 h 747"/>
                <a:gd name="T32" fmla="*/ 210 w 348"/>
                <a:gd name="T33" fmla="*/ 709 h 747"/>
                <a:gd name="T34" fmla="*/ 192 w 348"/>
                <a:gd name="T35" fmla="*/ 697 h 747"/>
                <a:gd name="T36" fmla="*/ 216 w 348"/>
                <a:gd name="T37" fmla="*/ 709 h 747"/>
                <a:gd name="T38" fmla="*/ 232 w 348"/>
                <a:gd name="T39" fmla="*/ 707 h 747"/>
                <a:gd name="T40" fmla="*/ 226 w 348"/>
                <a:gd name="T41" fmla="*/ 696 h 747"/>
                <a:gd name="T42" fmla="*/ 246 w 348"/>
                <a:gd name="T43" fmla="*/ 703 h 747"/>
                <a:gd name="T44" fmla="*/ 264 w 348"/>
                <a:gd name="T45" fmla="*/ 654 h 747"/>
                <a:gd name="T46" fmla="*/ 218 w 348"/>
                <a:gd name="T47" fmla="*/ 676 h 747"/>
                <a:gd name="T48" fmla="*/ 132 w 348"/>
                <a:gd name="T49" fmla="*/ 677 h 747"/>
                <a:gd name="T50" fmla="*/ 62 w 348"/>
                <a:gd name="T51" fmla="*/ 601 h 747"/>
                <a:gd name="T52" fmla="*/ 287 w 348"/>
                <a:gd name="T53" fmla="*/ 601 h 747"/>
                <a:gd name="T54" fmla="*/ 137 w 348"/>
                <a:gd name="T55" fmla="*/ 546 h 747"/>
                <a:gd name="T56" fmla="*/ 174 w 348"/>
                <a:gd name="T57" fmla="*/ 511 h 747"/>
                <a:gd name="T58" fmla="*/ 174 w 348"/>
                <a:gd name="T59" fmla="*/ 580 h 747"/>
                <a:gd name="T60" fmla="*/ 307 w 348"/>
                <a:gd name="T61" fmla="*/ 461 h 747"/>
                <a:gd name="T62" fmla="*/ 41 w 348"/>
                <a:gd name="T63" fmla="*/ 461 h 747"/>
                <a:gd name="T64" fmla="*/ 307 w 348"/>
                <a:gd name="T65" fmla="*/ 25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8" h="747">
                  <a:moveTo>
                    <a:pt x="210" y="0"/>
                  </a:moveTo>
                  <a:lnTo>
                    <a:pt x="210" y="0"/>
                  </a:lnTo>
                  <a:lnTo>
                    <a:pt x="138" y="0"/>
                  </a:lnTo>
                  <a:cubicBezTo>
                    <a:pt x="62" y="0"/>
                    <a:pt x="0" y="62"/>
                    <a:pt x="0" y="138"/>
                  </a:cubicBezTo>
                  <a:lnTo>
                    <a:pt x="0" y="609"/>
                  </a:lnTo>
                  <a:cubicBezTo>
                    <a:pt x="0" y="685"/>
                    <a:pt x="62" y="747"/>
                    <a:pt x="138" y="747"/>
                  </a:cubicBezTo>
                  <a:lnTo>
                    <a:pt x="210" y="747"/>
                  </a:lnTo>
                  <a:cubicBezTo>
                    <a:pt x="286" y="747"/>
                    <a:pt x="348" y="685"/>
                    <a:pt x="348" y="609"/>
                  </a:cubicBezTo>
                  <a:lnTo>
                    <a:pt x="348" y="138"/>
                  </a:lnTo>
                  <a:cubicBezTo>
                    <a:pt x="348" y="62"/>
                    <a:pt x="286" y="0"/>
                    <a:pt x="210" y="0"/>
                  </a:cubicBezTo>
                  <a:close/>
                  <a:moveTo>
                    <a:pt x="116" y="707"/>
                  </a:moveTo>
                  <a:lnTo>
                    <a:pt x="116" y="707"/>
                  </a:lnTo>
                  <a:cubicBezTo>
                    <a:pt x="112" y="706"/>
                    <a:pt x="107" y="704"/>
                    <a:pt x="102" y="703"/>
                  </a:cubicBezTo>
                  <a:lnTo>
                    <a:pt x="108" y="692"/>
                  </a:lnTo>
                  <a:cubicBezTo>
                    <a:pt x="113" y="694"/>
                    <a:pt x="118" y="695"/>
                    <a:pt x="123" y="696"/>
                  </a:cubicBezTo>
                  <a:lnTo>
                    <a:pt x="116" y="707"/>
                  </a:lnTo>
                  <a:close/>
                  <a:moveTo>
                    <a:pt x="152" y="704"/>
                  </a:moveTo>
                  <a:lnTo>
                    <a:pt x="152" y="704"/>
                  </a:lnTo>
                  <a:lnTo>
                    <a:pt x="149" y="709"/>
                  </a:lnTo>
                  <a:lnTo>
                    <a:pt x="138" y="709"/>
                  </a:lnTo>
                  <a:cubicBezTo>
                    <a:pt x="136" y="709"/>
                    <a:pt x="134" y="709"/>
                    <a:pt x="133" y="709"/>
                  </a:cubicBezTo>
                  <a:lnTo>
                    <a:pt x="140" y="697"/>
                  </a:lnTo>
                  <a:lnTo>
                    <a:pt x="156" y="697"/>
                  </a:lnTo>
                  <a:lnTo>
                    <a:pt x="152" y="704"/>
                  </a:lnTo>
                  <a:close/>
                  <a:moveTo>
                    <a:pt x="165" y="709"/>
                  </a:moveTo>
                  <a:lnTo>
                    <a:pt x="165" y="709"/>
                  </a:lnTo>
                  <a:lnTo>
                    <a:pt x="165" y="709"/>
                  </a:lnTo>
                  <a:lnTo>
                    <a:pt x="165" y="709"/>
                  </a:lnTo>
                  <a:lnTo>
                    <a:pt x="174" y="693"/>
                  </a:lnTo>
                  <a:lnTo>
                    <a:pt x="183" y="709"/>
                  </a:lnTo>
                  <a:lnTo>
                    <a:pt x="183" y="709"/>
                  </a:lnTo>
                  <a:lnTo>
                    <a:pt x="165" y="709"/>
                  </a:lnTo>
                  <a:close/>
                  <a:moveTo>
                    <a:pt x="210" y="709"/>
                  </a:moveTo>
                  <a:lnTo>
                    <a:pt x="210" y="709"/>
                  </a:lnTo>
                  <a:lnTo>
                    <a:pt x="199" y="709"/>
                  </a:lnTo>
                  <a:lnTo>
                    <a:pt x="192" y="697"/>
                  </a:lnTo>
                  <a:lnTo>
                    <a:pt x="209" y="697"/>
                  </a:lnTo>
                  <a:lnTo>
                    <a:pt x="216" y="709"/>
                  </a:lnTo>
                  <a:cubicBezTo>
                    <a:pt x="214" y="709"/>
                    <a:pt x="212" y="709"/>
                    <a:pt x="210" y="709"/>
                  </a:cubicBezTo>
                  <a:close/>
                  <a:moveTo>
                    <a:pt x="232" y="707"/>
                  </a:moveTo>
                  <a:lnTo>
                    <a:pt x="232" y="707"/>
                  </a:lnTo>
                  <a:lnTo>
                    <a:pt x="226" y="696"/>
                  </a:lnTo>
                  <a:cubicBezTo>
                    <a:pt x="231" y="695"/>
                    <a:pt x="236" y="694"/>
                    <a:pt x="240" y="692"/>
                  </a:cubicBezTo>
                  <a:lnTo>
                    <a:pt x="246" y="703"/>
                  </a:lnTo>
                  <a:cubicBezTo>
                    <a:pt x="242" y="704"/>
                    <a:pt x="237" y="706"/>
                    <a:pt x="232" y="707"/>
                  </a:cubicBezTo>
                  <a:close/>
                  <a:moveTo>
                    <a:pt x="264" y="654"/>
                  </a:moveTo>
                  <a:lnTo>
                    <a:pt x="264" y="654"/>
                  </a:lnTo>
                  <a:cubicBezTo>
                    <a:pt x="252" y="667"/>
                    <a:pt x="236" y="675"/>
                    <a:pt x="218" y="676"/>
                  </a:cubicBezTo>
                  <a:lnTo>
                    <a:pt x="174" y="681"/>
                  </a:lnTo>
                  <a:lnTo>
                    <a:pt x="132" y="677"/>
                  </a:lnTo>
                  <a:cubicBezTo>
                    <a:pt x="114" y="675"/>
                    <a:pt x="97" y="667"/>
                    <a:pt x="84" y="654"/>
                  </a:cubicBezTo>
                  <a:cubicBezTo>
                    <a:pt x="70" y="640"/>
                    <a:pt x="62" y="621"/>
                    <a:pt x="62" y="601"/>
                  </a:cubicBezTo>
                  <a:lnTo>
                    <a:pt x="174" y="611"/>
                  </a:lnTo>
                  <a:lnTo>
                    <a:pt x="287" y="601"/>
                  </a:lnTo>
                  <a:cubicBezTo>
                    <a:pt x="287" y="621"/>
                    <a:pt x="279" y="640"/>
                    <a:pt x="264" y="654"/>
                  </a:cubicBezTo>
                  <a:close/>
                  <a:moveTo>
                    <a:pt x="137" y="546"/>
                  </a:moveTo>
                  <a:lnTo>
                    <a:pt x="137" y="546"/>
                  </a:lnTo>
                  <a:cubicBezTo>
                    <a:pt x="137" y="527"/>
                    <a:pt x="154" y="511"/>
                    <a:pt x="174" y="511"/>
                  </a:cubicBezTo>
                  <a:cubicBezTo>
                    <a:pt x="194" y="511"/>
                    <a:pt x="211" y="527"/>
                    <a:pt x="211" y="546"/>
                  </a:cubicBezTo>
                  <a:cubicBezTo>
                    <a:pt x="211" y="564"/>
                    <a:pt x="194" y="580"/>
                    <a:pt x="174" y="580"/>
                  </a:cubicBezTo>
                  <a:cubicBezTo>
                    <a:pt x="154" y="580"/>
                    <a:pt x="137" y="564"/>
                    <a:pt x="137" y="546"/>
                  </a:cubicBezTo>
                  <a:close/>
                  <a:moveTo>
                    <a:pt x="307" y="461"/>
                  </a:moveTo>
                  <a:lnTo>
                    <a:pt x="307" y="461"/>
                  </a:lnTo>
                  <a:lnTo>
                    <a:pt x="41" y="461"/>
                  </a:lnTo>
                  <a:lnTo>
                    <a:pt x="41" y="250"/>
                  </a:lnTo>
                  <a:lnTo>
                    <a:pt x="307" y="250"/>
                  </a:lnTo>
                  <a:lnTo>
                    <a:pt x="307" y="46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8"/>
            <p:cNvSpPr>
              <a:spLocks noEditPoints="1"/>
            </p:cNvSpPr>
            <p:nvPr/>
          </p:nvSpPr>
          <p:spPr bwMode="auto">
            <a:xfrm>
              <a:off x="3986" y="1242"/>
              <a:ext cx="154" cy="328"/>
            </a:xfrm>
            <a:custGeom>
              <a:avLst/>
              <a:gdLst>
                <a:gd name="T0" fmla="*/ 211 w 349"/>
                <a:gd name="T1" fmla="*/ 0 h 747"/>
                <a:gd name="T2" fmla="*/ 0 w 349"/>
                <a:gd name="T3" fmla="*/ 138 h 747"/>
                <a:gd name="T4" fmla="*/ 138 w 349"/>
                <a:gd name="T5" fmla="*/ 747 h 747"/>
                <a:gd name="T6" fmla="*/ 349 w 349"/>
                <a:gd name="T7" fmla="*/ 609 h 747"/>
                <a:gd name="T8" fmla="*/ 211 w 349"/>
                <a:gd name="T9" fmla="*/ 0 h 747"/>
                <a:gd name="T10" fmla="*/ 117 w 349"/>
                <a:gd name="T11" fmla="*/ 707 h 747"/>
                <a:gd name="T12" fmla="*/ 109 w 349"/>
                <a:gd name="T13" fmla="*/ 692 h 747"/>
                <a:gd name="T14" fmla="*/ 117 w 349"/>
                <a:gd name="T15" fmla="*/ 707 h 747"/>
                <a:gd name="T16" fmla="*/ 153 w 349"/>
                <a:gd name="T17" fmla="*/ 704 h 747"/>
                <a:gd name="T18" fmla="*/ 138 w 349"/>
                <a:gd name="T19" fmla="*/ 709 h 747"/>
                <a:gd name="T20" fmla="*/ 140 w 349"/>
                <a:gd name="T21" fmla="*/ 697 h 747"/>
                <a:gd name="T22" fmla="*/ 153 w 349"/>
                <a:gd name="T23" fmla="*/ 704 h 747"/>
                <a:gd name="T24" fmla="*/ 166 w 349"/>
                <a:gd name="T25" fmla="*/ 709 h 747"/>
                <a:gd name="T26" fmla="*/ 166 w 349"/>
                <a:gd name="T27" fmla="*/ 709 h 747"/>
                <a:gd name="T28" fmla="*/ 184 w 349"/>
                <a:gd name="T29" fmla="*/ 709 h 747"/>
                <a:gd name="T30" fmla="*/ 166 w 349"/>
                <a:gd name="T31" fmla="*/ 709 h 747"/>
                <a:gd name="T32" fmla="*/ 211 w 349"/>
                <a:gd name="T33" fmla="*/ 709 h 747"/>
                <a:gd name="T34" fmla="*/ 193 w 349"/>
                <a:gd name="T35" fmla="*/ 697 h 747"/>
                <a:gd name="T36" fmla="*/ 216 w 349"/>
                <a:gd name="T37" fmla="*/ 709 h 747"/>
                <a:gd name="T38" fmla="*/ 233 w 349"/>
                <a:gd name="T39" fmla="*/ 707 h 747"/>
                <a:gd name="T40" fmla="*/ 226 w 349"/>
                <a:gd name="T41" fmla="*/ 696 h 747"/>
                <a:gd name="T42" fmla="*/ 247 w 349"/>
                <a:gd name="T43" fmla="*/ 703 h 747"/>
                <a:gd name="T44" fmla="*/ 265 w 349"/>
                <a:gd name="T45" fmla="*/ 654 h 747"/>
                <a:gd name="T46" fmla="*/ 219 w 349"/>
                <a:gd name="T47" fmla="*/ 676 h 747"/>
                <a:gd name="T48" fmla="*/ 132 w 349"/>
                <a:gd name="T49" fmla="*/ 677 h 747"/>
                <a:gd name="T50" fmla="*/ 62 w 349"/>
                <a:gd name="T51" fmla="*/ 601 h 747"/>
                <a:gd name="T52" fmla="*/ 287 w 349"/>
                <a:gd name="T53" fmla="*/ 601 h 747"/>
                <a:gd name="T54" fmla="*/ 138 w 349"/>
                <a:gd name="T55" fmla="*/ 546 h 747"/>
                <a:gd name="T56" fmla="*/ 175 w 349"/>
                <a:gd name="T57" fmla="*/ 511 h 747"/>
                <a:gd name="T58" fmla="*/ 175 w 349"/>
                <a:gd name="T59" fmla="*/ 580 h 747"/>
                <a:gd name="T60" fmla="*/ 308 w 349"/>
                <a:gd name="T61" fmla="*/ 461 h 747"/>
                <a:gd name="T62" fmla="*/ 42 w 349"/>
                <a:gd name="T63" fmla="*/ 461 h 747"/>
                <a:gd name="T64" fmla="*/ 308 w 349"/>
                <a:gd name="T65" fmla="*/ 25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9" h="747">
                  <a:moveTo>
                    <a:pt x="211" y="0"/>
                  </a:moveTo>
                  <a:lnTo>
                    <a:pt x="211" y="0"/>
                  </a:lnTo>
                  <a:lnTo>
                    <a:pt x="138" y="0"/>
                  </a:lnTo>
                  <a:cubicBezTo>
                    <a:pt x="63" y="0"/>
                    <a:pt x="0" y="62"/>
                    <a:pt x="0" y="138"/>
                  </a:cubicBezTo>
                  <a:lnTo>
                    <a:pt x="0" y="609"/>
                  </a:lnTo>
                  <a:cubicBezTo>
                    <a:pt x="0" y="685"/>
                    <a:pt x="63" y="747"/>
                    <a:pt x="138" y="747"/>
                  </a:cubicBezTo>
                  <a:lnTo>
                    <a:pt x="211" y="747"/>
                  </a:lnTo>
                  <a:cubicBezTo>
                    <a:pt x="287" y="747"/>
                    <a:pt x="349" y="685"/>
                    <a:pt x="349" y="609"/>
                  </a:cubicBezTo>
                  <a:lnTo>
                    <a:pt x="349" y="138"/>
                  </a:lnTo>
                  <a:cubicBezTo>
                    <a:pt x="349" y="62"/>
                    <a:pt x="287" y="0"/>
                    <a:pt x="211" y="0"/>
                  </a:cubicBezTo>
                  <a:close/>
                  <a:moveTo>
                    <a:pt x="117" y="707"/>
                  </a:moveTo>
                  <a:lnTo>
                    <a:pt x="117" y="707"/>
                  </a:lnTo>
                  <a:cubicBezTo>
                    <a:pt x="112" y="706"/>
                    <a:pt x="107" y="704"/>
                    <a:pt x="103" y="703"/>
                  </a:cubicBezTo>
                  <a:lnTo>
                    <a:pt x="109" y="692"/>
                  </a:lnTo>
                  <a:cubicBezTo>
                    <a:pt x="113" y="694"/>
                    <a:pt x="118" y="695"/>
                    <a:pt x="123" y="696"/>
                  </a:cubicBezTo>
                  <a:lnTo>
                    <a:pt x="117" y="707"/>
                  </a:lnTo>
                  <a:close/>
                  <a:moveTo>
                    <a:pt x="153" y="704"/>
                  </a:moveTo>
                  <a:lnTo>
                    <a:pt x="153" y="704"/>
                  </a:lnTo>
                  <a:lnTo>
                    <a:pt x="150" y="709"/>
                  </a:lnTo>
                  <a:lnTo>
                    <a:pt x="138" y="709"/>
                  </a:lnTo>
                  <a:cubicBezTo>
                    <a:pt x="137" y="709"/>
                    <a:pt x="135" y="709"/>
                    <a:pt x="133" y="709"/>
                  </a:cubicBezTo>
                  <a:lnTo>
                    <a:pt x="140" y="697"/>
                  </a:lnTo>
                  <a:lnTo>
                    <a:pt x="157" y="697"/>
                  </a:lnTo>
                  <a:lnTo>
                    <a:pt x="153" y="704"/>
                  </a:lnTo>
                  <a:close/>
                  <a:moveTo>
                    <a:pt x="166" y="709"/>
                  </a:moveTo>
                  <a:lnTo>
                    <a:pt x="166" y="709"/>
                  </a:lnTo>
                  <a:lnTo>
                    <a:pt x="166" y="709"/>
                  </a:lnTo>
                  <a:lnTo>
                    <a:pt x="166" y="709"/>
                  </a:lnTo>
                  <a:lnTo>
                    <a:pt x="175" y="693"/>
                  </a:lnTo>
                  <a:lnTo>
                    <a:pt x="184" y="709"/>
                  </a:lnTo>
                  <a:lnTo>
                    <a:pt x="184" y="709"/>
                  </a:lnTo>
                  <a:lnTo>
                    <a:pt x="166" y="709"/>
                  </a:lnTo>
                  <a:close/>
                  <a:moveTo>
                    <a:pt x="211" y="709"/>
                  </a:moveTo>
                  <a:lnTo>
                    <a:pt x="211" y="709"/>
                  </a:lnTo>
                  <a:lnTo>
                    <a:pt x="200" y="709"/>
                  </a:lnTo>
                  <a:lnTo>
                    <a:pt x="193" y="697"/>
                  </a:lnTo>
                  <a:lnTo>
                    <a:pt x="209" y="697"/>
                  </a:lnTo>
                  <a:lnTo>
                    <a:pt x="216" y="709"/>
                  </a:lnTo>
                  <a:cubicBezTo>
                    <a:pt x="214" y="709"/>
                    <a:pt x="213" y="709"/>
                    <a:pt x="211" y="709"/>
                  </a:cubicBezTo>
                  <a:close/>
                  <a:moveTo>
                    <a:pt x="233" y="707"/>
                  </a:moveTo>
                  <a:lnTo>
                    <a:pt x="233" y="707"/>
                  </a:lnTo>
                  <a:lnTo>
                    <a:pt x="226" y="696"/>
                  </a:lnTo>
                  <a:cubicBezTo>
                    <a:pt x="231" y="695"/>
                    <a:pt x="236" y="694"/>
                    <a:pt x="241" y="692"/>
                  </a:cubicBezTo>
                  <a:lnTo>
                    <a:pt x="247" y="703"/>
                  </a:lnTo>
                  <a:cubicBezTo>
                    <a:pt x="242" y="704"/>
                    <a:pt x="237" y="706"/>
                    <a:pt x="233" y="707"/>
                  </a:cubicBezTo>
                  <a:close/>
                  <a:moveTo>
                    <a:pt x="265" y="654"/>
                  </a:moveTo>
                  <a:lnTo>
                    <a:pt x="265" y="654"/>
                  </a:lnTo>
                  <a:cubicBezTo>
                    <a:pt x="252" y="667"/>
                    <a:pt x="236" y="675"/>
                    <a:pt x="219" y="676"/>
                  </a:cubicBezTo>
                  <a:lnTo>
                    <a:pt x="175" y="681"/>
                  </a:lnTo>
                  <a:lnTo>
                    <a:pt x="132" y="677"/>
                  </a:lnTo>
                  <a:cubicBezTo>
                    <a:pt x="114" y="675"/>
                    <a:pt x="98" y="667"/>
                    <a:pt x="85" y="654"/>
                  </a:cubicBezTo>
                  <a:cubicBezTo>
                    <a:pt x="70" y="640"/>
                    <a:pt x="62" y="621"/>
                    <a:pt x="62" y="601"/>
                  </a:cubicBezTo>
                  <a:lnTo>
                    <a:pt x="175" y="611"/>
                  </a:lnTo>
                  <a:lnTo>
                    <a:pt x="287" y="601"/>
                  </a:lnTo>
                  <a:cubicBezTo>
                    <a:pt x="287" y="621"/>
                    <a:pt x="279" y="640"/>
                    <a:pt x="265" y="654"/>
                  </a:cubicBezTo>
                  <a:close/>
                  <a:moveTo>
                    <a:pt x="138" y="546"/>
                  </a:moveTo>
                  <a:lnTo>
                    <a:pt x="138" y="546"/>
                  </a:lnTo>
                  <a:cubicBezTo>
                    <a:pt x="138" y="527"/>
                    <a:pt x="154" y="511"/>
                    <a:pt x="175" y="511"/>
                  </a:cubicBezTo>
                  <a:cubicBezTo>
                    <a:pt x="195" y="511"/>
                    <a:pt x="211" y="527"/>
                    <a:pt x="211" y="546"/>
                  </a:cubicBezTo>
                  <a:cubicBezTo>
                    <a:pt x="211" y="564"/>
                    <a:pt x="195" y="580"/>
                    <a:pt x="175" y="580"/>
                  </a:cubicBezTo>
                  <a:cubicBezTo>
                    <a:pt x="154" y="580"/>
                    <a:pt x="138" y="564"/>
                    <a:pt x="138" y="546"/>
                  </a:cubicBezTo>
                  <a:close/>
                  <a:moveTo>
                    <a:pt x="308" y="461"/>
                  </a:moveTo>
                  <a:lnTo>
                    <a:pt x="308" y="461"/>
                  </a:lnTo>
                  <a:lnTo>
                    <a:pt x="42" y="461"/>
                  </a:lnTo>
                  <a:lnTo>
                    <a:pt x="42" y="250"/>
                  </a:lnTo>
                  <a:lnTo>
                    <a:pt x="308" y="250"/>
                  </a:lnTo>
                  <a:lnTo>
                    <a:pt x="308" y="46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9"/>
            <p:cNvSpPr>
              <a:spLocks noEditPoints="1"/>
            </p:cNvSpPr>
            <p:nvPr/>
          </p:nvSpPr>
          <p:spPr bwMode="auto">
            <a:xfrm>
              <a:off x="4171" y="1242"/>
              <a:ext cx="154" cy="328"/>
            </a:xfrm>
            <a:custGeom>
              <a:avLst/>
              <a:gdLst>
                <a:gd name="T0" fmla="*/ 211 w 349"/>
                <a:gd name="T1" fmla="*/ 0 h 747"/>
                <a:gd name="T2" fmla="*/ 0 w 349"/>
                <a:gd name="T3" fmla="*/ 138 h 747"/>
                <a:gd name="T4" fmla="*/ 138 w 349"/>
                <a:gd name="T5" fmla="*/ 747 h 747"/>
                <a:gd name="T6" fmla="*/ 349 w 349"/>
                <a:gd name="T7" fmla="*/ 609 h 747"/>
                <a:gd name="T8" fmla="*/ 211 w 349"/>
                <a:gd name="T9" fmla="*/ 0 h 747"/>
                <a:gd name="T10" fmla="*/ 116 w 349"/>
                <a:gd name="T11" fmla="*/ 707 h 747"/>
                <a:gd name="T12" fmla="*/ 108 w 349"/>
                <a:gd name="T13" fmla="*/ 692 h 747"/>
                <a:gd name="T14" fmla="*/ 116 w 349"/>
                <a:gd name="T15" fmla="*/ 707 h 747"/>
                <a:gd name="T16" fmla="*/ 152 w 349"/>
                <a:gd name="T17" fmla="*/ 704 h 747"/>
                <a:gd name="T18" fmla="*/ 138 w 349"/>
                <a:gd name="T19" fmla="*/ 709 h 747"/>
                <a:gd name="T20" fmla="*/ 140 w 349"/>
                <a:gd name="T21" fmla="*/ 697 h 747"/>
                <a:gd name="T22" fmla="*/ 152 w 349"/>
                <a:gd name="T23" fmla="*/ 704 h 747"/>
                <a:gd name="T24" fmla="*/ 165 w 349"/>
                <a:gd name="T25" fmla="*/ 709 h 747"/>
                <a:gd name="T26" fmla="*/ 166 w 349"/>
                <a:gd name="T27" fmla="*/ 709 h 747"/>
                <a:gd name="T28" fmla="*/ 183 w 349"/>
                <a:gd name="T29" fmla="*/ 709 h 747"/>
                <a:gd name="T30" fmla="*/ 165 w 349"/>
                <a:gd name="T31" fmla="*/ 709 h 747"/>
                <a:gd name="T32" fmla="*/ 211 w 349"/>
                <a:gd name="T33" fmla="*/ 709 h 747"/>
                <a:gd name="T34" fmla="*/ 193 w 349"/>
                <a:gd name="T35" fmla="*/ 697 h 747"/>
                <a:gd name="T36" fmla="*/ 216 w 349"/>
                <a:gd name="T37" fmla="*/ 709 h 747"/>
                <a:gd name="T38" fmla="*/ 232 w 349"/>
                <a:gd name="T39" fmla="*/ 707 h 747"/>
                <a:gd name="T40" fmla="*/ 226 w 349"/>
                <a:gd name="T41" fmla="*/ 696 h 747"/>
                <a:gd name="T42" fmla="*/ 246 w 349"/>
                <a:gd name="T43" fmla="*/ 703 h 747"/>
                <a:gd name="T44" fmla="*/ 264 w 349"/>
                <a:gd name="T45" fmla="*/ 654 h 747"/>
                <a:gd name="T46" fmla="*/ 218 w 349"/>
                <a:gd name="T47" fmla="*/ 676 h 747"/>
                <a:gd name="T48" fmla="*/ 132 w 349"/>
                <a:gd name="T49" fmla="*/ 677 h 747"/>
                <a:gd name="T50" fmla="*/ 62 w 349"/>
                <a:gd name="T51" fmla="*/ 601 h 747"/>
                <a:gd name="T52" fmla="*/ 287 w 349"/>
                <a:gd name="T53" fmla="*/ 601 h 747"/>
                <a:gd name="T54" fmla="*/ 138 w 349"/>
                <a:gd name="T55" fmla="*/ 546 h 747"/>
                <a:gd name="T56" fmla="*/ 174 w 349"/>
                <a:gd name="T57" fmla="*/ 511 h 747"/>
                <a:gd name="T58" fmla="*/ 174 w 349"/>
                <a:gd name="T59" fmla="*/ 580 h 747"/>
                <a:gd name="T60" fmla="*/ 307 w 349"/>
                <a:gd name="T61" fmla="*/ 461 h 747"/>
                <a:gd name="T62" fmla="*/ 41 w 349"/>
                <a:gd name="T63" fmla="*/ 461 h 747"/>
                <a:gd name="T64" fmla="*/ 307 w 349"/>
                <a:gd name="T65" fmla="*/ 25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9" h="747">
                  <a:moveTo>
                    <a:pt x="211" y="0"/>
                  </a:moveTo>
                  <a:lnTo>
                    <a:pt x="211" y="0"/>
                  </a:lnTo>
                  <a:lnTo>
                    <a:pt x="138" y="0"/>
                  </a:lnTo>
                  <a:cubicBezTo>
                    <a:pt x="62" y="0"/>
                    <a:pt x="0" y="62"/>
                    <a:pt x="0" y="138"/>
                  </a:cubicBezTo>
                  <a:lnTo>
                    <a:pt x="0" y="609"/>
                  </a:lnTo>
                  <a:cubicBezTo>
                    <a:pt x="0" y="685"/>
                    <a:pt x="62" y="747"/>
                    <a:pt x="138" y="747"/>
                  </a:cubicBezTo>
                  <a:lnTo>
                    <a:pt x="211" y="747"/>
                  </a:lnTo>
                  <a:cubicBezTo>
                    <a:pt x="286" y="747"/>
                    <a:pt x="349" y="685"/>
                    <a:pt x="349" y="609"/>
                  </a:cubicBezTo>
                  <a:lnTo>
                    <a:pt x="349" y="138"/>
                  </a:lnTo>
                  <a:cubicBezTo>
                    <a:pt x="349" y="62"/>
                    <a:pt x="286" y="0"/>
                    <a:pt x="211" y="0"/>
                  </a:cubicBezTo>
                  <a:close/>
                  <a:moveTo>
                    <a:pt x="116" y="707"/>
                  </a:moveTo>
                  <a:lnTo>
                    <a:pt x="116" y="707"/>
                  </a:lnTo>
                  <a:cubicBezTo>
                    <a:pt x="112" y="706"/>
                    <a:pt x="107" y="704"/>
                    <a:pt x="102" y="703"/>
                  </a:cubicBezTo>
                  <a:lnTo>
                    <a:pt x="108" y="692"/>
                  </a:lnTo>
                  <a:cubicBezTo>
                    <a:pt x="113" y="694"/>
                    <a:pt x="118" y="695"/>
                    <a:pt x="123" y="696"/>
                  </a:cubicBezTo>
                  <a:lnTo>
                    <a:pt x="116" y="707"/>
                  </a:lnTo>
                  <a:close/>
                  <a:moveTo>
                    <a:pt x="152" y="704"/>
                  </a:moveTo>
                  <a:lnTo>
                    <a:pt x="152" y="704"/>
                  </a:lnTo>
                  <a:lnTo>
                    <a:pt x="149" y="709"/>
                  </a:lnTo>
                  <a:lnTo>
                    <a:pt x="138" y="709"/>
                  </a:lnTo>
                  <a:cubicBezTo>
                    <a:pt x="136" y="709"/>
                    <a:pt x="135" y="709"/>
                    <a:pt x="133" y="709"/>
                  </a:cubicBezTo>
                  <a:lnTo>
                    <a:pt x="140" y="697"/>
                  </a:lnTo>
                  <a:lnTo>
                    <a:pt x="156" y="697"/>
                  </a:lnTo>
                  <a:lnTo>
                    <a:pt x="152" y="704"/>
                  </a:lnTo>
                  <a:close/>
                  <a:moveTo>
                    <a:pt x="165" y="709"/>
                  </a:moveTo>
                  <a:lnTo>
                    <a:pt x="165" y="709"/>
                  </a:lnTo>
                  <a:lnTo>
                    <a:pt x="165" y="709"/>
                  </a:lnTo>
                  <a:lnTo>
                    <a:pt x="166" y="709"/>
                  </a:lnTo>
                  <a:lnTo>
                    <a:pt x="174" y="693"/>
                  </a:lnTo>
                  <a:lnTo>
                    <a:pt x="183" y="709"/>
                  </a:lnTo>
                  <a:lnTo>
                    <a:pt x="183" y="709"/>
                  </a:lnTo>
                  <a:lnTo>
                    <a:pt x="165" y="709"/>
                  </a:lnTo>
                  <a:close/>
                  <a:moveTo>
                    <a:pt x="211" y="709"/>
                  </a:moveTo>
                  <a:lnTo>
                    <a:pt x="211" y="709"/>
                  </a:lnTo>
                  <a:lnTo>
                    <a:pt x="200" y="709"/>
                  </a:lnTo>
                  <a:lnTo>
                    <a:pt x="193" y="697"/>
                  </a:lnTo>
                  <a:lnTo>
                    <a:pt x="209" y="697"/>
                  </a:lnTo>
                  <a:lnTo>
                    <a:pt x="216" y="709"/>
                  </a:lnTo>
                  <a:cubicBezTo>
                    <a:pt x="214" y="709"/>
                    <a:pt x="212" y="709"/>
                    <a:pt x="211" y="709"/>
                  </a:cubicBezTo>
                  <a:close/>
                  <a:moveTo>
                    <a:pt x="232" y="707"/>
                  </a:moveTo>
                  <a:lnTo>
                    <a:pt x="232" y="707"/>
                  </a:lnTo>
                  <a:lnTo>
                    <a:pt x="226" y="696"/>
                  </a:lnTo>
                  <a:cubicBezTo>
                    <a:pt x="231" y="695"/>
                    <a:pt x="236" y="694"/>
                    <a:pt x="240" y="692"/>
                  </a:cubicBezTo>
                  <a:lnTo>
                    <a:pt x="246" y="703"/>
                  </a:lnTo>
                  <a:cubicBezTo>
                    <a:pt x="242" y="704"/>
                    <a:pt x="237" y="706"/>
                    <a:pt x="232" y="707"/>
                  </a:cubicBezTo>
                  <a:close/>
                  <a:moveTo>
                    <a:pt x="264" y="654"/>
                  </a:moveTo>
                  <a:lnTo>
                    <a:pt x="264" y="654"/>
                  </a:lnTo>
                  <a:cubicBezTo>
                    <a:pt x="252" y="667"/>
                    <a:pt x="236" y="675"/>
                    <a:pt x="218" y="676"/>
                  </a:cubicBezTo>
                  <a:lnTo>
                    <a:pt x="174" y="681"/>
                  </a:lnTo>
                  <a:lnTo>
                    <a:pt x="132" y="677"/>
                  </a:lnTo>
                  <a:cubicBezTo>
                    <a:pt x="114" y="675"/>
                    <a:pt x="97" y="667"/>
                    <a:pt x="84" y="654"/>
                  </a:cubicBezTo>
                  <a:cubicBezTo>
                    <a:pt x="70" y="640"/>
                    <a:pt x="62" y="621"/>
                    <a:pt x="62" y="601"/>
                  </a:cubicBezTo>
                  <a:lnTo>
                    <a:pt x="174" y="611"/>
                  </a:lnTo>
                  <a:lnTo>
                    <a:pt x="287" y="601"/>
                  </a:lnTo>
                  <a:cubicBezTo>
                    <a:pt x="287" y="621"/>
                    <a:pt x="279" y="640"/>
                    <a:pt x="264" y="654"/>
                  </a:cubicBezTo>
                  <a:close/>
                  <a:moveTo>
                    <a:pt x="138" y="546"/>
                  </a:moveTo>
                  <a:lnTo>
                    <a:pt x="138" y="546"/>
                  </a:lnTo>
                  <a:cubicBezTo>
                    <a:pt x="138" y="527"/>
                    <a:pt x="154" y="511"/>
                    <a:pt x="174" y="511"/>
                  </a:cubicBezTo>
                  <a:cubicBezTo>
                    <a:pt x="195" y="511"/>
                    <a:pt x="211" y="527"/>
                    <a:pt x="211" y="546"/>
                  </a:cubicBezTo>
                  <a:cubicBezTo>
                    <a:pt x="211" y="564"/>
                    <a:pt x="195" y="580"/>
                    <a:pt x="174" y="580"/>
                  </a:cubicBezTo>
                  <a:cubicBezTo>
                    <a:pt x="154" y="580"/>
                    <a:pt x="138" y="564"/>
                    <a:pt x="138" y="546"/>
                  </a:cubicBezTo>
                  <a:close/>
                  <a:moveTo>
                    <a:pt x="307" y="461"/>
                  </a:moveTo>
                  <a:lnTo>
                    <a:pt x="307" y="461"/>
                  </a:lnTo>
                  <a:lnTo>
                    <a:pt x="41" y="461"/>
                  </a:lnTo>
                  <a:lnTo>
                    <a:pt x="41" y="250"/>
                  </a:lnTo>
                  <a:lnTo>
                    <a:pt x="307" y="250"/>
                  </a:lnTo>
                  <a:lnTo>
                    <a:pt x="307" y="46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0"/>
            <p:cNvSpPr>
              <a:spLocks noEditPoints="1"/>
            </p:cNvSpPr>
            <p:nvPr/>
          </p:nvSpPr>
          <p:spPr bwMode="auto">
            <a:xfrm>
              <a:off x="4357" y="1242"/>
              <a:ext cx="153" cy="328"/>
            </a:xfrm>
            <a:custGeom>
              <a:avLst/>
              <a:gdLst>
                <a:gd name="T0" fmla="*/ 210 w 348"/>
                <a:gd name="T1" fmla="*/ 0 h 747"/>
                <a:gd name="T2" fmla="*/ 0 w 348"/>
                <a:gd name="T3" fmla="*/ 138 h 747"/>
                <a:gd name="T4" fmla="*/ 138 w 348"/>
                <a:gd name="T5" fmla="*/ 747 h 747"/>
                <a:gd name="T6" fmla="*/ 348 w 348"/>
                <a:gd name="T7" fmla="*/ 609 h 747"/>
                <a:gd name="T8" fmla="*/ 210 w 348"/>
                <a:gd name="T9" fmla="*/ 0 h 747"/>
                <a:gd name="T10" fmla="*/ 116 w 348"/>
                <a:gd name="T11" fmla="*/ 707 h 747"/>
                <a:gd name="T12" fmla="*/ 108 w 348"/>
                <a:gd name="T13" fmla="*/ 692 h 747"/>
                <a:gd name="T14" fmla="*/ 116 w 348"/>
                <a:gd name="T15" fmla="*/ 707 h 747"/>
                <a:gd name="T16" fmla="*/ 152 w 348"/>
                <a:gd name="T17" fmla="*/ 704 h 747"/>
                <a:gd name="T18" fmla="*/ 138 w 348"/>
                <a:gd name="T19" fmla="*/ 709 h 747"/>
                <a:gd name="T20" fmla="*/ 139 w 348"/>
                <a:gd name="T21" fmla="*/ 697 h 747"/>
                <a:gd name="T22" fmla="*/ 152 w 348"/>
                <a:gd name="T23" fmla="*/ 704 h 747"/>
                <a:gd name="T24" fmla="*/ 165 w 348"/>
                <a:gd name="T25" fmla="*/ 709 h 747"/>
                <a:gd name="T26" fmla="*/ 165 w 348"/>
                <a:gd name="T27" fmla="*/ 709 h 747"/>
                <a:gd name="T28" fmla="*/ 183 w 348"/>
                <a:gd name="T29" fmla="*/ 709 h 747"/>
                <a:gd name="T30" fmla="*/ 165 w 348"/>
                <a:gd name="T31" fmla="*/ 709 h 747"/>
                <a:gd name="T32" fmla="*/ 210 w 348"/>
                <a:gd name="T33" fmla="*/ 709 h 747"/>
                <a:gd name="T34" fmla="*/ 192 w 348"/>
                <a:gd name="T35" fmla="*/ 697 h 747"/>
                <a:gd name="T36" fmla="*/ 215 w 348"/>
                <a:gd name="T37" fmla="*/ 709 h 747"/>
                <a:gd name="T38" fmla="*/ 232 w 348"/>
                <a:gd name="T39" fmla="*/ 707 h 747"/>
                <a:gd name="T40" fmla="*/ 226 w 348"/>
                <a:gd name="T41" fmla="*/ 696 h 747"/>
                <a:gd name="T42" fmla="*/ 246 w 348"/>
                <a:gd name="T43" fmla="*/ 703 h 747"/>
                <a:gd name="T44" fmla="*/ 264 w 348"/>
                <a:gd name="T45" fmla="*/ 654 h 747"/>
                <a:gd name="T46" fmla="*/ 218 w 348"/>
                <a:gd name="T47" fmla="*/ 676 h 747"/>
                <a:gd name="T48" fmla="*/ 131 w 348"/>
                <a:gd name="T49" fmla="*/ 677 h 747"/>
                <a:gd name="T50" fmla="*/ 61 w 348"/>
                <a:gd name="T51" fmla="*/ 601 h 747"/>
                <a:gd name="T52" fmla="*/ 286 w 348"/>
                <a:gd name="T53" fmla="*/ 601 h 747"/>
                <a:gd name="T54" fmla="*/ 137 w 348"/>
                <a:gd name="T55" fmla="*/ 546 h 747"/>
                <a:gd name="T56" fmla="*/ 174 w 348"/>
                <a:gd name="T57" fmla="*/ 511 h 747"/>
                <a:gd name="T58" fmla="*/ 174 w 348"/>
                <a:gd name="T59" fmla="*/ 580 h 747"/>
                <a:gd name="T60" fmla="*/ 307 w 348"/>
                <a:gd name="T61" fmla="*/ 461 h 747"/>
                <a:gd name="T62" fmla="*/ 41 w 348"/>
                <a:gd name="T63" fmla="*/ 461 h 747"/>
                <a:gd name="T64" fmla="*/ 307 w 348"/>
                <a:gd name="T65" fmla="*/ 25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8" h="747">
                  <a:moveTo>
                    <a:pt x="210" y="0"/>
                  </a:moveTo>
                  <a:lnTo>
                    <a:pt x="210" y="0"/>
                  </a:lnTo>
                  <a:lnTo>
                    <a:pt x="138" y="0"/>
                  </a:lnTo>
                  <a:cubicBezTo>
                    <a:pt x="62" y="0"/>
                    <a:pt x="0" y="62"/>
                    <a:pt x="0" y="138"/>
                  </a:cubicBezTo>
                  <a:lnTo>
                    <a:pt x="0" y="609"/>
                  </a:lnTo>
                  <a:cubicBezTo>
                    <a:pt x="0" y="685"/>
                    <a:pt x="62" y="747"/>
                    <a:pt x="138" y="747"/>
                  </a:cubicBezTo>
                  <a:lnTo>
                    <a:pt x="210" y="747"/>
                  </a:lnTo>
                  <a:cubicBezTo>
                    <a:pt x="286" y="747"/>
                    <a:pt x="348" y="685"/>
                    <a:pt x="348" y="609"/>
                  </a:cubicBezTo>
                  <a:lnTo>
                    <a:pt x="348" y="138"/>
                  </a:lnTo>
                  <a:cubicBezTo>
                    <a:pt x="348" y="62"/>
                    <a:pt x="286" y="0"/>
                    <a:pt x="210" y="0"/>
                  </a:cubicBezTo>
                  <a:close/>
                  <a:moveTo>
                    <a:pt x="116" y="707"/>
                  </a:moveTo>
                  <a:lnTo>
                    <a:pt x="116" y="707"/>
                  </a:lnTo>
                  <a:cubicBezTo>
                    <a:pt x="111" y="706"/>
                    <a:pt x="107" y="704"/>
                    <a:pt x="102" y="703"/>
                  </a:cubicBezTo>
                  <a:lnTo>
                    <a:pt x="108" y="692"/>
                  </a:lnTo>
                  <a:cubicBezTo>
                    <a:pt x="113" y="694"/>
                    <a:pt x="117" y="695"/>
                    <a:pt x="122" y="696"/>
                  </a:cubicBezTo>
                  <a:lnTo>
                    <a:pt x="116" y="707"/>
                  </a:lnTo>
                  <a:close/>
                  <a:moveTo>
                    <a:pt x="152" y="704"/>
                  </a:moveTo>
                  <a:lnTo>
                    <a:pt x="152" y="704"/>
                  </a:lnTo>
                  <a:lnTo>
                    <a:pt x="149" y="709"/>
                  </a:lnTo>
                  <a:lnTo>
                    <a:pt x="138" y="709"/>
                  </a:lnTo>
                  <a:cubicBezTo>
                    <a:pt x="136" y="709"/>
                    <a:pt x="134" y="709"/>
                    <a:pt x="132" y="709"/>
                  </a:cubicBezTo>
                  <a:lnTo>
                    <a:pt x="139" y="697"/>
                  </a:lnTo>
                  <a:lnTo>
                    <a:pt x="156" y="697"/>
                  </a:lnTo>
                  <a:lnTo>
                    <a:pt x="152" y="704"/>
                  </a:lnTo>
                  <a:close/>
                  <a:moveTo>
                    <a:pt x="165" y="709"/>
                  </a:moveTo>
                  <a:lnTo>
                    <a:pt x="165" y="709"/>
                  </a:lnTo>
                  <a:lnTo>
                    <a:pt x="165" y="709"/>
                  </a:lnTo>
                  <a:lnTo>
                    <a:pt x="165" y="709"/>
                  </a:lnTo>
                  <a:lnTo>
                    <a:pt x="174" y="693"/>
                  </a:lnTo>
                  <a:lnTo>
                    <a:pt x="183" y="709"/>
                  </a:lnTo>
                  <a:lnTo>
                    <a:pt x="183" y="709"/>
                  </a:lnTo>
                  <a:lnTo>
                    <a:pt x="165" y="709"/>
                  </a:lnTo>
                  <a:close/>
                  <a:moveTo>
                    <a:pt x="210" y="709"/>
                  </a:moveTo>
                  <a:lnTo>
                    <a:pt x="210" y="709"/>
                  </a:lnTo>
                  <a:lnTo>
                    <a:pt x="199" y="709"/>
                  </a:lnTo>
                  <a:lnTo>
                    <a:pt x="192" y="697"/>
                  </a:lnTo>
                  <a:lnTo>
                    <a:pt x="208" y="697"/>
                  </a:lnTo>
                  <a:lnTo>
                    <a:pt x="215" y="709"/>
                  </a:lnTo>
                  <a:cubicBezTo>
                    <a:pt x="214" y="709"/>
                    <a:pt x="212" y="709"/>
                    <a:pt x="210" y="709"/>
                  </a:cubicBezTo>
                  <a:close/>
                  <a:moveTo>
                    <a:pt x="232" y="707"/>
                  </a:moveTo>
                  <a:lnTo>
                    <a:pt x="232" y="707"/>
                  </a:lnTo>
                  <a:lnTo>
                    <a:pt x="226" y="696"/>
                  </a:lnTo>
                  <a:cubicBezTo>
                    <a:pt x="230" y="695"/>
                    <a:pt x="235" y="694"/>
                    <a:pt x="240" y="692"/>
                  </a:cubicBezTo>
                  <a:lnTo>
                    <a:pt x="246" y="703"/>
                  </a:lnTo>
                  <a:cubicBezTo>
                    <a:pt x="241" y="704"/>
                    <a:pt x="237" y="706"/>
                    <a:pt x="232" y="707"/>
                  </a:cubicBezTo>
                  <a:close/>
                  <a:moveTo>
                    <a:pt x="264" y="654"/>
                  </a:moveTo>
                  <a:lnTo>
                    <a:pt x="264" y="654"/>
                  </a:lnTo>
                  <a:cubicBezTo>
                    <a:pt x="251" y="667"/>
                    <a:pt x="235" y="675"/>
                    <a:pt x="218" y="676"/>
                  </a:cubicBezTo>
                  <a:lnTo>
                    <a:pt x="174" y="681"/>
                  </a:lnTo>
                  <a:lnTo>
                    <a:pt x="131" y="677"/>
                  </a:lnTo>
                  <a:cubicBezTo>
                    <a:pt x="114" y="675"/>
                    <a:pt x="97" y="667"/>
                    <a:pt x="84" y="654"/>
                  </a:cubicBezTo>
                  <a:cubicBezTo>
                    <a:pt x="69" y="640"/>
                    <a:pt x="61" y="621"/>
                    <a:pt x="61" y="601"/>
                  </a:cubicBezTo>
                  <a:lnTo>
                    <a:pt x="174" y="611"/>
                  </a:lnTo>
                  <a:lnTo>
                    <a:pt x="286" y="601"/>
                  </a:lnTo>
                  <a:cubicBezTo>
                    <a:pt x="286" y="621"/>
                    <a:pt x="278" y="640"/>
                    <a:pt x="264" y="654"/>
                  </a:cubicBezTo>
                  <a:close/>
                  <a:moveTo>
                    <a:pt x="137" y="546"/>
                  </a:moveTo>
                  <a:lnTo>
                    <a:pt x="137" y="546"/>
                  </a:lnTo>
                  <a:cubicBezTo>
                    <a:pt x="137" y="527"/>
                    <a:pt x="154" y="511"/>
                    <a:pt x="174" y="511"/>
                  </a:cubicBezTo>
                  <a:cubicBezTo>
                    <a:pt x="194" y="511"/>
                    <a:pt x="211" y="527"/>
                    <a:pt x="211" y="546"/>
                  </a:cubicBezTo>
                  <a:cubicBezTo>
                    <a:pt x="211" y="564"/>
                    <a:pt x="194" y="580"/>
                    <a:pt x="174" y="580"/>
                  </a:cubicBezTo>
                  <a:cubicBezTo>
                    <a:pt x="154" y="580"/>
                    <a:pt x="137" y="564"/>
                    <a:pt x="137" y="546"/>
                  </a:cubicBezTo>
                  <a:close/>
                  <a:moveTo>
                    <a:pt x="307" y="461"/>
                  </a:moveTo>
                  <a:lnTo>
                    <a:pt x="307" y="461"/>
                  </a:lnTo>
                  <a:lnTo>
                    <a:pt x="41" y="461"/>
                  </a:lnTo>
                  <a:lnTo>
                    <a:pt x="41" y="250"/>
                  </a:lnTo>
                  <a:lnTo>
                    <a:pt x="307" y="250"/>
                  </a:lnTo>
                  <a:lnTo>
                    <a:pt x="307" y="46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1"/>
            <p:cNvSpPr>
              <a:spLocks noEditPoints="1"/>
            </p:cNvSpPr>
            <p:nvPr/>
          </p:nvSpPr>
          <p:spPr bwMode="auto">
            <a:xfrm>
              <a:off x="4090" y="647"/>
              <a:ext cx="318" cy="213"/>
            </a:xfrm>
            <a:custGeom>
              <a:avLst/>
              <a:gdLst>
                <a:gd name="T0" fmla="*/ 653 w 722"/>
                <a:gd name="T1" fmla="*/ 394 h 486"/>
                <a:gd name="T2" fmla="*/ 653 w 722"/>
                <a:gd name="T3" fmla="*/ 394 h 486"/>
                <a:gd name="T4" fmla="*/ 634 w 722"/>
                <a:gd name="T5" fmla="*/ 414 h 486"/>
                <a:gd name="T6" fmla="*/ 92 w 722"/>
                <a:gd name="T7" fmla="*/ 414 h 486"/>
                <a:gd name="T8" fmla="*/ 74 w 722"/>
                <a:gd name="T9" fmla="*/ 394 h 486"/>
                <a:gd name="T10" fmla="*/ 74 w 722"/>
                <a:gd name="T11" fmla="*/ 93 h 486"/>
                <a:gd name="T12" fmla="*/ 92 w 722"/>
                <a:gd name="T13" fmla="*/ 73 h 486"/>
                <a:gd name="T14" fmla="*/ 634 w 722"/>
                <a:gd name="T15" fmla="*/ 73 h 486"/>
                <a:gd name="T16" fmla="*/ 653 w 722"/>
                <a:gd name="T17" fmla="*/ 93 h 486"/>
                <a:gd name="T18" fmla="*/ 653 w 722"/>
                <a:gd name="T19" fmla="*/ 394 h 486"/>
                <a:gd name="T20" fmla="*/ 334 w 722"/>
                <a:gd name="T21" fmla="*/ 48 h 486"/>
                <a:gd name="T22" fmla="*/ 334 w 722"/>
                <a:gd name="T23" fmla="*/ 48 h 486"/>
                <a:gd name="T24" fmla="*/ 388 w 722"/>
                <a:gd name="T25" fmla="*/ 48 h 486"/>
                <a:gd name="T26" fmla="*/ 390 w 722"/>
                <a:gd name="T27" fmla="*/ 51 h 486"/>
                <a:gd name="T28" fmla="*/ 388 w 722"/>
                <a:gd name="T29" fmla="*/ 53 h 486"/>
                <a:gd name="T30" fmla="*/ 334 w 722"/>
                <a:gd name="T31" fmla="*/ 53 h 486"/>
                <a:gd name="T32" fmla="*/ 331 w 722"/>
                <a:gd name="T33" fmla="*/ 51 h 486"/>
                <a:gd name="T34" fmla="*/ 334 w 722"/>
                <a:gd name="T35" fmla="*/ 48 h 486"/>
                <a:gd name="T36" fmla="*/ 334 w 722"/>
                <a:gd name="T37" fmla="*/ 34 h 486"/>
                <a:gd name="T38" fmla="*/ 334 w 722"/>
                <a:gd name="T39" fmla="*/ 34 h 486"/>
                <a:gd name="T40" fmla="*/ 388 w 722"/>
                <a:gd name="T41" fmla="*/ 34 h 486"/>
                <a:gd name="T42" fmla="*/ 390 w 722"/>
                <a:gd name="T43" fmla="*/ 37 h 486"/>
                <a:gd name="T44" fmla="*/ 388 w 722"/>
                <a:gd name="T45" fmla="*/ 40 h 486"/>
                <a:gd name="T46" fmla="*/ 334 w 722"/>
                <a:gd name="T47" fmla="*/ 40 h 486"/>
                <a:gd name="T48" fmla="*/ 331 w 722"/>
                <a:gd name="T49" fmla="*/ 37 h 486"/>
                <a:gd name="T50" fmla="*/ 334 w 722"/>
                <a:gd name="T51" fmla="*/ 34 h 486"/>
                <a:gd name="T52" fmla="*/ 334 w 722"/>
                <a:gd name="T53" fmla="*/ 19 h 486"/>
                <a:gd name="T54" fmla="*/ 334 w 722"/>
                <a:gd name="T55" fmla="*/ 19 h 486"/>
                <a:gd name="T56" fmla="*/ 388 w 722"/>
                <a:gd name="T57" fmla="*/ 19 h 486"/>
                <a:gd name="T58" fmla="*/ 390 w 722"/>
                <a:gd name="T59" fmla="*/ 22 h 486"/>
                <a:gd name="T60" fmla="*/ 388 w 722"/>
                <a:gd name="T61" fmla="*/ 25 h 486"/>
                <a:gd name="T62" fmla="*/ 334 w 722"/>
                <a:gd name="T63" fmla="*/ 25 h 486"/>
                <a:gd name="T64" fmla="*/ 331 w 722"/>
                <a:gd name="T65" fmla="*/ 22 h 486"/>
                <a:gd name="T66" fmla="*/ 334 w 722"/>
                <a:gd name="T67" fmla="*/ 19 h 486"/>
                <a:gd name="T68" fmla="*/ 678 w 722"/>
                <a:gd name="T69" fmla="*/ 0 h 486"/>
                <a:gd name="T70" fmla="*/ 678 w 722"/>
                <a:gd name="T71" fmla="*/ 0 h 486"/>
                <a:gd name="T72" fmla="*/ 44 w 722"/>
                <a:gd name="T73" fmla="*/ 0 h 486"/>
                <a:gd name="T74" fmla="*/ 0 w 722"/>
                <a:gd name="T75" fmla="*/ 43 h 486"/>
                <a:gd name="T76" fmla="*/ 0 w 722"/>
                <a:gd name="T77" fmla="*/ 442 h 486"/>
                <a:gd name="T78" fmla="*/ 44 w 722"/>
                <a:gd name="T79" fmla="*/ 486 h 486"/>
                <a:gd name="T80" fmla="*/ 678 w 722"/>
                <a:gd name="T81" fmla="*/ 486 h 486"/>
                <a:gd name="T82" fmla="*/ 722 w 722"/>
                <a:gd name="T83" fmla="*/ 442 h 486"/>
                <a:gd name="T84" fmla="*/ 722 w 722"/>
                <a:gd name="T85" fmla="*/ 43 h 486"/>
                <a:gd name="T86" fmla="*/ 678 w 722"/>
                <a:gd name="T87"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2" h="486">
                  <a:moveTo>
                    <a:pt x="653" y="394"/>
                  </a:moveTo>
                  <a:lnTo>
                    <a:pt x="653" y="394"/>
                  </a:lnTo>
                  <a:cubicBezTo>
                    <a:pt x="653" y="405"/>
                    <a:pt x="644" y="414"/>
                    <a:pt x="634" y="414"/>
                  </a:cubicBezTo>
                  <a:lnTo>
                    <a:pt x="92" y="414"/>
                  </a:lnTo>
                  <a:cubicBezTo>
                    <a:pt x="82" y="414"/>
                    <a:pt x="74" y="405"/>
                    <a:pt x="74" y="394"/>
                  </a:cubicBezTo>
                  <a:lnTo>
                    <a:pt x="74" y="93"/>
                  </a:lnTo>
                  <a:cubicBezTo>
                    <a:pt x="74" y="82"/>
                    <a:pt x="82" y="73"/>
                    <a:pt x="92" y="73"/>
                  </a:cubicBezTo>
                  <a:lnTo>
                    <a:pt x="634" y="73"/>
                  </a:lnTo>
                  <a:cubicBezTo>
                    <a:pt x="644" y="73"/>
                    <a:pt x="653" y="82"/>
                    <a:pt x="653" y="93"/>
                  </a:cubicBezTo>
                  <a:lnTo>
                    <a:pt x="653" y="394"/>
                  </a:lnTo>
                  <a:close/>
                  <a:moveTo>
                    <a:pt x="334" y="48"/>
                  </a:moveTo>
                  <a:lnTo>
                    <a:pt x="334" y="48"/>
                  </a:lnTo>
                  <a:lnTo>
                    <a:pt x="388" y="48"/>
                  </a:lnTo>
                  <a:cubicBezTo>
                    <a:pt x="389" y="48"/>
                    <a:pt x="390" y="49"/>
                    <a:pt x="390" y="51"/>
                  </a:cubicBezTo>
                  <a:cubicBezTo>
                    <a:pt x="390" y="52"/>
                    <a:pt x="389" y="53"/>
                    <a:pt x="388" y="53"/>
                  </a:cubicBezTo>
                  <a:lnTo>
                    <a:pt x="334" y="53"/>
                  </a:lnTo>
                  <a:cubicBezTo>
                    <a:pt x="332" y="53"/>
                    <a:pt x="331" y="52"/>
                    <a:pt x="331" y="51"/>
                  </a:cubicBezTo>
                  <a:cubicBezTo>
                    <a:pt x="331" y="49"/>
                    <a:pt x="332" y="48"/>
                    <a:pt x="334" y="48"/>
                  </a:cubicBezTo>
                  <a:close/>
                  <a:moveTo>
                    <a:pt x="334" y="34"/>
                  </a:moveTo>
                  <a:lnTo>
                    <a:pt x="334" y="34"/>
                  </a:lnTo>
                  <a:lnTo>
                    <a:pt x="388" y="34"/>
                  </a:lnTo>
                  <a:cubicBezTo>
                    <a:pt x="389" y="34"/>
                    <a:pt x="390" y="36"/>
                    <a:pt x="390" y="37"/>
                  </a:cubicBezTo>
                  <a:cubicBezTo>
                    <a:pt x="390" y="39"/>
                    <a:pt x="389" y="40"/>
                    <a:pt x="388" y="40"/>
                  </a:cubicBezTo>
                  <a:lnTo>
                    <a:pt x="334" y="40"/>
                  </a:lnTo>
                  <a:cubicBezTo>
                    <a:pt x="332" y="40"/>
                    <a:pt x="331" y="39"/>
                    <a:pt x="331" y="37"/>
                  </a:cubicBezTo>
                  <a:cubicBezTo>
                    <a:pt x="331" y="36"/>
                    <a:pt x="332" y="34"/>
                    <a:pt x="334" y="34"/>
                  </a:cubicBezTo>
                  <a:close/>
                  <a:moveTo>
                    <a:pt x="334" y="19"/>
                  </a:moveTo>
                  <a:lnTo>
                    <a:pt x="334" y="19"/>
                  </a:lnTo>
                  <a:lnTo>
                    <a:pt x="388" y="19"/>
                  </a:lnTo>
                  <a:cubicBezTo>
                    <a:pt x="389" y="19"/>
                    <a:pt x="390" y="21"/>
                    <a:pt x="390" y="22"/>
                  </a:cubicBezTo>
                  <a:cubicBezTo>
                    <a:pt x="390" y="24"/>
                    <a:pt x="389" y="25"/>
                    <a:pt x="388" y="25"/>
                  </a:cubicBezTo>
                  <a:lnTo>
                    <a:pt x="334" y="25"/>
                  </a:lnTo>
                  <a:cubicBezTo>
                    <a:pt x="332" y="25"/>
                    <a:pt x="331" y="24"/>
                    <a:pt x="331" y="22"/>
                  </a:cubicBezTo>
                  <a:cubicBezTo>
                    <a:pt x="331" y="21"/>
                    <a:pt x="332" y="19"/>
                    <a:pt x="334" y="19"/>
                  </a:cubicBezTo>
                  <a:close/>
                  <a:moveTo>
                    <a:pt x="678" y="0"/>
                  </a:moveTo>
                  <a:lnTo>
                    <a:pt x="678" y="0"/>
                  </a:lnTo>
                  <a:lnTo>
                    <a:pt x="44" y="0"/>
                  </a:lnTo>
                  <a:cubicBezTo>
                    <a:pt x="20" y="0"/>
                    <a:pt x="0" y="19"/>
                    <a:pt x="0" y="43"/>
                  </a:cubicBezTo>
                  <a:lnTo>
                    <a:pt x="0" y="442"/>
                  </a:lnTo>
                  <a:cubicBezTo>
                    <a:pt x="0" y="466"/>
                    <a:pt x="20" y="486"/>
                    <a:pt x="44" y="486"/>
                  </a:cubicBezTo>
                  <a:lnTo>
                    <a:pt x="678" y="486"/>
                  </a:lnTo>
                  <a:cubicBezTo>
                    <a:pt x="702" y="486"/>
                    <a:pt x="722" y="466"/>
                    <a:pt x="722" y="442"/>
                  </a:cubicBezTo>
                  <a:lnTo>
                    <a:pt x="722" y="43"/>
                  </a:lnTo>
                  <a:cubicBezTo>
                    <a:pt x="722" y="19"/>
                    <a:pt x="702" y="0"/>
                    <a:pt x="67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2"/>
            <p:cNvSpPr>
              <a:spLocks noEditPoints="1"/>
            </p:cNvSpPr>
            <p:nvPr/>
          </p:nvSpPr>
          <p:spPr bwMode="auto">
            <a:xfrm>
              <a:off x="4852" y="715"/>
              <a:ext cx="256" cy="72"/>
            </a:xfrm>
            <a:custGeom>
              <a:avLst/>
              <a:gdLst>
                <a:gd name="T0" fmla="*/ 487 w 582"/>
                <a:gd name="T1" fmla="*/ 70 h 162"/>
                <a:gd name="T2" fmla="*/ 487 w 582"/>
                <a:gd name="T3" fmla="*/ 70 h 162"/>
                <a:gd name="T4" fmla="*/ 473 w 582"/>
                <a:gd name="T5" fmla="*/ 55 h 162"/>
                <a:gd name="T6" fmla="*/ 487 w 582"/>
                <a:gd name="T7" fmla="*/ 41 h 162"/>
                <a:gd name="T8" fmla="*/ 502 w 582"/>
                <a:gd name="T9" fmla="*/ 55 h 162"/>
                <a:gd name="T10" fmla="*/ 487 w 582"/>
                <a:gd name="T11" fmla="*/ 70 h 162"/>
                <a:gd name="T12" fmla="*/ 487 w 582"/>
                <a:gd name="T13" fmla="*/ 102 h 162"/>
                <a:gd name="T14" fmla="*/ 487 w 582"/>
                <a:gd name="T15" fmla="*/ 102 h 162"/>
                <a:gd name="T16" fmla="*/ 473 w 582"/>
                <a:gd name="T17" fmla="*/ 87 h 162"/>
                <a:gd name="T18" fmla="*/ 487 w 582"/>
                <a:gd name="T19" fmla="*/ 73 h 162"/>
                <a:gd name="T20" fmla="*/ 502 w 582"/>
                <a:gd name="T21" fmla="*/ 87 h 162"/>
                <a:gd name="T22" fmla="*/ 487 w 582"/>
                <a:gd name="T23" fmla="*/ 102 h 162"/>
                <a:gd name="T24" fmla="*/ 487 w 582"/>
                <a:gd name="T25" fmla="*/ 134 h 162"/>
                <a:gd name="T26" fmla="*/ 487 w 582"/>
                <a:gd name="T27" fmla="*/ 134 h 162"/>
                <a:gd name="T28" fmla="*/ 473 w 582"/>
                <a:gd name="T29" fmla="*/ 119 h 162"/>
                <a:gd name="T30" fmla="*/ 487 w 582"/>
                <a:gd name="T31" fmla="*/ 105 h 162"/>
                <a:gd name="T32" fmla="*/ 502 w 582"/>
                <a:gd name="T33" fmla="*/ 119 h 162"/>
                <a:gd name="T34" fmla="*/ 487 w 582"/>
                <a:gd name="T35" fmla="*/ 134 h 162"/>
                <a:gd name="T36" fmla="*/ 531 w 582"/>
                <a:gd name="T37" fmla="*/ 45 h 162"/>
                <a:gd name="T38" fmla="*/ 531 w 582"/>
                <a:gd name="T39" fmla="*/ 45 h 162"/>
                <a:gd name="T40" fmla="*/ 582 w 582"/>
                <a:gd name="T41" fmla="*/ 45 h 162"/>
                <a:gd name="T42" fmla="*/ 582 w 582"/>
                <a:gd name="T43" fmla="*/ 43 h 162"/>
                <a:gd name="T44" fmla="*/ 549 w 582"/>
                <a:gd name="T45" fmla="*/ 12 h 162"/>
                <a:gd name="T46" fmla="*/ 508 w 582"/>
                <a:gd name="T47" fmla="*/ 12 h 162"/>
                <a:gd name="T48" fmla="*/ 494 w 582"/>
                <a:gd name="T49" fmla="*/ 0 h 162"/>
                <a:gd name="T50" fmla="*/ 331 w 582"/>
                <a:gd name="T51" fmla="*/ 0 h 162"/>
                <a:gd name="T52" fmla="*/ 318 w 582"/>
                <a:gd name="T53" fmla="*/ 12 h 162"/>
                <a:gd name="T54" fmla="*/ 264 w 582"/>
                <a:gd name="T55" fmla="*/ 12 h 162"/>
                <a:gd name="T56" fmla="*/ 251 w 582"/>
                <a:gd name="T57" fmla="*/ 0 h 162"/>
                <a:gd name="T58" fmla="*/ 88 w 582"/>
                <a:gd name="T59" fmla="*/ 0 h 162"/>
                <a:gd name="T60" fmla="*/ 75 w 582"/>
                <a:gd name="T61" fmla="*/ 12 h 162"/>
                <a:gd name="T62" fmla="*/ 34 w 582"/>
                <a:gd name="T63" fmla="*/ 12 h 162"/>
                <a:gd name="T64" fmla="*/ 0 w 582"/>
                <a:gd name="T65" fmla="*/ 43 h 162"/>
                <a:gd name="T66" fmla="*/ 0 w 582"/>
                <a:gd name="T67" fmla="*/ 130 h 162"/>
                <a:gd name="T68" fmla="*/ 34 w 582"/>
                <a:gd name="T69" fmla="*/ 162 h 162"/>
                <a:gd name="T70" fmla="*/ 549 w 582"/>
                <a:gd name="T71" fmla="*/ 162 h 162"/>
                <a:gd name="T72" fmla="*/ 582 w 582"/>
                <a:gd name="T73" fmla="*/ 130 h 162"/>
                <a:gd name="T74" fmla="*/ 582 w 582"/>
                <a:gd name="T75" fmla="*/ 129 h 162"/>
                <a:gd name="T76" fmla="*/ 531 w 582"/>
                <a:gd name="T77" fmla="*/ 129 h 162"/>
                <a:gd name="T78" fmla="*/ 520 w 582"/>
                <a:gd name="T79" fmla="*/ 119 h 162"/>
                <a:gd name="T80" fmla="*/ 531 w 582"/>
                <a:gd name="T81" fmla="*/ 109 h 162"/>
                <a:gd name="T82" fmla="*/ 582 w 582"/>
                <a:gd name="T83" fmla="*/ 109 h 162"/>
                <a:gd name="T84" fmla="*/ 582 w 582"/>
                <a:gd name="T85" fmla="*/ 97 h 162"/>
                <a:gd name="T86" fmla="*/ 531 w 582"/>
                <a:gd name="T87" fmla="*/ 97 h 162"/>
                <a:gd name="T88" fmla="*/ 520 w 582"/>
                <a:gd name="T89" fmla="*/ 87 h 162"/>
                <a:gd name="T90" fmla="*/ 531 w 582"/>
                <a:gd name="T91" fmla="*/ 77 h 162"/>
                <a:gd name="T92" fmla="*/ 582 w 582"/>
                <a:gd name="T93" fmla="*/ 77 h 162"/>
                <a:gd name="T94" fmla="*/ 582 w 582"/>
                <a:gd name="T95" fmla="*/ 65 h 162"/>
                <a:gd name="T96" fmla="*/ 531 w 582"/>
                <a:gd name="T97" fmla="*/ 65 h 162"/>
                <a:gd name="T98" fmla="*/ 520 w 582"/>
                <a:gd name="T99" fmla="*/ 55 h 162"/>
                <a:gd name="T100" fmla="*/ 531 w 582"/>
                <a:gd name="T101" fmla="*/ 4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2" h="162">
                  <a:moveTo>
                    <a:pt x="487" y="70"/>
                  </a:moveTo>
                  <a:lnTo>
                    <a:pt x="487" y="70"/>
                  </a:lnTo>
                  <a:cubicBezTo>
                    <a:pt x="479" y="70"/>
                    <a:pt x="473" y="63"/>
                    <a:pt x="473" y="55"/>
                  </a:cubicBezTo>
                  <a:cubicBezTo>
                    <a:pt x="473" y="47"/>
                    <a:pt x="479" y="41"/>
                    <a:pt x="487" y="41"/>
                  </a:cubicBezTo>
                  <a:cubicBezTo>
                    <a:pt x="495" y="41"/>
                    <a:pt x="502" y="47"/>
                    <a:pt x="502" y="55"/>
                  </a:cubicBezTo>
                  <a:cubicBezTo>
                    <a:pt x="502" y="63"/>
                    <a:pt x="495" y="70"/>
                    <a:pt x="487" y="70"/>
                  </a:cubicBezTo>
                  <a:close/>
                  <a:moveTo>
                    <a:pt x="487" y="102"/>
                  </a:moveTo>
                  <a:lnTo>
                    <a:pt x="487" y="102"/>
                  </a:lnTo>
                  <a:cubicBezTo>
                    <a:pt x="479" y="102"/>
                    <a:pt x="473" y="95"/>
                    <a:pt x="473" y="87"/>
                  </a:cubicBezTo>
                  <a:cubicBezTo>
                    <a:pt x="473" y="79"/>
                    <a:pt x="479" y="73"/>
                    <a:pt x="487" y="73"/>
                  </a:cubicBezTo>
                  <a:cubicBezTo>
                    <a:pt x="495" y="73"/>
                    <a:pt x="502" y="79"/>
                    <a:pt x="502" y="87"/>
                  </a:cubicBezTo>
                  <a:cubicBezTo>
                    <a:pt x="502" y="95"/>
                    <a:pt x="495" y="102"/>
                    <a:pt x="487" y="102"/>
                  </a:cubicBezTo>
                  <a:close/>
                  <a:moveTo>
                    <a:pt x="487" y="134"/>
                  </a:moveTo>
                  <a:lnTo>
                    <a:pt x="487" y="134"/>
                  </a:lnTo>
                  <a:cubicBezTo>
                    <a:pt x="479" y="134"/>
                    <a:pt x="473" y="127"/>
                    <a:pt x="473" y="119"/>
                  </a:cubicBezTo>
                  <a:cubicBezTo>
                    <a:pt x="473" y="111"/>
                    <a:pt x="479" y="105"/>
                    <a:pt x="487" y="105"/>
                  </a:cubicBezTo>
                  <a:cubicBezTo>
                    <a:pt x="495" y="105"/>
                    <a:pt x="502" y="111"/>
                    <a:pt x="502" y="119"/>
                  </a:cubicBezTo>
                  <a:cubicBezTo>
                    <a:pt x="502" y="127"/>
                    <a:pt x="495" y="134"/>
                    <a:pt x="487" y="134"/>
                  </a:cubicBezTo>
                  <a:close/>
                  <a:moveTo>
                    <a:pt x="531" y="45"/>
                  </a:moveTo>
                  <a:lnTo>
                    <a:pt x="531" y="45"/>
                  </a:lnTo>
                  <a:lnTo>
                    <a:pt x="582" y="45"/>
                  </a:lnTo>
                  <a:lnTo>
                    <a:pt x="582" y="43"/>
                  </a:lnTo>
                  <a:cubicBezTo>
                    <a:pt x="582" y="26"/>
                    <a:pt x="567" y="12"/>
                    <a:pt x="549" y="12"/>
                  </a:cubicBezTo>
                  <a:lnTo>
                    <a:pt x="508" y="12"/>
                  </a:lnTo>
                  <a:cubicBezTo>
                    <a:pt x="507" y="5"/>
                    <a:pt x="501" y="0"/>
                    <a:pt x="494" y="0"/>
                  </a:cubicBezTo>
                  <a:lnTo>
                    <a:pt x="331" y="0"/>
                  </a:lnTo>
                  <a:cubicBezTo>
                    <a:pt x="325" y="0"/>
                    <a:pt x="319" y="5"/>
                    <a:pt x="318" y="12"/>
                  </a:cubicBezTo>
                  <a:lnTo>
                    <a:pt x="264" y="12"/>
                  </a:lnTo>
                  <a:cubicBezTo>
                    <a:pt x="264" y="5"/>
                    <a:pt x="258" y="0"/>
                    <a:pt x="251" y="0"/>
                  </a:cubicBezTo>
                  <a:lnTo>
                    <a:pt x="88" y="0"/>
                  </a:lnTo>
                  <a:cubicBezTo>
                    <a:pt x="81" y="0"/>
                    <a:pt x="76" y="5"/>
                    <a:pt x="75" y="12"/>
                  </a:cubicBezTo>
                  <a:lnTo>
                    <a:pt x="34" y="12"/>
                  </a:lnTo>
                  <a:cubicBezTo>
                    <a:pt x="15" y="12"/>
                    <a:pt x="0" y="26"/>
                    <a:pt x="0" y="43"/>
                  </a:cubicBezTo>
                  <a:lnTo>
                    <a:pt x="0" y="130"/>
                  </a:lnTo>
                  <a:cubicBezTo>
                    <a:pt x="0" y="148"/>
                    <a:pt x="15" y="162"/>
                    <a:pt x="34" y="162"/>
                  </a:cubicBezTo>
                  <a:lnTo>
                    <a:pt x="549" y="162"/>
                  </a:lnTo>
                  <a:cubicBezTo>
                    <a:pt x="567" y="162"/>
                    <a:pt x="582" y="148"/>
                    <a:pt x="582" y="130"/>
                  </a:cubicBezTo>
                  <a:lnTo>
                    <a:pt x="582" y="129"/>
                  </a:lnTo>
                  <a:lnTo>
                    <a:pt x="531" y="129"/>
                  </a:lnTo>
                  <a:cubicBezTo>
                    <a:pt x="525" y="129"/>
                    <a:pt x="520" y="125"/>
                    <a:pt x="520" y="119"/>
                  </a:cubicBezTo>
                  <a:cubicBezTo>
                    <a:pt x="520" y="114"/>
                    <a:pt x="525" y="109"/>
                    <a:pt x="531" y="109"/>
                  </a:cubicBezTo>
                  <a:lnTo>
                    <a:pt x="582" y="109"/>
                  </a:lnTo>
                  <a:lnTo>
                    <a:pt x="582" y="97"/>
                  </a:lnTo>
                  <a:lnTo>
                    <a:pt x="531" y="97"/>
                  </a:lnTo>
                  <a:cubicBezTo>
                    <a:pt x="525" y="97"/>
                    <a:pt x="520" y="93"/>
                    <a:pt x="520" y="87"/>
                  </a:cubicBezTo>
                  <a:cubicBezTo>
                    <a:pt x="520" y="82"/>
                    <a:pt x="525" y="77"/>
                    <a:pt x="531" y="77"/>
                  </a:cubicBezTo>
                  <a:lnTo>
                    <a:pt x="582" y="77"/>
                  </a:lnTo>
                  <a:lnTo>
                    <a:pt x="582" y="65"/>
                  </a:lnTo>
                  <a:lnTo>
                    <a:pt x="531" y="65"/>
                  </a:lnTo>
                  <a:cubicBezTo>
                    <a:pt x="525" y="65"/>
                    <a:pt x="520" y="61"/>
                    <a:pt x="520" y="55"/>
                  </a:cubicBezTo>
                  <a:cubicBezTo>
                    <a:pt x="520" y="50"/>
                    <a:pt x="525" y="45"/>
                    <a:pt x="531" y="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3"/>
            <p:cNvSpPr>
              <a:spLocks noEditPoints="1"/>
            </p:cNvSpPr>
            <p:nvPr/>
          </p:nvSpPr>
          <p:spPr bwMode="auto">
            <a:xfrm>
              <a:off x="2367" y="1983"/>
              <a:ext cx="783" cy="1214"/>
            </a:xfrm>
            <a:custGeom>
              <a:avLst/>
              <a:gdLst>
                <a:gd name="T0" fmla="*/ 274 w 1779"/>
                <a:gd name="T1" fmla="*/ 439 h 2763"/>
                <a:gd name="T2" fmla="*/ 257 w 1779"/>
                <a:gd name="T3" fmla="*/ 439 h 2763"/>
                <a:gd name="T4" fmla="*/ 19 w 1779"/>
                <a:gd name="T5" fmla="*/ 363 h 2763"/>
                <a:gd name="T6" fmla="*/ 156 w 1779"/>
                <a:gd name="T7" fmla="*/ 232 h 2763"/>
                <a:gd name="T8" fmla="*/ 166 w 1779"/>
                <a:gd name="T9" fmla="*/ 220 h 2763"/>
                <a:gd name="T10" fmla="*/ 315 w 1779"/>
                <a:gd name="T11" fmla="*/ 20 h 2763"/>
                <a:gd name="T12" fmla="*/ 469 w 1779"/>
                <a:gd name="T13" fmla="*/ 146 h 2763"/>
                <a:gd name="T14" fmla="*/ 539 w 1779"/>
                <a:gd name="T15" fmla="*/ 112 h 2763"/>
                <a:gd name="T16" fmla="*/ 622 w 1779"/>
                <a:gd name="T17" fmla="*/ 220 h 2763"/>
                <a:gd name="T18" fmla="*/ 635 w 1779"/>
                <a:gd name="T19" fmla="*/ 232 h 2763"/>
                <a:gd name="T20" fmla="*/ 635 w 1779"/>
                <a:gd name="T21" fmla="*/ 495 h 2763"/>
                <a:gd name="T22" fmla="*/ 538 w 1779"/>
                <a:gd name="T23" fmla="*/ 452 h 2763"/>
                <a:gd name="T24" fmla="*/ 409 w 1779"/>
                <a:gd name="T25" fmla="*/ 519 h 2763"/>
                <a:gd name="T26" fmla="*/ 1722 w 1779"/>
                <a:gd name="T27" fmla="*/ 1554 h 2763"/>
                <a:gd name="T28" fmla="*/ 1749 w 1779"/>
                <a:gd name="T29" fmla="*/ 1573 h 2763"/>
                <a:gd name="T30" fmla="*/ 1749 w 1779"/>
                <a:gd name="T31" fmla="*/ 1514 h 2763"/>
                <a:gd name="T32" fmla="*/ 517 w 1779"/>
                <a:gd name="T33" fmla="*/ 1534 h 2763"/>
                <a:gd name="T34" fmla="*/ 540 w 1779"/>
                <a:gd name="T35" fmla="*/ 480 h 2763"/>
                <a:gd name="T36" fmla="*/ 785 w 1779"/>
                <a:gd name="T37" fmla="*/ 380 h 2763"/>
                <a:gd name="T38" fmla="*/ 1739 w 1779"/>
                <a:gd name="T39" fmla="*/ 666 h 2763"/>
                <a:gd name="T40" fmla="*/ 1749 w 1779"/>
                <a:gd name="T41" fmla="*/ 723 h 2763"/>
                <a:gd name="T42" fmla="*/ 1759 w 1779"/>
                <a:gd name="T43" fmla="*/ 666 h 2763"/>
                <a:gd name="T44" fmla="*/ 1749 w 1779"/>
                <a:gd name="T45" fmla="*/ 360 h 2763"/>
                <a:gd name="T46" fmla="*/ 785 w 1779"/>
                <a:gd name="T47" fmla="*/ 354 h 2763"/>
                <a:gd name="T48" fmla="*/ 645 w 1779"/>
                <a:gd name="T49" fmla="*/ 198 h 2763"/>
                <a:gd name="T50" fmla="*/ 478 w 1779"/>
                <a:gd name="T51" fmla="*/ 112 h 2763"/>
                <a:gd name="T52" fmla="*/ 140 w 1779"/>
                <a:gd name="T53" fmla="*/ 175 h 2763"/>
                <a:gd name="T54" fmla="*/ 0 w 1779"/>
                <a:gd name="T55" fmla="*/ 354 h 2763"/>
                <a:gd name="T56" fmla="*/ 150 w 1779"/>
                <a:gd name="T57" fmla="*/ 514 h 2763"/>
                <a:gd name="T58" fmla="*/ 257 w 1779"/>
                <a:gd name="T59" fmla="*/ 2744 h 2763"/>
                <a:gd name="T60" fmla="*/ 1749 w 1779"/>
                <a:gd name="T61" fmla="*/ 2763 h 2763"/>
                <a:gd name="T62" fmla="*/ 1749 w 1779"/>
                <a:gd name="T63" fmla="*/ 2704 h 2763"/>
                <a:gd name="T64" fmla="*/ 277 w 1779"/>
                <a:gd name="T65" fmla="*/ 2724 h 2763"/>
                <a:gd name="T66" fmla="*/ 409 w 1779"/>
                <a:gd name="T67" fmla="*/ 538 h 2763"/>
                <a:gd name="T68" fmla="*/ 497 w 1779"/>
                <a:gd name="T69" fmla="*/ 1554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79" h="2763">
                  <a:moveTo>
                    <a:pt x="274" y="439"/>
                  </a:moveTo>
                  <a:lnTo>
                    <a:pt x="274" y="439"/>
                  </a:lnTo>
                  <a:lnTo>
                    <a:pt x="266" y="426"/>
                  </a:lnTo>
                  <a:lnTo>
                    <a:pt x="257" y="439"/>
                  </a:lnTo>
                  <a:cubicBezTo>
                    <a:pt x="233" y="474"/>
                    <a:pt x="193" y="495"/>
                    <a:pt x="150" y="495"/>
                  </a:cubicBezTo>
                  <a:cubicBezTo>
                    <a:pt x="78" y="495"/>
                    <a:pt x="19" y="436"/>
                    <a:pt x="19" y="363"/>
                  </a:cubicBezTo>
                  <a:cubicBezTo>
                    <a:pt x="19" y="291"/>
                    <a:pt x="78" y="232"/>
                    <a:pt x="150" y="232"/>
                  </a:cubicBezTo>
                  <a:cubicBezTo>
                    <a:pt x="152" y="232"/>
                    <a:pt x="154" y="232"/>
                    <a:pt x="156" y="232"/>
                  </a:cubicBezTo>
                  <a:lnTo>
                    <a:pt x="170" y="233"/>
                  </a:lnTo>
                  <a:lnTo>
                    <a:pt x="166" y="220"/>
                  </a:lnTo>
                  <a:cubicBezTo>
                    <a:pt x="162" y="205"/>
                    <a:pt x="160" y="190"/>
                    <a:pt x="160" y="175"/>
                  </a:cubicBezTo>
                  <a:cubicBezTo>
                    <a:pt x="160" y="89"/>
                    <a:pt x="230" y="20"/>
                    <a:pt x="315" y="20"/>
                  </a:cubicBezTo>
                  <a:cubicBezTo>
                    <a:pt x="383" y="20"/>
                    <a:pt x="445" y="65"/>
                    <a:pt x="464" y="131"/>
                  </a:cubicBezTo>
                  <a:lnTo>
                    <a:pt x="469" y="146"/>
                  </a:lnTo>
                  <a:lnTo>
                    <a:pt x="480" y="135"/>
                  </a:lnTo>
                  <a:cubicBezTo>
                    <a:pt x="496" y="120"/>
                    <a:pt x="517" y="112"/>
                    <a:pt x="539" y="112"/>
                  </a:cubicBezTo>
                  <a:cubicBezTo>
                    <a:pt x="586" y="112"/>
                    <a:pt x="625" y="151"/>
                    <a:pt x="625" y="198"/>
                  </a:cubicBezTo>
                  <a:cubicBezTo>
                    <a:pt x="625" y="206"/>
                    <a:pt x="624" y="213"/>
                    <a:pt x="622" y="220"/>
                  </a:cubicBezTo>
                  <a:lnTo>
                    <a:pt x="620" y="233"/>
                  </a:lnTo>
                  <a:lnTo>
                    <a:pt x="635" y="232"/>
                  </a:lnTo>
                  <a:cubicBezTo>
                    <a:pt x="707" y="232"/>
                    <a:pt x="766" y="291"/>
                    <a:pt x="766" y="363"/>
                  </a:cubicBezTo>
                  <a:cubicBezTo>
                    <a:pt x="766" y="436"/>
                    <a:pt x="707" y="495"/>
                    <a:pt x="635" y="495"/>
                  </a:cubicBezTo>
                  <a:cubicBezTo>
                    <a:pt x="602" y="495"/>
                    <a:pt x="570" y="482"/>
                    <a:pt x="545" y="459"/>
                  </a:cubicBezTo>
                  <a:lnTo>
                    <a:pt x="538" y="452"/>
                  </a:lnTo>
                  <a:lnTo>
                    <a:pt x="531" y="460"/>
                  </a:lnTo>
                  <a:cubicBezTo>
                    <a:pt x="501" y="497"/>
                    <a:pt x="457" y="519"/>
                    <a:pt x="409" y="519"/>
                  </a:cubicBezTo>
                  <a:cubicBezTo>
                    <a:pt x="353" y="519"/>
                    <a:pt x="302" y="488"/>
                    <a:pt x="274" y="439"/>
                  </a:cubicBezTo>
                  <a:close/>
                  <a:moveTo>
                    <a:pt x="1722" y="1554"/>
                  </a:moveTo>
                  <a:lnTo>
                    <a:pt x="1722" y="1554"/>
                  </a:lnTo>
                  <a:cubicBezTo>
                    <a:pt x="1726" y="1565"/>
                    <a:pt x="1736" y="1573"/>
                    <a:pt x="1749" y="1573"/>
                  </a:cubicBezTo>
                  <a:cubicBezTo>
                    <a:pt x="1766" y="1573"/>
                    <a:pt x="1779" y="1560"/>
                    <a:pt x="1779" y="1544"/>
                  </a:cubicBezTo>
                  <a:cubicBezTo>
                    <a:pt x="1779" y="1527"/>
                    <a:pt x="1766" y="1514"/>
                    <a:pt x="1749" y="1514"/>
                  </a:cubicBezTo>
                  <a:cubicBezTo>
                    <a:pt x="1736" y="1514"/>
                    <a:pt x="1726" y="1522"/>
                    <a:pt x="1722" y="1534"/>
                  </a:cubicBezTo>
                  <a:lnTo>
                    <a:pt x="517" y="1534"/>
                  </a:lnTo>
                  <a:lnTo>
                    <a:pt x="517" y="501"/>
                  </a:lnTo>
                  <a:cubicBezTo>
                    <a:pt x="525" y="495"/>
                    <a:pt x="533" y="488"/>
                    <a:pt x="540" y="480"/>
                  </a:cubicBezTo>
                  <a:cubicBezTo>
                    <a:pt x="567" y="502"/>
                    <a:pt x="600" y="514"/>
                    <a:pt x="635" y="514"/>
                  </a:cubicBezTo>
                  <a:cubicBezTo>
                    <a:pt x="712" y="514"/>
                    <a:pt x="776" y="455"/>
                    <a:pt x="785" y="380"/>
                  </a:cubicBezTo>
                  <a:lnTo>
                    <a:pt x="1739" y="380"/>
                  </a:lnTo>
                  <a:cubicBezTo>
                    <a:pt x="1739" y="424"/>
                    <a:pt x="1739" y="598"/>
                    <a:pt x="1739" y="666"/>
                  </a:cubicBezTo>
                  <a:cubicBezTo>
                    <a:pt x="1728" y="670"/>
                    <a:pt x="1720" y="681"/>
                    <a:pt x="1720" y="694"/>
                  </a:cubicBezTo>
                  <a:cubicBezTo>
                    <a:pt x="1720" y="710"/>
                    <a:pt x="1733" y="723"/>
                    <a:pt x="1749" y="723"/>
                  </a:cubicBezTo>
                  <a:cubicBezTo>
                    <a:pt x="1766" y="723"/>
                    <a:pt x="1779" y="710"/>
                    <a:pt x="1779" y="694"/>
                  </a:cubicBezTo>
                  <a:cubicBezTo>
                    <a:pt x="1779" y="681"/>
                    <a:pt x="1771" y="670"/>
                    <a:pt x="1759" y="666"/>
                  </a:cubicBezTo>
                  <a:lnTo>
                    <a:pt x="1759" y="421"/>
                  </a:lnTo>
                  <a:cubicBezTo>
                    <a:pt x="1759" y="360"/>
                    <a:pt x="1759" y="360"/>
                    <a:pt x="1749" y="360"/>
                  </a:cubicBezTo>
                  <a:lnTo>
                    <a:pt x="785" y="360"/>
                  </a:lnTo>
                  <a:lnTo>
                    <a:pt x="785" y="354"/>
                  </a:lnTo>
                  <a:cubicBezTo>
                    <a:pt x="781" y="278"/>
                    <a:pt x="720" y="217"/>
                    <a:pt x="644" y="213"/>
                  </a:cubicBezTo>
                  <a:cubicBezTo>
                    <a:pt x="644" y="208"/>
                    <a:pt x="645" y="203"/>
                    <a:pt x="645" y="198"/>
                  </a:cubicBezTo>
                  <a:cubicBezTo>
                    <a:pt x="645" y="140"/>
                    <a:pt x="597" y="92"/>
                    <a:pt x="539" y="92"/>
                  </a:cubicBezTo>
                  <a:cubicBezTo>
                    <a:pt x="517" y="92"/>
                    <a:pt x="496" y="99"/>
                    <a:pt x="478" y="112"/>
                  </a:cubicBezTo>
                  <a:cubicBezTo>
                    <a:pt x="452" y="45"/>
                    <a:pt x="387" y="0"/>
                    <a:pt x="315" y="0"/>
                  </a:cubicBezTo>
                  <a:cubicBezTo>
                    <a:pt x="219" y="0"/>
                    <a:pt x="140" y="79"/>
                    <a:pt x="140" y="175"/>
                  </a:cubicBezTo>
                  <a:cubicBezTo>
                    <a:pt x="140" y="188"/>
                    <a:pt x="142" y="200"/>
                    <a:pt x="144" y="213"/>
                  </a:cubicBezTo>
                  <a:cubicBezTo>
                    <a:pt x="67" y="216"/>
                    <a:pt x="4" y="277"/>
                    <a:pt x="0" y="354"/>
                  </a:cubicBezTo>
                  <a:cubicBezTo>
                    <a:pt x="0" y="361"/>
                    <a:pt x="0" y="371"/>
                    <a:pt x="0" y="374"/>
                  </a:cubicBezTo>
                  <a:cubicBezTo>
                    <a:pt x="6" y="452"/>
                    <a:pt x="70" y="514"/>
                    <a:pt x="150" y="514"/>
                  </a:cubicBezTo>
                  <a:cubicBezTo>
                    <a:pt x="191" y="514"/>
                    <a:pt x="229" y="498"/>
                    <a:pt x="257" y="469"/>
                  </a:cubicBezTo>
                  <a:lnTo>
                    <a:pt x="257" y="2744"/>
                  </a:lnTo>
                  <a:lnTo>
                    <a:pt x="1722" y="2744"/>
                  </a:lnTo>
                  <a:cubicBezTo>
                    <a:pt x="1726" y="2755"/>
                    <a:pt x="1736" y="2763"/>
                    <a:pt x="1749" y="2763"/>
                  </a:cubicBezTo>
                  <a:cubicBezTo>
                    <a:pt x="1766" y="2763"/>
                    <a:pt x="1779" y="2750"/>
                    <a:pt x="1779" y="2734"/>
                  </a:cubicBezTo>
                  <a:cubicBezTo>
                    <a:pt x="1779" y="2717"/>
                    <a:pt x="1766" y="2704"/>
                    <a:pt x="1749" y="2704"/>
                  </a:cubicBezTo>
                  <a:cubicBezTo>
                    <a:pt x="1736" y="2704"/>
                    <a:pt x="1726" y="2712"/>
                    <a:pt x="1722" y="2724"/>
                  </a:cubicBezTo>
                  <a:lnTo>
                    <a:pt x="277" y="2724"/>
                  </a:lnTo>
                  <a:lnTo>
                    <a:pt x="277" y="478"/>
                  </a:lnTo>
                  <a:cubicBezTo>
                    <a:pt x="310" y="516"/>
                    <a:pt x="358" y="538"/>
                    <a:pt x="409" y="538"/>
                  </a:cubicBezTo>
                  <a:cubicBezTo>
                    <a:pt x="441" y="538"/>
                    <a:pt x="471" y="530"/>
                    <a:pt x="497" y="515"/>
                  </a:cubicBezTo>
                  <a:lnTo>
                    <a:pt x="497" y="1554"/>
                  </a:lnTo>
                  <a:lnTo>
                    <a:pt x="1722" y="15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4"/>
            <p:cNvSpPr>
              <a:spLocks noEditPoints="1"/>
            </p:cNvSpPr>
            <p:nvPr/>
          </p:nvSpPr>
          <p:spPr bwMode="auto">
            <a:xfrm>
              <a:off x="3146" y="2512"/>
              <a:ext cx="473" cy="335"/>
            </a:xfrm>
            <a:custGeom>
              <a:avLst/>
              <a:gdLst>
                <a:gd name="T0" fmla="*/ 953 w 1076"/>
                <a:gd name="T1" fmla="*/ 649 h 764"/>
                <a:gd name="T2" fmla="*/ 953 w 1076"/>
                <a:gd name="T3" fmla="*/ 649 h 764"/>
                <a:gd name="T4" fmla="*/ 122 w 1076"/>
                <a:gd name="T5" fmla="*/ 649 h 764"/>
                <a:gd name="T6" fmla="*/ 116 w 1076"/>
                <a:gd name="T7" fmla="*/ 637 h 764"/>
                <a:gd name="T8" fmla="*/ 131 w 1076"/>
                <a:gd name="T9" fmla="*/ 616 h 764"/>
                <a:gd name="T10" fmla="*/ 153 w 1076"/>
                <a:gd name="T11" fmla="*/ 605 h 764"/>
                <a:gd name="T12" fmla="*/ 911 w 1076"/>
                <a:gd name="T13" fmla="*/ 605 h 764"/>
                <a:gd name="T14" fmla="*/ 935 w 1076"/>
                <a:gd name="T15" fmla="*/ 615 h 764"/>
                <a:gd name="T16" fmla="*/ 957 w 1076"/>
                <a:gd name="T17" fmla="*/ 638 h 764"/>
                <a:gd name="T18" fmla="*/ 953 w 1076"/>
                <a:gd name="T19" fmla="*/ 649 h 764"/>
                <a:gd name="T20" fmla="*/ 584 w 1076"/>
                <a:gd name="T21" fmla="*/ 689 h 764"/>
                <a:gd name="T22" fmla="*/ 584 w 1076"/>
                <a:gd name="T23" fmla="*/ 689 h 764"/>
                <a:gd name="T24" fmla="*/ 479 w 1076"/>
                <a:gd name="T25" fmla="*/ 689 h 764"/>
                <a:gd name="T26" fmla="*/ 468 w 1076"/>
                <a:gd name="T27" fmla="*/ 675 h 764"/>
                <a:gd name="T28" fmla="*/ 484 w 1076"/>
                <a:gd name="T29" fmla="*/ 662 h 764"/>
                <a:gd name="T30" fmla="*/ 578 w 1076"/>
                <a:gd name="T31" fmla="*/ 662 h 764"/>
                <a:gd name="T32" fmla="*/ 595 w 1076"/>
                <a:gd name="T33" fmla="*/ 675 h 764"/>
                <a:gd name="T34" fmla="*/ 584 w 1076"/>
                <a:gd name="T35" fmla="*/ 689 h 764"/>
                <a:gd name="T36" fmla="*/ 135 w 1076"/>
                <a:gd name="T37" fmla="*/ 84 h 764"/>
                <a:gd name="T38" fmla="*/ 135 w 1076"/>
                <a:gd name="T39" fmla="*/ 84 h 764"/>
                <a:gd name="T40" fmla="*/ 145 w 1076"/>
                <a:gd name="T41" fmla="*/ 76 h 764"/>
                <a:gd name="T42" fmla="*/ 915 w 1076"/>
                <a:gd name="T43" fmla="*/ 76 h 764"/>
                <a:gd name="T44" fmla="*/ 925 w 1076"/>
                <a:gd name="T45" fmla="*/ 84 h 764"/>
                <a:gd name="T46" fmla="*/ 925 w 1076"/>
                <a:gd name="T47" fmla="*/ 504 h 764"/>
                <a:gd name="T48" fmla="*/ 915 w 1076"/>
                <a:gd name="T49" fmla="*/ 512 h 764"/>
                <a:gd name="T50" fmla="*/ 145 w 1076"/>
                <a:gd name="T51" fmla="*/ 512 h 764"/>
                <a:gd name="T52" fmla="*/ 135 w 1076"/>
                <a:gd name="T53" fmla="*/ 504 h 764"/>
                <a:gd name="T54" fmla="*/ 135 w 1076"/>
                <a:gd name="T55" fmla="*/ 84 h 764"/>
                <a:gd name="T56" fmla="*/ 538 w 1076"/>
                <a:gd name="T57" fmla="*/ 23 h 764"/>
                <a:gd name="T58" fmla="*/ 538 w 1076"/>
                <a:gd name="T59" fmla="*/ 23 h 764"/>
                <a:gd name="T60" fmla="*/ 552 w 1076"/>
                <a:gd name="T61" fmla="*/ 37 h 764"/>
                <a:gd name="T62" fmla="*/ 538 w 1076"/>
                <a:gd name="T63" fmla="*/ 51 h 764"/>
                <a:gd name="T64" fmla="*/ 524 w 1076"/>
                <a:gd name="T65" fmla="*/ 37 h 764"/>
                <a:gd name="T66" fmla="*/ 538 w 1076"/>
                <a:gd name="T67" fmla="*/ 23 h 764"/>
                <a:gd name="T68" fmla="*/ 1068 w 1076"/>
                <a:gd name="T69" fmla="*/ 690 h 764"/>
                <a:gd name="T70" fmla="*/ 1068 w 1076"/>
                <a:gd name="T71" fmla="*/ 690 h 764"/>
                <a:gd name="T72" fmla="*/ 1066 w 1076"/>
                <a:gd name="T73" fmla="*/ 682 h 764"/>
                <a:gd name="T74" fmla="*/ 980 w 1076"/>
                <a:gd name="T75" fmla="*/ 604 h 764"/>
                <a:gd name="T76" fmla="*/ 965 w 1076"/>
                <a:gd name="T77" fmla="*/ 596 h 764"/>
                <a:gd name="T78" fmla="*/ 973 w 1076"/>
                <a:gd name="T79" fmla="*/ 584 h 764"/>
                <a:gd name="T80" fmla="*/ 973 w 1076"/>
                <a:gd name="T81" fmla="*/ 11 h 764"/>
                <a:gd name="T82" fmla="*/ 962 w 1076"/>
                <a:gd name="T83" fmla="*/ 0 h 764"/>
                <a:gd name="T84" fmla="*/ 102 w 1076"/>
                <a:gd name="T85" fmla="*/ 0 h 764"/>
                <a:gd name="T86" fmla="*/ 90 w 1076"/>
                <a:gd name="T87" fmla="*/ 11 h 764"/>
                <a:gd name="T88" fmla="*/ 90 w 1076"/>
                <a:gd name="T89" fmla="*/ 584 h 764"/>
                <a:gd name="T90" fmla="*/ 97 w 1076"/>
                <a:gd name="T91" fmla="*/ 596 h 764"/>
                <a:gd name="T92" fmla="*/ 81 w 1076"/>
                <a:gd name="T93" fmla="*/ 605 h 764"/>
                <a:gd name="T94" fmla="*/ 10 w 1076"/>
                <a:gd name="T95" fmla="*/ 681 h 764"/>
                <a:gd name="T96" fmla="*/ 9 w 1076"/>
                <a:gd name="T97" fmla="*/ 689 h 764"/>
                <a:gd name="T98" fmla="*/ 0 w 1076"/>
                <a:gd name="T99" fmla="*/ 700 h 764"/>
                <a:gd name="T100" fmla="*/ 22 w 1076"/>
                <a:gd name="T101" fmla="*/ 744 h 764"/>
                <a:gd name="T102" fmla="*/ 51 w 1076"/>
                <a:gd name="T103" fmla="*/ 760 h 764"/>
                <a:gd name="T104" fmla="*/ 81 w 1076"/>
                <a:gd name="T105" fmla="*/ 764 h 764"/>
                <a:gd name="T106" fmla="*/ 520 w 1076"/>
                <a:gd name="T107" fmla="*/ 764 h 764"/>
                <a:gd name="T108" fmla="*/ 556 w 1076"/>
                <a:gd name="T109" fmla="*/ 764 h 764"/>
                <a:gd name="T110" fmla="*/ 996 w 1076"/>
                <a:gd name="T111" fmla="*/ 764 h 764"/>
                <a:gd name="T112" fmla="*/ 1025 w 1076"/>
                <a:gd name="T113" fmla="*/ 760 h 764"/>
                <a:gd name="T114" fmla="*/ 1055 w 1076"/>
                <a:gd name="T115" fmla="*/ 744 h 764"/>
                <a:gd name="T116" fmla="*/ 1076 w 1076"/>
                <a:gd name="T117" fmla="*/ 700 h 764"/>
                <a:gd name="T118" fmla="*/ 1068 w 1076"/>
                <a:gd name="T119" fmla="*/ 69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76" h="764">
                  <a:moveTo>
                    <a:pt x="953" y="649"/>
                  </a:moveTo>
                  <a:lnTo>
                    <a:pt x="953" y="649"/>
                  </a:lnTo>
                  <a:lnTo>
                    <a:pt x="122" y="649"/>
                  </a:lnTo>
                  <a:cubicBezTo>
                    <a:pt x="114" y="649"/>
                    <a:pt x="112" y="643"/>
                    <a:pt x="116" y="637"/>
                  </a:cubicBezTo>
                  <a:lnTo>
                    <a:pt x="131" y="616"/>
                  </a:lnTo>
                  <a:cubicBezTo>
                    <a:pt x="136" y="610"/>
                    <a:pt x="146" y="605"/>
                    <a:pt x="153" y="605"/>
                  </a:cubicBezTo>
                  <a:lnTo>
                    <a:pt x="911" y="605"/>
                  </a:lnTo>
                  <a:cubicBezTo>
                    <a:pt x="919" y="605"/>
                    <a:pt x="929" y="609"/>
                    <a:pt x="935" y="615"/>
                  </a:cubicBezTo>
                  <a:lnTo>
                    <a:pt x="957" y="638"/>
                  </a:lnTo>
                  <a:cubicBezTo>
                    <a:pt x="962" y="644"/>
                    <a:pt x="960" y="649"/>
                    <a:pt x="953" y="649"/>
                  </a:cubicBezTo>
                  <a:close/>
                  <a:moveTo>
                    <a:pt x="584" y="689"/>
                  </a:moveTo>
                  <a:lnTo>
                    <a:pt x="584" y="689"/>
                  </a:lnTo>
                  <a:lnTo>
                    <a:pt x="479" y="689"/>
                  </a:lnTo>
                  <a:cubicBezTo>
                    <a:pt x="472" y="689"/>
                    <a:pt x="466" y="683"/>
                    <a:pt x="468" y="675"/>
                  </a:cubicBezTo>
                  <a:cubicBezTo>
                    <a:pt x="469" y="668"/>
                    <a:pt x="477" y="662"/>
                    <a:pt x="484" y="662"/>
                  </a:cubicBezTo>
                  <a:lnTo>
                    <a:pt x="578" y="662"/>
                  </a:lnTo>
                  <a:cubicBezTo>
                    <a:pt x="585" y="662"/>
                    <a:pt x="593" y="668"/>
                    <a:pt x="595" y="675"/>
                  </a:cubicBezTo>
                  <a:cubicBezTo>
                    <a:pt x="597" y="683"/>
                    <a:pt x="592" y="689"/>
                    <a:pt x="584" y="689"/>
                  </a:cubicBezTo>
                  <a:close/>
                  <a:moveTo>
                    <a:pt x="135" y="84"/>
                  </a:moveTo>
                  <a:lnTo>
                    <a:pt x="135" y="84"/>
                  </a:lnTo>
                  <a:cubicBezTo>
                    <a:pt x="135" y="79"/>
                    <a:pt x="139" y="76"/>
                    <a:pt x="145" y="76"/>
                  </a:cubicBezTo>
                  <a:lnTo>
                    <a:pt x="915" y="76"/>
                  </a:lnTo>
                  <a:cubicBezTo>
                    <a:pt x="920" y="76"/>
                    <a:pt x="925" y="79"/>
                    <a:pt x="925" y="84"/>
                  </a:cubicBezTo>
                  <a:lnTo>
                    <a:pt x="925" y="504"/>
                  </a:lnTo>
                  <a:cubicBezTo>
                    <a:pt x="925" y="508"/>
                    <a:pt x="920" y="512"/>
                    <a:pt x="915" y="512"/>
                  </a:cubicBezTo>
                  <a:lnTo>
                    <a:pt x="145" y="512"/>
                  </a:lnTo>
                  <a:cubicBezTo>
                    <a:pt x="139" y="512"/>
                    <a:pt x="135" y="508"/>
                    <a:pt x="135" y="504"/>
                  </a:cubicBezTo>
                  <a:lnTo>
                    <a:pt x="135" y="84"/>
                  </a:lnTo>
                  <a:close/>
                  <a:moveTo>
                    <a:pt x="538" y="23"/>
                  </a:moveTo>
                  <a:lnTo>
                    <a:pt x="538" y="23"/>
                  </a:lnTo>
                  <a:cubicBezTo>
                    <a:pt x="546" y="23"/>
                    <a:pt x="552" y="29"/>
                    <a:pt x="552" y="37"/>
                  </a:cubicBezTo>
                  <a:cubicBezTo>
                    <a:pt x="552" y="44"/>
                    <a:pt x="546" y="51"/>
                    <a:pt x="538" y="51"/>
                  </a:cubicBezTo>
                  <a:cubicBezTo>
                    <a:pt x="531" y="51"/>
                    <a:pt x="524" y="44"/>
                    <a:pt x="524" y="37"/>
                  </a:cubicBezTo>
                  <a:cubicBezTo>
                    <a:pt x="524" y="29"/>
                    <a:pt x="531" y="23"/>
                    <a:pt x="538" y="23"/>
                  </a:cubicBezTo>
                  <a:close/>
                  <a:moveTo>
                    <a:pt x="1068" y="690"/>
                  </a:moveTo>
                  <a:lnTo>
                    <a:pt x="1068" y="690"/>
                  </a:lnTo>
                  <a:cubicBezTo>
                    <a:pt x="1070" y="688"/>
                    <a:pt x="1070" y="685"/>
                    <a:pt x="1066" y="682"/>
                  </a:cubicBezTo>
                  <a:lnTo>
                    <a:pt x="980" y="604"/>
                  </a:lnTo>
                  <a:cubicBezTo>
                    <a:pt x="976" y="601"/>
                    <a:pt x="971" y="598"/>
                    <a:pt x="965" y="596"/>
                  </a:cubicBezTo>
                  <a:cubicBezTo>
                    <a:pt x="970" y="593"/>
                    <a:pt x="973" y="588"/>
                    <a:pt x="973" y="584"/>
                  </a:cubicBezTo>
                  <a:lnTo>
                    <a:pt x="973" y="11"/>
                  </a:lnTo>
                  <a:cubicBezTo>
                    <a:pt x="973" y="5"/>
                    <a:pt x="968" y="0"/>
                    <a:pt x="962" y="0"/>
                  </a:cubicBezTo>
                  <a:lnTo>
                    <a:pt x="102" y="0"/>
                  </a:lnTo>
                  <a:cubicBezTo>
                    <a:pt x="95" y="0"/>
                    <a:pt x="90" y="5"/>
                    <a:pt x="90" y="11"/>
                  </a:cubicBezTo>
                  <a:lnTo>
                    <a:pt x="90" y="584"/>
                  </a:lnTo>
                  <a:cubicBezTo>
                    <a:pt x="90" y="588"/>
                    <a:pt x="93" y="592"/>
                    <a:pt x="97" y="596"/>
                  </a:cubicBezTo>
                  <a:cubicBezTo>
                    <a:pt x="91" y="597"/>
                    <a:pt x="85" y="601"/>
                    <a:pt x="81" y="605"/>
                  </a:cubicBezTo>
                  <a:lnTo>
                    <a:pt x="10" y="681"/>
                  </a:lnTo>
                  <a:cubicBezTo>
                    <a:pt x="6" y="685"/>
                    <a:pt x="6" y="688"/>
                    <a:pt x="9" y="689"/>
                  </a:cubicBezTo>
                  <a:cubicBezTo>
                    <a:pt x="2" y="691"/>
                    <a:pt x="0" y="700"/>
                    <a:pt x="0" y="700"/>
                  </a:cubicBezTo>
                  <a:cubicBezTo>
                    <a:pt x="0" y="700"/>
                    <a:pt x="5" y="731"/>
                    <a:pt x="22" y="744"/>
                  </a:cubicBezTo>
                  <a:cubicBezTo>
                    <a:pt x="38" y="757"/>
                    <a:pt x="50" y="756"/>
                    <a:pt x="51" y="760"/>
                  </a:cubicBezTo>
                  <a:cubicBezTo>
                    <a:pt x="52" y="764"/>
                    <a:pt x="72" y="764"/>
                    <a:pt x="81" y="764"/>
                  </a:cubicBezTo>
                  <a:lnTo>
                    <a:pt x="520" y="764"/>
                  </a:lnTo>
                  <a:lnTo>
                    <a:pt x="556" y="764"/>
                  </a:lnTo>
                  <a:lnTo>
                    <a:pt x="996" y="764"/>
                  </a:lnTo>
                  <a:cubicBezTo>
                    <a:pt x="1005" y="764"/>
                    <a:pt x="1024" y="764"/>
                    <a:pt x="1025" y="760"/>
                  </a:cubicBezTo>
                  <a:cubicBezTo>
                    <a:pt x="1026" y="756"/>
                    <a:pt x="1038" y="757"/>
                    <a:pt x="1055" y="744"/>
                  </a:cubicBezTo>
                  <a:cubicBezTo>
                    <a:pt x="1072" y="731"/>
                    <a:pt x="1076" y="700"/>
                    <a:pt x="1076" y="700"/>
                  </a:cubicBezTo>
                  <a:cubicBezTo>
                    <a:pt x="1076" y="700"/>
                    <a:pt x="1074" y="692"/>
                    <a:pt x="1068" y="6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1049"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2" y="2603"/>
              <a:ext cx="273" cy="76"/>
            </a:xfrm>
            <a:prstGeom prst="rect">
              <a:avLst/>
            </a:prstGeom>
            <a:solidFill>
              <a:srgbClr val="FFFFFF"/>
            </a:solidFill>
            <a:ln w="9525">
              <a:noFill/>
              <a:miter lim="800000"/>
              <a:headEnd/>
              <a:tailEnd/>
            </a:ln>
          </p:spPr>
        </p:pic>
        <p:sp>
          <p:nvSpPr>
            <p:cNvPr id="29" name="Freeform 26"/>
            <p:cNvSpPr>
              <a:spLocks noEditPoints="1"/>
            </p:cNvSpPr>
            <p:nvPr/>
          </p:nvSpPr>
          <p:spPr bwMode="auto">
            <a:xfrm>
              <a:off x="3194" y="3040"/>
              <a:ext cx="132" cy="263"/>
            </a:xfrm>
            <a:custGeom>
              <a:avLst/>
              <a:gdLst>
                <a:gd name="T0" fmla="*/ 247 w 301"/>
                <a:gd name="T1" fmla="*/ 0 h 599"/>
                <a:gd name="T2" fmla="*/ 247 w 301"/>
                <a:gd name="T3" fmla="*/ 0 h 599"/>
                <a:gd name="T4" fmla="*/ 54 w 301"/>
                <a:gd name="T5" fmla="*/ 0 h 599"/>
                <a:gd name="T6" fmla="*/ 0 w 301"/>
                <a:gd name="T7" fmla="*/ 53 h 599"/>
                <a:gd name="T8" fmla="*/ 0 w 301"/>
                <a:gd name="T9" fmla="*/ 545 h 599"/>
                <a:gd name="T10" fmla="*/ 54 w 301"/>
                <a:gd name="T11" fmla="*/ 599 h 599"/>
                <a:gd name="T12" fmla="*/ 247 w 301"/>
                <a:gd name="T13" fmla="*/ 599 h 599"/>
                <a:gd name="T14" fmla="*/ 301 w 301"/>
                <a:gd name="T15" fmla="*/ 545 h 599"/>
                <a:gd name="T16" fmla="*/ 301 w 301"/>
                <a:gd name="T17" fmla="*/ 53 h 599"/>
                <a:gd name="T18" fmla="*/ 247 w 301"/>
                <a:gd name="T19" fmla="*/ 0 h 599"/>
                <a:gd name="T20" fmla="*/ 150 w 301"/>
                <a:gd name="T21" fmla="*/ 588 h 599"/>
                <a:gd name="T22" fmla="*/ 150 w 301"/>
                <a:gd name="T23" fmla="*/ 588 h 599"/>
                <a:gd name="T24" fmla="*/ 113 w 301"/>
                <a:gd name="T25" fmla="*/ 551 h 599"/>
                <a:gd name="T26" fmla="*/ 150 w 301"/>
                <a:gd name="T27" fmla="*/ 513 h 599"/>
                <a:gd name="T28" fmla="*/ 188 w 301"/>
                <a:gd name="T29" fmla="*/ 551 h 599"/>
                <a:gd name="T30" fmla="*/ 150 w 301"/>
                <a:gd name="T31" fmla="*/ 588 h 599"/>
                <a:gd name="T32" fmla="*/ 274 w 301"/>
                <a:gd name="T33" fmla="*/ 478 h 599"/>
                <a:gd name="T34" fmla="*/ 274 w 301"/>
                <a:gd name="T35" fmla="*/ 478 h 599"/>
                <a:gd name="T36" fmla="*/ 250 w 301"/>
                <a:gd name="T37" fmla="*/ 502 h 599"/>
                <a:gd name="T38" fmla="*/ 51 w 301"/>
                <a:gd name="T39" fmla="*/ 502 h 599"/>
                <a:gd name="T40" fmla="*/ 27 w 301"/>
                <a:gd name="T41" fmla="*/ 478 h 599"/>
                <a:gd name="T42" fmla="*/ 27 w 301"/>
                <a:gd name="T43" fmla="*/ 120 h 599"/>
                <a:gd name="T44" fmla="*/ 51 w 301"/>
                <a:gd name="T45" fmla="*/ 96 h 599"/>
                <a:gd name="T46" fmla="*/ 250 w 301"/>
                <a:gd name="T47" fmla="*/ 96 h 599"/>
                <a:gd name="T48" fmla="*/ 274 w 301"/>
                <a:gd name="T49" fmla="*/ 120 h 599"/>
                <a:gd name="T50" fmla="*/ 274 w 301"/>
                <a:gd name="T51" fmla="*/ 478 h 599"/>
                <a:gd name="T52" fmla="*/ 178 w 301"/>
                <a:gd name="T53" fmla="*/ 551 h 599"/>
                <a:gd name="T54" fmla="*/ 178 w 301"/>
                <a:gd name="T55" fmla="*/ 551 h 599"/>
                <a:gd name="T56" fmla="*/ 150 w 301"/>
                <a:gd name="T57" fmla="*/ 578 h 599"/>
                <a:gd name="T58" fmla="*/ 123 w 301"/>
                <a:gd name="T59" fmla="*/ 551 h 599"/>
                <a:gd name="T60" fmla="*/ 150 w 301"/>
                <a:gd name="T61" fmla="*/ 523 h 599"/>
                <a:gd name="T62" fmla="*/ 178 w 301"/>
                <a:gd name="T63" fmla="*/ 551 h 599"/>
                <a:gd name="T64" fmla="*/ 178 w 301"/>
                <a:gd name="T65" fmla="*/ 64 h 599"/>
                <a:gd name="T66" fmla="*/ 178 w 301"/>
                <a:gd name="T67" fmla="*/ 64 h 599"/>
                <a:gd name="T68" fmla="*/ 123 w 301"/>
                <a:gd name="T69" fmla="*/ 64 h 599"/>
                <a:gd name="T70" fmla="*/ 113 w 301"/>
                <a:gd name="T71" fmla="*/ 54 h 599"/>
                <a:gd name="T72" fmla="*/ 123 w 301"/>
                <a:gd name="T73" fmla="*/ 44 h 599"/>
                <a:gd name="T74" fmla="*/ 178 w 301"/>
                <a:gd name="T75" fmla="*/ 44 h 599"/>
                <a:gd name="T76" fmla="*/ 188 w 301"/>
                <a:gd name="T77" fmla="*/ 54 h 599"/>
                <a:gd name="T78" fmla="*/ 178 w 301"/>
                <a:gd name="T79" fmla="*/ 64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1" h="599">
                  <a:moveTo>
                    <a:pt x="247" y="0"/>
                  </a:moveTo>
                  <a:lnTo>
                    <a:pt x="247" y="0"/>
                  </a:lnTo>
                  <a:lnTo>
                    <a:pt x="54" y="0"/>
                  </a:lnTo>
                  <a:cubicBezTo>
                    <a:pt x="24" y="0"/>
                    <a:pt x="0" y="24"/>
                    <a:pt x="0" y="53"/>
                  </a:cubicBezTo>
                  <a:lnTo>
                    <a:pt x="0" y="545"/>
                  </a:lnTo>
                  <a:cubicBezTo>
                    <a:pt x="0" y="574"/>
                    <a:pt x="24" y="599"/>
                    <a:pt x="54" y="599"/>
                  </a:cubicBezTo>
                  <a:lnTo>
                    <a:pt x="247" y="599"/>
                  </a:lnTo>
                  <a:cubicBezTo>
                    <a:pt x="277" y="599"/>
                    <a:pt x="301" y="574"/>
                    <a:pt x="301" y="545"/>
                  </a:cubicBezTo>
                  <a:lnTo>
                    <a:pt x="301" y="53"/>
                  </a:lnTo>
                  <a:cubicBezTo>
                    <a:pt x="301" y="24"/>
                    <a:pt x="277" y="0"/>
                    <a:pt x="247" y="0"/>
                  </a:cubicBezTo>
                  <a:close/>
                  <a:moveTo>
                    <a:pt x="150" y="588"/>
                  </a:moveTo>
                  <a:lnTo>
                    <a:pt x="150" y="588"/>
                  </a:lnTo>
                  <a:cubicBezTo>
                    <a:pt x="130" y="588"/>
                    <a:pt x="113" y="571"/>
                    <a:pt x="113" y="551"/>
                  </a:cubicBezTo>
                  <a:cubicBezTo>
                    <a:pt x="113" y="530"/>
                    <a:pt x="130" y="513"/>
                    <a:pt x="150" y="513"/>
                  </a:cubicBezTo>
                  <a:cubicBezTo>
                    <a:pt x="171" y="513"/>
                    <a:pt x="188" y="530"/>
                    <a:pt x="188" y="551"/>
                  </a:cubicBezTo>
                  <a:cubicBezTo>
                    <a:pt x="188" y="571"/>
                    <a:pt x="171" y="588"/>
                    <a:pt x="150" y="588"/>
                  </a:cubicBezTo>
                  <a:close/>
                  <a:moveTo>
                    <a:pt x="274" y="478"/>
                  </a:moveTo>
                  <a:lnTo>
                    <a:pt x="274" y="478"/>
                  </a:lnTo>
                  <a:cubicBezTo>
                    <a:pt x="274" y="492"/>
                    <a:pt x="263" y="502"/>
                    <a:pt x="250" y="502"/>
                  </a:cubicBezTo>
                  <a:lnTo>
                    <a:pt x="51" y="502"/>
                  </a:lnTo>
                  <a:cubicBezTo>
                    <a:pt x="38" y="502"/>
                    <a:pt x="27" y="492"/>
                    <a:pt x="27" y="478"/>
                  </a:cubicBezTo>
                  <a:lnTo>
                    <a:pt x="27" y="120"/>
                  </a:lnTo>
                  <a:cubicBezTo>
                    <a:pt x="27" y="107"/>
                    <a:pt x="38" y="96"/>
                    <a:pt x="51" y="96"/>
                  </a:cubicBezTo>
                  <a:lnTo>
                    <a:pt x="250" y="96"/>
                  </a:lnTo>
                  <a:cubicBezTo>
                    <a:pt x="263" y="96"/>
                    <a:pt x="274" y="107"/>
                    <a:pt x="274" y="120"/>
                  </a:cubicBezTo>
                  <a:lnTo>
                    <a:pt x="274" y="478"/>
                  </a:lnTo>
                  <a:close/>
                  <a:moveTo>
                    <a:pt x="178" y="551"/>
                  </a:moveTo>
                  <a:lnTo>
                    <a:pt x="178" y="551"/>
                  </a:lnTo>
                  <a:cubicBezTo>
                    <a:pt x="178" y="566"/>
                    <a:pt x="166" y="578"/>
                    <a:pt x="150" y="578"/>
                  </a:cubicBezTo>
                  <a:cubicBezTo>
                    <a:pt x="135" y="578"/>
                    <a:pt x="123" y="566"/>
                    <a:pt x="123" y="551"/>
                  </a:cubicBezTo>
                  <a:cubicBezTo>
                    <a:pt x="123" y="535"/>
                    <a:pt x="135" y="523"/>
                    <a:pt x="150" y="523"/>
                  </a:cubicBezTo>
                  <a:cubicBezTo>
                    <a:pt x="166" y="523"/>
                    <a:pt x="178" y="535"/>
                    <a:pt x="178" y="551"/>
                  </a:cubicBezTo>
                  <a:close/>
                  <a:moveTo>
                    <a:pt x="178" y="64"/>
                  </a:moveTo>
                  <a:lnTo>
                    <a:pt x="178" y="64"/>
                  </a:lnTo>
                  <a:lnTo>
                    <a:pt x="123" y="64"/>
                  </a:lnTo>
                  <a:cubicBezTo>
                    <a:pt x="117" y="64"/>
                    <a:pt x="113" y="60"/>
                    <a:pt x="113" y="54"/>
                  </a:cubicBezTo>
                  <a:cubicBezTo>
                    <a:pt x="113" y="49"/>
                    <a:pt x="117" y="44"/>
                    <a:pt x="123" y="44"/>
                  </a:cubicBezTo>
                  <a:lnTo>
                    <a:pt x="178" y="44"/>
                  </a:lnTo>
                  <a:cubicBezTo>
                    <a:pt x="184" y="44"/>
                    <a:pt x="188" y="49"/>
                    <a:pt x="188" y="54"/>
                  </a:cubicBezTo>
                  <a:cubicBezTo>
                    <a:pt x="188" y="60"/>
                    <a:pt x="184" y="64"/>
                    <a:pt x="178" y="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7"/>
            <p:cNvSpPr>
              <a:spLocks noEditPoints="1"/>
            </p:cNvSpPr>
            <p:nvPr/>
          </p:nvSpPr>
          <p:spPr bwMode="auto">
            <a:xfrm>
              <a:off x="3194" y="3040"/>
              <a:ext cx="132" cy="263"/>
            </a:xfrm>
            <a:custGeom>
              <a:avLst/>
              <a:gdLst>
                <a:gd name="T0" fmla="*/ 178 w 301"/>
                <a:gd name="T1" fmla="*/ 551 h 599"/>
                <a:gd name="T2" fmla="*/ 178 w 301"/>
                <a:gd name="T3" fmla="*/ 551 h 599"/>
                <a:gd name="T4" fmla="*/ 150 w 301"/>
                <a:gd name="T5" fmla="*/ 578 h 599"/>
                <a:gd name="T6" fmla="*/ 123 w 301"/>
                <a:gd name="T7" fmla="*/ 551 h 599"/>
                <a:gd name="T8" fmla="*/ 150 w 301"/>
                <a:gd name="T9" fmla="*/ 523 h 599"/>
                <a:gd name="T10" fmla="*/ 178 w 301"/>
                <a:gd name="T11" fmla="*/ 551 h 599"/>
                <a:gd name="T12" fmla="*/ 274 w 301"/>
                <a:gd name="T13" fmla="*/ 478 h 599"/>
                <a:gd name="T14" fmla="*/ 274 w 301"/>
                <a:gd name="T15" fmla="*/ 478 h 599"/>
                <a:gd name="T16" fmla="*/ 250 w 301"/>
                <a:gd name="T17" fmla="*/ 502 h 599"/>
                <a:gd name="T18" fmla="*/ 51 w 301"/>
                <a:gd name="T19" fmla="*/ 502 h 599"/>
                <a:gd name="T20" fmla="*/ 27 w 301"/>
                <a:gd name="T21" fmla="*/ 478 h 599"/>
                <a:gd name="T22" fmla="*/ 27 w 301"/>
                <a:gd name="T23" fmla="*/ 120 h 599"/>
                <a:gd name="T24" fmla="*/ 51 w 301"/>
                <a:gd name="T25" fmla="*/ 96 h 599"/>
                <a:gd name="T26" fmla="*/ 250 w 301"/>
                <a:gd name="T27" fmla="*/ 96 h 599"/>
                <a:gd name="T28" fmla="*/ 274 w 301"/>
                <a:gd name="T29" fmla="*/ 120 h 599"/>
                <a:gd name="T30" fmla="*/ 274 w 301"/>
                <a:gd name="T31" fmla="*/ 478 h 599"/>
                <a:gd name="T32" fmla="*/ 150 w 301"/>
                <a:gd name="T33" fmla="*/ 588 h 599"/>
                <a:gd name="T34" fmla="*/ 150 w 301"/>
                <a:gd name="T35" fmla="*/ 588 h 599"/>
                <a:gd name="T36" fmla="*/ 113 w 301"/>
                <a:gd name="T37" fmla="*/ 551 h 599"/>
                <a:gd name="T38" fmla="*/ 150 w 301"/>
                <a:gd name="T39" fmla="*/ 513 h 599"/>
                <a:gd name="T40" fmla="*/ 188 w 301"/>
                <a:gd name="T41" fmla="*/ 551 h 599"/>
                <a:gd name="T42" fmla="*/ 150 w 301"/>
                <a:gd name="T43" fmla="*/ 588 h 599"/>
                <a:gd name="T44" fmla="*/ 123 w 301"/>
                <a:gd name="T45" fmla="*/ 44 h 599"/>
                <a:gd name="T46" fmla="*/ 123 w 301"/>
                <a:gd name="T47" fmla="*/ 44 h 599"/>
                <a:gd name="T48" fmla="*/ 178 w 301"/>
                <a:gd name="T49" fmla="*/ 44 h 599"/>
                <a:gd name="T50" fmla="*/ 188 w 301"/>
                <a:gd name="T51" fmla="*/ 54 h 599"/>
                <a:gd name="T52" fmla="*/ 178 w 301"/>
                <a:gd name="T53" fmla="*/ 64 h 599"/>
                <a:gd name="T54" fmla="*/ 123 w 301"/>
                <a:gd name="T55" fmla="*/ 64 h 599"/>
                <a:gd name="T56" fmla="*/ 113 w 301"/>
                <a:gd name="T57" fmla="*/ 54 h 599"/>
                <a:gd name="T58" fmla="*/ 123 w 301"/>
                <a:gd name="T59" fmla="*/ 44 h 599"/>
                <a:gd name="T60" fmla="*/ 247 w 301"/>
                <a:gd name="T61" fmla="*/ 0 h 599"/>
                <a:gd name="T62" fmla="*/ 247 w 301"/>
                <a:gd name="T63" fmla="*/ 0 h 599"/>
                <a:gd name="T64" fmla="*/ 54 w 301"/>
                <a:gd name="T65" fmla="*/ 0 h 599"/>
                <a:gd name="T66" fmla="*/ 0 w 301"/>
                <a:gd name="T67" fmla="*/ 53 h 599"/>
                <a:gd name="T68" fmla="*/ 0 w 301"/>
                <a:gd name="T69" fmla="*/ 545 h 599"/>
                <a:gd name="T70" fmla="*/ 54 w 301"/>
                <a:gd name="T71" fmla="*/ 599 h 599"/>
                <a:gd name="T72" fmla="*/ 247 w 301"/>
                <a:gd name="T73" fmla="*/ 599 h 599"/>
                <a:gd name="T74" fmla="*/ 301 w 301"/>
                <a:gd name="T75" fmla="*/ 545 h 599"/>
                <a:gd name="T76" fmla="*/ 301 w 301"/>
                <a:gd name="T77" fmla="*/ 53 h 599"/>
                <a:gd name="T78" fmla="*/ 247 w 301"/>
                <a:gd name="T79"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1" h="599">
                  <a:moveTo>
                    <a:pt x="178" y="551"/>
                  </a:moveTo>
                  <a:lnTo>
                    <a:pt x="178" y="551"/>
                  </a:lnTo>
                  <a:cubicBezTo>
                    <a:pt x="178" y="566"/>
                    <a:pt x="166" y="578"/>
                    <a:pt x="150" y="578"/>
                  </a:cubicBezTo>
                  <a:cubicBezTo>
                    <a:pt x="135" y="578"/>
                    <a:pt x="123" y="566"/>
                    <a:pt x="123" y="551"/>
                  </a:cubicBezTo>
                  <a:cubicBezTo>
                    <a:pt x="123" y="535"/>
                    <a:pt x="135" y="523"/>
                    <a:pt x="150" y="523"/>
                  </a:cubicBezTo>
                  <a:cubicBezTo>
                    <a:pt x="166" y="523"/>
                    <a:pt x="178" y="535"/>
                    <a:pt x="178" y="551"/>
                  </a:cubicBezTo>
                  <a:close/>
                  <a:moveTo>
                    <a:pt x="274" y="478"/>
                  </a:moveTo>
                  <a:lnTo>
                    <a:pt x="274" y="478"/>
                  </a:lnTo>
                  <a:cubicBezTo>
                    <a:pt x="274" y="492"/>
                    <a:pt x="263" y="502"/>
                    <a:pt x="250" y="502"/>
                  </a:cubicBezTo>
                  <a:lnTo>
                    <a:pt x="51" y="502"/>
                  </a:lnTo>
                  <a:cubicBezTo>
                    <a:pt x="38" y="502"/>
                    <a:pt x="27" y="492"/>
                    <a:pt x="27" y="478"/>
                  </a:cubicBezTo>
                  <a:lnTo>
                    <a:pt x="27" y="120"/>
                  </a:lnTo>
                  <a:cubicBezTo>
                    <a:pt x="27" y="107"/>
                    <a:pt x="38" y="96"/>
                    <a:pt x="51" y="96"/>
                  </a:cubicBezTo>
                  <a:lnTo>
                    <a:pt x="250" y="96"/>
                  </a:lnTo>
                  <a:cubicBezTo>
                    <a:pt x="263" y="96"/>
                    <a:pt x="274" y="107"/>
                    <a:pt x="274" y="120"/>
                  </a:cubicBezTo>
                  <a:lnTo>
                    <a:pt x="274" y="478"/>
                  </a:lnTo>
                  <a:close/>
                  <a:moveTo>
                    <a:pt x="150" y="588"/>
                  </a:moveTo>
                  <a:lnTo>
                    <a:pt x="150" y="588"/>
                  </a:lnTo>
                  <a:cubicBezTo>
                    <a:pt x="130" y="588"/>
                    <a:pt x="113" y="571"/>
                    <a:pt x="113" y="551"/>
                  </a:cubicBezTo>
                  <a:cubicBezTo>
                    <a:pt x="113" y="530"/>
                    <a:pt x="130" y="513"/>
                    <a:pt x="150" y="513"/>
                  </a:cubicBezTo>
                  <a:cubicBezTo>
                    <a:pt x="171" y="513"/>
                    <a:pt x="188" y="530"/>
                    <a:pt x="188" y="551"/>
                  </a:cubicBezTo>
                  <a:cubicBezTo>
                    <a:pt x="188" y="571"/>
                    <a:pt x="171" y="588"/>
                    <a:pt x="150" y="588"/>
                  </a:cubicBezTo>
                  <a:close/>
                  <a:moveTo>
                    <a:pt x="123" y="44"/>
                  </a:moveTo>
                  <a:lnTo>
                    <a:pt x="123" y="44"/>
                  </a:lnTo>
                  <a:lnTo>
                    <a:pt x="178" y="44"/>
                  </a:lnTo>
                  <a:cubicBezTo>
                    <a:pt x="184" y="44"/>
                    <a:pt x="188" y="49"/>
                    <a:pt x="188" y="54"/>
                  </a:cubicBezTo>
                  <a:cubicBezTo>
                    <a:pt x="188" y="60"/>
                    <a:pt x="184" y="64"/>
                    <a:pt x="178" y="64"/>
                  </a:cubicBezTo>
                  <a:lnTo>
                    <a:pt x="123" y="64"/>
                  </a:lnTo>
                  <a:cubicBezTo>
                    <a:pt x="117" y="64"/>
                    <a:pt x="113" y="60"/>
                    <a:pt x="113" y="54"/>
                  </a:cubicBezTo>
                  <a:cubicBezTo>
                    <a:pt x="113" y="49"/>
                    <a:pt x="117" y="44"/>
                    <a:pt x="123" y="44"/>
                  </a:cubicBezTo>
                  <a:close/>
                  <a:moveTo>
                    <a:pt x="247" y="0"/>
                  </a:moveTo>
                  <a:lnTo>
                    <a:pt x="247" y="0"/>
                  </a:lnTo>
                  <a:lnTo>
                    <a:pt x="54" y="0"/>
                  </a:lnTo>
                  <a:cubicBezTo>
                    <a:pt x="24" y="0"/>
                    <a:pt x="0" y="24"/>
                    <a:pt x="0" y="53"/>
                  </a:cubicBezTo>
                  <a:lnTo>
                    <a:pt x="0" y="545"/>
                  </a:lnTo>
                  <a:cubicBezTo>
                    <a:pt x="0" y="574"/>
                    <a:pt x="24" y="599"/>
                    <a:pt x="54" y="599"/>
                  </a:cubicBezTo>
                  <a:lnTo>
                    <a:pt x="247" y="599"/>
                  </a:lnTo>
                  <a:cubicBezTo>
                    <a:pt x="277" y="599"/>
                    <a:pt x="301" y="574"/>
                    <a:pt x="301" y="545"/>
                  </a:cubicBezTo>
                  <a:lnTo>
                    <a:pt x="301" y="53"/>
                  </a:lnTo>
                  <a:cubicBezTo>
                    <a:pt x="301" y="24"/>
                    <a:pt x="277" y="0"/>
                    <a:pt x="24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8"/>
            <p:cNvSpPr>
              <a:spLocks/>
            </p:cNvSpPr>
            <p:nvPr/>
          </p:nvSpPr>
          <p:spPr bwMode="auto">
            <a:xfrm>
              <a:off x="3219" y="573"/>
              <a:ext cx="22" cy="39"/>
            </a:xfrm>
            <a:custGeom>
              <a:avLst/>
              <a:gdLst>
                <a:gd name="T0" fmla="*/ 47 w 51"/>
                <a:gd name="T1" fmla="*/ 47 h 89"/>
                <a:gd name="T2" fmla="*/ 47 w 51"/>
                <a:gd name="T3" fmla="*/ 47 h 89"/>
                <a:gd name="T4" fmla="*/ 12 w 51"/>
                <a:gd name="T5" fmla="*/ 47 h 89"/>
                <a:gd name="T6" fmla="*/ 12 w 51"/>
                <a:gd name="T7" fmla="*/ 80 h 89"/>
                <a:gd name="T8" fmla="*/ 51 w 51"/>
                <a:gd name="T9" fmla="*/ 80 h 89"/>
                <a:gd name="T10" fmla="*/ 51 w 51"/>
                <a:gd name="T11" fmla="*/ 89 h 89"/>
                <a:gd name="T12" fmla="*/ 0 w 51"/>
                <a:gd name="T13" fmla="*/ 89 h 89"/>
                <a:gd name="T14" fmla="*/ 0 w 51"/>
                <a:gd name="T15" fmla="*/ 0 h 89"/>
                <a:gd name="T16" fmla="*/ 49 w 51"/>
                <a:gd name="T17" fmla="*/ 0 h 89"/>
                <a:gd name="T18" fmla="*/ 49 w 51"/>
                <a:gd name="T19" fmla="*/ 9 h 89"/>
                <a:gd name="T20" fmla="*/ 12 w 51"/>
                <a:gd name="T21" fmla="*/ 9 h 89"/>
                <a:gd name="T22" fmla="*/ 12 w 51"/>
                <a:gd name="T23" fmla="*/ 38 h 89"/>
                <a:gd name="T24" fmla="*/ 47 w 51"/>
                <a:gd name="T25" fmla="*/ 38 h 89"/>
                <a:gd name="T26" fmla="*/ 47 w 51"/>
                <a:gd name="T27" fmla="*/ 4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89">
                  <a:moveTo>
                    <a:pt x="47" y="47"/>
                  </a:moveTo>
                  <a:lnTo>
                    <a:pt x="47" y="47"/>
                  </a:lnTo>
                  <a:lnTo>
                    <a:pt x="12" y="47"/>
                  </a:lnTo>
                  <a:lnTo>
                    <a:pt x="12" y="80"/>
                  </a:lnTo>
                  <a:lnTo>
                    <a:pt x="51" y="80"/>
                  </a:lnTo>
                  <a:lnTo>
                    <a:pt x="51" y="89"/>
                  </a:lnTo>
                  <a:lnTo>
                    <a:pt x="0" y="89"/>
                  </a:lnTo>
                  <a:lnTo>
                    <a:pt x="0" y="0"/>
                  </a:lnTo>
                  <a:lnTo>
                    <a:pt x="49" y="0"/>
                  </a:lnTo>
                  <a:lnTo>
                    <a:pt x="49" y="9"/>
                  </a:lnTo>
                  <a:lnTo>
                    <a:pt x="12" y="9"/>
                  </a:lnTo>
                  <a:lnTo>
                    <a:pt x="12" y="38"/>
                  </a:lnTo>
                  <a:lnTo>
                    <a:pt x="47" y="38"/>
                  </a:lnTo>
                  <a:lnTo>
                    <a:pt x="47" y="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4" name="Freeform 29"/>
            <p:cNvSpPr>
              <a:spLocks/>
            </p:cNvSpPr>
            <p:nvPr/>
          </p:nvSpPr>
          <p:spPr bwMode="auto">
            <a:xfrm>
              <a:off x="3244" y="573"/>
              <a:ext cx="32" cy="39"/>
            </a:xfrm>
            <a:custGeom>
              <a:avLst/>
              <a:gdLst>
                <a:gd name="T0" fmla="*/ 30 w 74"/>
                <a:gd name="T1" fmla="*/ 89 h 89"/>
                <a:gd name="T2" fmla="*/ 30 w 74"/>
                <a:gd name="T3" fmla="*/ 89 h 89"/>
                <a:gd name="T4" fmla="*/ 0 w 74"/>
                <a:gd name="T5" fmla="*/ 0 h 89"/>
                <a:gd name="T6" fmla="*/ 13 w 74"/>
                <a:gd name="T7" fmla="*/ 0 h 89"/>
                <a:gd name="T8" fmla="*/ 27 w 74"/>
                <a:gd name="T9" fmla="*/ 44 h 89"/>
                <a:gd name="T10" fmla="*/ 36 w 74"/>
                <a:gd name="T11" fmla="*/ 77 h 89"/>
                <a:gd name="T12" fmla="*/ 37 w 74"/>
                <a:gd name="T13" fmla="*/ 77 h 89"/>
                <a:gd name="T14" fmla="*/ 47 w 74"/>
                <a:gd name="T15" fmla="*/ 44 h 89"/>
                <a:gd name="T16" fmla="*/ 62 w 74"/>
                <a:gd name="T17" fmla="*/ 0 h 89"/>
                <a:gd name="T18" fmla="*/ 74 w 74"/>
                <a:gd name="T19" fmla="*/ 0 h 89"/>
                <a:gd name="T20" fmla="*/ 42 w 74"/>
                <a:gd name="T21" fmla="*/ 89 h 89"/>
                <a:gd name="T22" fmla="*/ 30 w 74"/>
                <a:gd name="T23"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89">
                  <a:moveTo>
                    <a:pt x="30" y="89"/>
                  </a:moveTo>
                  <a:lnTo>
                    <a:pt x="30" y="89"/>
                  </a:lnTo>
                  <a:lnTo>
                    <a:pt x="0" y="0"/>
                  </a:lnTo>
                  <a:lnTo>
                    <a:pt x="13" y="0"/>
                  </a:lnTo>
                  <a:lnTo>
                    <a:pt x="27" y="44"/>
                  </a:lnTo>
                  <a:cubicBezTo>
                    <a:pt x="30" y="56"/>
                    <a:pt x="34" y="67"/>
                    <a:pt x="36" y="77"/>
                  </a:cubicBezTo>
                  <a:lnTo>
                    <a:pt x="37" y="77"/>
                  </a:lnTo>
                  <a:cubicBezTo>
                    <a:pt x="39" y="67"/>
                    <a:pt x="43" y="56"/>
                    <a:pt x="47" y="44"/>
                  </a:cubicBezTo>
                  <a:lnTo>
                    <a:pt x="62" y="0"/>
                  </a:lnTo>
                  <a:lnTo>
                    <a:pt x="74" y="0"/>
                  </a:lnTo>
                  <a:lnTo>
                    <a:pt x="42" y="89"/>
                  </a:lnTo>
                  <a:lnTo>
                    <a:pt x="30" y="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5" name="Freeform 30"/>
            <p:cNvSpPr>
              <a:spLocks noEditPoints="1"/>
            </p:cNvSpPr>
            <p:nvPr/>
          </p:nvSpPr>
          <p:spPr bwMode="auto">
            <a:xfrm>
              <a:off x="3278" y="572"/>
              <a:ext cx="36" cy="41"/>
            </a:xfrm>
            <a:custGeom>
              <a:avLst/>
              <a:gdLst>
                <a:gd name="T0" fmla="*/ 41 w 82"/>
                <a:gd name="T1" fmla="*/ 83 h 93"/>
                <a:gd name="T2" fmla="*/ 41 w 82"/>
                <a:gd name="T3" fmla="*/ 83 h 93"/>
                <a:gd name="T4" fmla="*/ 70 w 82"/>
                <a:gd name="T5" fmla="*/ 46 h 93"/>
                <a:gd name="T6" fmla="*/ 41 w 82"/>
                <a:gd name="T7" fmla="*/ 10 h 93"/>
                <a:gd name="T8" fmla="*/ 12 w 82"/>
                <a:gd name="T9" fmla="*/ 47 h 93"/>
                <a:gd name="T10" fmla="*/ 41 w 82"/>
                <a:gd name="T11" fmla="*/ 83 h 93"/>
                <a:gd name="T12" fmla="*/ 41 w 82"/>
                <a:gd name="T13" fmla="*/ 83 h 93"/>
                <a:gd name="T14" fmla="*/ 41 w 82"/>
                <a:gd name="T15" fmla="*/ 93 h 93"/>
                <a:gd name="T16" fmla="*/ 41 w 82"/>
                <a:gd name="T17" fmla="*/ 93 h 93"/>
                <a:gd name="T18" fmla="*/ 0 w 82"/>
                <a:gd name="T19" fmla="*/ 47 h 93"/>
                <a:gd name="T20" fmla="*/ 42 w 82"/>
                <a:gd name="T21" fmla="*/ 0 h 93"/>
                <a:gd name="T22" fmla="*/ 82 w 82"/>
                <a:gd name="T23" fmla="*/ 46 h 93"/>
                <a:gd name="T24" fmla="*/ 41 w 82"/>
                <a:gd name="T25" fmla="*/ 93 h 93"/>
                <a:gd name="T26" fmla="*/ 41 w 82"/>
                <a:gd name="T2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3">
                  <a:moveTo>
                    <a:pt x="41" y="83"/>
                  </a:moveTo>
                  <a:lnTo>
                    <a:pt x="41" y="83"/>
                  </a:lnTo>
                  <a:cubicBezTo>
                    <a:pt x="60" y="83"/>
                    <a:pt x="70" y="66"/>
                    <a:pt x="70" y="46"/>
                  </a:cubicBezTo>
                  <a:cubicBezTo>
                    <a:pt x="70" y="28"/>
                    <a:pt x="61" y="10"/>
                    <a:pt x="41" y="10"/>
                  </a:cubicBezTo>
                  <a:cubicBezTo>
                    <a:pt x="22" y="10"/>
                    <a:pt x="12" y="28"/>
                    <a:pt x="12" y="47"/>
                  </a:cubicBezTo>
                  <a:cubicBezTo>
                    <a:pt x="12" y="66"/>
                    <a:pt x="23" y="83"/>
                    <a:pt x="41" y="83"/>
                  </a:cubicBezTo>
                  <a:lnTo>
                    <a:pt x="41" y="83"/>
                  </a:lnTo>
                  <a:close/>
                  <a:moveTo>
                    <a:pt x="41" y="93"/>
                  </a:moveTo>
                  <a:lnTo>
                    <a:pt x="41" y="93"/>
                  </a:lnTo>
                  <a:cubicBezTo>
                    <a:pt x="17" y="93"/>
                    <a:pt x="0" y="74"/>
                    <a:pt x="0" y="47"/>
                  </a:cubicBezTo>
                  <a:cubicBezTo>
                    <a:pt x="0" y="19"/>
                    <a:pt x="18" y="0"/>
                    <a:pt x="42" y="0"/>
                  </a:cubicBezTo>
                  <a:cubicBezTo>
                    <a:pt x="67" y="0"/>
                    <a:pt x="82" y="19"/>
                    <a:pt x="82" y="46"/>
                  </a:cubicBezTo>
                  <a:cubicBezTo>
                    <a:pt x="82" y="76"/>
                    <a:pt x="64" y="93"/>
                    <a:pt x="41" y="93"/>
                  </a:cubicBezTo>
                  <a:lnTo>
                    <a:pt x="41" y="9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6" name="Freeform 31"/>
            <p:cNvSpPr>
              <a:spLocks/>
            </p:cNvSpPr>
            <p:nvPr/>
          </p:nvSpPr>
          <p:spPr bwMode="auto">
            <a:xfrm>
              <a:off x="3321" y="573"/>
              <a:ext cx="29" cy="39"/>
            </a:xfrm>
            <a:custGeom>
              <a:avLst/>
              <a:gdLst>
                <a:gd name="T0" fmla="*/ 12 w 67"/>
                <a:gd name="T1" fmla="*/ 0 h 89"/>
                <a:gd name="T2" fmla="*/ 12 w 67"/>
                <a:gd name="T3" fmla="*/ 0 h 89"/>
                <a:gd name="T4" fmla="*/ 12 w 67"/>
                <a:gd name="T5" fmla="*/ 37 h 89"/>
                <a:gd name="T6" fmla="*/ 56 w 67"/>
                <a:gd name="T7" fmla="*/ 37 h 89"/>
                <a:gd name="T8" fmla="*/ 56 w 67"/>
                <a:gd name="T9" fmla="*/ 0 h 89"/>
                <a:gd name="T10" fmla="*/ 67 w 67"/>
                <a:gd name="T11" fmla="*/ 0 h 89"/>
                <a:gd name="T12" fmla="*/ 67 w 67"/>
                <a:gd name="T13" fmla="*/ 89 h 89"/>
                <a:gd name="T14" fmla="*/ 56 w 67"/>
                <a:gd name="T15" fmla="*/ 89 h 89"/>
                <a:gd name="T16" fmla="*/ 56 w 67"/>
                <a:gd name="T17" fmla="*/ 47 h 89"/>
                <a:gd name="T18" fmla="*/ 12 w 67"/>
                <a:gd name="T19" fmla="*/ 47 h 89"/>
                <a:gd name="T20" fmla="*/ 12 w 67"/>
                <a:gd name="T21" fmla="*/ 89 h 89"/>
                <a:gd name="T22" fmla="*/ 0 w 67"/>
                <a:gd name="T23" fmla="*/ 89 h 89"/>
                <a:gd name="T24" fmla="*/ 0 w 67"/>
                <a:gd name="T25" fmla="*/ 0 h 89"/>
                <a:gd name="T26" fmla="*/ 12 w 67"/>
                <a:gd name="T2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89">
                  <a:moveTo>
                    <a:pt x="12" y="0"/>
                  </a:moveTo>
                  <a:lnTo>
                    <a:pt x="12" y="0"/>
                  </a:lnTo>
                  <a:lnTo>
                    <a:pt x="12" y="37"/>
                  </a:lnTo>
                  <a:lnTo>
                    <a:pt x="56" y="37"/>
                  </a:lnTo>
                  <a:lnTo>
                    <a:pt x="56" y="0"/>
                  </a:lnTo>
                  <a:lnTo>
                    <a:pt x="67" y="0"/>
                  </a:lnTo>
                  <a:lnTo>
                    <a:pt x="67" y="89"/>
                  </a:lnTo>
                  <a:lnTo>
                    <a:pt x="56" y="89"/>
                  </a:lnTo>
                  <a:lnTo>
                    <a:pt x="56" y="47"/>
                  </a:lnTo>
                  <a:lnTo>
                    <a:pt x="12" y="47"/>
                  </a:lnTo>
                  <a:lnTo>
                    <a:pt x="12" y="89"/>
                  </a:lnTo>
                  <a:lnTo>
                    <a:pt x="0" y="89"/>
                  </a:lnTo>
                  <a:lnTo>
                    <a:pt x="0"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7" name="Freeform 32"/>
            <p:cNvSpPr>
              <a:spLocks noEditPoints="1"/>
            </p:cNvSpPr>
            <p:nvPr/>
          </p:nvSpPr>
          <p:spPr bwMode="auto">
            <a:xfrm>
              <a:off x="3359" y="573"/>
              <a:ext cx="33" cy="40"/>
            </a:xfrm>
            <a:custGeom>
              <a:avLst/>
              <a:gdLst>
                <a:gd name="T0" fmla="*/ 12 w 74"/>
                <a:gd name="T1" fmla="*/ 81 h 91"/>
                <a:gd name="T2" fmla="*/ 12 w 74"/>
                <a:gd name="T3" fmla="*/ 81 h 91"/>
                <a:gd name="T4" fmla="*/ 24 w 74"/>
                <a:gd name="T5" fmla="*/ 82 h 91"/>
                <a:gd name="T6" fmla="*/ 62 w 74"/>
                <a:gd name="T7" fmla="*/ 44 h 91"/>
                <a:gd name="T8" fmla="*/ 26 w 74"/>
                <a:gd name="T9" fmla="*/ 9 h 91"/>
                <a:gd name="T10" fmla="*/ 12 w 74"/>
                <a:gd name="T11" fmla="*/ 10 h 91"/>
                <a:gd name="T12" fmla="*/ 12 w 74"/>
                <a:gd name="T13" fmla="*/ 81 h 91"/>
                <a:gd name="T14" fmla="*/ 0 w 74"/>
                <a:gd name="T15" fmla="*/ 2 h 91"/>
                <a:gd name="T16" fmla="*/ 0 w 74"/>
                <a:gd name="T17" fmla="*/ 2 h 91"/>
                <a:gd name="T18" fmla="*/ 25 w 74"/>
                <a:gd name="T19" fmla="*/ 0 h 91"/>
                <a:gd name="T20" fmla="*/ 62 w 74"/>
                <a:gd name="T21" fmla="*/ 11 h 91"/>
                <a:gd name="T22" fmla="*/ 74 w 74"/>
                <a:gd name="T23" fmla="*/ 43 h 91"/>
                <a:gd name="T24" fmla="*/ 61 w 74"/>
                <a:gd name="T25" fmla="*/ 78 h 91"/>
                <a:gd name="T26" fmla="*/ 22 w 74"/>
                <a:gd name="T27" fmla="*/ 91 h 91"/>
                <a:gd name="T28" fmla="*/ 0 w 74"/>
                <a:gd name="T29" fmla="*/ 90 h 91"/>
                <a:gd name="T30" fmla="*/ 0 w 74"/>
                <a:gd name="T31" fmla="*/ 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91">
                  <a:moveTo>
                    <a:pt x="12" y="81"/>
                  </a:moveTo>
                  <a:lnTo>
                    <a:pt x="12" y="81"/>
                  </a:lnTo>
                  <a:cubicBezTo>
                    <a:pt x="15" y="82"/>
                    <a:pt x="19" y="82"/>
                    <a:pt x="24" y="82"/>
                  </a:cubicBezTo>
                  <a:cubicBezTo>
                    <a:pt x="49" y="82"/>
                    <a:pt x="62" y="68"/>
                    <a:pt x="62" y="44"/>
                  </a:cubicBezTo>
                  <a:cubicBezTo>
                    <a:pt x="62" y="22"/>
                    <a:pt x="50" y="9"/>
                    <a:pt x="26" y="9"/>
                  </a:cubicBezTo>
                  <a:cubicBezTo>
                    <a:pt x="20" y="9"/>
                    <a:pt x="15" y="10"/>
                    <a:pt x="12" y="10"/>
                  </a:cubicBezTo>
                  <a:lnTo>
                    <a:pt x="12" y="81"/>
                  </a:lnTo>
                  <a:close/>
                  <a:moveTo>
                    <a:pt x="0" y="2"/>
                  </a:moveTo>
                  <a:lnTo>
                    <a:pt x="0" y="2"/>
                  </a:lnTo>
                  <a:cubicBezTo>
                    <a:pt x="8" y="1"/>
                    <a:pt x="16" y="0"/>
                    <a:pt x="25" y="0"/>
                  </a:cubicBezTo>
                  <a:cubicBezTo>
                    <a:pt x="42" y="0"/>
                    <a:pt x="54" y="4"/>
                    <a:pt x="62" y="11"/>
                  </a:cubicBezTo>
                  <a:cubicBezTo>
                    <a:pt x="70" y="18"/>
                    <a:pt x="74" y="29"/>
                    <a:pt x="74" y="43"/>
                  </a:cubicBezTo>
                  <a:cubicBezTo>
                    <a:pt x="74" y="58"/>
                    <a:pt x="70" y="70"/>
                    <a:pt x="61" y="78"/>
                  </a:cubicBezTo>
                  <a:cubicBezTo>
                    <a:pt x="53" y="87"/>
                    <a:pt x="39" y="91"/>
                    <a:pt x="22" y="91"/>
                  </a:cubicBezTo>
                  <a:cubicBezTo>
                    <a:pt x="13" y="91"/>
                    <a:pt x="6" y="91"/>
                    <a:pt x="0" y="90"/>
                  </a:cubicBez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8" name="Freeform 33"/>
            <p:cNvSpPr>
              <a:spLocks/>
            </p:cNvSpPr>
            <p:nvPr/>
          </p:nvSpPr>
          <p:spPr bwMode="auto">
            <a:xfrm>
              <a:off x="4180" y="584"/>
              <a:ext cx="33" cy="42"/>
            </a:xfrm>
            <a:custGeom>
              <a:avLst/>
              <a:gdLst>
                <a:gd name="T0" fmla="*/ 32 w 76"/>
                <a:gd name="T1" fmla="*/ 10 h 95"/>
                <a:gd name="T2" fmla="*/ 32 w 76"/>
                <a:gd name="T3" fmla="*/ 10 h 95"/>
                <a:gd name="T4" fmla="*/ 0 w 76"/>
                <a:gd name="T5" fmla="*/ 10 h 95"/>
                <a:gd name="T6" fmla="*/ 0 w 76"/>
                <a:gd name="T7" fmla="*/ 0 h 95"/>
                <a:gd name="T8" fmla="*/ 76 w 76"/>
                <a:gd name="T9" fmla="*/ 0 h 95"/>
                <a:gd name="T10" fmla="*/ 76 w 76"/>
                <a:gd name="T11" fmla="*/ 10 h 95"/>
                <a:gd name="T12" fmla="*/ 44 w 76"/>
                <a:gd name="T13" fmla="*/ 10 h 95"/>
                <a:gd name="T14" fmla="*/ 44 w 76"/>
                <a:gd name="T15" fmla="*/ 95 h 95"/>
                <a:gd name="T16" fmla="*/ 32 w 76"/>
                <a:gd name="T17" fmla="*/ 95 h 95"/>
                <a:gd name="T18" fmla="*/ 32 w 76"/>
                <a:gd name="T19" fmla="*/ 1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95">
                  <a:moveTo>
                    <a:pt x="32" y="10"/>
                  </a:moveTo>
                  <a:lnTo>
                    <a:pt x="32" y="10"/>
                  </a:lnTo>
                  <a:lnTo>
                    <a:pt x="0" y="10"/>
                  </a:lnTo>
                  <a:lnTo>
                    <a:pt x="0" y="0"/>
                  </a:lnTo>
                  <a:lnTo>
                    <a:pt x="76" y="0"/>
                  </a:lnTo>
                  <a:lnTo>
                    <a:pt x="76" y="10"/>
                  </a:lnTo>
                  <a:lnTo>
                    <a:pt x="44" y="10"/>
                  </a:lnTo>
                  <a:lnTo>
                    <a:pt x="44" y="95"/>
                  </a:lnTo>
                  <a:lnTo>
                    <a:pt x="32" y="95"/>
                  </a:lnTo>
                  <a:lnTo>
                    <a:pt x="32"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9" name="Freeform 34"/>
            <p:cNvSpPr>
              <a:spLocks/>
            </p:cNvSpPr>
            <p:nvPr/>
          </p:nvSpPr>
          <p:spPr bwMode="auto">
            <a:xfrm>
              <a:off x="4218" y="584"/>
              <a:ext cx="42" cy="42"/>
            </a:xfrm>
            <a:custGeom>
              <a:avLst/>
              <a:gdLst>
                <a:gd name="T0" fmla="*/ 0 w 95"/>
                <a:gd name="T1" fmla="*/ 0 h 95"/>
                <a:gd name="T2" fmla="*/ 0 w 95"/>
                <a:gd name="T3" fmla="*/ 0 h 95"/>
                <a:gd name="T4" fmla="*/ 17 w 95"/>
                <a:gd name="T5" fmla="*/ 0 h 95"/>
                <a:gd name="T6" fmla="*/ 47 w 95"/>
                <a:gd name="T7" fmla="*/ 80 h 95"/>
                <a:gd name="T8" fmla="*/ 77 w 95"/>
                <a:gd name="T9" fmla="*/ 0 h 95"/>
                <a:gd name="T10" fmla="*/ 95 w 95"/>
                <a:gd name="T11" fmla="*/ 0 h 95"/>
                <a:gd name="T12" fmla="*/ 95 w 95"/>
                <a:gd name="T13" fmla="*/ 95 h 95"/>
                <a:gd name="T14" fmla="*/ 83 w 95"/>
                <a:gd name="T15" fmla="*/ 95 h 95"/>
                <a:gd name="T16" fmla="*/ 83 w 95"/>
                <a:gd name="T17" fmla="*/ 16 h 95"/>
                <a:gd name="T18" fmla="*/ 82 w 95"/>
                <a:gd name="T19" fmla="*/ 16 h 95"/>
                <a:gd name="T20" fmla="*/ 53 w 95"/>
                <a:gd name="T21" fmla="*/ 95 h 95"/>
                <a:gd name="T22" fmla="*/ 42 w 95"/>
                <a:gd name="T23" fmla="*/ 95 h 95"/>
                <a:gd name="T24" fmla="*/ 12 w 95"/>
                <a:gd name="T25" fmla="*/ 16 h 95"/>
                <a:gd name="T26" fmla="*/ 12 w 95"/>
                <a:gd name="T27" fmla="*/ 16 h 95"/>
                <a:gd name="T28" fmla="*/ 12 w 95"/>
                <a:gd name="T29" fmla="*/ 95 h 95"/>
                <a:gd name="T30" fmla="*/ 0 w 95"/>
                <a:gd name="T31" fmla="*/ 95 h 95"/>
                <a:gd name="T32" fmla="*/ 0 w 95"/>
                <a:gd name="T3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0" y="0"/>
                  </a:moveTo>
                  <a:lnTo>
                    <a:pt x="0" y="0"/>
                  </a:lnTo>
                  <a:lnTo>
                    <a:pt x="17" y="0"/>
                  </a:lnTo>
                  <a:lnTo>
                    <a:pt x="47" y="80"/>
                  </a:lnTo>
                  <a:lnTo>
                    <a:pt x="77" y="0"/>
                  </a:lnTo>
                  <a:lnTo>
                    <a:pt x="95" y="0"/>
                  </a:lnTo>
                  <a:lnTo>
                    <a:pt x="95" y="95"/>
                  </a:lnTo>
                  <a:lnTo>
                    <a:pt x="83" y="95"/>
                  </a:lnTo>
                  <a:lnTo>
                    <a:pt x="83" y="16"/>
                  </a:lnTo>
                  <a:lnTo>
                    <a:pt x="82" y="16"/>
                  </a:lnTo>
                  <a:lnTo>
                    <a:pt x="53" y="95"/>
                  </a:lnTo>
                  <a:lnTo>
                    <a:pt x="42" y="95"/>
                  </a:lnTo>
                  <a:lnTo>
                    <a:pt x="12" y="16"/>
                  </a:lnTo>
                  <a:lnTo>
                    <a:pt x="12" y="16"/>
                  </a:lnTo>
                  <a:lnTo>
                    <a:pt x="12" y="95"/>
                  </a:lnTo>
                  <a:lnTo>
                    <a:pt x="0" y="9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0" name="Freeform 35"/>
            <p:cNvSpPr>
              <a:spLocks/>
            </p:cNvSpPr>
            <p:nvPr/>
          </p:nvSpPr>
          <p:spPr bwMode="auto">
            <a:xfrm>
              <a:off x="4266" y="585"/>
              <a:ext cx="28" cy="41"/>
            </a:xfrm>
            <a:custGeom>
              <a:avLst/>
              <a:gdLst>
                <a:gd name="T0" fmla="*/ 58 w 63"/>
                <a:gd name="T1" fmla="*/ 10 h 94"/>
                <a:gd name="T2" fmla="*/ 58 w 63"/>
                <a:gd name="T3" fmla="*/ 10 h 94"/>
                <a:gd name="T4" fmla="*/ 20 w 63"/>
                <a:gd name="T5" fmla="*/ 10 h 94"/>
                <a:gd name="T6" fmla="*/ 15 w 63"/>
                <a:gd name="T7" fmla="*/ 37 h 94"/>
                <a:gd name="T8" fmla="*/ 15 w 63"/>
                <a:gd name="T9" fmla="*/ 37 h 94"/>
                <a:gd name="T10" fmla="*/ 33 w 63"/>
                <a:gd name="T11" fmla="*/ 31 h 94"/>
                <a:gd name="T12" fmla="*/ 63 w 63"/>
                <a:gd name="T13" fmla="*/ 63 h 94"/>
                <a:gd name="T14" fmla="*/ 30 w 63"/>
                <a:gd name="T15" fmla="*/ 94 h 94"/>
                <a:gd name="T16" fmla="*/ 0 w 63"/>
                <a:gd name="T17" fmla="*/ 67 h 94"/>
                <a:gd name="T18" fmla="*/ 11 w 63"/>
                <a:gd name="T19" fmla="*/ 67 h 94"/>
                <a:gd name="T20" fmla="*/ 31 w 63"/>
                <a:gd name="T21" fmla="*/ 84 h 94"/>
                <a:gd name="T22" fmla="*/ 51 w 63"/>
                <a:gd name="T23" fmla="*/ 62 h 94"/>
                <a:gd name="T24" fmla="*/ 30 w 63"/>
                <a:gd name="T25" fmla="*/ 41 h 94"/>
                <a:gd name="T26" fmla="*/ 12 w 63"/>
                <a:gd name="T27" fmla="*/ 49 h 94"/>
                <a:gd name="T28" fmla="*/ 3 w 63"/>
                <a:gd name="T29" fmla="*/ 49 h 94"/>
                <a:gd name="T30" fmla="*/ 11 w 63"/>
                <a:gd name="T31" fmla="*/ 0 h 94"/>
                <a:gd name="T32" fmla="*/ 58 w 63"/>
                <a:gd name="T33" fmla="*/ 0 h 94"/>
                <a:gd name="T34" fmla="*/ 58 w 63"/>
                <a:gd name="T35" fmla="*/ 1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94">
                  <a:moveTo>
                    <a:pt x="58" y="10"/>
                  </a:moveTo>
                  <a:lnTo>
                    <a:pt x="58" y="10"/>
                  </a:lnTo>
                  <a:lnTo>
                    <a:pt x="20" y="10"/>
                  </a:lnTo>
                  <a:lnTo>
                    <a:pt x="15" y="37"/>
                  </a:lnTo>
                  <a:lnTo>
                    <a:pt x="15" y="37"/>
                  </a:lnTo>
                  <a:cubicBezTo>
                    <a:pt x="19" y="33"/>
                    <a:pt x="26" y="31"/>
                    <a:pt x="33" y="31"/>
                  </a:cubicBezTo>
                  <a:cubicBezTo>
                    <a:pt x="49" y="31"/>
                    <a:pt x="63" y="41"/>
                    <a:pt x="63" y="63"/>
                  </a:cubicBezTo>
                  <a:cubicBezTo>
                    <a:pt x="63" y="79"/>
                    <a:pt x="52" y="94"/>
                    <a:pt x="30" y="94"/>
                  </a:cubicBezTo>
                  <a:cubicBezTo>
                    <a:pt x="14" y="94"/>
                    <a:pt x="0" y="84"/>
                    <a:pt x="0" y="67"/>
                  </a:cubicBezTo>
                  <a:lnTo>
                    <a:pt x="11" y="67"/>
                  </a:lnTo>
                  <a:cubicBezTo>
                    <a:pt x="12" y="77"/>
                    <a:pt x="20" y="84"/>
                    <a:pt x="31" y="84"/>
                  </a:cubicBezTo>
                  <a:cubicBezTo>
                    <a:pt x="42" y="84"/>
                    <a:pt x="51" y="77"/>
                    <a:pt x="51" y="62"/>
                  </a:cubicBezTo>
                  <a:cubicBezTo>
                    <a:pt x="51" y="49"/>
                    <a:pt x="43" y="41"/>
                    <a:pt x="30" y="41"/>
                  </a:cubicBezTo>
                  <a:cubicBezTo>
                    <a:pt x="23" y="41"/>
                    <a:pt x="17" y="44"/>
                    <a:pt x="12" y="49"/>
                  </a:cubicBezTo>
                  <a:lnTo>
                    <a:pt x="3" y="49"/>
                  </a:lnTo>
                  <a:lnTo>
                    <a:pt x="11" y="0"/>
                  </a:lnTo>
                  <a:lnTo>
                    <a:pt x="58" y="0"/>
                  </a:lnTo>
                  <a:lnTo>
                    <a:pt x="58"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1" name="Freeform 36"/>
            <p:cNvSpPr>
              <a:spLocks noEditPoints="1"/>
            </p:cNvSpPr>
            <p:nvPr/>
          </p:nvSpPr>
          <p:spPr bwMode="auto">
            <a:xfrm>
              <a:off x="4299" y="584"/>
              <a:ext cx="28" cy="42"/>
            </a:xfrm>
            <a:custGeom>
              <a:avLst/>
              <a:gdLst>
                <a:gd name="T0" fmla="*/ 32 w 63"/>
                <a:gd name="T1" fmla="*/ 86 h 96"/>
                <a:gd name="T2" fmla="*/ 32 w 63"/>
                <a:gd name="T3" fmla="*/ 86 h 96"/>
                <a:gd name="T4" fmla="*/ 51 w 63"/>
                <a:gd name="T5" fmla="*/ 48 h 96"/>
                <a:gd name="T6" fmla="*/ 32 w 63"/>
                <a:gd name="T7" fmla="*/ 10 h 96"/>
                <a:gd name="T8" fmla="*/ 12 w 63"/>
                <a:gd name="T9" fmla="*/ 48 h 96"/>
                <a:gd name="T10" fmla="*/ 32 w 63"/>
                <a:gd name="T11" fmla="*/ 86 h 96"/>
                <a:gd name="T12" fmla="*/ 32 w 63"/>
                <a:gd name="T13" fmla="*/ 0 h 96"/>
                <a:gd name="T14" fmla="*/ 32 w 63"/>
                <a:gd name="T15" fmla="*/ 0 h 96"/>
                <a:gd name="T16" fmla="*/ 63 w 63"/>
                <a:gd name="T17" fmla="*/ 48 h 96"/>
                <a:gd name="T18" fmla="*/ 32 w 63"/>
                <a:gd name="T19" fmla="*/ 96 h 96"/>
                <a:gd name="T20" fmla="*/ 0 w 63"/>
                <a:gd name="T21" fmla="*/ 48 h 96"/>
                <a:gd name="T22" fmla="*/ 32 w 63"/>
                <a:gd name="T2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96">
                  <a:moveTo>
                    <a:pt x="32" y="86"/>
                  </a:moveTo>
                  <a:lnTo>
                    <a:pt x="32" y="86"/>
                  </a:lnTo>
                  <a:cubicBezTo>
                    <a:pt x="51" y="86"/>
                    <a:pt x="51" y="62"/>
                    <a:pt x="51" y="48"/>
                  </a:cubicBezTo>
                  <a:cubicBezTo>
                    <a:pt x="51" y="34"/>
                    <a:pt x="51" y="10"/>
                    <a:pt x="32" y="10"/>
                  </a:cubicBezTo>
                  <a:cubicBezTo>
                    <a:pt x="12" y="10"/>
                    <a:pt x="12" y="34"/>
                    <a:pt x="12" y="48"/>
                  </a:cubicBezTo>
                  <a:cubicBezTo>
                    <a:pt x="12" y="62"/>
                    <a:pt x="12" y="86"/>
                    <a:pt x="32" y="86"/>
                  </a:cubicBezTo>
                  <a:close/>
                  <a:moveTo>
                    <a:pt x="32" y="0"/>
                  </a:moveTo>
                  <a:lnTo>
                    <a:pt x="32" y="0"/>
                  </a:lnTo>
                  <a:cubicBezTo>
                    <a:pt x="61" y="0"/>
                    <a:pt x="63" y="27"/>
                    <a:pt x="63" y="48"/>
                  </a:cubicBezTo>
                  <a:cubicBezTo>
                    <a:pt x="63" y="69"/>
                    <a:pt x="61" y="96"/>
                    <a:pt x="32" y="96"/>
                  </a:cubicBezTo>
                  <a:cubicBezTo>
                    <a:pt x="2" y="96"/>
                    <a:pt x="0" y="69"/>
                    <a:pt x="0" y="48"/>
                  </a:cubicBezTo>
                  <a:cubicBezTo>
                    <a:pt x="0" y="27"/>
                    <a:pt x="2" y="0"/>
                    <a:pt x="3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2" name="Freeform 37"/>
            <p:cNvSpPr>
              <a:spLocks/>
            </p:cNvSpPr>
            <p:nvPr/>
          </p:nvSpPr>
          <p:spPr bwMode="auto">
            <a:xfrm>
              <a:off x="4080" y="1181"/>
              <a:ext cx="33" cy="41"/>
            </a:xfrm>
            <a:custGeom>
              <a:avLst/>
              <a:gdLst>
                <a:gd name="T0" fmla="*/ 0 w 75"/>
                <a:gd name="T1" fmla="*/ 0 h 95"/>
                <a:gd name="T2" fmla="*/ 0 w 75"/>
                <a:gd name="T3" fmla="*/ 0 h 95"/>
                <a:gd name="T4" fmla="*/ 12 w 75"/>
                <a:gd name="T5" fmla="*/ 0 h 95"/>
                <a:gd name="T6" fmla="*/ 12 w 75"/>
                <a:gd name="T7" fmla="*/ 41 h 95"/>
                <a:gd name="T8" fmla="*/ 62 w 75"/>
                <a:gd name="T9" fmla="*/ 41 h 95"/>
                <a:gd name="T10" fmla="*/ 62 w 75"/>
                <a:gd name="T11" fmla="*/ 0 h 95"/>
                <a:gd name="T12" fmla="*/ 75 w 75"/>
                <a:gd name="T13" fmla="*/ 0 h 95"/>
                <a:gd name="T14" fmla="*/ 75 w 75"/>
                <a:gd name="T15" fmla="*/ 95 h 95"/>
                <a:gd name="T16" fmla="*/ 62 w 75"/>
                <a:gd name="T17" fmla="*/ 95 h 95"/>
                <a:gd name="T18" fmla="*/ 62 w 75"/>
                <a:gd name="T19" fmla="*/ 52 h 95"/>
                <a:gd name="T20" fmla="*/ 12 w 75"/>
                <a:gd name="T21" fmla="*/ 52 h 95"/>
                <a:gd name="T22" fmla="*/ 12 w 75"/>
                <a:gd name="T23" fmla="*/ 95 h 95"/>
                <a:gd name="T24" fmla="*/ 0 w 75"/>
                <a:gd name="T25" fmla="*/ 95 h 95"/>
                <a:gd name="T26" fmla="*/ 0 w 75"/>
                <a:gd name="T2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5">
                  <a:moveTo>
                    <a:pt x="0" y="0"/>
                  </a:moveTo>
                  <a:lnTo>
                    <a:pt x="0" y="0"/>
                  </a:lnTo>
                  <a:lnTo>
                    <a:pt x="12" y="0"/>
                  </a:lnTo>
                  <a:lnTo>
                    <a:pt x="12" y="41"/>
                  </a:lnTo>
                  <a:lnTo>
                    <a:pt x="62" y="41"/>
                  </a:lnTo>
                  <a:lnTo>
                    <a:pt x="62" y="0"/>
                  </a:lnTo>
                  <a:lnTo>
                    <a:pt x="75" y="0"/>
                  </a:lnTo>
                  <a:lnTo>
                    <a:pt x="75" y="95"/>
                  </a:lnTo>
                  <a:lnTo>
                    <a:pt x="62" y="95"/>
                  </a:lnTo>
                  <a:lnTo>
                    <a:pt x="62" y="52"/>
                  </a:lnTo>
                  <a:lnTo>
                    <a:pt x="12" y="52"/>
                  </a:lnTo>
                  <a:lnTo>
                    <a:pt x="12" y="95"/>
                  </a:lnTo>
                  <a:lnTo>
                    <a:pt x="0" y="9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3" name="Freeform 38"/>
            <p:cNvSpPr>
              <a:spLocks noEditPoints="1"/>
            </p:cNvSpPr>
            <p:nvPr/>
          </p:nvSpPr>
          <p:spPr bwMode="auto">
            <a:xfrm>
              <a:off x="4122" y="1181"/>
              <a:ext cx="35" cy="41"/>
            </a:xfrm>
            <a:custGeom>
              <a:avLst/>
              <a:gdLst>
                <a:gd name="T0" fmla="*/ 13 w 78"/>
                <a:gd name="T1" fmla="*/ 85 h 95"/>
                <a:gd name="T2" fmla="*/ 13 w 78"/>
                <a:gd name="T3" fmla="*/ 85 h 95"/>
                <a:gd name="T4" fmla="*/ 34 w 78"/>
                <a:gd name="T5" fmla="*/ 85 h 95"/>
                <a:gd name="T6" fmla="*/ 66 w 78"/>
                <a:gd name="T7" fmla="*/ 47 h 95"/>
                <a:gd name="T8" fmla="*/ 34 w 78"/>
                <a:gd name="T9" fmla="*/ 11 h 95"/>
                <a:gd name="T10" fmla="*/ 13 w 78"/>
                <a:gd name="T11" fmla="*/ 11 h 95"/>
                <a:gd name="T12" fmla="*/ 13 w 78"/>
                <a:gd name="T13" fmla="*/ 85 h 95"/>
                <a:gd name="T14" fmla="*/ 0 w 78"/>
                <a:gd name="T15" fmla="*/ 0 h 95"/>
                <a:gd name="T16" fmla="*/ 0 w 78"/>
                <a:gd name="T17" fmla="*/ 0 h 95"/>
                <a:gd name="T18" fmla="*/ 33 w 78"/>
                <a:gd name="T19" fmla="*/ 0 h 95"/>
                <a:gd name="T20" fmla="*/ 78 w 78"/>
                <a:gd name="T21" fmla="*/ 46 h 95"/>
                <a:gd name="T22" fmla="*/ 33 w 78"/>
                <a:gd name="T23" fmla="*/ 95 h 95"/>
                <a:gd name="T24" fmla="*/ 0 w 78"/>
                <a:gd name="T25" fmla="*/ 95 h 95"/>
                <a:gd name="T26" fmla="*/ 0 w 78"/>
                <a:gd name="T2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95">
                  <a:moveTo>
                    <a:pt x="13" y="85"/>
                  </a:moveTo>
                  <a:lnTo>
                    <a:pt x="13" y="85"/>
                  </a:lnTo>
                  <a:lnTo>
                    <a:pt x="34" y="85"/>
                  </a:lnTo>
                  <a:cubicBezTo>
                    <a:pt x="42" y="85"/>
                    <a:pt x="66" y="82"/>
                    <a:pt x="66" y="47"/>
                  </a:cubicBezTo>
                  <a:cubicBezTo>
                    <a:pt x="66" y="25"/>
                    <a:pt x="57" y="11"/>
                    <a:pt x="34" y="11"/>
                  </a:cubicBezTo>
                  <a:lnTo>
                    <a:pt x="13" y="11"/>
                  </a:lnTo>
                  <a:lnTo>
                    <a:pt x="13" y="85"/>
                  </a:lnTo>
                  <a:close/>
                  <a:moveTo>
                    <a:pt x="0" y="0"/>
                  </a:moveTo>
                  <a:lnTo>
                    <a:pt x="0" y="0"/>
                  </a:lnTo>
                  <a:lnTo>
                    <a:pt x="33" y="0"/>
                  </a:lnTo>
                  <a:cubicBezTo>
                    <a:pt x="62" y="0"/>
                    <a:pt x="78" y="15"/>
                    <a:pt x="78" y="46"/>
                  </a:cubicBezTo>
                  <a:cubicBezTo>
                    <a:pt x="78" y="77"/>
                    <a:pt x="64" y="95"/>
                    <a:pt x="33" y="95"/>
                  </a:cubicBezTo>
                  <a:lnTo>
                    <a:pt x="0" y="9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4" name="Freeform 39"/>
            <p:cNvSpPr>
              <a:spLocks/>
            </p:cNvSpPr>
            <p:nvPr/>
          </p:nvSpPr>
          <p:spPr bwMode="auto">
            <a:xfrm>
              <a:off x="4162" y="1182"/>
              <a:ext cx="27" cy="40"/>
            </a:xfrm>
            <a:custGeom>
              <a:avLst/>
              <a:gdLst>
                <a:gd name="T0" fmla="*/ 61 w 61"/>
                <a:gd name="T1" fmla="*/ 9 h 92"/>
                <a:gd name="T2" fmla="*/ 61 w 61"/>
                <a:gd name="T3" fmla="*/ 9 h 92"/>
                <a:gd name="T4" fmla="*/ 25 w 61"/>
                <a:gd name="T5" fmla="*/ 92 h 92"/>
                <a:gd name="T6" fmla="*/ 12 w 61"/>
                <a:gd name="T7" fmla="*/ 92 h 92"/>
                <a:gd name="T8" fmla="*/ 50 w 61"/>
                <a:gd name="T9" fmla="*/ 10 h 92"/>
                <a:gd name="T10" fmla="*/ 0 w 61"/>
                <a:gd name="T11" fmla="*/ 10 h 92"/>
                <a:gd name="T12" fmla="*/ 0 w 61"/>
                <a:gd name="T13" fmla="*/ 0 h 92"/>
                <a:gd name="T14" fmla="*/ 61 w 61"/>
                <a:gd name="T15" fmla="*/ 0 h 92"/>
                <a:gd name="T16" fmla="*/ 61 w 61"/>
                <a:gd name="T17" fmla="*/ 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92">
                  <a:moveTo>
                    <a:pt x="61" y="9"/>
                  </a:moveTo>
                  <a:lnTo>
                    <a:pt x="61" y="9"/>
                  </a:lnTo>
                  <a:cubicBezTo>
                    <a:pt x="42" y="28"/>
                    <a:pt x="27" y="63"/>
                    <a:pt x="25" y="92"/>
                  </a:cubicBezTo>
                  <a:lnTo>
                    <a:pt x="12" y="92"/>
                  </a:lnTo>
                  <a:cubicBezTo>
                    <a:pt x="14" y="60"/>
                    <a:pt x="30" y="31"/>
                    <a:pt x="50" y="10"/>
                  </a:cubicBezTo>
                  <a:lnTo>
                    <a:pt x="0" y="10"/>
                  </a:lnTo>
                  <a:lnTo>
                    <a:pt x="0" y="0"/>
                  </a:lnTo>
                  <a:lnTo>
                    <a:pt x="61" y="0"/>
                  </a:lnTo>
                  <a:lnTo>
                    <a:pt x="61"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5" name="Freeform 40"/>
            <p:cNvSpPr>
              <a:spLocks/>
            </p:cNvSpPr>
            <p:nvPr/>
          </p:nvSpPr>
          <p:spPr bwMode="auto">
            <a:xfrm>
              <a:off x="4195" y="1182"/>
              <a:ext cx="26" cy="40"/>
            </a:xfrm>
            <a:custGeom>
              <a:avLst/>
              <a:gdLst>
                <a:gd name="T0" fmla="*/ 61 w 61"/>
                <a:gd name="T1" fmla="*/ 9 h 92"/>
                <a:gd name="T2" fmla="*/ 61 w 61"/>
                <a:gd name="T3" fmla="*/ 9 h 92"/>
                <a:gd name="T4" fmla="*/ 25 w 61"/>
                <a:gd name="T5" fmla="*/ 92 h 92"/>
                <a:gd name="T6" fmla="*/ 12 w 61"/>
                <a:gd name="T7" fmla="*/ 92 h 92"/>
                <a:gd name="T8" fmla="*/ 50 w 61"/>
                <a:gd name="T9" fmla="*/ 10 h 92"/>
                <a:gd name="T10" fmla="*/ 0 w 61"/>
                <a:gd name="T11" fmla="*/ 10 h 92"/>
                <a:gd name="T12" fmla="*/ 0 w 61"/>
                <a:gd name="T13" fmla="*/ 0 h 92"/>
                <a:gd name="T14" fmla="*/ 61 w 61"/>
                <a:gd name="T15" fmla="*/ 0 h 92"/>
                <a:gd name="T16" fmla="*/ 61 w 61"/>
                <a:gd name="T17" fmla="*/ 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92">
                  <a:moveTo>
                    <a:pt x="61" y="9"/>
                  </a:moveTo>
                  <a:lnTo>
                    <a:pt x="61" y="9"/>
                  </a:lnTo>
                  <a:cubicBezTo>
                    <a:pt x="42" y="28"/>
                    <a:pt x="27" y="63"/>
                    <a:pt x="25" y="92"/>
                  </a:cubicBezTo>
                  <a:lnTo>
                    <a:pt x="12" y="92"/>
                  </a:lnTo>
                  <a:cubicBezTo>
                    <a:pt x="15" y="60"/>
                    <a:pt x="30" y="31"/>
                    <a:pt x="50" y="10"/>
                  </a:cubicBezTo>
                  <a:lnTo>
                    <a:pt x="0" y="10"/>
                  </a:lnTo>
                  <a:lnTo>
                    <a:pt x="0" y="0"/>
                  </a:lnTo>
                  <a:lnTo>
                    <a:pt x="61" y="0"/>
                  </a:lnTo>
                  <a:lnTo>
                    <a:pt x="61"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6" name="Freeform 41"/>
            <p:cNvSpPr>
              <a:spLocks/>
            </p:cNvSpPr>
            <p:nvPr/>
          </p:nvSpPr>
          <p:spPr bwMode="auto">
            <a:xfrm>
              <a:off x="4226" y="1192"/>
              <a:ext cx="26" cy="31"/>
            </a:xfrm>
            <a:custGeom>
              <a:avLst/>
              <a:gdLst>
                <a:gd name="T0" fmla="*/ 11 w 58"/>
                <a:gd name="T1" fmla="*/ 49 h 72"/>
                <a:gd name="T2" fmla="*/ 11 w 58"/>
                <a:gd name="T3" fmla="*/ 49 h 72"/>
                <a:gd name="T4" fmla="*/ 30 w 58"/>
                <a:gd name="T5" fmla="*/ 62 h 72"/>
                <a:gd name="T6" fmla="*/ 46 w 58"/>
                <a:gd name="T7" fmla="*/ 52 h 72"/>
                <a:gd name="T8" fmla="*/ 24 w 58"/>
                <a:gd name="T9" fmla="*/ 39 h 72"/>
                <a:gd name="T10" fmla="*/ 1 w 58"/>
                <a:gd name="T11" fmla="*/ 19 h 72"/>
                <a:gd name="T12" fmla="*/ 27 w 58"/>
                <a:gd name="T13" fmla="*/ 0 h 72"/>
                <a:gd name="T14" fmla="*/ 55 w 58"/>
                <a:gd name="T15" fmla="*/ 21 h 72"/>
                <a:gd name="T16" fmla="*/ 44 w 58"/>
                <a:gd name="T17" fmla="*/ 21 h 72"/>
                <a:gd name="T18" fmla="*/ 28 w 58"/>
                <a:gd name="T19" fmla="*/ 10 h 72"/>
                <a:gd name="T20" fmla="*/ 13 w 58"/>
                <a:gd name="T21" fmla="*/ 19 h 72"/>
                <a:gd name="T22" fmla="*/ 36 w 58"/>
                <a:gd name="T23" fmla="*/ 31 h 72"/>
                <a:gd name="T24" fmla="*/ 58 w 58"/>
                <a:gd name="T25" fmla="*/ 50 h 72"/>
                <a:gd name="T26" fmla="*/ 29 w 58"/>
                <a:gd name="T27" fmla="*/ 72 h 72"/>
                <a:gd name="T28" fmla="*/ 0 w 58"/>
                <a:gd name="T29" fmla="*/ 49 h 72"/>
                <a:gd name="T30" fmla="*/ 11 w 58"/>
                <a:gd name="T31"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72">
                  <a:moveTo>
                    <a:pt x="11" y="49"/>
                  </a:moveTo>
                  <a:lnTo>
                    <a:pt x="11" y="49"/>
                  </a:lnTo>
                  <a:cubicBezTo>
                    <a:pt x="11" y="59"/>
                    <a:pt x="20" y="62"/>
                    <a:pt x="30" y="62"/>
                  </a:cubicBezTo>
                  <a:cubicBezTo>
                    <a:pt x="37" y="62"/>
                    <a:pt x="46" y="60"/>
                    <a:pt x="46" y="52"/>
                  </a:cubicBezTo>
                  <a:cubicBezTo>
                    <a:pt x="46" y="43"/>
                    <a:pt x="35" y="41"/>
                    <a:pt x="24" y="39"/>
                  </a:cubicBezTo>
                  <a:cubicBezTo>
                    <a:pt x="13" y="36"/>
                    <a:pt x="1" y="33"/>
                    <a:pt x="1" y="19"/>
                  </a:cubicBezTo>
                  <a:cubicBezTo>
                    <a:pt x="1" y="6"/>
                    <a:pt x="15" y="0"/>
                    <a:pt x="27" y="0"/>
                  </a:cubicBezTo>
                  <a:cubicBezTo>
                    <a:pt x="42" y="0"/>
                    <a:pt x="54" y="5"/>
                    <a:pt x="55" y="21"/>
                  </a:cubicBezTo>
                  <a:lnTo>
                    <a:pt x="44" y="21"/>
                  </a:lnTo>
                  <a:cubicBezTo>
                    <a:pt x="43" y="13"/>
                    <a:pt x="35" y="10"/>
                    <a:pt x="28" y="10"/>
                  </a:cubicBezTo>
                  <a:cubicBezTo>
                    <a:pt x="21" y="10"/>
                    <a:pt x="13" y="12"/>
                    <a:pt x="13" y="19"/>
                  </a:cubicBezTo>
                  <a:cubicBezTo>
                    <a:pt x="13" y="27"/>
                    <a:pt x="25" y="28"/>
                    <a:pt x="36" y="31"/>
                  </a:cubicBezTo>
                  <a:cubicBezTo>
                    <a:pt x="47" y="33"/>
                    <a:pt x="58" y="37"/>
                    <a:pt x="58" y="50"/>
                  </a:cubicBezTo>
                  <a:cubicBezTo>
                    <a:pt x="58" y="67"/>
                    <a:pt x="43" y="72"/>
                    <a:pt x="29" y="72"/>
                  </a:cubicBezTo>
                  <a:cubicBezTo>
                    <a:pt x="13" y="72"/>
                    <a:pt x="0" y="66"/>
                    <a:pt x="0" y="49"/>
                  </a:cubicBezTo>
                  <a:lnTo>
                    <a:pt x="11" y="4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7" name="Freeform 42"/>
            <p:cNvSpPr>
              <a:spLocks/>
            </p:cNvSpPr>
            <p:nvPr/>
          </p:nvSpPr>
          <p:spPr bwMode="auto">
            <a:xfrm>
              <a:off x="4261" y="1976"/>
              <a:ext cx="23" cy="41"/>
            </a:xfrm>
            <a:custGeom>
              <a:avLst/>
              <a:gdLst>
                <a:gd name="T0" fmla="*/ 3 w 54"/>
                <a:gd name="T1" fmla="*/ 77 h 93"/>
                <a:gd name="T2" fmla="*/ 3 w 54"/>
                <a:gd name="T3" fmla="*/ 77 h 93"/>
                <a:gd name="T4" fmla="*/ 23 w 54"/>
                <a:gd name="T5" fmla="*/ 83 h 93"/>
                <a:gd name="T6" fmla="*/ 42 w 54"/>
                <a:gd name="T7" fmla="*/ 68 h 93"/>
                <a:gd name="T8" fmla="*/ 25 w 54"/>
                <a:gd name="T9" fmla="*/ 50 h 93"/>
                <a:gd name="T10" fmla="*/ 1 w 54"/>
                <a:gd name="T11" fmla="*/ 24 h 93"/>
                <a:gd name="T12" fmla="*/ 30 w 54"/>
                <a:gd name="T13" fmla="*/ 0 h 93"/>
                <a:gd name="T14" fmla="*/ 50 w 54"/>
                <a:gd name="T15" fmla="*/ 4 h 93"/>
                <a:gd name="T16" fmla="*/ 47 w 54"/>
                <a:gd name="T17" fmla="*/ 14 h 93"/>
                <a:gd name="T18" fmla="*/ 30 w 54"/>
                <a:gd name="T19" fmla="*/ 10 h 93"/>
                <a:gd name="T20" fmla="*/ 13 w 54"/>
                <a:gd name="T21" fmla="*/ 23 h 93"/>
                <a:gd name="T22" fmla="*/ 31 w 54"/>
                <a:gd name="T23" fmla="*/ 40 h 93"/>
                <a:gd name="T24" fmla="*/ 54 w 54"/>
                <a:gd name="T25" fmla="*/ 67 h 93"/>
                <a:gd name="T26" fmla="*/ 22 w 54"/>
                <a:gd name="T27" fmla="*/ 93 h 93"/>
                <a:gd name="T28" fmla="*/ 0 w 54"/>
                <a:gd name="T29" fmla="*/ 87 h 93"/>
                <a:gd name="T30" fmla="*/ 3 w 54"/>
                <a:gd name="T31" fmla="*/ 7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93">
                  <a:moveTo>
                    <a:pt x="3" y="77"/>
                  </a:moveTo>
                  <a:lnTo>
                    <a:pt x="3" y="77"/>
                  </a:lnTo>
                  <a:cubicBezTo>
                    <a:pt x="8" y="80"/>
                    <a:pt x="15" y="83"/>
                    <a:pt x="23" y="83"/>
                  </a:cubicBezTo>
                  <a:cubicBezTo>
                    <a:pt x="35" y="83"/>
                    <a:pt x="42" y="77"/>
                    <a:pt x="42" y="68"/>
                  </a:cubicBezTo>
                  <a:cubicBezTo>
                    <a:pt x="42" y="59"/>
                    <a:pt x="37" y="54"/>
                    <a:pt x="25" y="50"/>
                  </a:cubicBezTo>
                  <a:cubicBezTo>
                    <a:pt x="10" y="45"/>
                    <a:pt x="1" y="37"/>
                    <a:pt x="1" y="24"/>
                  </a:cubicBezTo>
                  <a:cubicBezTo>
                    <a:pt x="1" y="10"/>
                    <a:pt x="13" y="0"/>
                    <a:pt x="30" y="0"/>
                  </a:cubicBezTo>
                  <a:cubicBezTo>
                    <a:pt x="40" y="0"/>
                    <a:pt x="46" y="2"/>
                    <a:pt x="50" y="4"/>
                  </a:cubicBezTo>
                  <a:lnTo>
                    <a:pt x="47" y="14"/>
                  </a:lnTo>
                  <a:cubicBezTo>
                    <a:pt x="44" y="12"/>
                    <a:pt x="38" y="10"/>
                    <a:pt x="30" y="10"/>
                  </a:cubicBezTo>
                  <a:cubicBezTo>
                    <a:pt x="18" y="10"/>
                    <a:pt x="13" y="17"/>
                    <a:pt x="13" y="23"/>
                  </a:cubicBezTo>
                  <a:cubicBezTo>
                    <a:pt x="13" y="31"/>
                    <a:pt x="19" y="35"/>
                    <a:pt x="31" y="40"/>
                  </a:cubicBezTo>
                  <a:cubicBezTo>
                    <a:pt x="46" y="46"/>
                    <a:pt x="54" y="53"/>
                    <a:pt x="54" y="67"/>
                  </a:cubicBezTo>
                  <a:cubicBezTo>
                    <a:pt x="54" y="81"/>
                    <a:pt x="44" y="93"/>
                    <a:pt x="22" y="93"/>
                  </a:cubicBezTo>
                  <a:cubicBezTo>
                    <a:pt x="14" y="93"/>
                    <a:pt x="4" y="90"/>
                    <a:pt x="0" y="87"/>
                  </a:cubicBezTo>
                  <a:lnTo>
                    <a:pt x="3" y="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8" name="Freeform 43"/>
            <p:cNvSpPr>
              <a:spLocks/>
            </p:cNvSpPr>
            <p:nvPr/>
          </p:nvSpPr>
          <p:spPr bwMode="auto">
            <a:xfrm>
              <a:off x="4287" y="1988"/>
              <a:ext cx="42" cy="28"/>
            </a:xfrm>
            <a:custGeom>
              <a:avLst/>
              <a:gdLst>
                <a:gd name="T0" fmla="*/ 12 w 94"/>
                <a:gd name="T1" fmla="*/ 0 h 64"/>
                <a:gd name="T2" fmla="*/ 12 w 94"/>
                <a:gd name="T3" fmla="*/ 0 h 64"/>
                <a:gd name="T4" fmla="*/ 21 w 94"/>
                <a:gd name="T5" fmla="*/ 32 h 64"/>
                <a:gd name="T6" fmla="*/ 25 w 94"/>
                <a:gd name="T7" fmla="*/ 53 h 64"/>
                <a:gd name="T8" fmla="*/ 26 w 94"/>
                <a:gd name="T9" fmla="*/ 53 h 64"/>
                <a:gd name="T10" fmla="*/ 31 w 94"/>
                <a:gd name="T11" fmla="*/ 32 h 64"/>
                <a:gd name="T12" fmla="*/ 42 w 94"/>
                <a:gd name="T13" fmla="*/ 0 h 64"/>
                <a:gd name="T14" fmla="*/ 52 w 94"/>
                <a:gd name="T15" fmla="*/ 0 h 64"/>
                <a:gd name="T16" fmla="*/ 62 w 94"/>
                <a:gd name="T17" fmla="*/ 32 h 64"/>
                <a:gd name="T18" fmla="*/ 67 w 94"/>
                <a:gd name="T19" fmla="*/ 53 h 64"/>
                <a:gd name="T20" fmla="*/ 68 w 94"/>
                <a:gd name="T21" fmla="*/ 53 h 64"/>
                <a:gd name="T22" fmla="*/ 73 w 94"/>
                <a:gd name="T23" fmla="*/ 32 h 64"/>
                <a:gd name="T24" fmla="*/ 82 w 94"/>
                <a:gd name="T25" fmla="*/ 0 h 64"/>
                <a:gd name="T26" fmla="*/ 94 w 94"/>
                <a:gd name="T27" fmla="*/ 0 h 64"/>
                <a:gd name="T28" fmla="*/ 73 w 94"/>
                <a:gd name="T29" fmla="*/ 64 h 64"/>
                <a:gd name="T30" fmla="*/ 62 w 94"/>
                <a:gd name="T31" fmla="*/ 64 h 64"/>
                <a:gd name="T32" fmla="*/ 52 w 94"/>
                <a:gd name="T33" fmla="*/ 33 h 64"/>
                <a:gd name="T34" fmla="*/ 47 w 94"/>
                <a:gd name="T35" fmla="*/ 12 h 64"/>
                <a:gd name="T36" fmla="*/ 46 w 94"/>
                <a:gd name="T37" fmla="*/ 12 h 64"/>
                <a:gd name="T38" fmla="*/ 40 w 94"/>
                <a:gd name="T39" fmla="*/ 34 h 64"/>
                <a:gd name="T40" fmla="*/ 30 w 94"/>
                <a:gd name="T41" fmla="*/ 64 h 64"/>
                <a:gd name="T42" fmla="*/ 19 w 94"/>
                <a:gd name="T43" fmla="*/ 64 h 64"/>
                <a:gd name="T44" fmla="*/ 0 w 94"/>
                <a:gd name="T45" fmla="*/ 0 h 64"/>
                <a:gd name="T46" fmla="*/ 12 w 94"/>
                <a:gd name="T4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64">
                  <a:moveTo>
                    <a:pt x="12" y="0"/>
                  </a:moveTo>
                  <a:lnTo>
                    <a:pt x="12" y="0"/>
                  </a:lnTo>
                  <a:lnTo>
                    <a:pt x="21" y="32"/>
                  </a:lnTo>
                  <a:cubicBezTo>
                    <a:pt x="22" y="40"/>
                    <a:pt x="24" y="46"/>
                    <a:pt x="25" y="53"/>
                  </a:cubicBezTo>
                  <a:lnTo>
                    <a:pt x="26" y="53"/>
                  </a:lnTo>
                  <a:cubicBezTo>
                    <a:pt x="27" y="46"/>
                    <a:pt x="29" y="40"/>
                    <a:pt x="31" y="32"/>
                  </a:cubicBezTo>
                  <a:lnTo>
                    <a:pt x="42" y="0"/>
                  </a:lnTo>
                  <a:lnTo>
                    <a:pt x="52" y="0"/>
                  </a:lnTo>
                  <a:lnTo>
                    <a:pt x="62" y="32"/>
                  </a:lnTo>
                  <a:cubicBezTo>
                    <a:pt x="64" y="40"/>
                    <a:pt x="66" y="46"/>
                    <a:pt x="67" y="53"/>
                  </a:cubicBezTo>
                  <a:lnTo>
                    <a:pt x="68" y="53"/>
                  </a:lnTo>
                  <a:cubicBezTo>
                    <a:pt x="69" y="46"/>
                    <a:pt x="71" y="40"/>
                    <a:pt x="73" y="32"/>
                  </a:cubicBezTo>
                  <a:lnTo>
                    <a:pt x="82" y="0"/>
                  </a:lnTo>
                  <a:lnTo>
                    <a:pt x="94" y="0"/>
                  </a:lnTo>
                  <a:lnTo>
                    <a:pt x="73" y="64"/>
                  </a:lnTo>
                  <a:lnTo>
                    <a:pt x="62" y="64"/>
                  </a:lnTo>
                  <a:lnTo>
                    <a:pt x="52" y="33"/>
                  </a:lnTo>
                  <a:cubicBezTo>
                    <a:pt x="50" y="26"/>
                    <a:pt x="48" y="20"/>
                    <a:pt x="47" y="12"/>
                  </a:cubicBezTo>
                  <a:lnTo>
                    <a:pt x="46" y="12"/>
                  </a:lnTo>
                  <a:cubicBezTo>
                    <a:pt x="45" y="20"/>
                    <a:pt x="43" y="27"/>
                    <a:pt x="40" y="34"/>
                  </a:cubicBezTo>
                  <a:lnTo>
                    <a:pt x="30" y="64"/>
                  </a:lnTo>
                  <a:lnTo>
                    <a:pt x="19" y="64"/>
                  </a:lnTo>
                  <a:lnTo>
                    <a:pt x="0"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9" name="Freeform 44"/>
            <p:cNvSpPr>
              <a:spLocks noEditPoints="1"/>
            </p:cNvSpPr>
            <p:nvPr/>
          </p:nvSpPr>
          <p:spPr bwMode="auto">
            <a:xfrm>
              <a:off x="4333" y="1976"/>
              <a:ext cx="7" cy="40"/>
            </a:xfrm>
            <a:custGeom>
              <a:avLst/>
              <a:gdLst>
                <a:gd name="T0" fmla="*/ 1 w 15"/>
                <a:gd name="T1" fmla="*/ 27 h 91"/>
                <a:gd name="T2" fmla="*/ 1 w 15"/>
                <a:gd name="T3" fmla="*/ 27 h 91"/>
                <a:gd name="T4" fmla="*/ 13 w 15"/>
                <a:gd name="T5" fmla="*/ 27 h 91"/>
                <a:gd name="T6" fmla="*/ 13 w 15"/>
                <a:gd name="T7" fmla="*/ 91 h 91"/>
                <a:gd name="T8" fmla="*/ 1 w 15"/>
                <a:gd name="T9" fmla="*/ 91 h 91"/>
                <a:gd name="T10" fmla="*/ 1 w 15"/>
                <a:gd name="T11" fmla="*/ 27 h 91"/>
                <a:gd name="T12" fmla="*/ 7 w 15"/>
                <a:gd name="T13" fmla="*/ 15 h 91"/>
                <a:gd name="T14" fmla="*/ 7 w 15"/>
                <a:gd name="T15" fmla="*/ 15 h 91"/>
                <a:gd name="T16" fmla="*/ 0 w 15"/>
                <a:gd name="T17" fmla="*/ 7 h 91"/>
                <a:gd name="T18" fmla="*/ 7 w 15"/>
                <a:gd name="T19" fmla="*/ 0 h 91"/>
                <a:gd name="T20" fmla="*/ 15 w 15"/>
                <a:gd name="T21" fmla="*/ 7 h 91"/>
                <a:gd name="T22" fmla="*/ 7 w 15"/>
                <a:gd name="T23" fmla="*/ 15 h 91"/>
                <a:gd name="T24" fmla="*/ 7 w 15"/>
                <a:gd name="T25" fmla="*/ 1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91">
                  <a:moveTo>
                    <a:pt x="1" y="27"/>
                  </a:moveTo>
                  <a:lnTo>
                    <a:pt x="1" y="27"/>
                  </a:lnTo>
                  <a:lnTo>
                    <a:pt x="13" y="27"/>
                  </a:lnTo>
                  <a:lnTo>
                    <a:pt x="13" y="91"/>
                  </a:lnTo>
                  <a:lnTo>
                    <a:pt x="1" y="91"/>
                  </a:lnTo>
                  <a:lnTo>
                    <a:pt x="1" y="27"/>
                  </a:lnTo>
                  <a:close/>
                  <a:moveTo>
                    <a:pt x="7" y="15"/>
                  </a:moveTo>
                  <a:lnTo>
                    <a:pt x="7" y="15"/>
                  </a:lnTo>
                  <a:cubicBezTo>
                    <a:pt x="3" y="15"/>
                    <a:pt x="0" y="11"/>
                    <a:pt x="0" y="7"/>
                  </a:cubicBezTo>
                  <a:cubicBezTo>
                    <a:pt x="0" y="3"/>
                    <a:pt x="3" y="0"/>
                    <a:pt x="7" y="0"/>
                  </a:cubicBezTo>
                  <a:cubicBezTo>
                    <a:pt x="12" y="0"/>
                    <a:pt x="15" y="3"/>
                    <a:pt x="15" y="7"/>
                  </a:cubicBezTo>
                  <a:cubicBezTo>
                    <a:pt x="15" y="11"/>
                    <a:pt x="12" y="15"/>
                    <a:pt x="7" y="15"/>
                  </a:cubicBezTo>
                  <a:lnTo>
                    <a:pt x="7" y="1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0" name="Freeform 45"/>
            <p:cNvSpPr>
              <a:spLocks/>
            </p:cNvSpPr>
            <p:nvPr/>
          </p:nvSpPr>
          <p:spPr bwMode="auto">
            <a:xfrm>
              <a:off x="4344" y="1981"/>
              <a:ext cx="17" cy="36"/>
            </a:xfrm>
            <a:custGeom>
              <a:avLst/>
              <a:gdLst>
                <a:gd name="T0" fmla="*/ 22 w 39"/>
                <a:gd name="T1" fmla="*/ 0 h 82"/>
                <a:gd name="T2" fmla="*/ 22 w 39"/>
                <a:gd name="T3" fmla="*/ 0 h 82"/>
                <a:gd name="T4" fmla="*/ 22 w 39"/>
                <a:gd name="T5" fmla="*/ 16 h 82"/>
                <a:gd name="T6" fmla="*/ 39 w 39"/>
                <a:gd name="T7" fmla="*/ 16 h 82"/>
                <a:gd name="T8" fmla="*/ 39 w 39"/>
                <a:gd name="T9" fmla="*/ 25 h 82"/>
                <a:gd name="T10" fmla="*/ 22 w 39"/>
                <a:gd name="T11" fmla="*/ 25 h 82"/>
                <a:gd name="T12" fmla="*/ 22 w 39"/>
                <a:gd name="T13" fmla="*/ 59 h 82"/>
                <a:gd name="T14" fmla="*/ 31 w 39"/>
                <a:gd name="T15" fmla="*/ 72 h 82"/>
                <a:gd name="T16" fmla="*/ 37 w 39"/>
                <a:gd name="T17" fmla="*/ 71 h 82"/>
                <a:gd name="T18" fmla="*/ 38 w 39"/>
                <a:gd name="T19" fmla="*/ 80 h 82"/>
                <a:gd name="T20" fmla="*/ 27 w 39"/>
                <a:gd name="T21" fmla="*/ 82 h 82"/>
                <a:gd name="T22" fmla="*/ 15 w 39"/>
                <a:gd name="T23" fmla="*/ 77 h 82"/>
                <a:gd name="T24" fmla="*/ 10 w 39"/>
                <a:gd name="T25" fmla="*/ 60 h 82"/>
                <a:gd name="T26" fmla="*/ 10 w 39"/>
                <a:gd name="T27" fmla="*/ 25 h 82"/>
                <a:gd name="T28" fmla="*/ 0 w 39"/>
                <a:gd name="T29" fmla="*/ 25 h 82"/>
                <a:gd name="T30" fmla="*/ 0 w 39"/>
                <a:gd name="T31" fmla="*/ 16 h 82"/>
                <a:gd name="T32" fmla="*/ 10 w 39"/>
                <a:gd name="T33" fmla="*/ 16 h 82"/>
                <a:gd name="T34" fmla="*/ 10 w 39"/>
                <a:gd name="T35" fmla="*/ 4 h 82"/>
                <a:gd name="T36" fmla="*/ 22 w 39"/>
                <a:gd name="T3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82">
                  <a:moveTo>
                    <a:pt x="22" y="0"/>
                  </a:moveTo>
                  <a:lnTo>
                    <a:pt x="22" y="0"/>
                  </a:lnTo>
                  <a:lnTo>
                    <a:pt x="22" y="16"/>
                  </a:lnTo>
                  <a:lnTo>
                    <a:pt x="39" y="16"/>
                  </a:lnTo>
                  <a:lnTo>
                    <a:pt x="39" y="25"/>
                  </a:lnTo>
                  <a:lnTo>
                    <a:pt x="22" y="25"/>
                  </a:lnTo>
                  <a:lnTo>
                    <a:pt x="22" y="59"/>
                  </a:lnTo>
                  <a:cubicBezTo>
                    <a:pt x="22" y="67"/>
                    <a:pt x="24" y="72"/>
                    <a:pt x="31" y="72"/>
                  </a:cubicBezTo>
                  <a:cubicBezTo>
                    <a:pt x="34" y="72"/>
                    <a:pt x="36" y="72"/>
                    <a:pt x="37" y="71"/>
                  </a:cubicBezTo>
                  <a:lnTo>
                    <a:pt x="38" y="80"/>
                  </a:lnTo>
                  <a:cubicBezTo>
                    <a:pt x="36" y="81"/>
                    <a:pt x="32" y="82"/>
                    <a:pt x="27" y="82"/>
                  </a:cubicBezTo>
                  <a:cubicBezTo>
                    <a:pt x="22" y="82"/>
                    <a:pt x="18" y="80"/>
                    <a:pt x="15" y="77"/>
                  </a:cubicBezTo>
                  <a:cubicBezTo>
                    <a:pt x="12" y="73"/>
                    <a:pt x="10" y="67"/>
                    <a:pt x="10" y="60"/>
                  </a:cubicBezTo>
                  <a:lnTo>
                    <a:pt x="10" y="25"/>
                  </a:lnTo>
                  <a:lnTo>
                    <a:pt x="0" y="25"/>
                  </a:lnTo>
                  <a:lnTo>
                    <a:pt x="0" y="16"/>
                  </a:lnTo>
                  <a:lnTo>
                    <a:pt x="10" y="16"/>
                  </a:lnTo>
                  <a:lnTo>
                    <a:pt x="10" y="4"/>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1" name="Freeform 46"/>
            <p:cNvSpPr>
              <a:spLocks/>
            </p:cNvSpPr>
            <p:nvPr/>
          </p:nvSpPr>
          <p:spPr bwMode="auto">
            <a:xfrm>
              <a:off x="4364" y="1987"/>
              <a:ext cx="23" cy="30"/>
            </a:xfrm>
            <a:custGeom>
              <a:avLst/>
              <a:gdLst>
                <a:gd name="T0" fmla="*/ 51 w 51"/>
                <a:gd name="T1" fmla="*/ 64 h 68"/>
                <a:gd name="T2" fmla="*/ 51 w 51"/>
                <a:gd name="T3" fmla="*/ 64 h 68"/>
                <a:gd name="T4" fmla="*/ 32 w 51"/>
                <a:gd name="T5" fmla="*/ 68 h 68"/>
                <a:gd name="T6" fmla="*/ 0 w 51"/>
                <a:gd name="T7" fmla="*/ 35 h 68"/>
                <a:gd name="T8" fmla="*/ 35 w 51"/>
                <a:gd name="T9" fmla="*/ 0 h 68"/>
                <a:gd name="T10" fmla="*/ 51 w 51"/>
                <a:gd name="T11" fmla="*/ 4 h 68"/>
                <a:gd name="T12" fmla="*/ 49 w 51"/>
                <a:gd name="T13" fmla="*/ 13 h 68"/>
                <a:gd name="T14" fmla="*/ 35 w 51"/>
                <a:gd name="T15" fmla="*/ 10 h 68"/>
                <a:gd name="T16" fmla="*/ 12 w 51"/>
                <a:gd name="T17" fmla="*/ 34 h 68"/>
                <a:gd name="T18" fmla="*/ 35 w 51"/>
                <a:gd name="T19" fmla="*/ 58 h 68"/>
                <a:gd name="T20" fmla="*/ 49 w 51"/>
                <a:gd name="T21" fmla="*/ 55 h 68"/>
                <a:gd name="T22" fmla="*/ 51 w 51"/>
                <a:gd name="T23"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68">
                  <a:moveTo>
                    <a:pt x="51" y="64"/>
                  </a:moveTo>
                  <a:lnTo>
                    <a:pt x="51" y="64"/>
                  </a:lnTo>
                  <a:cubicBezTo>
                    <a:pt x="48" y="65"/>
                    <a:pt x="41" y="68"/>
                    <a:pt x="32" y="68"/>
                  </a:cubicBezTo>
                  <a:cubicBezTo>
                    <a:pt x="13" y="68"/>
                    <a:pt x="0" y="54"/>
                    <a:pt x="0" y="35"/>
                  </a:cubicBezTo>
                  <a:cubicBezTo>
                    <a:pt x="0" y="15"/>
                    <a:pt x="14" y="0"/>
                    <a:pt x="35" y="0"/>
                  </a:cubicBezTo>
                  <a:cubicBezTo>
                    <a:pt x="42" y="0"/>
                    <a:pt x="48" y="2"/>
                    <a:pt x="51" y="4"/>
                  </a:cubicBezTo>
                  <a:lnTo>
                    <a:pt x="49" y="13"/>
                  </a:lnTo>
                  <a:cubicBezTo>
                    <a:pt x="46" y="11"/>
                    <a:pt x="41" y="10"/>
                    <a:pt x="35" y="10"/>
                  </a:cubicBezTo>
                  <a:cubicBezTo>
                    <a:pt x="20" y="10"/>
                    <a:pt x="12" y="21"/>
                    <a:pt x="12" y="34"/>
                  </a:cubicBezTo>
                  <a:cubicBezTo>
                    <a:pt x="12" y="49"/>
                    <a:pt x="22" y="58"/>
                    <a:pt x="35" y="58"/>
                  </a:cubicBezTo>
                  <a:cubicBezTo>
                    <a:pt x="41" y="58"/>
                    <a:pt x="46" y="57"/>
                    <a:pt x="49" y="55"/>
                  </a:cubicBezTo>
                  <a:lnTo>
                    <a:pt x="51"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2" name="Freeform 47"/>
            <p:cNvSpPr>
              <a:spLocks/>
            </p:cNvSpPr>
            <p:nvPr/>
          </p:nvSpPr>
          <p:spPr bwMode="auto">
            <a:xfrm>
              <a:off x="4393" y="1975"/>
              <a:ext cx="24" cy="41"/>
            </a:xfrm>
            <a:custGeom>
              <a:avLst/>
              <a:gdLst>
                <a:gd name="T0" fmla="*/ 0 w 55"/>
                <a:gd name="T1" fmla="*/ 0 h 94"/>
                <a:gd name="T2" fmla="*/ 0 w 55"/>
                <a:gd name="T3" fmla="*/ 0 h 94"/>
                <a:gd name="T4" fmla="*/ 11 w 55"/>
                <a:gd name="T5" fmla="*/ 0 h 94"/>
                <a:gd name="T6" fmla="*/ 11 w 55"/>
                <a:gd name="T7" fmla="*/ 40 h 94"/>
                <a:gd name="T8" fmla="*/ 12 w 55"/>
                <a:gd name="T9" fmla="*/ 40 h 94"/>
                <a:gd name="T10" fmla="*/ 20 w 55"/>
                <a:gd name="T11" fmla="*/ 32 h 94"/>
                <a:gd name="T12" fmla="*/ 32 w 55"/>
                <a:gd name="T13" fmla="*/ 28 h 94"/>
                <a:gd name="T14" fmla="*/ 55 w 55"/>
                <a:gd name="T15" fmla="*/ 56 h 94"/>
                <a:gd name="T16" fmla="*/ 55 w 55"/>
                <a:gd name="T17" fmla="*/ 94 h 94"/>
                <a:gd name="T18" fmla="*/ 43 w 55"/>
                <a:gd name="T19" fmla="*/ 94 h 94"/>
                <a:gd name="T20" fmla="*/ 43 w 55"/>
                <a:gd name="T21" fmla="*/ 57 h 94"/>
                <a:gd name="T22" fmla="*/ 28 w 55"/>
                <a:gd name="T23" fmla="*/ 38 h 94"/>
                <a:gd name="T24" fmla="*/ 12 w 55"/>
                <a:gd name="T25" fmla="*/ 50 h 94"/>
                <a:gd name="T26" fmla="*/ 11 w 55"/>
                <a:gd name="T27" fmla="*/ 55 h 94"/>
                <a:gd name="T28" fmla="*/ 11 w 55"/>
                <a:gd name="T29" fmla="*/ 94 h 94"/>
                <a:gd name="T30" fmla="*/ 0 w 55"/>
                <a:gd name="T31" fmla="*/ 94 h 94"/>
                <a:gd name="T32" fmla="*/ 0 w 55"/>
                <a:gd name="T3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94">
                  <a:moveTo>
                    <a:pt x="0" y="0"/>
                  </a:moveTo>
                  <a:lnTo>
                    <a:pt x="0" y="0"/>
                  </a:lnTo>
                  <a:lnTo>
                    <a:pt x="11" y="0"/>
                  </a:lnTo>
                  <a:lnTo>
                    <a:pt x="11" y="40"/>
                  </a:lnTo>
                  <a:lnTo>
                    <a:pt x="12" y="40"/>
                  </a:lnTo>
                  <a:cubicBezTo>
                    <a:pt x="14" y="36"/>
                    <a:pt x="16" y="33"/>
                    <a:pt x="20" y="32"/>
                  </a:cubicBezTo>
                  <a:cubicBezTo>
                    <a:pt x="24" y="29"/>
                    <a:pt x="28" y="28"/>
                    <a:pt x="32" y="28"/>
                  </a:cubicBezTo>
                  <a:cubicBezTo>
                    <a:pt x="41" y="28"/>
                    <a:pt x="55" y="34"/>
                    <a:pt x="55" y="56"/>
                  </a:cubicBezTo>
                  <a:lnTo>
                    <a:pt x="55" y="94"/>
                  </a:lnTo>
                  <a:lnTo>
                    <a:pt x="43" y="94"/>
                  </a:lnTo>
                  <a:lnTo>
                    <a:pt x="43" y="57"/>
                  </a:lnTo>
                  <a:cubicBezTo>
                    <a:pt x="43" y="47"/>
                    <a:pt x="39" y="38"/>
                    <a:pt x="28" y="38"/>
                  </a:cubicBezTo>
                  <a:cubicBezTo>
                    <a:pt x="20" y="38"/>
                    <a:pt x="14" y="43"/>
                    <a:pt x="12" y="50"/>
                  </a:cubicBezTo>
                  <a:cubicBezTo>
                    <a:pt x="12" y="51"/>
                    <a:pt x="11" y="53"/>
                    <a:pt x="11" y="55"/>
                  </a:cubicBezTo>
                  <a:lnTo>
                    <a:pt x="11" y="94"/>
                  </a:lnTo>
                  <a:lnTo>
                    <a:pt x="0" y="9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3" name="Freeform 48"/>
            <p:cNvSpPr>
              <a:spLocks/>
            </p:cNvSpPr>
            <p:nvPr/>
          </p:nvSpPr>
          <p:spPr bwMode="auto">
            <a:xfrm>
              <a:off x="4920" y="651"/>
              <a:ext cx="5" cy="40"/>
            </a:xfrm>
            <a:custGeom>
              <a:avLst/>
              <a:gdLst>
                <a:gd name="T0" fmla="*/ 12 w 12"/>
                <a:gd name="T1" fmla="*/ 90 h 90"/>
                <a:gd name="T2" fmla="*/ 12 w 12"/>
                <a:gd name="T3" fmla="*/ 90 h 90"/>
                <a:gd name="T4" fmla="*/ 0 w 12"/>
                <a:gd name="T5" fmla="*/ 90 h 90"/>
                <a:gd name="T6" fmla="*/ 0 w 12"/>
                <a:gd name="T7" fmla="*/ 0 h 90"/>
                <a:gd name="T8" fmla="*/ 12 w 12"/>
                <a:gd name="T9" fmla="*/ 0 h 90"/>
                <a:gd name="T10" fmla="*/ 12 w 12"/>
                <a:gd name="T11" fmla="*/ 90 h 90"/>
              </a:gdLst>
              <a:ahLst/>
              <a:cxnLst>
                <a:cxn ang="0">
                  <a:pos x="T0" y="T1"/>
                </a:cxn>
                <a:cxn ang="0">
                  <a:pos x="T2" y="T3"/>
                </a:cxn>
                <a:cxn ang="0">
                  <a:pos x="T4" y="T5"/>
                </a:cxn>
                <a:cxn ang="0">
                  <a:pos x="T6" y="T7"/>
                </a:cxn>
                <a:cxn ang="0">
                  <a:pos x="T8" y="T9"/>
                </a:cxn>
                <a:cxn ang="0">
                  <a:pos x="T10" y="T11"/>
                </a:cxn>
              </a:cxnLst>
              <a:rect l="0" t="0" r="r" b="b"/>
              <a:pathLst>
                <a:path w="12" h="90">
                  <a:moveTo>
                    <a:pt x="12" y="90"/>
                  </a:moveTo>
                  <a:lnTo>
                    <a:pt x="12" y="90"/>
                  </a:lnTo>
                  <a:lnTo>
                    <a:pt x="0" y="90"/>
                  </a:lnTo>
                  <a:lnTo>
                    <a:pt x="0" y="0"/>
                  </a:lnTo>
                  <a:lnTo>
                    <a:pt x="12" y="0"/>
                  </a:lnTo>
                  <a:lnTo>
                    <a:pt x="12" y="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4" name="Freeform 49"/>
            <p:cNvSpPr>
              <a:spLocks noEditPoints="1"/>
            </p:cNvSpPr>
            <p:nvPr/>
          </p:nvSpPr>
          <p:spPr bwMode="auto">
            <a:xfrm>
              <a:off x="4934" y="651"/>
              <a:ext cx="24" cy="40"/>
            </a:xfrm>
            <a:custGeom>
              <a:avLst/>
              <a:gdLst>
                <a:gd name="T0" fmla="*/ 12 w 56"/>
                <a:gd name="T1" fmla="*/ 45 h 90"/>
                <a:gd name="T2" fmla="*/ 12 w 56"/>
                <a:gd name="T3" fmla="*/ 45 h 90"/>
                <a:gd name="T4" fmla="*/ 22 w 56"/>
                <a:gd name="T5" fmla="*/ 46 h 90"/>
                <a:gd name="T6" fmla="*/ 44 w 56"/>
                <a:gd name="T7" fmla="*/ 27 h 90"/>
                <a:gd name="T8" fmla="*/ 23 w 56"/>
                <a:gd name="T9" fmla="*/ 9 h 90"/>
                <a:gd name="T10" fmla="*/ 12 w 56"/>
                <a:gd name="T11" fmla="*/ 10 h 90"/>
                <a:gd name="T12" fmla="*/ 12 w 56"/>
                <a:gd name="T13" fmla="*/ 45 h 90"/>
                <a:gd name="T14" fmla="*/ 0 w 56"/>
                <a:gd name="T15" fmla="*/ 2 h 90"/>
                <a:gd name="T16" fmla="*/ 0 w 56"/>
                <a:gd name="T17" fmla="*/ 2 h 90"/>
                <a:gd name="T18" fmla="*/ 23 w 56"/>
                <a:gd name="T19" fmla="*/ 0 h 90"/>
                <a:gd name="T20" fmla="*/ 48 w 56"/>
                <a:gd name="T21" fmla="*/ 7 h 90"/>
                <a:gd name="T22" fmla="*/ 56 w 56"/>
                <a:gd name="T23" fmla="*/ 26 h 90"/>
                <a:gd name="T24" fmla="*/ 49 w 56"/>
                <a:gd name="T25" fmla="*/ 45 h 90"/>
                <a:gd name="T26" fmla="*/ 21 w 56"/>
                <a:gd name="T27" fmla="*/ 55 h 90"/>
                <a:gd name="T28" fmla="*/ 12 w 56"/>
                <a:gd name="T29" fmla="*/ 54 h 90"/>
                <a:gd name="T30" fmla="*/ 12 w 56"/>
                <a:gd name="T31" fmla="*/ 90 h 90"/>
                <a:gd name="T32" fmla="*/ 0 w 56"/>
                <a:gd name="T33" fmla="*/ 90 h 90"/>
                <a:gd name="T34" fmla="*/ 0 w 56"/>
                <a:gd name="T35" fmla="*/ 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90">
                  <a:moveTo>
                    <a:pt x="12" y="45"/>
                  </a:moveTo>
                  <a:lnTo>
                    <a:pt x="12" y="45"/>
                  </a:lnTo>
                  <a:cubicBezTo>
                    <a:pt x="15" y="46"/>
                    <a:pt x="18" y="46"/>
                    <a:pt x="22" y="46"/>
                  </a:cubicBezTo>
                  <a:cubicBezTo>
                    <a:pt x="36" y="46"/>
                    <a:pt x="44" y="39"/>
                    <a:pt x="44" y="27"/>
                  </a:cubicBezTo>
                  <a:cubicBezTo>
                    <a:pt x="44" y="15"/>
                    <a:pt x="36" y="9"/>
                    <a:pt x="23" y="9"/>
                  </a:cubicBezTo>
                  <a:cubicBezTo>
                    <a:pt x="18" y="9"/>
                    <a:pt x="14" y="10"/>
                    <a:pt x="12" y="10"/>
                  </a:cubicBezTo>
                  <a:lnTo>
                    <a:pt x="12" y="45"/>
                  </a:lnTo>
                  <a:close/>
                  <a:moveTo>
                    <a:pt x="0" y="2"/>
                  </a:moveTo>
                  <a:lnTo>
                    <a:pt x="0" y="2"/>
                  </a:lnTo>
                  <a:cubicBezTo>
                    <a:pt x="6" y="1"/>
                    <a:pt x="13" y="0"/>
                    <a:pt x="23" y="0"/>
                  </a:cubicBezTo>
                  <a:cubicBezTo>
                    <a:pt x="34" y="0"/>
                    <a:pt x="43" y="2"/>
                    <a:pt x="48" y="7"/>
                  </a:cubicBezTo>
                  <a:cubicBezTo>
                    <a:pt x="53" y="12"/>
                    <a:pt x="56" y="18"/>
                    <a:pt x="56" y="26"/>
                  </a:cubicBezTo>
                  <a:cubicBezTo>
                    <a:pt x="56" y="34"/>
                    <a:pt x="53" y="41"/>
                    <a:pt x="49" y="45"/>
                  </a:cubicBezTo>
                  <a:cubicBezTo>
                    <a:pt x="43" y="52"/>
                    <a:pt x="33" y="55"/>
                    <a:pt x="21" y="55"/>
                  </a:cubicBezTo>
                  <a:cubicBezTo>
                    <a:pt x="18" y="55"/>
                    <a:pt x="15" y="55"/>
                    <a:pt x="12" y="54"/>
                  </a:cubicBezTo>
                  <a:lnTo>
                    <a:pt x="12" y="90"/>
                  </a:lnTo>
                  <a:lnTo>
                    <a:pt x="0" y="9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5" name="Freeform 50"/>
            <p:cNvSpPr>
              <a:spLocks/>
            </p:cNvSpPr>
            <p:nvPr/>
          </p:nvSpPr>
          <p:spPr bwMode="auto">
            <a:xfrm>
              <a:off x="4967" y="653"/>
              <a:ext cx="12" cy="38"/>
            </a:xfrm>
            <a:custGeom>
              <a:avLst/>
              <a:gdLst>
                <a:gd name="T0" fmla="*/ 18 w 29"/>
                <a:gd name="T1" fmla="*/ 11 h 86"/>
                <a:gd name="T2" fmla="*/ 18 w 29"/>
                <a:gd name="T3" fmla="*/ 11 h 86"/>
                <a:gd name="T4" fmla="*/ 17 w 29"/>
                <a:gd name="T5" fmla="*/ 11 h 86"/>
                <a:gd name="T6" fmla="*/ 2 w 29"/>
                <a:gd name="T7" fmla="*/ 19 h 86"/>
                <a:gd name="T8" fmla="*/ 0 w 29"/>
                <a:gd name="T9" fmla="*/ 10 h 86"/>
                <a:gd name="T10" fmla="*/ 19 w 29"/>
                <a:gd name="T11" fmla="*/ 0 h 86"/>
                <a:gd name="T12" fmla="*/ 29 w 29"/>
                <a:gd name="T13" fmla="*/ 0 h 86"/>
                <a:gd name="T14" fmla="*/ 29 w 29"/>
                <a:gd name="T15" fmla="*/ 86 h 86"/>
                <a:gd name="T16" fmla="*/ 18 w 29"/>
                <a:gd name="T17" fmla="*/ 86 h 86"/>
                <a:gd name="T18" fmla="*/ 18 w 29"/>
                <a:gd name="T19" fmla="*/ 1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86">
                  <a:moveTo>
                    <a:pt x="18" y="11"/>
                  </a:moveTo>
                  <a:lnTo>
                    <a:pt x="18" y="11"/>
                  </a:lnTo>
                  <a:lnTo>
                    <a:pt x="17" y="11"/>
                  </a:lnTo>
                  <a:lnTo>
                    <a:pt x="2" y="19"/>
                  </a:lnTo>
                  <a:lnTo>
                    <a:pt x="0" y="10"/>
                  </a:lnTo>
                  <a:lnTo>
                    <a:pt x="19" y="0"/>
                  </a:lnTo>
                  <a:lnTo>
                    <a:pt x="29" y="0"/>
                  </a:lnTo>
                  <a:lnTo>
                    <a:pt x="29" y="86"/>
                  </a:lnTo>
                  <a:lnTo>
                    <a:pt x="18" y="86"/>
                  </a:lnTo>
                  <a:lnTo>
                    <a:pt x="18" y="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6" name="Freeform 51"/>
            <p:cNvSpPr>
              <a:spLocks/>
            </p:cNvSpPr>
            <p:nvPr/>
          </p:nvSpPr>
          <p:spPr bwMode="auto">
            <a:xfrm>
              <a:off x="4993" y="653"/>
              <a:ext cx="24" cy="39"/>
            </a:xfrm>
            <a:custGeom>
              <a:avLst/>
              <a:gdLst>
                <a:gd name="T0" fmla="*/ 52 w 54"/>
                <a:gd name="T1" fmla="*/ 10 h 88"/>
                <a:gd name="T2" fmla="*/ 52 w 54"/>
                <a:gd name="T3" fmla="*/ 10 h 88"/>
                <a:gd name="T4" fmla="*/ 19 w 54"/>
                <a:gd name="T5" fmla="*/ 10 h 88"/>
                <a:gd name="T6" fmla="*/ 16 w 54"/>
                <a:gd name="T7" fmla="*/ 32 h 88"/>
                <a:gd name="T8" fmla="*/ 23 w 54"/>
                <a:gd name="T9" fmla="*/ 31 h 88"/>
                <a:gd name="T10" fmla="*/ 42 w 54"/>
                <a:gd name="T11" fmla="*/ 36 h 88"/>
                <a:gd name="T12" fmla="*/ 54 w 54"/>
                <a:gd name="T13" fmla="*/ 58 h 88"/>
                <a:gd name="T14" fmla="*/ 22 w 54"/>
                <a:gd name="T15" fmla="*/ 88 h 88"/>
                <a:gd name="T16" fmla="*/ 0 w 54"/>
                <a:gd name="T17" fmla="*/ 82 h 88"/>
                <a:gd name="T18" fmla="*/ 3 w 54"/>
                <a:gd name="T19" fmla="*/ 73 h 88"/>
                <a:gd name="T20" fmla="*/ 22 w 54"/>
                <a:gd name="T21" fmla="*/ 78 h 88"/>
                <a:gd name="T22" fmla="*/ 42 w 54"/>
                <a:gd name="T23" fmla="*/ 59 h 88"/>
                <a:gd name="T24" fmla="*/ 17 w 54"/>
                <a:gd name="T25" fmla="*/ 40 h 88"/>
                <a:gd name="T26" fmla="*/ 5 w 54"/>
                <a:gd name="T27" fmla="*/ 41 h 88"/>
                <a:gd name="T28" fmla="*/ 11 w 54"/>
                <a:gd name="T29" fmla="*/ 0 h 88"/>
                <a:gd name="T30" fmla="*/ 52 w 54"/>
                <a:gd name="T31" fmla="*/ 0 h 88"/>
                <a:gd name="T32" fmla="*/ 52 w 54"/>
                <a:gd name="T33"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88">
                  <a:moveTo>
                    <a:pt x="52" y="10"/>
                  </a:moveTo>
                  <a:lnTo>
                    <a:pt x="52" y="10"/>
                  </a:lnTo>
                  <a:lnTo>
                    <a:pt x="19" y="10"/>
                  </a:lnTo>
                  <a:lnTo>
                    <a:pt x="16" y="32"/>
                  </a:lnTo>
                  <a:cubicBezTo>
                    <a:pt x="18" y="31"/>
                    <a:pt x="20" y="31"/>
                    <a:pt x="23" y="31"/>
                  </a:cubicBezTo>
                  <a:cubicBezTo>
                    <a:pt x="30" y="31"/>
                    <a:pt x="36" y="32"/>
                    <a:pt x="42" y="36"/>
                  </a:cubicBezTo>
                  <a:cubicBezTo>
                    <a:pt x="48" y="39"/>
                    <a:pt x="54" y="47"/>
                    <a:pt x="54" y="58"/>
                  </a:cubicBezTo>
                  <a:cubicBezTo>
                    <a:pt x="54" y="75"/>
                    <a:pt x="41" y="88"/>
                    <a:pt x="22" y="88"/>
                  </a:cubicBezTo>
                  <a:cubicBezTo>
                    <a:pt x="12" y="88"/>
                    <a:pt x="5" y="85"/>
                    <a:pt x="0" y="82"/>
                  </a:cubicBezTo>
                  <a:lnTo>
                    <a:pt x="3" y="73"/>
                  </a:lnTo>
                  <a:cubicBezTo>
                    <a:pt x="7" y="76"/>
                    <a:pt x="14" y="78"/>
                    <a:pt x="22" y="78"/>
                  </a:cubicBezTo>
                  <a:cubicBezTo>
                    <a:pt x="33" y="78"/>
                    <a:pt x="42" y="71"/>
                    <a:pt x="42" y="59"/>
                  </a:cubicBezTo>
                  <a:cubicBezTo>
                    <a:pt x="42" y="48"/>
                    <a:pt x="35" y="40"/>
                    <a:pt x="17" y="40"/>
                  </a:cubicBezTo>
                  <a:cubicBezTo>
                    <a:pt x="12" y="40"/>
                    <a:pt x="9" y="40"/>
                    <a:pt x="5" y="41"/>
                  </a:cubicBezTo>
                  <a:lnTo>
                    <a:pt x="11" y="0"/>
                  </a:lnTo>
                  <a:lnTo>
                    <a:pt x="52" y="0"/>
                  </a:lnTo>
                  <a:lnTo>
                    <a:pt x="52"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7" name="Freeform 52"/>
            <p:cNvSpPr>
              <a:spLocks noEditPoints="1"/>
            </p:cNvSpPr>
            <p:nvPr/>
          </p:nvSpPr>
          <p:spPr bwMode="auto">
            <a:xfrm>
              <a:off x="5023" y="652"/>
              <a:ext cx="26" cy="40"/>
            </a:xfrm>
            <a:custGeom>
              <a:avLst/>
              <a:gdLst>
                <a:gd name="T0" fmla="*/ 29 w 59"/>
                <a:gd name="T1" fmla="*/ 81 h 90"/>
                <a:gd name="T2" fmla="*/ 29 w 59"/>
                <a:gd name="T3" fmla="*/ 81 h 90"/>
                <a:gd name="T4" fmla="*/ 47 w 59"/>
                <a:gd name="T5" fmla="*/ 45 h 90"/>
                <a:gd name="T6" fmla="*/ 29 w 59"/>
                <a:gd name="T7" fmla="*/ 9 h 90"/>
                <a:gd name="T8" fmla="*/ 12 w 59"/>
                <a:gd name="T9" fmla="*/ 45 h 90"/>
                <a:gd name="T10" fmla="*/ 29 w 59"/>
                <a:gd name="T11" fmla="*/ 81 h 90"/>
                <a:gd name="T12" fmla="*/ 29 w 59"/>
                <a:gd name="T13" fmla="*/ 81 h 90"/>
                <a:gd name="T14" fmla="*/ 29 w 59"/>
                <a:gd name="T15" fmla="*/ 90 h 90"/>
                <a:gd name="T16" fmla="*/ 29 w 59"/>
                <a:gd name="T17" fmla="*/ 90 h 90"/>
                <a:gd name="T18" fmla="*/ 0 w 59"/>
                <a:gd name="T19" fmla="*/ 45 h 90"/>
                <a:gd name="T20" fmla="*/ 30 w 59"/>
                <a:gd name="T21" fmla="*/ 0 h 90"/>
                <a:gd name="T22" fmla="*/ 59 w 59"/>
                <a:gd name="T23" fmla="*/ 44 h 90"/>
                <a:gd name="T24" fmla="*/ 29 w 59"/>
                <a:gd name="T25" fmla="*/ 90 h 90"/>
                <a:gd name="T26" fmla="*/ 29 w 59"/>
                <a:gd name="T2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90">
                  <a:moveTo>
                    <a:pt x="29" y="81"/>
                  </a:moveTo>
                  <a:lnTo>
                    <a:pt x="29" y="81"/>
                  </a:lnTo>
                  <a:cubicBezTo>
                    <a:pt x="41" y="81"/>
                    <a:pt x="47" y="67"/>
                    <a:pt x="47" y="45"/>
                  </a:cubicBezTo>
                  <a:cubicBezTo>
                    <a:pt x="47" y="23"/>
                    <a:pt x="41" y="9"/>
                    <a:pt x="29" y="9"/>
                  </a:cubicBezTo>
                  <a:cubicBezTo>
                    <a:pt x="19" y="9"/>
                    <a:pt x="12" y="23"/>
                    <a:pt x="12" y="45"/>
                  </a:cubicBezTo>
                  <a:cubicBezTo>
                    <a:pt x="11" y="67"/>
                    <a:pt x="18" y="81"/>
                    <a:pt x="29" y="81"/>
                  </a:cubicBezTo>
                  <a:lnTo>
                    <a:pt x="29" y="81"/>
                  </a:lnTo>
                  <a:close/>
                  <a:moveTo>
                    <a:pt x="29" y="90"/>
                  </a:moveTo>
                  <a:lnTo>
                    <a:pt x="29" y="90"/>
                  </a:lnTo>
                  <a:cubicBezTo>
                    <a:pt x="12" y="90"/>
                    <a:pt x="0" y="74"/>
                    <a:pt x="0" y="45"/>
                  </a:cubicBezTo>
                  <a:cubicBezTo>
                    <a:pt x="0" y="16"/>
                    <a:pt x="13" y="0"/>
                    <a:pt x="30" y="0"/>
                  </a:cubicBezTo>
                  <a:cubicBezTo>
                    <a:pt x="48" y="0"/>
                    <a:pt x="59" y="16"/>
                    <a:pt x="59" y="44"/>
                  </a:cubicBezTo>
                  <a:cubicBezTo>
                    <a:pt x="59" y="73"/>
                    <a:pt x="48" y="90"/>
                    <a:pt x="29" y="90"/>
                  </a:cubicBezTo>
                  <a:lnTo>
                    <a:pt x="29" y="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8" name="Freeform 53"/>
            <p:cNvSpPr>
              <a:spLocks/>
            </p:cNvSpPr>
            <p:nvPr/>
          </p:nvSpPr>
          <p:spPr bwMode="auto">
            <a:xfrm>
              <a:off x="3299" y="2444"/>
              <a:ext cx="6" cy="41"/>
            </a:xfrm>
            <a:custGeom>
              <a:avLst/>
              <a:gdLst>
                <a:gd name="T0" fmla="*/ 0 w 13"/>
                <a:gd name="T1" fmla="*/ 0 h 95"/>
                <a:gd name="T2" fmla="*/ 0 w 13"/>
                <a:gd name="T3" fmla="*/ 0 h 95"/>
                <a:gd name="T4" fmla="*/ 13 w 13"/>
                <a:gd name="T5" fmla="*/ 0 h 95"/>
                <a:gd name="T6" fmla="*/ 13 w 13"/>
                <a:gd name="T7" fmla="*/ 95 h 95"/>
                <a:gd name="T8" fmla="*/ 0 w 13"/>
                <a:gd name="T9" fmla="*/ 95 h 95"/>
                <a:gd name="T10" fmla="*/ 0 w 13"/>
                <a:gd name="T11" fmla="*/ 0 h 95"/>
              </a:gdLst>
              <a:ahLst/>
              <a:cxnLst>
                <a:cxn ang="0">
                  <a:pos x="T0" y="T1"/>
                </a:cxn>
                <a:cxn ang="0">
                  <a:pos x="T2" y="T3"/>
                </a:cxn>
                <a:cxn ang="0">
                  <a:pos x="T4" y="T5"/>
                </a:cxn>
                <a:cxn ang="0">
                  <a:pos x="T6" y="T7"/>
                </a:cxn>
                <a:cxn ang="0">
                  <a:pos x="T8" y="T9"/>
                </a:cxn>
                <a:cxn ang="0">
                  <a:pos x="T10" y="T11"/>
                </a:cxn>
              </a:cxnLst>
              <a:rect l="0" t="0" r="r" b="b"/>
              <a:pathLst>
                <a:path w="13" h="95">
                  <a:moveTo>
                    <a:pt x="0" y="0"/>
                  </a:moveTo>
                  <a:lnTo>
                    <a:pt x="0" y="0"/>
                  </a:lnTo>
                  <a:lnTo>
                    <a:pt x="13" y="0"/>
                  </a:lnTo>
                  <a:lnTo>
                    <a:pt x="13" y="95"/>
                  </a:lnTo>
                  <a:lnTo>
                    <a:pt x="0" y="9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0" name="Freeform 54"/>
            <p:cNvSpPr>
              <a:spLocks noEditPoints="1"/>
            </p:cNvSpPr>
            <p:nvPr/>
          </p:nvSpPr>
          <p:spPr bwMode="auto">
            <a:xfrm>
              <a:off x="3314" y="2444"/>
              <a:ext cx="32" cy="41"/>
            </a:xfrm>
            <a:custGeom>
              <a:avLst/>
              <a:gdLst>
                <a:gd name="T0" fmla="*/ 13 w 71"/>
                <a:gd name="T1" fmla="*/ 45 h 95"/>
                <a:gd name="T2" fmla="*/ 13 w 71"/>
                <a:gd name="T3" fmla="*/ 45 h 95"/>
                <a:gd name="T4" fmla="*/ 38 w 71"/>
                <a:gd name="T5" fmla="*/ 45 h 95"/>
                <a:gd name="T6" fmla="*/ 58 w 71"/>
                <a:gd name="T7" fmla="*/ 28 h 95"/>
                <a:gd name="T8" fmla="*/ 38 w 71"/>
                <a:gd name="T9" fmla="*/ 10 h 95"/>
                <a:gd name="T10" fmla="*/ 13 w 71"/>
                <a:gd name="T11" fmla="*/ 10 h 95"/>
                <a:gd name="T12" fmla="*/ 13 w 71"/>
                <a:gd name="T13" fmla="*/ 45 h 95"/>
                <a:gd name="T14" fmla="*/ 0 w 71"/>
                <a:gd name="T15" fmla="*/ 0 h 95"/>
                <a:gd name="T16" fmla="*/ 0 w 71"/>
                <a:gd name="T17" fmla="*/ 0 h 95"/>
                <a:gd name="T18" fmla="*/ 42 w 71"/>
                <a:gd name="T19" fmla="*/ 0 h 95"/>
                <a:gd name="T20" fmla="*/ 71 w 71"/>
                <a:gd name="T21" fmla="*/ 28 h 95"/>
                <a:gd name="T22" fmla="*/ 42 w 71"/>
                <a:gd name="T23" fmla="*/ 56 h 95"/>
                <a:gd name="T24" fmla="*/ 13 w 71"/>
                <a:gd name="T25" fmla="*/ 56 h 95"/>
                <a:gd name="T26" fmla="*/ 13 w 71"/>
                <a:gd name="T27" fmla="*/ 95 h 95"/>
                <a:gd name="T28" fmla="*/ 0 w 71"/>
                <a:gd name="T29" fmla="*/ 95 h 95"/>
                <a:gd name="T30" fmla="*/ 0 w 71"/>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95">
                  <a:moveTo>
                    <a:pt x="13" y="45"/>
                  </a:moveTo>
                  <a:lnTo>
                    <a:pt x="13" y="45"/>
                  </a:lnTo>
                  <a:lnTo>
                    <a:pt x="38" y="45"/>
                  </a:lnTo>
                  <a:cubicBezTo>
                    <a:pt x="52" y="45"/>
                    <a:pt x="58" y="39"/>
                    <a:pt x="58" y="28"/>
                  </a:cubicBezTo>
                  <a:cubicBezTo>
                    <a:pt x="58" y="16"/>
                    <a:pt x="52" y="10"/>
                    <a:pt x="38" y="10"/>
                  </a:cubicBezTo>
                  <a:lnTo>
                    <a:pt x="13" y="10"/>
                  </a:lnTo>
                  <a:lnTo>
                    <a:pt x="13" y="45"/>
                  </a:lnTo>
                  <a:close/>
                  <a:moveTo>
                    <a:pt x="0" y="0"/>
                  </a:moveTo>
                  <a:lnTo>
                    <a:pt x="0" y="0"/>
                  </a:lnTo>
                  <a:lnTo>
                    <a:pt x="42" y="0"/>
                  </a:lnTo>
                  <a:cubicBezTo>
                    <a:pt x="61" y="0"/>
                    <a:pt x="71" y="10"/>
                    <a:pt x="71" y="28"/>
                  </a:cubicBezTo>
                  <a:cubicBezTo>
                    <a:pt x="71" y="45"/>
                    <a:pt x="61" y="56"/>
                    <a:pt x="42" y="56"/>
                  </a:cubicBezTo>
                  <a:lnTo>
                    <a:pt x="13" y="56"/>
                  </a:lnTo>
                  <a:lnTo>
                    <a:pt x="13" y="95"/>
                  </a:lnTo>
                  <a:lnTo>
                    <a:pt x="0" y="9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1" name="Freeform 55"/>
            <p:cNvSpPr>
              <a:spLocks noEditPoints="1"/>
            </p:cNvSpPr>
            <p:nvPr/>
          </p:nvSpPr>
          <p:spPr bwMode="auto">
            <a:xfrm>
              <a:off x="3353" y="2444"/>
              <a:ext cx="33" cy="41"/>
            </a:xfrm>
            <a:custGeom>
              <a:avLst/>
              <a:gdLst>
                <a:gd name="T0" fmla="*/ 39 w 77"/>
                <a:gd name="T1" fmla="*/ 43 h 95"/>
                <a:gd name="T2" fmla="*/ 39 w 77"/>
                <a:gd name="T3" fmla="*/ 43 h 95"/>
                <a:gd name="T4" fmla="*/ 61 w 77"/>
                <a:gd name="T5" fmla="*/ 26 h 95"/>
                <a:gd name="T6" fmla="*/ 44 w 77"/>
                <a:gd name="T7" fmla="*/ 10 h 95"/>
                <a:gd name="T8" fmla="*/ 12 w 77"/>
                <a:gd name="T9" fmla="*/ 10 h 95"/>
                <a:gd name="T10" fmla="*/ 12 w 77"/>
                <a:gd name="T11" fmla="*/ 43 h 95"/>
                <a:gd name="T12" fmla="*/ 39 w 77"/>
                <a:gd name="T13" fmla="*/ 43 h 95"/>
                <a:gd name="T14" fmla="*/ 0 w 77"/>
                <a:gd name="T15" fmla="*/ 0 h 95"/>
                <a:gd name="T16" fmla="*/ 0 w 77"/>
                <a:gd name="T17" fmla="*/ 0 h 95"/>
                <a:gd name="T18" fmla="*/ 44 w 77"/>
                <a:gd name="T19" fmla="*/ 0 h 95"/>
                <a:gd name="T20" fmla="*/ 73 w 77"/>
                <a:gd name="T21" fmla="*/ 24 h 95"/>
                <a:gd name="T22" fmla="*/ 57 w 77"/>
                <a:gd name="T23" fmla="*/ 49 h 95"/>
                <a:gd name="T24" fmla="*/ 57 w 77"/>
                <a:gd name="T25" fmla="*/ 49 h 95"/>
                <a:gd name="T26" fmla="*/ 71 w 77"/>
                <a:gd name="T27" fmla="*/ 68 h 95"/>
                <a:gd name="T28" fmla="*/ 77 w 77"/>
                <a:gd name="T29" fmla="*/ 95 h 95"/>
                <a:gd name="T30" fmla="*/ 62 w 77"/>
                <a:gd name="T31" fmla="*/ 95 h 95"/>
                <a:gd name="T32" fmla="*/ 59 w 77"/>
                <a:gd name="T33" fmla="*/ 71 h 95"/>
                <a:gd name="T34" fmla="*/ 43 w 77"/>
                <a:gd name="T35" fmla="*/ 54 h 95"/>
                <a:gd name="T36" fmla="*/ 12 w 77"/>
                <a:gd name="T37" fmla="*/ 54 h 95"/>
                <a:gd name="T38" fmla="*/ 12 w 77"/>
                <a:gd name="T39" fmla="*/ 95 h 95"/>
                <a:gd name="T40" fmla="*/ 0 w 77"/>
                <a:gd name="T41" fmla="*/ 95 h 95"/>
                <a:gd name="T42" fmla="*/ 0 w 77"/>
                <a:gd name="T4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95">
                  <a:moveTo>
                    <a:pt x="39" y="43"/>
                  </a:moveTo>
                  <a:lnTo>
                    <a:pt x="39" y="43"/>
                  </a:lnTo>
                  <a:cubicBezTo>
                    <a:pt x="50" y="43"/>
                    <a:pt x="61" y="40"/>
                    <a:pt x="61" y="26"/>
                  </a:cubicBezTo>
                  <a:cubicBezTo>
                    <a:pt x="61" y="17"/>
                    <a:pt x="55" y="10"/>
                    <a:pt x="44" y="10"/>
                  </a:cubicBezTo>
                  <a:lnTo>
                    <a:pt x="12" y="10"/>
                  </a:lnTo>
                  <a:lnTo>
                    <a:pt x="12" y="43"/>
                  </a:lnTo>
                  <a:lnTo>
                    <a:pt x="39" y="43"/>
                  </a:lnTo>
                  <a:close/>
                  <a:moveTo>
                    <a:pt x="0" y="0"/>
                  </a:moveTo>
                  <a:lnTo>
                    <a:pt x="0" y="0"/>
                  </a:lnTo>
                  <a:lnTo>
                    <a:pt x="44" y="0"/>
                  </a:lnTo>
                  <a:cubicBezTo>
                    <a:pt x="62" y="0"/>
                    <a:pt x="73" y="9"/>
                    <a:pt x="73" y="24"/>
                  </a:cubicBezTo>
                  <a:cubicBezTo>
                    <a:pt x="73" y="36"/>
                    <a:pt x="68" y="45"/>
                    <a:pt x="57" y="49"/>
                  </a:cubicBezTo>
                  <a:lnTo>
                    <a:pt x="57" y="49"/>
                  </a:lnTo>
                  <a:cubicBezTo>
                    <a:pt x="68" y="51"/>
                    <a:pt x="70" y="59"/>
                    <a:pt x="71" y="68"/>
                  </a:cubicBezTo>
                  <a:cubicBezTo>
                    <a:pt x="72" y="78"/>
                    <a:pt x="71" y="88"/>
                    <a:pt x="77" y="95"/>
                  </a:cubicBezTo>
                  <a:lnTo>
                    <a:pt x="62" y="95"/>
                  </a:lnTo>
                  <a:cubicBezTo>
                    <a:pt x="59" y="91"/>
                    <a:pt x="61" y="81"/>
                    <a:pt x="59" y="71"/>
                  </a:cubicBezTo>
                  <a:cubicBezTo>
                    <a:pt x="58" y="62"/>
                    <a:pt x="55" y="54"/>
                    <a:pt x="43" y="54"/>
                  </a:cubicBezTo>
                  <a:lnTo>
                    <a:pt x="12" y="54"/>
                  </a:lnTo>
                  <a:lnTo>
                    <a:pt x="12" y="95"/>
                  </a:lnTo>
                  <a:lnTo>
                    <a:pt x="0" y="9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2" name="Freeform 56"/>
            <p:cNvSpPr>
              <a:spLocks/>
            </p:cNvSpPr>
            <p:nvPr/>
          </p:nvSpPr>
          <p:spPr bwMode="auto">
            <a:xfrm>
              <a:off x="3390" y="2442"/>
              <a:ext cx="34" cy="44"/>
            </a:xfrm>
            <a:custGeom>
              <a:avLst/>
              <a:gdLst>
                <a:gd name="T0" fmla="*/ 61 w 77"/>
                <a:gd name="T1" fmla="*/ 30 h 100"/>
                <a:gd name="T2" fmla="*/ 61 w 77"/>
                <a:gd name="T3" fmla="*/ 30 h 100"/>
                <a:gd name="T4" fmla="*/ 37 w 77"/>
                <a:gd name="T5" fmla="*/ 11 h 100"/>
                <a:gd name="T6" fmla="*/ 16 w 77"/>
                <a:gd name="T7" fmla="*/ 27 h 100"/>
                <a:gd name="T8" fmla="*/ 46 w 77"/>
                <a:gd name="T9" fmla="*/ 44 h 100"/>
                <a:gd name="T10" fmla="*/ 77 w 77"/>
                <a:gd name="T11" fmla="*/ 72 h 100"/>
                <a:gd name="T12" fmla="*/ 40 w 77"/>
                <a:gd name="T13" fmla="*/ 100 h 100"/>
                <a:gd name="T14" fmla="*/ 0 w 77"/>
                <a:gd name="T15" fmla="*/ 66 h 100"/>
                <a:gd name="T16" fmla="*/ 12 w 77"/>
                <a:gd name="T17" fmla="*/ 66 h 100"/>
                <a:gd name="T18" fmla="*/ 40 w 77"/>
                <a:gd name="T19" fmla="*/ 89 h 100"/>
                <a:gd name="T20" fmla="*/ 64 w 77"/>
                <a:gd name="T21" fmla="*/ 72 h 100"/>
                <a:gd name="T22" fmla="*/ 34 w 77"/>
                <a:gd name="T23" fmla="*/ 53 h 100"/>
                <a:gd name="T24" fmla="*/ 3 w 77"/>
                <a:gd name="T25" fmla="*/ 28 h 100"/>
                <a:gd name="T26" fmla="*/ 38 w 77"/>
                <a:gd name="T27" fmla="*/ 0 h 100"/>
                <a:gd name="T28" fmla="*/ 73 w 77"/>
                <a:gd name="T29" fmla="*/ 30 h 100"/>
                <a:gd name="T30" fmla="*/ 61 w 77"/>
                <a:gd name="T31" fmla="*/ 3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100">
                  <a:moveTo>
                    <a:pt x="61" y="30"/>
                  </a:moveTo>
                  <a:lnTo>
                    <a:pt x="61" y="30"/>
                  </a:lnTo>
                  <a:cubicBezTo>
                    <a:pt x="59" y="17"/>
                    <a:pt x="50" y="11"/>
                    <a:pt x="37" y="11"/>
                  </a:cubicBezTo>
                  <a:cubicBezTo>
                    <a:pt x="27" y="11"/>
                    <a:pt x="16" y="15"/>
                    <a:pt x="16" y="27"/>
                  </a:cubicBezTo>
                  <a:cubicBezTo>
                    <a:pt x="16" y="39"/>
                    <a:pt x="31" y="41"/>
                    <a:pt x="46" y="44"/>
                  </a:cubicBezTo>
                  <a:cubicBezTo>
                    <a:pt x="62" y="48"/>
                    <a:pt x="77" y="53"/>
                    <a:pt x="77" y="72"/>
                  </a:cubicBezTo>
                  <a:cubicBezTo>
                    <a:pt x="77" y="92"/>
                    <a:pt x="57" y="100"/>
                    <a:pt x="40" y="100"/>
                  </a:cubicBezTo>
                  <a:cubicBezTo>
                    <a:pt x="18" y="100"/>
                    <a:pt x="0" y="90"/>
                    <a:pt x="0" y="66"/>
                  </a:cubicBezTo>
                  <a:lnTo>
                    <a:pt x="12" y="66"/>
                  </a:lnTo>
                  <a:cubicBezTo>
                    <a:pt x="12" y="82"/>
                    <a:pt x="26" y="89"/>
                    <a:pt x="40" y="89"/>
                  </a:cubicBezTo>
                  <a:cubicBezTo>
                    <a:pt x="52" y="89"/>
                    <a:pt x="64" y="86"/>
                    <a:pt x="64" y="72"/>
                  </a:cubicBezTo>
                  <a:cubicBezTo>
                    <a:pt x="64" y="59"/>
                    <a:pt x="49" y="57"/>
                    <a:pt x="34" y="53"/>
                  </a:cubicBezTo>
                  <a:cubicBezTo>
                    <a:pt x="19" y="50"/>
                    <a:pt x="3" y="46"/>
                    <a:pt x="3" y="28"/>
                  </a:cubicBezTo>
                  <a:cubicBezTo>
                    <a:pt x="3" y="9"/>
                    <a:pt x="20" y="0"/>
                    <a:pt x="38" y="0"/>
                  </a:cubicBezTo>
                  <a:cubicBezTo>
                    <a:pt x="57" y="0"/>
                    <a:pt x="72" y="9"/>
                    <a:pt x="73" y="30"/>
                  </a:cubicBezTo>
                  <a:lnTo>
                    <a:pt x="61" y="3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3" name="Freeform 57"/>
            <p:cNvSpPr>
              <a:spLocks/>
            </p:cNvSpPr>
            <p:nvPr/>
          </p:nvSpPr>
          <p:spPr bwMode="auto">
            <a:xfrm>
              <a:off x="3429" y="2467"/>
              <a:ext cx="17" cy="4"/>
            </a:xfrm>
            <a:custGeom>
              <a:avLst/>
              <a:gdLst>
                <a:gd name="T0" fmla="*/ 0 w 39"/>
                <a:gd name="T1" fmla="*/ 0 h 11"/>
                <a:gd name="T2" fmla="*/ 0 w 39"/>
                <a:gd name="T3" fmla="*/ 0 h 11"/>
                <a:gd name="T4" fmla="*/ 39 w 39"/>
                <a:gd name="T5" fmla="*/ 0 h 11"/>
                <a:gd name="T6" fmla="*/ 39 w 39"/>
                <a:gd name="T7" fmla="*/ 11 h 11"/>
                <a:gd name="T8" fmla="*/ 0 w 39"/>
                <a:gd name="T9" fmla="*/ 11 h 11"/>
                <a:gd name="T10" fmla="*/ 0 w 39"/>
                <a:gd name="T11" fmla="*/ 0 h 11"/>
              </a:gdLst>
              <a:ahLst/>
              <a:cxnLst>
                <a:cxn ang="0">
                  <a:pos x="T0" y="T1"/>
                </a:cxn>
                <a:cxn ang="0">
                  <a:pos x="T2" y="T3"/>
                </a:cxn>
                <a:cxn ang="0">
                  <a:pos x="T4" y="T5"/>
                </a:cxn>
                <a:cxn ang="0">
                  <a:pos x="T6" y="T7"/>
                </a:cxn>
                <a:cxn ang="0">
                  <a:pos x="T8" y="T9"/>
                </a:cxn>
                <a:cxn ang="0">
                  <a:pos x="T10" y="T11"/>
                </a:cxn>
              </a:cxnLst>
              <a:rect l="0" t="0" r="r" b="b"/>
              <a:pathLst>
                <a:path w="39" h="11">
                  <a:moveTo>
                    <a:pt x="0" y="0"/>
                  </a:moveTo>
                  <a:lnTo>
                    <a:pt x="0" y="0"/>
                  </a:lnTo>
                  <a:lnTo>
                    <a:pt x="39" y="0"/>
                  </a:lnTo>
                  <a:lnTo>
                    <a:pt x="3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4" name="Freeform 58"/>
            <p:cNvSpPr>
              <a:spLocks/>
            </p:cNvSpPr>
            <p:nvPr/>
          </p:nvSpPr>
          <p:spPr bwMode="auto">
            <a:xfrm>
              <a:off x="3452" y="2445"/>
              <a:ext cx="27" cy="40"/>
            </a:xfrm>
            <a:custGeom>
              <a:avLst/>
              <a:gdLst>
                <a:gd name="T0" fmla="*/ 62 w 62"/>
                <a:gd name="T1" fmla="*/ 10 h 93"/>
                <a:gd name="T2" fmla="*/ 62 w 62"/>
                <a:gd name="T3" fmla="*/ 10 h 93"/>
                <a:gd name="T4" fmla="*/ 25 w 62"/>
                <a:gd name="T5" fmla="*/ 93 h 93"/>
                <a:gd name="T6" fmla="*/ 13 w 62"/>
                <a:gd name="T7" fmla="*/ 93 h 93"/>
                <a:gd name="T8" fmla="*/ 50 w 62"/>
                <a:gd name="T9" fmla="*/ 10 h 93"/>
                <a:gd name="T10" fmla="*/ 0 w 62"/>
                <a:gd name="T11" fmla="*/ 10 h 93"/>
                <a:gd name="T12" fmla="*/ 0 w 62"/>
                <a:gd name="T13" fmla="*/ 0 h 93"/>
                <a:gd name="T14" fmla="*/ 62 w 62"/>
                <a:gd name="T15" fmla="*/ 0 h 93"/>
                <a:gd name="T16" fmla="*/ 62 w 62"/>
                <a:gd name="T17"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93">
                  <a:moveTo>
                    <a:pt x="62" y="10"/>
                  </a:moveTo>
                  <a:lnTo>
                    <a:pt x="62" y="10"/>
                  </a:lnTo>
                  <a:cubicBezTo>
                    <a:pt x="42" y="28"/>
                    <a:pt x="27" y="63"/>
                    <a:pt x="25" y="93"/>
                  </a:cubicBezTo>
                  <a:lnTo>
                    <a:pt x="13" y="93"/>
                  </a:lnTo>
                  <a:cubicBezTo>
                    <a:pt x="15" y="61"/>
                    <a:pt x="30" y="31"/>
                    <a:pt x="50" y="10"/>
                  </a:cubicBezTo>
                  <a:lnTo>
                    <a:pt x="0" y="10"/>
                  </a:lnTo>
                  <a:lnTo>
                    <a:pt x="0" y="0"/>
                  </a:lnTo>
                  <a:lnTo>
                    <a:pt x="62" y="0"/>
                  </a:lnTo>
                  <a:lnTo>
                    <a:pt x="62"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5" name="Freeform 59"/>
            <p:cNvSpPr>
              <a:spLocks/>
            </p:cNvSpPr>
            <p:nvPr/>
          </p:nvSpPr>
          <p:spPr bwMode="auto">
            <a:xfrm>
              <a:off x="4482" y="2202"/>
              <a:ext cx="42" cy="42"/>
            </a:xfrm>
            <a:custGeom>
              <a:avLst/>
              <a:gdLst>
                <a:gd name="T0" fmla="*/ 0 w 95"/>
                <a:gd name="T1" fmla="*/ 0 h 95"/>
                <a:gd name="T2" fmla="*/ 0 w 95"/>
                <a:gd name="T3" fmla="*/ 0 h 95"/>
                <a:gd name="T4" fmla="*/ 17 w 95"/>
                <a:gd name="T5" fmla="*/ 0 h 95"/>
                <a:gd name="T6" fmla="*/ 47 w 95"/>
                <a:gd name="T7" fmla="*/ 80 h 95"/>
                <a:gd name="T8" fmla="*/ 77 w 95"/>
                <a:gd name="T9" fmla="*/ 0 h 95"/>
                <a:gd name="T10" fmla="*/ 95 w 95"/>
                <a:gd name="T11" fmla="*/ 0 h 95"/>
                <a:gd name="T12" fmla="*/ 95 w 95"/>
                <a:gd name="T13" fmla="*/ 95 h 95"/>
                <a:gd name="T14" fmla="*/ 83 w 95"/>
                <a:gd name="T15" fmla="*/ 95 h 95"/>
                <a:gd name="T16" fmla="*/ 83 w 95"/>
                <a:gd name="T17" fmla="*/ 16 h 95"/>
                <a:gd name="T18" fmla="*/ 83 w 95"/>
                <a:gd name="T19" fmla="*/ 16 h 95"/>
                <a:gd name="T20" fmla="*/ 53 w 95"/>
                <a:gd name="T21" fmla="*/ 95 h 95"/>
                <a:gd name="T22" fmla="*/ 42 w 95"/>
                <a:gd name="T23" fmla="*/ 95 h 95"/>
                <a:gd name="T24" fmla="*/ 12 w 95"/>
                <a:gd name="T25" fmla="*/ 16 h 95"/>
                <a:gd name="T26" fmla="*/ 12 w 95"/>
                <a:gd name="T27" fmla="*/ 16 h 95"/>
                <a:gd name="T28" fmla="*/ 12 w 95"/>
                <a:gd name="T29" fmla="*/ 95 h 95"/>
                <a:gd name="T30" fmla="*/ 0 w 95"/>
                <a:gd name="T31" fmla="*/ 95 h 95"/>
                <a:gd name="T32" fmla="*/ 0 w 95"/>
                <a:gd name="T3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0" y="0"/>
                  </a:moveTo>
                  <a:lnTo>
                    <a:pt x="0" y="0"/>
                  </a:lnTo>
                  <a:lnTo>
                    <a:pt x="17" y="0"/>
                  </a:lnTo>
                  <a:lnTo>
                    <a:pt x="47" y="80"/>
                  </a:lnTo>
                  <a:lnTo>
                    <a:pt x="77" y="0"/>
                  </a:lnTo>
                  <a:lnTo>
                    <a:pt x="95" y="0"/>
                  </a:lnTo>
                  <a:lnTo>
                    <a:pt x="95" y="95"/>
                  </a:lnTo>
                  <a:lnTo>
                    <a:pt x="83" y="95"/>
                  </a:lnTo>
                  <a:lnTo>
                    <a:pt x="83" y="16"/>
                  </a:lnTo>
                  <a:lnTo>
                    <a:pt x="83" y="16"/>
                  </a:lnTo>
                  <a:lnTo>
                    <a:pt x="53" y="95"/>
                  </a:lnTo>
                  <a:lnTo>
                    <a:pt x="42" y="95"/>
                  </a:lnTo>
                  <a:lnTo>
                    <a:pt x="12" y="16"/>
                  </a:lnTo>
                  <a:lnTo>
                    <a:pt x="12" y="16"/>
                  </a:lnTo>
                  <a:lnTo>
                    <a:pt x="12" y="95"/>
                  </a:lnTo>
                  <a:lnTo>
                    <a:pt x="0" y="9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6" name="Freeform 60"/>
            <p:cNvSpPr>
              <a:spLocks noEditPoints="1"/>
            </p:cNvSpPr>
            <p:nvPr/>
          </p:nvSpPr>
          <p:spPr bwMode="auto">
            <a:xfrm>
              <a:off x="4531" y="2213"/>
              <a:ext cx="29" cy="32"/>
            </a:xfrm>
            <a:custGeom>
              <a:avLst/>
              <a:gdLst>
                <a:gd name="T0" fmla="*/ 34 w 67"/>
                <a:gd name="T1" fmla="*/ 63 h 73"/>
                <a:gd name="T2" fmla="*/ 34 w 67"/>
                <a:gd name="T3" fmla="*/ 63 h 73"/>
                <a:gd name="T4" fmla="*/ 55 w 67"/>
                <a:gd name="T5" fmla="*/ 37 h 73"/>
                <a:gd name="T6" fmla="*/ 34 w 67"/>
                <a:gd name="T7" fmla="*/ 10 h 73"/>
                <a:gd name="T8" fmla="*/ 12 w 67"/>
                <a:gd name="T9" fmla="*/ 37 h 73"/>
                <a:gd name="T10" fmla="*/ 34 w 67"/>
                <a:gd name="T11" fmla="*/ 63 h 73"/>
                <a:gd name="T12" fmla="*/ 34 w 67"/>
                <a:gd name="T13" fmla="*/ 0 h 73"/>
                <a:gd name="T14" fmla="*/ 34 w 67"/>
                <a:gd name="T15" fmla="*/ 0 h 73"/>
                <a:gd name="T16" fmla="*/ 67 w 67"/>
                <a:gd name="T17" fmla="*/ 37 h 73"/>
                <a:gd name="T18" fmla="*/ 34 w 67"/>
                <a:gd name="T19" fmla="*/ 73 h 73"/>
                <a:gd name="T20" fmla="*/ 0 w 67"/>
                <a:gd name="T21" fmla="*/ 37 h 73"/>
                <a:gd name="T22" fmla="*/ 34 w 67"/>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3">
                  <a:moveTo>
                    <a:pt x="34" y="63"/>
                  </a:moveTo>
                  <a:lnTo>
                    <a:pt x="34" y="63"/>
                  </a:lnTo>
                  <a:cubicBezTo>
                    <a:pt x="46" y="63"/>
                    <a:pt x="55" y="53"/>
                    <a:pt x="55" y="37"/>
                  </a:cubicBezTo>
                  <a:cubicBezTo>
                    <a:pt x="55" y="20"/>
                    <a:pt x="46" y="10"/>
                    <a:pt x="34" y="10"/>
                  </a:cubicBezTo>
                  <a:cubicBezTo>
                    <a:pt x="22" y="10"/>
                    <a:pt x="12" y="20"/>
                    <a:pt x="12" y="37"/>
                  </a:cubicBezTo>
                  <a:cubicBezTo>
                    <a:pt x="12" y="53"/>
                    <a:pt x="22" y="63"/>
                    <a:pt x="34" y="63"/>
                  </a:cubicBezTo>
                  <a:close/>
                  <a:moveTo>
                    <a:pt x="34" y="0"/>
                  </a:moveTo>
                  <a:lnTo>
                    <a:pt x="34" y="0"/>
                  </a:lnTo>
                  <a:cubicBezTo>
                    <a:pt x="56" y="0"/>
                    <a:pt x="67" y="16"/>
                    <a:pt x="67" y="37"/>
                  </a:cubicBezTo>
                  <a:cubicBezTo>
                    <a:pt x="67" y="57"/>
                    <a:pt x="56" y="73"/>
                    <a:pt x="34" y="73"/>
                  </a:cubicBezTo>
                  <a:cubicBezTo>
                    <a:pt x="12" y="73"/>
                    <a:pt x="0" y="57"/>
                    <a:pt x="0" y="37"/>
                  </a:cubicBezTo>
                  <a:cubicBezTo>
                    <a:pt x="0" y="16"/>
                    <a:pt x="12" y="0"/>
                    <a:pt x="3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7" name="Freeform 61"/>
            <p:cNvSpPr>
              <a:spLocks/>
            </p:cNvSpPr>
            <p:nvPr/>
          </p:nvSpPr>
          <p:spPr bwMode="auto">
            <a:xfrm>
              <a:off x="4567" y="2213"/>
              <a:ext cx="25" cy="31"/>
            </a:xfrm>
            <a:custGeom>
              <a:avLst/>
              <a:gdLst>
                <a:gd name="T0" fmla="*/ 0 w 57"/>
                <a:gd name="T1" fmla="*/ 2 h 71"/>
                <a:gd name="T2" fmla="*/ 0 w 57"/>
                <a:gd name="T3" fmla="*/ 2 h 71"/>
                <a:gd name="T4" fmla="*/ 10 w 57"/>
                <a:gd name="T5" fmla="*/ 2 h 71"/>
                <a:gd name="T6" fmla="*/ 10 w 57"/>
                <a:gd name="T7" fmla="*/ 13 h 71"/>
                <a:gd name="T8" fmla="*/ 11 w 57"/>
                <a:gd name="T9" fmla="*/ 13 h 71"/>
                <a:gd name="T10" fmla="*/ 33 w 57"/>
                <a:gd name="T11" fmla="*/ 0 h 71"/>
                <a:gd name="T12" fmla="*/ 57 w 57"/>
                <a:gd name="T13" fmla="*/ 26 h 71"/>
                <a:gd name="T14" fmla="*/ 57 w 57"/>
                <a:gd name="T15" fmla="*/ 71 h 71"/>
                <a:gd name="T16" fmla="*/ 45 w 57"/>
                <a:gd name="T17" fmla="*/ 71 h 71"/>
                <a:gd name="T18" fmla="*/ 45 w 57"/>
                <a:gd name="T19" fmla="*/ 24 h 71"/>
                <a:gd name="T20" fmla="*/ 31 w 57"/>
                <a:gd name="T21" fmla="*/ 10 h 71"/>
                <a:gd name="T22" fmla="*/ 11 w 57"/>
                <a:gd name="T23" fmla="*/ 32 h 71"/>
                <a:gd name="T24" fmla="*/ 11 w 57"/>
                <a:gd name="T25" fmla="*/ 71 h 71"/>
                <a:gd name="T26" fmla="*/ 0 w 57"/>
                <a:gd name="T27" fmla="*/ 71 h 71"/>
                <a:gd name="T28" fmla="*/ 0 w 57"/>
                <a:gd name="T29"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1">
                  <a:moveTo>
                    <a:pt x="0" y="2"/>
                  </a:moveTo>
                  <a:lnTo>
                    <a:pt x="0" y="2"/>
                  </a:lnTo>
                  <a:lnTo>
                    <a:pt x="10" y="2"/>
                  </a:lnTo>
                  <a:lnTo>
                    <a:pt x="10" y="13"/>
                  </a:lnTo>
                  <a:lnTo>
                    <a:pt x="11" y="13"/>
                  </a:lnTo>
                  <a:cubicBezTo>
                    <a:pt x="15" y="4"/>
                    <a:pt x="23" y="0"/>
                    <a:pt x="33" y="0"/>
                  </a:cubicBezTo>
                  <a:cubicBezTo>
                    <a:pt x="51" y="0"/>
                    <a:pt x="57" y="11"/>
                    <a:pt x="57" y="26"/>
                  </a:cubicBezTo>
                  <a:lnTo>
                    <a:pt x="57" y="71"/>
                  </a:lnTo>
                  <a:lnTo>
                    <a:pt x="45" y="71"/>
                  </a:lnTo>
                  <a:lnTo>
                    <a:pt x="45" y="24"/>
                  </a:lnTo>
                  <a:cubicBezTo>
                    <a:pt x="45" y="16"/>
                    <a:pt x="40" y="10"/>
                    <a:pt x="31" y="10"/>
                  </a:cubicBezTo>
                  <a:cubicBezTo>
                    <a:pt x="18" y="10"/>
                    <a:pt x="11" y="20"/>
                    <a:pt x="11" y="32"/>
                  </a:cubicBezTo>
                  <a:lnTo>
                    <a:pt x="11" y="71"/>
                  </a:lnTo>
                  <a:lnTo>
                    <a:pt x="0" y="71"/>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8" name="Freeform 62"/>
            <p:cNvSpPr>
              <a:spLocks noEditPoints="1"/>
            </p:cNvSpPr>
            <p:nvPr/>
          </p:nvSpPr>
          <p:spPr bwMode="auto">
            <a:xfrm>
              <a:off x="4599" y="2202"/>
              <a:ext cx="5" cy="42"/>
            </a:xfrm>
            <a:custGeom>
              <a:avLst/>
              <a:gdLst>
                <a:gd name="T0" fmla="*/ 0 w 12"/>
                <a:gd name="T1" fmla="*/ 26 h 95"/>
                <a:gd name="T2" fmla="*/ 0 w 12"/>
                <a:gd name="T3" fmla="*/ 26 h 95"/>
                <a:gd name="T4" fmla="*/ 12 w 12"/>
                <a:gd name="T5" fmla="*/ 26 h 95"/>
                <a:gd name="T6" fmla="*/ 12 w 12"/>
                <a:gd name="T7" fmla="*/ 95 h 95"/>
                <a:gd name="T8" fmla="*/ 0 w 12"/>
                <a:gd name="T9" fmla="*/ 95 h 95"/>
                <a:gd name="T10" fmla="*/ 0 w 12"/>
                <a:gd name="T11" fmla="*/ 26 h 95"/>
                <a:gd name="T12" fmla="*/ 12 w 12"/>
                <a:gd name="T13" fmla="*/ 14 h 95"/>
                <a:gd name="T14" fmla="*/ 12 w 12"/>
                <a:gd name="T15" fmla="*/ 14 h 95"/>
                <a:gd name="T16" fmla="*/ 0 w 12"/>
                <a:gd name="T17" fmla="*/ 14 h 95"/>
                <a:gd name="T18" fmla="*/ 0 w 12"/>
                <a:gd name="T19" fmla="*/ 0 h 95"/>
                <a:gd name="T20" fmla="*/ 12 w 12"/>
                <a:gd name="T21" fmla="*/ 0 h 95"/>
                <a:gd name="T22" fmla="*/ 12 w 12"/>
                <a:gd name="T23"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95">
                  <a:moveTo>
                    <a:pt x="0" y="26"/>
                  </a:moveTo>
                  <a:lnTo>
                    <a:pt x="0" y="26"/>
                  </a:lnTo>
                  <a:lnTo>
                    <a:pt x="12" y="26"/>
                  </a:lnTo>
                  <a:lnTo>
                    <a:pt x="12" y="95"/>
                  </a:lnTo>
                  <a:lnTo>
                    <a:pt x="0" y="95"/>
                  </a:lnTo>
                  <a:lnTo>
                    <a:pt x="0" y="26"/>
                  </a:lnTo>
                  <a:close/>
                  <a:moveTo>
                    <a:pt x="12" y="14"/>
                  </a:moveTo>
                  <a:lnTo>
                    <a:pt x="12" y="14"/>
                  </a:lnTo>
                  <a:lnTo>
                    <a:pt x="0" y="14"/>
                  </a:lnTo>
                  <a:lnTo>
                    <a:pt x="0" y="0"/>
                  </a:lnTo>
                  <a:lnTo>
                    <a:pt x="12" y="0"/>
                  </a:lnTo>
                  <a:lnTo>
                    <a:pt x="12"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9" name="Freeform 63"/>
            <p:cNvSpPr>
              <a:spLocks/>
            </p:cNvSpPr>
            <p:nvPr/>
          </p:nvSpPr>
          <p:spPr bwMode="auto">
            <a:xfrm>
              <a:off x="4609" y="2204"/>
              <a:ext cx="16" cy="40"/>
            </a:xfrm>
            <a:custGeom>
              <a:avLst/>
              <a:gdLst>
                <a:gd name="T0" fmla="*/ 23 w 37"/>
                <a:gd name="T1" fmla="*/ 21 h 90"/>
                <a:gd name="T2" fmla="*/ 23 w 37"/>
                <a:gd name="T3" fmla="*/ 21 h 90"/>
                <a:gd name="T4" fmla="*/ 37 w 37"/>
                <a:gd name="T5" fmla="*/ 21 h 90"/>
                <a:gd name="T6" fmla="*/ 37 w 37"/>
                <a:gd name="T7" fmla="*/ 31 h 90"/>
                <a:gd name="T8" fmla="*/ 23 w 37"/>
                <a:gd name="T9" fmla="*/ 31 h 90"/>
                <a:gd name="T10" fmla="*/ 23 w 37"/>
                <a:gd name="T11" fmla="*/ 74 h 90"/>
                <a:gd name="T12" fmla="*/ 32 w 37"/>
                <a:gd name="T13" fmla="*/ 80 h 90"/>
                <a:gd name="T14" fmla="*/ 37 w 37"/>
                <a:gd name="T15" fmla="*/ 80 h 90"/>
                <a:gd name="T16" fmla="*/ 37 w 37"/>
                <a:gd name="T17" fmla="*/ 90 h 90"/>
                <a:gd name="T18" fmla="*/ 28 w 37"/>
                <a:gd name="T19" fmla="*/ 90 h 90"/>
                <a:gd name="T20" fmla="*/ 12 w 37"/>
                <a:gd name="T21" fmla="*/ 75 h 90"/>
                <a:gd name="T22" fmla="*/ 12 w 37"/>
                <a:gd name="T23" fmla="*/ 31 h 90"/>
                <a:gd name="T24" fmla="*/ 0 w 37"/>
                <a:gd name="T25" fmla="*/ 31 h 90"/>
                <a:gd name="T26" fmla="*/ 0 w 37"/>
                <a:gd name="T27" fmla="*/ 21 h 90"/>
                <a:gd name="T28" fmla="*/ 12 w 37"/>
                <a:gd name="T29" fmla="*/ 21 h 90"/>
                <a:gd name="T30" fmla="*/ 12 w 37"/>
                <a:gd name="T31" fmla="*/ 0 h 90"/>
                <a:gd name="T32" fmla="*/ 23 w 37"/>
                <a:gd name="T33" fmla="*/ 0 h 90"/>
                <a:gd name="T34" fmla="*/ 23 w 37"/>
                <a:gd name="T35" fmla="*/ 2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90">
                  <a:moveTo>
                    <a:pt x="23" y="21"/>
                  </a:moveTo>
                  <a:lnTo>
                    <a:pt x="23" y="21"/>
                  </a:lnTo>
                  <a:lnTo>
                    <a:pt x="37" y="21"/>
                  </a:lnTo>
                  <a:lnTo>
                    <a:pt x="37" y="31"/>
                  </a:lnTo>
                  <a:lnTo>
                    <a:pt x="23" y="31"/>
                  </a:lnTo>
                  <a:lnTo>
                    <a:pt x="23" y="74"/>
                  </a:lnTo>
                  <a:cubicBezTo>
                    <a:pt x="23" y="79"/>
                    <a:pt x="25" y="80"/>
                    <a:pt x="32" y="80"/>
                  </a:cubicBezTo>
                  <a:lnTo>
                    <a:pt x="37" y="80"/>
                  </a:lnTo>
                  <a:lnTo>
                    <a:pt x="37" y="90"/>
                  </a:lnTo>
                  <a:lnTo>
                    <a:pt x="28" y="90"/>
                  </a:lnTo>
                  <a:cubicBezTo>
                    <a:pt x="16" y="90"/>
                    <a:pt x="12" y="88"/>
                    <a:pt x="12" y="75"/>
                  </a:cubicBezTo>
                  <a:lnTo>
                    <a:pt x="12" y="31"/>
                  </a:lnTo>
                  <a:lnTo>
                    <a:pt x="0" y="31"/>
                  </a:lnTo>
                  <a:lnTo>
                    <a:pt x="0" y="21"/>
                  </a:lnTo>
                  <a:lnTo>
                    <a:pt x="12" y="21"/>
                  </a:lnTo>
                  <a:lnTo>
                    <a:pt x="12" y="0"/>
                  </a:lnTo>
                  <a:lnTo>
                    <a:pt x="23" y="0"/>
                  </a:lnTo>
                  <a:lnTo>
                    <a:pt x="2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0" name="Freeform 64"/>
            <p:cNvSpPr>
              <a:spLocks noEditPoints="1"/>
            </p:cNvSpPr>
            <p:nvPr/>
          </p:nvSpPr>
          <p:spPr bwMode="auto">
            <a:xfrm>
              <a:off x="4629" y="2213"/>
              <a:ext cx="29" cy="32"/>
            </a:xfrm>
            <a:custGeom>
              <a:avLst/>
              <a:gdLst>
                <a:gd name="T0" fmla="*/ 33 w 66"/>
                <a:gd name="T1" fmla="*/ 63 h 73"/>
                <a:gd name="T2" fmla="*/ 33 w 66"/>
                <a:gd name="T3" fmla="*/ 63 h 73"/>
                <a:gd name="T4" fmla="*/ 54 w 66"/>
                <a:gd name="T5" fmla="*/ 37 h 73"/>
                <a:gd name="T6" fmla="*/ 33 w 66"/>
                <a:gd name="T7" fmla="*/ 10 h 73"/>
                <a:gd name="T8" fmla="*/ 12 w 66"/>
                <a:gd name="T9" fmla="*/ 37 h 73"/>
                <a:gd name="T10" fmla="*/ 33 w 66"/>
                <a:gd name="T11" fmla="*/ 63 h 73"/>
                <a:gd name="T12" fmla="*/ 33 w 66"/>
                <a:gd name="T13" fmla="*/ 0 h 73"/>
                <a:gd name="T14" fmla="*/ 33 w 66"/>
                <a:gd name="T15" fmla="*/ 0 h 73"/>
                <a:gd name="T16" fmla="*/ 66 w 66"/>
                <a:gd name="T17" fmla="*/ 37 h 73"/>
                <a:gd name="T18" fmla="*/ 33 w 66"/>
                <a:gd name="T19" fmla="*/ 73 h 73"/>
                <a:gd name="T20" fmla="*/ 0 w 66"/>
                <a:gd name="T21" fmla="*/ 37 h 73"/>
                <a:gd name="T22" fmla="*/ 33 w 66"/>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3">
                  <a:moveTo>
                    <a:pt x="33" y="63"/>
                  </a:moveTo>
                  <a:lnTo>
                    <a:pt x="33" y="63"/>
                  </a:lnTo>
                  <a:cubicBezTo>
                    <a:pt x="45" y="63"/>
                    <a:pt x="54" y="53"/>
                    <a:pt x="54" y="37"/>
                  </a:cubicBezTo>
                  <a:cubicBezTo>
                    <a:pt x="54" y="20"/>
                    <a:pt x="45" y="10"/>
                    <a:pt x="33" y="10"/>
                  </a:cubicBezTo>
                  <a:cubicBezTo>
                    <a:pt x="21" y="10"/>
                    <a:pt x="12" y="20"/>
                    <a:pt x="12" y="37"/>
                  </a:cubicBezTo>
                  <a:cubicBezTo>
                    <a:pt x="12" y="53"/>
                    <a:pt x="21" y="63"/>
                    <a:pt x="33" y="63"/>
                  </a:cubicBezTo>
                  <a:close/>
                  <a:moveTo>
                    <a:pt x="33" y="0"/>
                  </a:moveTo>
                  <a:lnTo>
                    <a:pt x="33" y="0"/>
                  </a:lnTo>
                  <a:cubicBezTo>
                    <a:pt x="55" y="0"/>
                    <a:pt x="66" y="16"/>
                    <a:pt x="66" y="37"/>
                  </a:cubicBezTo>
                  <a:cubicBezTo>
                    <a:pt x="66" y="57"/>
                    <a:pt x="55" y="73"/>
                    <a:pt x="33" y="73"/>
                  </a:cubicBezTo>
                  <a:cubicBezTo>
                    <a:pt x="11" y="73"/>
                    <a:pt x="0" y="57"/>
                    <a:pt x="0" y="37"/>
                  </a:cubicBezTo>
                  <a:cubicBezTo>
                    <a:pt x="0" y="16"/>
                    <a:pt x="11" y="0"/>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1" name="Freeform 65"/>
            <p:cNvSpPr>
              <a:spLocks/>
            </p:cNvSpPr>
            <p:nvPr/>
          </p:nvSpPr>
          <p:spPr bwMode="auto">
            <a:xfrm>
              <a:off x="4664" y="2213"/>
              <a:ext cx="16" cy="31"/>
            </a:xfrm>
            <a:custGeom>
              <a:avLst/>
              <a:gdLst>
                <a:gd name="T0" fmla="*/ 0 w 37"/>
                <a:gd name="T1" fmla="*/ 2 h 71"/>
                <a:gd name="T2" fmla="*/ 0 w 37"/>
                <a:gd name="T3" fmla="*/ 2 h 71"/>
                <a:gd name="T4" fmla="*/ 11 w 37"/>
                <a:gd name="T5" fmla="*/ 2 h 71"/>
                <a:gd name="T6" fmla="*/ 11 w 37"/>
                <a:gd name="T7" fmla="*/ 17 h 71"/>
                <a:gd name="T8" fmla="*/ 11 w 37"/>
                <a:gd name="T9" fmla="*/ 17 h 71"/>
                <a:gd name="T10" fmla="*/ 37 w 37"/>
                <a:gd name="T11" fmla="*/ 0 h 71"/>
                <a:gd name="T12" fmla="*/ 37 w 37"/>
                <a:gd name="T13" fmla="*/ 12 h 71"/>
                <a:gd name="T14" fmla="*/ 12 w 37"/>
                <a:gd name="T15" fmla="*/ 40 h 71"/>
                <a:gd name="T16" fmla="*/ 12 w 37"/>
                <a:gd name="T17" fmla="*/ 71 h 71"/>
                <a:gd name="T18" fmla="*/ 0 w 37"/>
                <a:gd name="T19" fmla="*/ 71 h 71"/>
                <a:gd name="T20" fmla="*/ 0 w 37"/>
                <a:gd name="T21"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71">
                  <a:moveTo>
                    <a:pt x="0" y="2"/>
                  </a:moveTo>
                  <a:lnTo>
                    <a:pt x="0" y="2"/>
                  </a:lnTo>
                  <a:lnTo>
                    <a:pt x="11" y="2"/>
                  </a:lnTo>
                  <a:lnTo>
                    <a:pt x="11" y="17"/>
                  </a:lnTo>
                  <a:lnTo>
                    <a:pt x="11" y="17"/>
                  </a:lnTo>
                  <a:cubicBezTo>
                    <a:pt x="17" y="6"/>
                    <a:pt x="24" y="0"/>
                    <a:pt x="37" y="0"/>
                  </a:cubicBezTo>
                  <a:lnTo>
                    <a:pt x="37" y="12"/>
                  </a:lnTo>
                  <a:cubicBezTo>
                    <a:pt x="18" y="12"/>
                    <a:pt x="12" y="23"/>
                    <a:pt x="12" y="40"/>
                  </a:cubicBezTo>
                  <a:lnTo>
                    <a:pt x="12" y="71"/>
                  </a:lnTo>
                  <a:lnTo>
                    <a:pt x="0" y="71"/>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2" name="Freeform 66"/>
            <p:cNvSpPr>
              <a:spLocks noEditPoints="1"/>
            </p:cNvSpPr>
            <p:nvPr/>
          </p:nvSpPr>
          <p:spPr bwMode="auto">
            <a:xfrm>
              <a:off x="4684" y="2202"/>
              <a:ext cx="5" cy="42"/>
            </a:xfrm>
            <a:custGeom>
              <a:avLst/>
              <a:gdLst>
                <a:gd name="T0" fmla="*/ 0 w 11"/>
                <a:gd name="T1" fmla="*/ 26 h 95"/>
                <a:gd name="T2" fmla="*/ 0 w 11"/>
                <a:gd name="T3" fmla="*/ 26 h 95"/>
                <a:gd name="T4" fmla="*/ 11 w 11"/>
                <a:gd name="T5" fmla="*/ 26 h 95"/>
                <a:gd name="T6" fmla="*/ 11 w 11"/>
                <a:gd name="T7" fmla="*/ 95 h 95"/>
                <a:gd name="T8" fmla="*/ 0 w 11"/>
                <a:gd name="T9" fmla="*/ 95 h 95"/>
                <a:gd name="T10" fmla="*/ 0 w 11"/>
                <a:gd name="T11" fmla="*/ 26 h 95"/>
                <a:gd name="T12" fmla="*/ 11 w 11"/>
                <a:gd name="T13" fmla="*/ 14 h 95"/>
                <a:gd name="T14" fmla="*/ 11 w 11"/>
                <a:gd name="T15" fmla="*/ 14 h 95"/>
                <a:gd name="T16" fmla="*/ 0 w 11"/>
                <a:gd name="T17" fmla="*/ 14 h 95"/>
                <a:gd name="T18" fmla="*/ 0 w 11"/>
                <a:gd name="T19" fmla="*/ 0 h 95"/>
                <a:gd name="T20" fmla="*/ 11 w 11"/>
                <a:gd name="T21" fmla="*/ 0 h 95"/>
                <a:gd name="T22" fmla="*/ 11 w 11"/>
                <a:gd name="T23"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5">
                  <a:moveTo>
                    <a:pt x="0" y="26"/>
                  </a:moveTo>
                  <a:lnTo>
                    <a:pt x="0" y="26"/>
                  </a:lnTo>
                  <a:lnTo>
                    <a:pt x="11" y="26"/>
                  </a:lnTo>
                  <a:lnTo>
                    <a:pt x="11" y="95"/>
                  </a:lnTo>
                  <a:lnTo>
                    <a:pt x="0" y="95"/>
                  </a:lnTo>
                  <a:lnTo>
                    <a:pt x="0" y="26"/>
                  </a:lnTo>
                  <a:close/>
                  <a:moveTo>
                    <a:pt x="11" y="14"/>
                  </a:moveTo>
                  <a:lnTo>
                    <a:pt x="11" y="14"/>
                  </a:lnTo>
                  <a:lnTo>
                    <a:pt x="0" y="14"/>
                  </a:lnTo>
                  <a:lnTo>
                    <a:pt x="0" y="0"/>
                  </a:lnTo>
                  <a:lnTo>
                    <a:pt x="11" y="0"/>
                  </a:lnTo>
                  <a:lnTo>
                    <a:pt x="1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3" name="Freeform 67"/>
            <p:cNvSpPr>
              <a:spLocks/>
            </p:cNvSpPr>
            <p:nvPr/>
          </p:nvSpPr>
          <p:spPr bwMode="auto">
            <a:xfrm>
              <a:off x="4697" y="2213"/>
              <a:ext cx="25" cy="31"/>
            </a:xfrm>
            <a:custGeom>
              <a:avLst/>
              <a:gdLst>
                <a:gd name="T0" fmla="*/ 0 w 57"/>
                <a:gd name="T1" fmla="*/ 2 h 71"/>
                <a:gd name="T2" fmla="*/ 0 w 57"/>
                <a:gd name="T3" fmla="*/ 2 h 71"/>
                <a:gd name="T4" fmla="*/ 11 w 57"/>
                <a:gd name="T5" fmla="*/ 2 h 71"/>
                <a:gd name="T6" fmla="*/ 11 w 57"/>
                <a:gd name="T7" fmla="*/ 13 h 71"/>
                <a:gd name="T8" fmla="*/ 11 w 57"/>
                <a:gd name="T9" fmla="*/ 13 h 71"/>
                <a:gd name="T10" fmla="*/ 33 w 57"/>
                <a:gd name="T11" fmla="*/ 0 h 71"/>
                <a:gd name="T12" fmla="*/ 57 w 57"/>
                <a:gd name="T13" fmla="*/ 26 h 71"/>
                <a:gd name="T14" fmla="*/ 57 w 57"/>
                <a:gd name="T15" fmla="*/ 71 h 71"/>
                <a:gd name="T16" fmla="*/ 46 w 57"/>
                <a:gd name="T17" fmla="*/ 71 h 71"/>
                <a:gd name="T18" fmla="*/ 46 w 57"/>
                <a:gd name="T19" fmla="*/ 24 h 71"/>
                <a:gd name="T20" fmla="*/ 32 w 57"/>
                <a:gd name="T21" fmla="*/ 10 h 71"/>
                <a:gd name="T22" fmla="*/ 11 w 57"/>
                <a:gd name="T23" fmla="*/ 32 h 71"/>
                <a:gd name="T24" fmla="*/ 11 w 57"/>
                <a:gd name="T25" fmla="*/ 71 h 71"/>
                <a:gd name="T26" fmla="*/ 0 w 57"/>
                <a:gd name="T27" fmla="*/ 71 h 71"/>
                <a:gd name="T28" fmla="*/ 0 w 57"/>
                <a:gd name="T29"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1">
                  <a:moveTo>
                    <a:pt x="0" y="2"/>
                  </a:moveTo>
                  <a:lnTo>
                    <a:pt x="0" y="2"/>
                  </a:lnTo>
                  <a:lnTo>
                    <a:pt x="11" y="2"/>
                  </a:lnTo>
                  <a:lnTo>
                    <a:pt x="11" y="13"/>
                  </a:lnTo>
                  <a:lnTo>
                    <a:pt x="11" y="13"/>
                  </a:lnTo>
                  <a:cubicBezTo>
                    <a:pt x="16" y="4"/>
                    <a:pt x="23" y="0"/>
                    <a:pt x="33" y="0"/>
                  </a:cubicBezTo>
                  <a:cubicBezTo>
                    <a:pt x="51" y="0"/>
                    <a:pt x="57" y="11"/>
                    <a:pt x="57" y="26"/>
                  </a:cubicBezTo>
                  <a:lnTo>
                    <a:pt x="57" y="71"/>
                  </a:lnTo>
                  <a:lnTo>
                    <a:pt x="46" y="71"/>
                  </a:lnTo>
                  <a:lnTo>
                    <a:pt x="46" y="24"/>
                  </a:lnTo>
                  <a:cubicBezTo>
                    <a:pt x="46" y="16"/>
                    <a:pt x="40" y="10"/>
                    <a:pt x="32" y="10"/>
                  </a:cubicBezTo>
                  <a:cubicBezTo>
                    <a:pt x="18" y="10"/>
                    <a:pt x="11" y="20"/>
                    <a:pt x="11" y="32"/>
                  </a:cubicBezTo>
                  <a:lnTo>
                    <a:pt x="11" y="71"/>
                  </a:lnTo>
                  <a:lnTo>
                    <a:pt x="0" y="71"/>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4" name="Freeform 68"/>
            <p:cNvSpPr>
              <a:spLocks noEditPoints="1"/>
            </p:cNvSpPr>
            <p:nvPr/>
          </p:nvSpPr>
          <p:spPr bwMode="auto">
            <a:xfrm>
              <a:off x="4728" y="2213"/>
              <a:ext cx="27" cy="43"/>
            </a:xfrm>
            <a:custGeom>
              <a:avLst/>
              <a:gdLst>
                <a:gd name="T0" fmla="*/ 52 w 63"/>
                <a:gd name="T1" fmla="*/ 35 h 99"/>
                <a:gd name="T2" fmla="*/ 52 w 63"/>
                <a:gd name="T3" fmla="*/ 35 h 99"/>
                <a:gd name="T4" fmla="*/ 33 w 63"/>
                <a:gd name="T5" fmla="*/ 10 h 99"/>
                <a:gd name="T6" fmla="*/ 12 w 63"/>
                <a:gd name="T7" fmla="*/ 35 h 99"/>
                <a:gd name="T8" fmla="*/ 32 w 63"/>
                <a:gd name="T9" fmla="*/ 62 h 99"/>
                <a:gd name="T10" fmla="*/ 52 w 63"/>
                <a:gd name="T11" fmla="*/ 35 h 99"/>
                <a:gd name="T12" fmla="*/ 63 w 63"/>
                <a:gd name="T13" fmla="*/ 65 h 99"/>
                <a:gd name="T14" fmla="*/ 63 w 63"/>
                <a:gd name="T15" fmla="*/ 65 h 99"/>
                <a:gd name="T16" fmla="*/ 31 w 63"/>
                <a:gd name="T17" fmla="*/ 99 h 99"/>
                <a:gd name="T18" fmla="*/ 3 w 63"/>
                <a:gd name="T19" fmla="*/ 79 h 99"/>
                <a:gd name="T20" fmla="*/ 14 w 63"/>
                <a:gd name="T21" fmla="*/ 79 h 99"/>
                <a:gd name="T22" fmla="*/ 32 w 63"/>
                <a:gd name="T23" fmla="*/ 90 h 99"/>
                <a:gd name="T24" fmla="*/ 53 w 63"/>
                <a:gd name="T25" fmla="*/ 64 h 99"/>
                <a:gd name="T26" fmla="*/ 53 w 63"/>
                <a:gd name="T27" fmla="*/ 59 h 99"/>
                <a:gd name="T28" fmla="*/ 52 w 63"/>
                <a:gd name="T29" fmla="*/ 59 h 99"/>
                <a:gd name="T30" fmla="*/ 31 w 63"/>
                <a:gd name="T31" fmla="*/ 72 h 99"/>
                <a:gd name="T32" fmla="*/ 0 w 63"/>
                <a:gd name="T33" fmla="*/ 37 h 99"/>
                <a:gd name="T34" fmla="*/ 32 w 63"/>
                <a:gd name="T35" fmla="*/ 0 h 99"/>
                <a:gd name="T36" fmla="*/ 53 w 63"/>
                <a:gd name="T37" fmla="*/ 12 h 99"/>
                <a:gd name="T38" fmla="*/ 52 w 63"/>
                <a:gd name="T39" fmla="*/ 12 h 99"/>
                <a:gd name="T40" fmla="*/ 53 w 63"/>
                <a:gd name="T41" fmla="*/ 12 h 99"/>
                <a:gd name="T42" fmla="*/ 53 w 63"/>
                <a:gd name="T43" fmla="*/ 2 h 99"/>
                <a:gd name="T44" fmla="*/ 63 w 63"/>
                <a:gd name="T45" fmla="*/ 2 h 99"/>
                <a:gd name="T46" fmla="*/ 63 w 63"/>
                <a:gd name="T47" fmla="*/ 6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99">
                  <a:moveTo>
                    <a:pt x="52" y="35"/>
                  </a:moveTo>
                  <a:lnTo>
                    <a:pt x="52" y="35"/>
                  </a:lnTo>
                  <a:cubicBezTo>
                    <a:pt x="52" y="23"/>
                    <a:pt x="47" y="10"/>
                    <a:pt x="33" y="10"/>
                  </a:cubicBezTo>
                  <a:cubicBezTo>
                    <a:pt x="18" y="10"/>
                    <a:pt x="12" y="22"/>
                    <a:pt x="12" y="35"/>
                  </a:cubicBezTo>
                  <a:cubicBezTo>
                    <a:pt x="12" y="48"/>
                    <a:pt x="17" y="62"/>
                    <a:pt x="32" y="62"/>
                  </a:cubicBezTo>
                  <a:cubicBezTo>
                    <a:pt x="47" y="62"/>
                    <a:pt x="52" y="48"/>
                    <a:pt x="52" y="35"/>
                  </a:cubicBezTo>
                  <a:close/>
                  <a:moveTo>
                    <a:pt x="63" y="65"/>
                  </a:moveTo>
                  <a:lnTo>
                    <a:pt x="63" y="65"/>
                  </a:lnTo>
                  <a:cubicBezTo>
                    <a:pt x="63" y="87"/>
                    <a:pt x="53" y="99"/>
                    <a:pt x="31" y="99"/>
                  </a:cubicBezTo>
                  <a:cubicBezTo>
                    <a:pt x="19" y="99"/>
                    <a:pt x="4" y="94"/>
                    <a:pt x="3" y="79"/>
                  </a:cubicBezTo>
                  <a:lnTo>
                    <a:pt x="14" y="79"/>
                  </a:lnTo>
                  <a:cubicBezTo>
                    <a:pt x="15" y="87"/>
                    <a:pt x="25" y="90"/>
                    <a:pt x="32" y="90"/>
                  </a:cubicBezTo>
                  <a:cubicBezTo>
                    <a:pt x="47" y="90"/>
                    <a:pt x="53" y="79"/>
                    <a:pt x="53" y="64"/>
                  </a:cubicBezTo>
                  <a:lnTo>
                    <a:pt x="53" y="59"/>
                  </a:lnTo>
                  <a:lnTo>
                    <a:pt x="52" y="59"/>
                  </a:lnTo>
                  <a:cubicBezTo>
                    <a:pt x="49" y="68"/>
                    <a:pt x="40" y="72"/>
                    <a:pt x="31" y="72"/>
                  </a:cubicBezTo>
                  <a:cubicBezTo>
                    <a:pt x="11" y="72"/>
                    <a:pt x="0" y="56"/>
                    <a:pt x="0" y="37"/>
                  </a:cubicBezTo>
                  <a:cubicBezTo>
                    <a:pt x="0" y="21"/>
                    <a:pt x="8" y="0"/>
                    <a:pt x="32" y="0"/>
                  </a:cubicBezTo>
                  <a:cubicBezTo>
                    <a:pt x="41" y="0"/>
                    <a:pt x="48" y="4"/>
                    <a:pt x="53" y="12"/>
                  </a:cubicBezTo>
                  <a:lnTo>
                    <a:pt x="52" y="12"/>
                  </a:lnTo>
                  <a:lnTo>
                    <a:pt x="53" y="12"/>
                  </a:lnTo>
                  <a:lnTo>
                    <a:pt x="53" y="2"/>
                  </a:lnTo>
                  <a:lnTo>
                    <a:pt x="63" y="2"/>
                  </a:lnTo>
                  <a:lnTo>
                    <a:pt x="63" y="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5" name="Freeform 69"/>
            <p:cNvSpPr>
              <a:spLocks/>
            </p:cNvSpPr>
            <p:nvPr/>
          </p:nvSpPr>
          <p:spPr bwMode="auto">
            <a:xfrm>
              <a:off x="4510" y="2260"/>
              <a:ext cx="34" cy="44"/>
            </a:xfrm>
            <a:custGeom>
              <a:avLst/>
              <a:gdLst>
                <a:gd name="T0" fmla="*/ 61 w 77"/>
                <a:gd name="T1" fmla="*/ 30 h 100"/>
                <a:gd name="T2" fmla="*/ 61 w 77"/>
                <a:gd name="T3" fmla="*/ 30 h 100"/>
                <a:gd name="T4" fmla="*/ 37 w 77"/>
                <a:gd name="T5" fmla="*/ 11 h 100"/>
                <a:gd name="T6" fmla="*/ 16 w 77"/>
                <a:gd name="T7" fmla="*/ 27 h 100"/>
                <a:gd name="T8" fmla="*/ 46 w 77"/>
                <a:gd name="T9" fmla="*/ 44 h 100"/>
                <a:gd name="T10" fmla="*/ 77 w 77"/>
                <a:gd name="T11" fmla="*/ 71 h 100"/>
                <a:gd name="T12" fmla="*/ 40 w 77"/>
                <a:gd name="T13" fmla="*/ 100 h 100"/>
                <a:gd name="T14" fmla="*/ 0 w 77"/>
                <a:gd name="T15" fmla="*/ 66 h 100"/>
                <a:gd name="T16" fmla="*/ 12 w 77"/>
                <a:gd name="T17" fmla="*/ 66 h 100"/>
                <a:gd name="T18" fmla="*/ 40 w 77"/>
                <a:gd name="T19" fmla="*/ 89 h 100"/>
                <a:gd name="T20" fmla="*/ 64 w 77"/>
                <a:gd name="T21" fmla="*/ 72 h 100"/>
                <a:gd name="T22" fmla="*/ 34 w 77"/>
                <a:gd name="T23" fmla="*/ 53 h 100"/>
                <a:gd name="T24" fmla="*/ 3 w 77"/>
                <a:gd name="T25" fmla="*/ 28 h 100"/>
                <a:gd name="T26" fmla="*/ 38 w 77"/>
                <a:gd name="T27" fmla="*/ 0 h 100"/>
                <a:gd name="T28" fmla="*/ 73 w 77"/>
                <a:gd name="T29" fmla="*/ 30 h 100"/>
                <a:gd name="T30" fmla="*/ 61 w 77"/>
                <a:gd name="T31" fmla="*/ 3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100">
                  <a:moveTo>
                    <a:pt x="61" y="30"/>
                  </a:moveTo>
                  <a:lnTo>
                    <a:pt x="61" y="30"/>
                  </a:lnTo>
                  <a:cubicBezTo>
                    <a:pt x="59" y="16"/>
                    <a:pt x="50" y="11"/>
                    <a:pt x="37" y="11"/>
                  </a:cubicBezTo>
                  <a:cubicBezTo>
                    <a:pt x="27" y="11"/>
                    <a:pt x="16" y="14"/>
                    <a:pt x="16" y="27"/>
                  </a:cubicBezTo>
                  <a:cubicBezTo>
                    <a:pt x="16" y="39"/>
                    <a:pt x="31" y="40"/>
                    <a:pt x="46" y="44"/>
                  </a:cubicBezTo>
                  <a:cubicBezTo>
                    <a:pt x="62" y="47"/>
                    <a:pt x="77" y="52"/>
                    <a:pt x="77" y="71"/>
                  </a:cubicBezTo>
                  <a:cubicBezTo>
                    <a:pt x="77" y="91"/>
                    <a:pt x="57" y="100"/>
                    <a:pt x="40" y="100"/>
                  </a:cubicBezTo>
                  <a:cubicBezTo>
                    <a:pt x="18" y="100"/>
                    <a:pt x="0" y="89"/>
                    <a:pt x="0" y="66"/>
                  </a:cubicBezTo>
                  <a:lnTo>
                    <a:pt x="12" y="66"/>
                  </a:lnTo>
                  <a:cubicBezTo>
                    <a:pt x="12" y="82"/>
                    <a:pt x="26" y="89"/>
                    <a:pt x="40" y="89"/>
                  </a:cubicBezTo>
                  <a:cubicBezTo>
                    <a:pt x="51" y="89"/>
                    <a:pt x="64" y="85"/>
                    <a:pt x="64" y="72"/>
                  </a:cubicBezTo>
                  <a:cubicBezTo>
                    <a:pt x="64" y="59"/>
                    <a:pt x="49" y="56"/>
                    <a:pt x="34" y="53"/>
                  </a:cubicBezTo>
                  <a:cubicBezTo>
                    <a:pt x="19" y="50"/>
                    <a:pt x="3" y="45"/>
                    <a:pt x="3" y="28"/>
                  </a:cubicBezTo>
                  <a:cubicBezTo>
                    <a:pt x="3" y="8"/>
                    <a:pt x="20" y="0"/>
                    <a:pt x="38" y="0"/>
                  </a:cubicBezTo>
                  <a:cubicBezTo>
                    <a:pt x="57" y="0"/>
                    <a:pt x="72" y="9"/>
                    <a:pt x="73" y="30"/>
                  </a:cubicBezTo>
                  <a:lnTo>
                    <a:pt x="61" y="3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6" name="Freeform 70"/>
            <p:cNvSpPr>
              <a:spLocks/>
            </p:cNvSpPr>
            <p:nvPr/>
          </p:nvSpPr>
          <p:spPr bwMode="auto">
            <a:xfrm>
              <a:off x="4546" y="2263"/>
              <a:ext cx="17" cy="39"/>
            </a:xfrm>
            <a:custGeom>
              <a:avLst/>
              <a:gdLst>
                <a:gd name="T0" fmla="*/ 23 w 37"/>
                <a:gd name="T1" fmla="*/ 20 h 89"/>
                <a:gd name="T2" fmla="*/ 23 w 37"/>
                <a:gd name="T3" fmla="*/ 20 h 89"/>
                <a:gd name="T4" fmla="*/ 37 w 37"/>
                <a:gd name="T5" fmla="*/ 20 h 89"/>
                <a:gd name="T6" fmla="*/ 37 w 37"/>
                <a:gd name="T7" fmla="*/ 30 h 89"/>
                <a:gd name="T8" fmla="*/ 23 w 37"/>
                <a:gd name="T9" fmla="*/ 30 h 89"/>
                <a:gd name="T10" fmla="*/ 23 w 37"/>
                <a:gd name="T11" fmla="*/ 73 h 89"/>
                <a:gd name="T12" fmla="*/ 32 w 37"/>
                <a:gd name="T13" fmla="*/ 79 h 89"/>
                <a:gd name="T14" fmla="*/ 37 w 37"/>
                <a:gd name="T15" fmla="*/ 79 h 89"/>
                <a:gd name="T16" fmla="*/ 37 w 37"/>
                <a:gd name="T17" fmla="*/ 89 h 89"/>
                <a:gd name="T18" fmla="*/ 28 w 37"/>
                <a:gd name="T19" fmla="*/ 89 h 89"/>
                <a:gd name="T20" fmla="*/ 12 w 37"/>
                <a:gd name="T21" fmla="*/ 74 h 89"/>
                <a:gd name="T22" fmla="*/ 12 w 37"/>
                <a:gd name="T23" fmla="*/ 30 h 89"/>
                <a:gd name="T24" fmla="*/ 0 w 37"/>
                <a:gd name="T25" fmla="*/ 30 h 89"/>
                <a:gd name="T26" fmla="*/ 0 w 37"/>
                <a:gd name="T27" fmla="*/ 20 h 89"/>
                <a:gd name="T28" fmla="*/ 12 w 37"/>
                <a:gd name="T29" fmla="*/ 20 h 89"/>
                <a:gd name="T30" fmla="*/ 12 w 37"/>
                <a:gd name="T31" fmla="*/ 0 h 89"/>
                <a:gd name="T32" fmla="*/ 23 w 37"/>
                <a:gd name="T33" fmla="*/ 0 h 89"/>
                <a:gd name="T34" fmla="*/ 23 w 37"/>
                <a:gd name="T35" fmla="*/ 2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89">
                  <a:moveTo>
                    <a:pt x="23" y="20"/>
                  </a:moveTo>
                  <a:lnTo>
                    <a:pt x="23" y="20"/>
                  </a:lnTo>
                  <a:lnTo>
                    <a:pt x="37" y="20"/>
                  </a:lnTo>
                  <a:lnTo>
                    <a:pt x="37" y="30"/>
                  </a:lnTo>
                  <a:lnTo>
                    <a:pt x="23" y="30"/>
                  </a:lnTo>
                  <a:lnTo>
                    <a:pt x="23" y="73"/>
                  </a:lnTo>
                  <a:cubicBezTo>
                    <a:pt x="23" y="78"/>
                    <a:pt x="24" y="79"/>
                    <a:pt x="32" y="79"/>
                  </a:cubicBezTo>
                  <a:lnTo>
                    <a:pt x="37" y="79"/>
                  </a:lnTo>
                  <a:lnTo>
                    <a:pt x="37" y="89"/>
                  </a:lnTo>
                  <a:lnTo>
                    <a:pt x="28" y="89"/>
                  </a:lnTo>
                  <a:cubicBezTo>
                    <a:pt x="16" y="89"/>
                    <a:pt x="12" y="87"/>
                    <a:pt x="12" y="74"/>
                  </a:cubicBezTo>
                  <a:lnTo>
                    <a:pt x="12" y="30"/>
                  </a:lnTo>
                  <a:lnTo>
                    <a:pt x="0" y="30"/>
                  </a:lnTo>
                  <a:lnTo>
                    <a:pt x="0" y="20"/>
                  </a:lnTo>
                  <a:lnTo>
                    <a:pt x="12" y="20"/>
                  </a:lnTo>
                  <a:lnTo>
                    <a:pt x="12" y="0"/>
                  </a:lnTo>
                  <a:lnTo>
                    <a:pt x="23" y="0"/>
                  </a:lnTo>
                  <a:lnTo>
                    <a:pt x="23" y="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7" name="Freeform 71"/>
            <p:cNvSpPr>
              <a:spLocks noEditPoints="1"/>
            </p:cNvSpPr>
            <p:nvPr/>
          </p:nvSpPr>
          <p:spPr bwMode="auto">
            <a:xfrm>
              <a:off x="4567" y="2272"/>
              <a:ext cx="28" cy="31"/>
            </a:xfrm>
            <a:custGeom>
              <a:avLst/>
              <a:gdLst>
                <a:gd name="T0" fmla="*/ 46 w 64"/>
                <a:gd name="T1" fmla="*/ 35 h 72"/>
                <a:gd name="T2" fmla="*/ 46 w 64"/>
                <a:gd name="T3" fmla="*/ 35 h 72"/>
                <a:gd name="T4" fmla="*/ 25 w 64"/>
                <a:gd name="T5" fmla="*/ 39 h 72"/>
                <a:gd name="T6" fmla="*/ 12 w 64"/>
                <a:gd name="T7" fmla="*/ 52 h 72"/>
                <a:gd name="T8" fmla="*/ 25 w 64"/>
                <a:gd name="T9" fmla="*/ 62 h 72"/>
                <a:gd name="T10" fmla="*/ 46 w 64"/>
                <a:gd name="T11" fmla="*/ 46 h 72"/>
                <a:gd name="T12" fmla="*/ 46 w 64"/>
                <a:gd name="T13" fmla="*/ 35 h 72"/>
                <a:gd name="T14" fmla="*/ 64 w 64"/>
                <a:gd name="T15" fmla="*/ 70 h 72"/>
                <a:gd name="T16" fmla="*/ 64 w 64"/>
                <a:gd name="T17" fmla="*/ 70 h 72"/>
                <a:gd name="T18" fmla="*/ 56 w 64"/>
                <a:gd name="T19" fmla="*/ 72 h 72"/>
                <a:gd name="T20" fmla="*/ 47 w 64"/>
                <a:gd name="T21" fmla="*/ 61 h 72"/>
                <a:gd name="T22" fmla="*/ 22 w 64"/>
                <a:gd name="T23" fmla="*/ 72 h 72"/>
                <a:gd name="T24" fmla="*/ 0 w 64"/>
                <a:gd name="T25" fmla="*/ 53 h 72"/>
                <a:gd name="T26" fmla="*/ 23 w 64"/>
                <a:gd name="T27" fmla="*/ 31 h 72"/>
                <a:gd name="T28" fmla="*/ 46 w 64"/>
                <a:gd name="T29" fmla="*/ 21 h 72"/>
                <a:gd name="T30" fmla="*/ 31 w 64"/>
                <a:gd name="T31" fmla="*/ 10 h 72"/>
                <a:gd name="T32" fmla="*/ 14 w 64"/>
                <a:gd name="T33" fmla="*/ 23 h 72"/>
                <a:gd name="T34" fmla="*/ 2 w 64"/>
                <a:gd name="T35" fmla="*/ 23 h 72"/>
                <a:gd name="T36" fmla="*/ 31 w 64"/>
                <a:gd name="T37" fmla="*/ 0 h 72"/>
                <a:gd name="T38" fmla="*/ 57 w 64"/>
                <a:gd name="T39" fmla="*/ 19 h 72"/>
                <a:gd name="T40" fmla="*/ 57 w 64"/>
                <a:gd name="T41" fmla="*/ 54 h 72"/>
                <a:gd name="T42" fmla="*/ 61 w 64"/>
                <a:gd name="T43" fmla="*/ 62 h 72"/>
                <a:gd name="T44" fmla="*/ 64 w 64"/>
                <a:gd name="T45" fmla="*/ 61 h 72"/>
                <a:gd name="T46" fmla="*/ 64 w 64"/>
                <a:gd name="T47" fmla="*/ 7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72">
                  <a:moveTo>
                    <a:pt x="46" y="35"/>
                  </a:moveTo>
                  <a:lnTo>
                    <a:pt x="46" y="35"/>
                  </a:lnTo>
                  <a:cubicBezTo>
                    <a:pt x="42" y="38"/>
                    <a:pt x="33" y="38"/>
                    <a:pt x="25" y="39"/>
                  </a:cubicBezTo>
                  <a:cubicBezTo>
                    <a:pt x="18" y="41"/>
                    <a:pt x="12" y="43"/>
                    <a:pt x="12" y="52"/>
                  </a:cubicBezTo>
                  <a:cubicBezTo>
                    <a:pt x="12" y="59"/>
                    <a:pt x="18" y="62"/>
                    <a:pt x="25" y="62"/>
                  </a:cubicBezTo>
                  <a:cubicBezTo>
                    <a:pt x="40" y="62"/>
                    <a:pt x="46" y="53"/>
                    <a:pt x="46" y="46"/>
                  </a:cubicBezTo>
                  <a:lnTo>
                    <a:pt x="46" y="35"/>
                  </a:lnTo>
                  <a:close/>
                  <a:moveTo>
                    <a:pt x="64" y="70"/>
                  </a:moveTo>
                  <a:lnTo>
                    <a:pt x="64" y="70"/>
                  </a:lnTo>
                  <a:cubicBezTo>
                    <a:pt x="62" y="71"/>
                    <a:pt x="60" y="72"/>
                    <a:pt x="56" y="72"/>
                  </a:cubicBezTo>
                  <a:cubicBezTo>
                    <a:pt x="50" y="72"/>
                    <a:pt x="47" y="69"/>
                    <a:pt x="47" y="61"/>
                  </a:cubicBezTo>
                  <a:cubicBezTo>
                    <a:pt x="40" y="69"/>
                    <a:pt x="32" y="72"/>
                    <a:pt x="22" y="72"/>
                  </a:cubicBezTo>
                  <a:cubicBezTo>
                    <a:pt x="10" y="72"/>
                    <a:pt x="0" y="66"/>
                    <a:pt x="0" y="53"/>
                  </a:cubicBezTo>
                  <a:cubicBezTo>
                    <a:pt x="0" y="37"/>
                    <a:pt x="11" y="34"/>
                    <a:pt x="23" y="31"/>
                  </a:cubicBezTo>
                  <a:cubicBezTo>
                    <a:pt x="35" y="29"/>
                    <a:pt x="46" y="30"/>
                    <a:pt x="46" y="21"/>
                  </a:cubicBezTo>
                  <a:cubicBezTo>
                    <a:pt x="46" y="11"/>
                    <a:pt x="38" y="10"/>
                    <a:pt x="31" y="10"/>
                  </a:cubicBezTo>
                  <a:cubicBezTo>
                    <a:pt x="21" y="10"/>
                    <a:pt x="14" y="13"/>
                    <a:pt x="14" y="23"/>
                  </a:cubicBezTo>
                  <a:lnTo>
                    <a:pt x="2" y="23"/>
                  </a:lnTo>
                  <a:cubicBezTo>
                    <a:pt x="3" y="6"/>
                    <a:pt x="16" y="0"/>
                    <a:pt x="31" y="0"/>
                  </a:cubicBezTo>
                  <a:cubicBezTo>
                    <a:pt x="44" y="0"/>
                    <a:pt x="57" y="3"/>
                    <a:pt x="57" y="19"/>
                  </a:cubicBezTo>
                  <a:lnTo>
                    <a:pt x="57" y="54"/>
                  </a:lnTo>
                  <a:cubicBezTo>
                    <a:pt x="57" y="59"/>
                    <a:pt x="57" y="62"/>
                    <a:pt x="61" y="62"/>
                  </a:cubicBezTo>
                  <a:cubicBezTo>
                    <a:pt x="62" y="62"/>
                    <a:pt x="63" y="62"/>
                    <a:pt x="64" y="61"/>
                  </a:cubicBezTo>
                  <a:lnTo>
                    <a:pt x="64" y="7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8" name="Freeform 72"/>
            <p:cNvSpPr>
              <a:spLocks/>
            </p:cNvSpPr>
            <p:nvPr/>
          </p:nvSpPr>
          <p:spPr bwMode="auto">
            <a:xfrm>
              <a:off x="4596" y="2263"/>
              <a:ext cx="16" cy="39"/>
            </a:xfrm>
            <a:custGeom>
              <a:avLst/>
              <a:gdLst>
                <a:gd name="T0" fmla="*/ 23 w 36"/>
                <a:gd name="T1" fmla="*/ 20 h 89"/>
                <a:gd name="T2" fmla="*/ 23 w 36"/>
                <a:gd name="T3" fmla="*/ 20 h 89"/>
                <a:gd name="T4" fmla="*/ 36 w 36"/>
                <a:gd name="T5" fmla="*/ 20 h 89"/>
                <a:gd name="T6" fmla="*/ 36 w 36"/>
                <a:gd name="T7" fmla="*/ 30 h 89"/>
                <a:gd name="T8" fmla="*/ 23 w 36"/>
                <a:gd name="T9" fmla="*/ 30 h 89"/>
                <a:gd name="T10" fmla="*/ 23 w 36"/>
                <a:gd name="T11" fmla="*/ 73 h 89"/>
                <a:gd name="T12" fmla="*/ 31 w 36"/>
                <a:gd name="T13" fmla="*/ 79 h 89"/>
                <a:gd name="T14" fmla="*/ 36 w 36"/>
                <a:gd name="T15" fmla="*/ 79 h 89"/>
                <a:gd name="T16" fmla="*/ 36 w 36"/>
                <a:gd name="T17" fmla="*/ 89 h 89"/>
                <a:gd name="T18" fmla="*/ 28 w 36"/>
                <a:gd name="T19" fmla="*/ 89 h 89"/>
                <a:gd name="T20" fmla="*/ 11 w 36"/>
                <a:gd name="T21" fmla="*/ 74 h 89"/>
                <a:gd name="T22" fmla="*/ 11 w 36"/>
                <a:gd name="T23" fmla="*/ 30 h 89"/>
                <a:gd name="T24" fmla="*/ 0 w 36"/>
                <a:gd name="T25" fmla="*/ 30 h 89"/>
                <a:gd name="T26" fmla="*/ 0 w 36"/>
                <a:gd name="T27" fmla="*/ 20 h 89"/>
                <a:gd name="T28" fmla="*/ 11 w 36"/>
                <a:gd name="T29" fmla="*/ 20 h 89"/>
                <a:gd name="T30" fmla="*/ 11 w 36"/>
                <a:gd name="T31" fmla="*/ 0 h 89"/>
                <a:gd name="T32" fmla="*/ 23 w 36"/>
                <a:gd name="T33" fmla="*/ 0 h 89"/>
                <a:gd name="T34" fmla="*/ 23 w 36"/>
                <a:gd name="T35" fmla="*/ 2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89">
                  <a:moveTo>
                    <a:pt x="23" y="20"/>
                  </a:moveTo>
                  <a:lnTo>
                    <a:pt x="23" y="20"/>
                  </a:lnTo>
                  <a:lnTo>
                    <a:pt x="36" y="20"/>
                  </a:lnTo>
                  <a:lnTo>
                    <a:pt x="36" y="30"/>
                  </a:lnTo>
                  <a:lnTo>
                    <a:pt x="23" y="30"/>
                  </a:lnTo>
                  <a:lnTo>
                    <a:pt x="23" y="73"/>
                  </a:lnTo>
                  <a:cubicBezTo>
                    <a:pt x="23" y="78"/>
                    <a:pt x="24" y="79"/>
                    <a:pt x="31" y="79"/>
                  </a:cubicBezTo>
                  <a:lnTo>
                    <a:pt x="36" y="79"/>
                  </a:lnTo>
                  <a:lnTo>
                    <a:pt x="36" y="89"/>
                  </a:lnTo>
                  <a:lnTo>
                    <a:pt x="28" y="89"/>
                  </a:lnTo>
                  <a:cubicBezTo>
                    <a:pt x="16" y="89"/>
                    <a:pt x="11" y="87"/>
                    <a:pt x="11" y="74"/>
                  </a:cubicBezTo>
                  <a:lnTo>
                    <a:pt x="11" y="30"/>
                  </a:lnTo>
                  <a:lnTo>
                    <a:pt x="0" y="30"/>
                  </a:lnTo>
                  <a:lnTo>
                    <a:pt x="0" y="20"/>
                  </a:lnTo>
                  <a:lnTo>
                    <a:pt x="11" y="20"/>
                  </a:lnTo>
                  <a:lnTo>
                    <a:pt x="11" y="0"/>
                  </a:lnTo>
                  <a:lnTo>
                    <a:pt x="23" y="0"/>
                  </a:lnTo>
                  <a:lnTo>
                    <a:pt x="23" y="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9" name="Freeform 73"/>
            <p:cNvSpPr>
              <a:spLocks noEditPoints="1"/>
            </p:cNvSpPr>
            <p:nvPr/>
          </p:nvSpPr>
          <p:spPr bwMode="auto">
            <a:xfrm>
              <a:off x="4618" y="2261"/>
              <a:ext cx="5" cy="41"/>
            </a:xfrm>
            <a:custGeom>
              <a:avLst/>
              <a:gdLst>
                <a:gd name="T0" fmla="*/ 0 w 11"/>
                <a:gd name="T1" fmla="*/ 26 h 95"/>
                <a:gd name="T2" fmla="*/ 0 w 11"/>
                <a:gd name="T3" fmla="*/ 26 h 95"/>
                <a:gd name="T4" fmla="*/ 11 w 11"/>
                <a:gd name="T5" fmla="*/ 26 h 95"/>
                <a:gd name="T6" fmla="*/ 11 w 11"/>
                <a:gd name="T7" fmla="*/ 95 h 95"/>
                <a:gd name="T8" fmla="*/ 0 w 11"/>
                <a:gd name="T9" fmla="*/ 95 h 95"/>
                <a:gd name="T10" fmla="*/ 0 w 11"/>
                <a:gd name="T11" fmla="*/ 26 h 95"/>
                <a:gd name="T12" fmla="*/ 11 w 11"/>
                <a:gd name="T13" fmla="*/ 14 h 95"/>
                <a:gd name="T14" fmla="*/ 11 w 11"/>
                <a:gd name="T15" fmla="*/ 14 h 95"/>
                <a:gd name="T16" fmla="*/ 0 w 11"/>
                <a:gd name="T17" fmla="*/ 14 h 95"/>
                <a:gd name="T18" fmla="*/ 0 w 11"/>
                <a:gd name="T19" fmla="*/ 0 h 95"/>
                <a:gd name="T20" fmla="*/ 11 w 11"/>
                <a:gd name="T21" fmla="*/ 0 h 95"/>
                <a:gd name="T22" fmla="*/ 11 w 11"/>
                <a:gd name="T23"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5">
                  <a:moveTo>
                    <a:pt x="0" y="26"/>
                  </a:moveTo>
                  <a:lnTo>
                    <a:pt x="0" y="26"/>
                  </a:lnTo>
                  <a:lnTo>
                    <a:pt x="11" y="26"/>
                  </a:lnTo>
                  <a:lnTo>
                    <a:pt x="11" y="95"/>
                  </a:lnTo>
                  <a:lnTo>
                    <a:pt x="0" y="95"/>
                  </a:lnTo>
                  <a:lnTo>
                    <a:pt x="0" y="26"/>
                  </a:lnTo>
                  <a:close/>
                  <a:moveTo>
                    <a:pt x="11" y="14"/>
                  </a:moveTo>
                  <a:lnTo>
                    <a:pt x="11" y="14"/>
                  </a:lnTo>
                  <a:lnTo>
                    <a:pt x="0" y="14"/>
                  </a:lnTo>
                  <a:lnTo>
                    <a:pt x="0" y="0"/>
                  </a:lnTo>
                  <a:lnTo>
                    <a:pt x="11" y="0"/>
                  </a:lnTo>
                  <a:lnTo>
                    <a:pt x="1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0" name="Freeform 74"/>
            <p:cNvSpPr>
              <a:spLocks noEditPoints="1"/>
            </p:cNvSpPr>
            <p:nvPr/>
          </p:nvSpPr>
          <p:spPr bwMode="auto">
            <a:xfrm>
              <a:off x="4629" y="2272"/>
              <a:ext cx="30" cy="31"/>
            </a:xfrm>
            <a:custGeom>
              <a:avLst/>
              <a:gdLst>
                <a:gd name="T0" fmla="*/ 33 w 67"/>
                <a:gd name="T1" fmla="*/ 62 h 72"/>
                <a:gd name="T2" fmla="*/ 33 w 67"/>
                <a:gd name="T3" fmla="*/ 62 h 72"/>
                <a:gd name="T4" fmla="*/ 55 w 67"/>
                <a:gd name="T5" fmla="*/ 36 h 72"/>
                <a:gd name="T6" fmla="*/ 33 w 67"/>
                <a:gd name="T7" fmla="*/ 10 h 72"/>
                <a:gd name="T8" fmla="*/ 12 w 67"/>
                <a:gd name="T9" fmla="*/ 36 h 72"/>
                <a:gd name="T10" fmla="*/ 33 w 67"/>
                <a:gd name="T11" fmla="*/ 62 h 72"/>
                <a:gd name="T12" fmla="*/ 33 w 67"/>
                <a:gd name="T13" fmla="*/ 0 h 72"/>
                <a:gd name="T14" fmla="*/ 33 w 67"/>
                <a:gd name="T15" fmla="*/ 0 h 72"/>
                <a:gd name="T16" fmla="*/ 67 w 67"/>
                <a:gd name="T17" fmla="*/ 36 h 72"/>
                <a:gd name="T18" fmla="*/ 33 w 67"/>
                <a:gd name="T19" fmla="*/ 72 h 72"/>
                <a:gd name="T20" fmla="*/ 0 w 67"/>
                <a:gd name="T21" fmla="*/ 36 h 72"/>
                <a:gd name="T22" fmla="*/ 33 w 67"/>
                <a:gd name="T2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2">
                  <a:moveTo>
                    <a:pt x="33" y="62"/>
                  </a:moveTo>
                  <a:lnTo>
                    <a:pt x="33" y="62"/>
                  </a:lnTo>
                  <a:cubicBezTo>
                    <a:pt x="45" y="62"/>
                    <a:pt x="55" y="53"/>
                    <a:pt x="55" y="36"/>
                  </a:cubicBezTo>
                  <a:cubicBezTo>
                    <a:pt x="55" y="19"/>
                    <a:pt x="45" y="10"/>
                    <a:pt x="33" y="10"/>
                  </a:cubicBezTo>
                  <a:cubicBezTo>
                    <a:pt x="21" y="10"/>
                    <a:pt x="12" y="19"/>
                    <a:pt x="12" y="36"/>
                  </a:cubicBezTo>
                  <a:cubicBezTo>
                    <a:pt x="12" y="53"/>
                    <a:pt x="21" y="62"/>
                    <a:pt x="33" y="62"/>
                  </a:cubicBezTo>
                  <a:close/>
                  <a:moveTo>
                    <a:pt x="33" y="0"/>
                  </a:moveTo>
                  <a:lnTo>
                    <a:pt x="33" y="0"/>
                  </a:lnTo>
                  <a:cubicBezTo>
                    <a:pt x="55" y="0"/>
                    <a:pt x="67" y="16"/>
                    <a:pt x="67" y="36"/>
                  </a:cubicBezTo>
                  <a:cubicBezTo>
                    <a:pt x="67" y="56"/>
                    <a:pt x="55" y="72"/>
                    <a:pt x="33" y="72"/>
                  </a:cubicBezTo>
                  <a:cubicBezTo>
                    <a:pt x="11" y="72"/>
                    <a:pt x="0" y="56"/>
                    <a:pt x="0" y="36"/>
                  </a:cubicBezTo>
                  <a:cubicBezTo>
                    <a:pt x="0" y="16"/>
                    <a:pt x="11" y="0"/>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1" name="Freeform 75"/>
            <p:cNvSpPr>
              <a:spLocks/>
            </p:cNvSpPr>
            <p:nvPr/>
          </p:nvSpPr>
          <p:spPr bwMode="auto">
            <a:xfrm>
              <a:off x="4665" y="2272"/>
              <a:ext cx="25" cy="30"/>
            </a:xfrm>
            <a:custGeom>
              <a:avLst/>
              <a:gdLst>
                <a:gd name="T0" fmla="*/ 0 w 57"/>
                <a:gd name="T1" fmla="*/ 1 h 70"/>
                <a:gd name="T2" fmla="*/ 0 w 57"/>
                <a:gd name="T3" fmla="*/ 1 h 70"/>
                <a:gd name="T4" fmla="*/ 11 w 57"/>
                <a:gd name="T5" fmla="*/ 1 h 70"/>
                <a:gd name="T6" fmla="*/ 11 w 57"/>
                <a:gd name="T7" fmla="*/ 12 h 70"/>
                <a:gd name="T8" fmla="*/ 11 w 57"/>
                <a:gd name="T9" fmla="*/ 12 h 70"/>
                <a:gd name="T10" fmla="*/ 33 w 57"/>
                <a:gd name="T11" fmla="*/ 0 h 70"/>
                <a:gd name="T12" fmla="*/ 57 w 57"/>
                <a:gd name="T13" fmla="*/ 25 h 70"/>
                <a:gd name="T14" fmla="*/ 57 w 57"/>
                <a:gd name="T15" fmla="*/ 70 h 70"/>
                <a:gd name="T16" fmla="*/ 46 w 57"/>
                <a:gd name="T17" fmla="*/ 70 h 70"/>
                <a:gd name="T18" fmla="*/ 46 w 57"/>
                <a:gd name="T19" fmla="*/ 24 h 70"/>
                <a:gd name="T20" fmla="*/ 32 w 57"/>
                <a:gd name="T21" fmla="*/ 10 h 70"/>
                <a:gd name="T22" fmla="*/ 11 w 57"/>
                <a:gd name="T23" fmla="*/ 31 h 70"/>
                <a:gd name="T24" fmla="*/ 11 w 57"/>
                <a:gd name="T25" fmla="*/ 70 h 70"/>
                <a:gd name="T26" fmla="*/ 0 w 57"/>
                <a:gd name="T27" fmla="*/ 70 h 70"/>
                <a:gd name="T28" fmla="*/ 0 w 57"/>
                <a:gd name="T29"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0">
                  <a:moveTo>
                    <a:pt x="0" y="1"/>
                  </a:moveTo>
                  <a:lnTo>
                    <a:pt x="0" y="1"/>
                  </a:lnTo>
                  <a:lnTo>
                    <a:pt x="11" y="1"/>
                  </a:lnTo>
                  <a:lnTo>
                    <a:pt x="11" y="12"/>
                  </a:lnTo>
                  <a:lnTo>
                    <a:pt x="11" y="12"/>
                  </a:lnTo>
                  <a:cubicBezTo>
                    <a:pt x="16" y="4"/>
                    <a:pt x="23" y="0"/>
                    <a:pt x="33" y="0"/>
                  </a:cubicBezTo>
                  <a:cubicBezTo>
                    <a:pt x="51" y="0"/>
                    <a:pt x="57" y="10"/>
                    <a:pt x="57" y="25"/>
                  </a:cubicBezTo>
                  <a:lnTo>
                    <a:pt x="57" y="70"/>
                  </a:lnTo>
                  <a:lnTo>
                    <a:pt x="46" y="70"/>
                  </a:lnTo>
                  <a:lnTo>
                    <a:pt x="46" y="24"/>
                  </a:lnTo>
                  <a:cubicBezTo>
                    <a:pt x="46" y="15"/>
                    <a:pt x="40" y="10"/>
                    <a:pt x="32" y="10"/>
                  </a:cubicBezTo>
                  <a:cubicBezTo>
                    <a:pt x="18" y="10"/>
                    <a:pt x="11" y="19"/>
                    <a:pt x="11" y="31"/>
                  </a:cubicBezTo>
                  <a:lnTo>
                    <a:pt x="11" y="70"/>
                  </a:lnTo>
                  <a:lnTo>
                    <a:pt x="0" y="7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2" name="Freeform 76"/>
            <p:cNvSpPr>
              <a:spLocks/>
            </p:cNvSpPr>
            <p:nvPr/>
          </p:nvSpPr>
          <p:spPr bwMode="auto">
            <a:xfrm>
              <a:off x="4709" y="2260"/>
              <a:ext cx="21" cy="44"/>
            </a:xfrm>
            <a:custGeom>
              <a:avLst/>
              <a:gdLst>
                <a:gd name="T0" fmla="*/ 40 w 49"/>
                <a:gd name="T1" fmla="*/ 0 h 100"/>
                <a:gd name="T2" fmla="*/ 40 w 49"/>
                <a:gd name="T3" fmla="*/ 0 h 100"/>
                <a:gd name="T4" fmla="*/ 49 w 49"/>
                <a:gd name="T5" fmla="*/ 0 h 100"/>
                <a:gd name="T6" fmla="*/ 10 w 49"/>
                <a:gd name="T7" fmla="*/ 100 h 100"/>
                <a:gd name="T8" fmla="*/ 0 w 49"/>
                <a:gd name="T9" fmla="*/ 100 h 100"/>
                <a:gd name="T10" fmla="*/ 40 w 49"/>
                <a:gd name="T11" fmla="*/ 0 h 100"/>
              </a:gdLst>
              <a:ahLst/>
              <a:cxnLst>
                <a:cxn ang="0">
                  <a:pos x="T0" y="T1"/>
                </a:cxn>
                <a:cxn ang="0">
                  <a:pos x="T2" y="T3"/>
                </a:cxn>
                <a:cxn ang="0">
                  <a:pos x="T4" y="T5"/>
                </a:cxn>
                <a:cxn ang="0">
                  <a:pos x="T6" y="T7"/>
                </a:cxn>
                <a:cxn ang="0">
                  <a:pos x="T8" y="T9"/>
                </a:cxn>
                <a:cxn ang="0">
                  <a:pos x="T10" y="T11"/>
                </a:cxn>
              </a:cxnLst>
              <a:rect l="0" t="0" r="r" b="b"/>
              <a:pathLst>
                <a:path w="49" h="100">
                  <a:moveTo>
                    <a:pt x="40" y="0"/>
                  </a:moveTo>
                  <a:lnTo>
                    <a:pt x="40" y="0"/>
                  </a:lnTo>
                  <a:lnTo>
                    <a:pt x="49" y="0"/>
                  </a:lnTo>
                  <a:lnTo>
                    <a:pt x="10" y="100"/>
                  </a:lnTo>
                  <a:lnTo>
                    <a:pt x="0" y="100"/>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3" name="Freeform 77"/>
            <p:cNvSpPr>
              <a:spLocks/>
            </p:cNvSpPr>
            <p:nvPr/>
          </p:nvSpPr>
          <p:spPr bwMode="auto">
            <a:xfrm>
              <a:off x="4523" y="2318"/>
              <a:ext cx="34" cy="44"/>
            </a:xfrm>
            <a:custGeom>
              <a:avLst/>
              <a:gdLst>
                <a:gd name="T0" fmla="*/ 61 w 77"/>
                <a:gd name="T1" fmla="*/ 30 h 100"/>
                <a:gd name="T2" fmla="*/ 61 w 77"/>
                <a:gd name="T3" fmla="*/ 30 h 100"/>
                <a:gd name="T4" fmla="*/ 37 w 77"/>
                <a:gd name="T5" fmla="*/ 11 h 100"/>
                <a:gd name="T6" fmla="*/ 16 w 77"/>
                <a:gd name="T7" fmla="*/ 27 h 100"/>
                <a:gd name="T8" fmla="*/ 46 w 77"/>
                <a:gd name="T9" fmla="*/ 44 h 100"/>
                <a:gd name="T10" fmla="*/ 77 w 77"/>
                <a:gd name="T11" fmla="*/ 71 h 100"/>
                <a:gd name="T12" fmla="*/ 40 w 77"/>
                <a:gd name="T13" fmla="*/ 100 h 100"/>
                <a:gd name="T14" fmla="*/ 0 w 77"/>
                <a:gd name="T15" fmla="*/ 66 h 100"/>
                <a:gd name="T16" fmla="*/ 12 w 77"/>
                <a:gd name="T17" fmla="*/ 66 h 100"/>
                <a:gd name="T18" fmla="*/ 40 w 77"/>
                <a:gd name="T19" fmla="*/ 89 h 100"/>
                <a:gd name="T20" fmla="*/ 64 w 77"/>
                <a:gd name="T21" fmla="*/ 72 h 100"/>
                <a:gd name="T22" fmla="*/ 34 w 77"/>
                <a:gd name="T23" fmla="*/ 53 h 100"/>
                <a:gd name="T24" fmla="*/ 3 w 77"/>
                <a:gd name="T25" fmla="*/ 28 h 100"/>
                <a:gd name="T26" fmla="*/ 38 w 77"/>
                <a:gd name="T27" fmla="*/ 0 h 100"/>
                <a:gd name="T28" fmla="*/ 73 w 77"/>
                <a:gd name="T29" fmla="*/ 30 h 100"/>
                <a:gd name="T30" fmla="*/ 61 w 77"/>
                <a:gd name="T31" fmla="*/ 3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100">
                  <a:moveTo>
                    <a:pt x="61" y="30"/>
                  </a:moveTo>
                  <a:lnTo>
                    <a:pt x="61" y="30"/>
                  </a:lnTo>
                  <a:cubicBezTo>
                    <a:pt x="59" y="17"/>
                    <a:pt x="50" y="11"/>
                    <a:pt x="37" y="11"/>
                  </a:cubicBezTo>
                  <a:cubicBezTo>
                    <a:pt x="26" y="11"/>
                    <a:pt x="16" y="15"/>
                    <a:pt x="16" y="27"/>
                  </a:cubicBezTo>
                  <a:cubicBezTo>
                    <a:pt x="16" y="39"/>
                    <a:pt x="31" y="41"/>
                    <a:pt x="46" y="44"/>
                  </a:cubicBezTo>
                  <a:cubicBezTo>
                    <a:pt x="61" y="48"/>
                    <a:pt x="77" y="53"/>
                    <a:pt x="77" y="71"/>
                  </a:cubicBezTo>
                  <a:cubicBezTo>
                    <a:pt x="77" y="92"/>
                    <a:pt x="57" y="100"/>
                    <a:pt x="40" y="100"/>
                  </a:cubicBezTo>
                  <a:cubicBezTo>
                    <a:pt x="18" y="100"/>
                    <a:pt x="0" y="89"/>
                    <a:pt x="0" y="66"/>
                  </a:cubicBezTo>
                  <a:lnTo>
                    <a:pt x="12" y="66"/>
                  </a:lnTo>
                  <a:cubicBezTo>
                    <a:pt x="12" y="82"/>
                    <a:pt x="25" y="89"/>
                    <a:pt x="40" y="89"/>
                  </a:cubicBezTo>
                  <a:cubicBezTo>
                    <a:pt x="51" y="89"/>
                    <a:pt x="64" y="86"/>
                    <a:pt x="64" y="72"/>
                  </a:cubicBezTo>
                  <a:cubicBezTo>
                    <a:pt x="64" y="59"/>
                    <a:pt x="49" y="57"/>
                    <a:pt x="34" y="53"/>
                  </a:cubicBezTo>
                  <a:cubicBezTo>
                    <a:pt x="18" y="50"/>
                    <a:pt x="3" y="46"/>
                    <a:pt x="3" y="28"/>
                  </a:cubicBezTo>
                  <a:cubicBezTo>
                    <a:pt x="3" y="9"/>
                    <a:pt x="20" y="0"/>
                    <a:pt x="38" y="0"/>
                  </a:cubicBezTo>
                  <a:cubicBezTo>
                    <a:pt x="57" y="0"/>
                    <a:pt x="72" y="9"/>
                    <a:pt x="73" y="30"/>
                  </a:cubicBezTo>
                  <a:lnTo>
                    <a:pt x="61" y="3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4" name="Freeform 78"/>
            <p:cNvSpPr>
              <a:spLocks noEditPoints="1"/>
            </p:cNvSpPr>
            <p:nvPr/>
          </p:nvSpPr>
          <p:spPr bwMode="auto">
            <a:xfrm>
              <a:off x="4561" y="2330"/>
              <a:ext cx="29" cy="32"/>
            </a:xfrm>
            <a:custGeom>
              <a:avLst/>
              <a:gdLst>
                <a:gd name="T0" fmla="*/ 52 w 65"/>
                <a:gd name="T1" fmla="*/ 30 h 72"/>
                <a:gd name="T2" fmla="*/ 52 w 65"/>
                <a:gd name="T3" fmla="*/ 30 h 72"/>
                <a:gd name="T4" fmla="*/ 32 w 65"/>
                <a:gd name="T5" fmla="*/ 10 h 72"/>
                <a:gd name="T6" fmla="*/ 12 w 65"/>
                <a:gd name="T7" fmla="*/ 30 h 72"/>
                <a:gd name="T8" fmla="*/ 52 w 65"/>
                <a:gd name="T9" fmla="*/ 30 h 72"/>
                <a:gd name="T10" fmla="*/ 63 w 65"/>
                <a:gd name="T11" fmla="*/ 49 h 72"/>
                <a:gd name="T12" fmla="*/ 63 w 65"/>
                <a:gd name="T13" fmla="*/ 49 h 72"/>
                <a:gd name="T14" fmla="*/ 34 w 65"/>
                <a:gd name="T15" fmla="*/ 72 h 72"/>
                <a:gd name="T16" fmla="*/ 0 w 65"/>
                <a:gd name="T17" fmla="*/ 36 h 72"/>
                <a:gd name="T18" fmla="*/ 33 w 65"/>
                <a:gd name="T19" fmla="*/ 0 h 72"/>
                <a:gd name="T20" fmla="*/ 64 w 65"/>
                <a:gd name="T21" fmla="*/ 40 h 72"/>
                <a:gd name="T22" fmla="*/ 12 w 65"/>
                <a:gd name="T23" fmla="*/ 40 h 72"/>
                <a:gd name="T24" fmla="*/ 34 w 65"/>
                <a:gd name="T25" fmla="*/ 62 h 72"/>
                <a:gd name="T26" fmla="*/ 52 w 65"/>
                <a:gd name="T27" fmla="*/ 49 h 72"/>
                <a:gd name="T28" fmla="*/ 63 w 65"/>
                <a:gd name="T29"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72">
                  <a:moveTo>
                    <a:pt x="52" y="30"/>
                  </a:moveTo>
                  <a:lnTo>
                    <a:pt x="52" y="30"/>
                  </a:lnTo>
                  <a:cubicBezTo>
                    <a:pt x="51" y="19"/>
                    <a:pt x="43" y="10"/>
                    <a:pt x="32" y="10"/>
                  </a:cubicBezTo>
                  <a:cubicBezTo>
                    <a:pt x="20" y="10"/>
                    <a:pt x="13" y="19"/>
                    <a:pt x="12" y="30"/>
                  </a:cubicBezTo>
                  <a:lnTo>
                    <a:pt x="52" y="30"/>
                  </a:lnTo>
                  <a:close/>
                  <a:moveTo>
                    <a:pt x="63" y="49"/>
                  </a:moveTo>
                  <a:lnTo>
                    <a:pt x="63" y="49"/>
                  </a:lnTo>
                  <a:cubicBezTo>
                    <a:pt x="60" y="64"/>
                    <a:pt x="49" y="72"/>
                    <a:pt x="34" y="72"/>
                  </a:cubicBezTo>
                  <a:cubicBezTo>
                    <a:pt x="12" y="72"/>
                    <a:pt x="1" y="57"/>
                    <a:pt x="0" y="36"/>
                  </a:cubicBezTo>
                  <a:cubicBezTo>
                    <a:pt x="0" y="15"/>
                    <a:pt x="14" y="0"/>
                    <a:pt x="33" y="0"/>
                  </a:cubicBezTo>
                  <a:cubicBezTo>
                    <a:pt x="57" y="0"/>
                    <a:pt x="65" y="23"/>
                    <a:pt x="64" y="40"/>
                  </a:cubicBezTo>
                  <a:lnTo>
                    <a:pt x="12" y="40"/>
                  </a:lnTo>
                  <a:cubicBezTo>
                    <a:pt x="12" y="52"/>
                    <a:pt x="19" y="62"/>
                    <a:pt x="34" y="62"/>
                  </a:cubicBezTo>
                  <a:cubicBezTo>
                    <a:pt x="43" y="62"/>
                    <a:pt x="50" y="58"/>
                    <a:pt x="52" y="49"/>
                  </a:cubicBezTo>
                  <a:lnTo>
                    <a:pt x="63" y="4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5" name="Freeform 79"/>
            <p:cNvSpPr>
              <a:spLocks/>
            </p:cNvSpPr>
            <p:nvPr/>
          </p:nvSpPr>
          <p:spPr bwMode="auto">
            <a:xfrm>
              <a:off x="4594" y="2330"/>
              <a:ext cx="17" cy="31"/>
            </a:xfrm>
            <a:custGeom>
              <a:avLst/>
              <a:gdLst>
                <a:gd name="T0" fmla="*/ 0 w 37"/>
                <a:gd name="T1" fmla="*/ 2 h 71"/>
                <a:gd name="T2" fmla="*/ 0 w 37"/>
                <a:gd name="T3" fmla="*/ 2 h 71"/>
                <a:gd name="T4" fmla="*/ 11 w 37"/>
                <a:gd name="T5" fmla="*/ 2 h 71"/>
                <a:gd name="T6" fmla="*/ 11 w 37"/>
                <a:gd name="T7" fmla="*/ 16 h 71"/>
                <a:gd name="T8" fmla="*/ 11 w 37"/>
                <a:gd name="T9" fmla="*/ 16 h 71"/>
                <a:gd name="T10" fmla="*/ 37 w 37"/>
                <a:gd name="T11" fmla="*/ 0 h 71"/>
                <a:gd name="T12" fmla="*/ 37 w 37"/>
                <a:gd name="T13" fmla="*/ 12 h 71"/>
                <a:gd name="T14" fmla="*/ 12 w 37"/>
                <a:gd name="T15" fmla="*/ 40 h 71"/>
                <a:gd name="T16" fmla="*/ 12 w 37"/>
                <a:gd name="T17" fmla="*/ 71 h 71"/>
                <a:gd name="T18" fmla="*/ 0 w 37"/>
                <a:gd name="T19" fmla="*/ 71 h 71"/>
                <a:gd name="T20" fmla="*/ 0 w 37"/>
                <a:gd name="T21"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71">
                  <a:moveTo>
                    <a:pt x="0" y="2"/>
                  </a:moveTo>
                  <a:lnTo>
                    <a:pt x="0" y="2"/>
                  </a:lnTo>
                  <a:lnTo>
                    <a:pt x="11" y="2"/>
                  </a:lnTo>
                  <a:lnTo>
                    <a:pt x="11" y="16"/>
                  </a:lnTo>
                  <a:lnTo>
                    <a:pt x="11" y="16"/>
                  </a:lnTo>
                  <a:cubicBezTo>
                    <a:pt x="17" y="5"/>
                    <a:pt x="24" y="0"/>
                    <a:pt x="37" y="0"/>
                  </a:cubicBezTo>
                  <a:lnTo>
                    <a:pt x="37" y="12"/>
                  </a:lnTo>
                  <a:cubicBezTo>
                    <a:pt x="18" y="12"/>
                    <a:pt x="12" y="23"/>
                    <a:pt x="12" y="40"/>
                  </a:cubicBezTo>
                  <a:lnTo>
                    <a:pt x="12" y="71"/>
                  </a:lnTo>
                  <a:lnTo>
                    <a:pt x="0" y="71"/>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6" name="Freeform 80"/>
            <p:cNvSpPr>
              <a:spLocks/>
            </p:cNvSpPr>
            <p:nvPr/>
          </p:nvSpPr>
          <p:spPr bwMode="auto">
            <a:xfrm>
              <a:off x="4611" y="2331"/>
              <a:ext cx="28" cy="30"/>
            </a:xfrm>
            <a:custGeom>
              <a:avLst/>
              <a:gdLst>
                <a:gd name="T0" fmla="*/ 37 w 62"/>
                <a:gd name="T1" fmla="*/ 69 h 69"/>
                <a:gd name="T2" fmla="*/ 37 w 62"/>
                <a:gd name="T3" fmla="*/ 69 h 69"/>
                <a:gd name="T4" fmla="*/ 25 w 62"/>
                <a:gd name="T5" fmla="*/ 69 h 69"/>
                <a:gd name="T6" fmla="*/ 0 w 62"/>
                <a:gd name="T7" fmla="*/ 0 h 69"/>
                <a:gd name="T8" fmla="*/ 12 w 62"/>
                <a:gd name="T9" fmla="*/ 0 h 69"/>
                <a:gd name="T10" fmla="*/ 32 w 62"/>
                <a:gd name="T11" fmla="*/ 57 h 69"/>
                <a:gd name="T12" fmla="*/ 32 w 62"/>
                <a:gd name="T13" fmla="*/ 57 h 69"/>
                <a:gd name="T14" fmla="*/ 51 w 62"/>
                <a:gd name="T15" fmla="*/ 0 h 69"/>
                <a:gd name="T16" fmla="*/ 62 w 62"/>
                <a:gd name="T17" fmla="*/ 0 h 69"/>
                <a:gd name="T18" fmla="*/ 37 w 62"/>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9">
                  <a:moveTo>
                    <a:pt x="37" y="69"/>
                  </a:moveTo>
                  <a:lnTo>
                    <a:pt x="37" y="69"/>
                  </a:lnTo>
                  <a:lnTo>
                    <a:pt x="25" y="69"/>
                  </a:lnTo>
                  <a:lnTo>
                    <a:pt x="0" y="0"/>
                  </a:lnTo>
                  <a:lnTo>
                    <a:pt x="12" y="0"/>
                  </a:lnTo>
                  <a:lnTo>
                    <a:pt x="32" y="57"/>
                  </a:lnTo>
                  <a:lnTo>
                    <a:pt x="32" y="57"/>
                  </a:lnTo>
                  <a:lnTo>
                    <a:pt x="51" y="0"/>
                  </a:lnTo>
                  <a:lnTo>
                    <a:pt x="62" y="0"/>
                  </a:lnTo>
                  <a:lnTo>
                    <a:pt x="37" y="6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7" name="Freeform 81"/>
            <p:cNvSpPr>
              <a:spLocks noEditPoints="1"/>
            </p:cNvSpPr>
            <p:nvPr/>
          </p:nvSpPr>
          <p:spPr bwMode="auto">
            <a:xfrm>
              <a:off x="4644" y="2319"/>
              <a:ext cx="5" cy="42"/>
            </a:xfrm>
            <a:custGeom>
              <a:avLst/>
              <a:gdLst>
                <a:gd name="T0" fmla="*/ 0 w 11"/>
                <a:gd name="T1" fmla="*/ 27 h 96"/>
                <a:gd name="T2" fmla="*/ 0 w 11"/>
                <a:gd name="T3" fmla="*/ 27 h 96"/>
                <a:gd name="T4" fmla="*/ 11 w 11"/>
                <a:gd name="T5" fmla="*/ 27 h 96"/>
                <a:gd name="T6" fmla="*/ 11 w 11"/>
                <a:gd name="T7" fmla="*/ 96 h 96"/>
                <a:gd name="T8" fmla="*/ 0 w 11"/>
                <a:gd name="T9" fmla="*/ 96 h 96"/>
                <a:gd name="T10" fmla="*/ 0 w 11"/>
                <a:gd name="T11" fmla="*/ 27 h 96"/>
                <a:gd name="T12" fmla="*/ 11 w 11"/>
                <a:gd name="T13" fmla="*/ 14 h 96"/>
                <a:gd name="T14" fmla="*/ 11 w 11"/>
                <a:gd name="T15" fmla="*/ 14 h 96"/>
                <a:gd name="T16" fmla="*/ 0 w 11"/>
                <a:gd name="T17" fmla="*/ 14 h 96"/>
                <a:gd name="T18" fmla="*/ 0 w 11"/>
                <a:gd name="T19" fmla="*/ 0 h 96"/>
                <a:gd name="T20" fmla="*/ 11 w 11"/>
                <a:gd name="T21" fmla="*/ 0 h 96"/>
                <a:gd name="T22" fmla="*/ 11 w 11"/>
                <a:gd name="T23"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6">
                  <a:moveTo>
                    <a:pt x="0" y="27"/>
                  </a:moveTo>
                  <a:lnTo>
                    <a:pt x="0" y="27"/>
                  </a:lnTo>
                  <a:lnTo>
                    <a:pt x="11" y="27"/>
                  </a:lnTo>
                  <a:lnTo>
                    <a:pt x="11" y="96"/>
                  </a:lnTo>
                  <a:lnTo>
                    <a:pt x="0" y="96"/>
                  </a:lnTo>
                  <a:lnTo>
                    <a:pt x="0" y="27"/>
                  </a:lnTo>
                  <a:close/>
                  <a:moveTo>
                    <a:pt x="11" y="14"/>
                  </a:moveTo>
                  <a:lnTo>
                    <a:pt x="11" y="14"/>
                  </a:lnTo>
                  <a:lnTo>
                    <a:pt x="0" y="14"/>
                  </a:lnTo>
                  <a:lnTo>
                    <a:pt x="0" y="0"/>
                  </a:lnTo>
                  <a:lnTo>
                    <a:pt x="11" y="0"/>
                  </a:lnTo>
                  <a:lnTo>
                    <a:pt x="1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8" name="Freeform 82"/>
            <p:cNvSpPr>
              <a:spLocks/>
            </p:cNvSpPr>
            <p:nvPr/>
          </p:nvSpPr>
          <p:spPr bwMode="auto">
            <a:xfrm>
              <a:off x="4655" y="2330"/>
              <a:ext cx="27" cy="32"/>
            </a:xfrm>
            <a:custGeom>
              <a:avLst/>
              <a:gdLst>
                <a:gd name="T0" fmla="*/ 50 w 62"/>
                <a:gd name="T1" fmla="*/ 24 h 72"/>
                <a:gd name="T2" fmla="*/ 50 w 62"/>
                <a:gd name="T3" fmla="*/ 24 h 72"/>
                <a:gd name="T4" fmla="*/ 33 w 62"/>
                <a:gd name="T5" fmla="*/ 10 h 72"/>
                <a:gd name="T6" fmla="*/ 12 w 62"/>
                <a:gd name="T7" fmla="*/ 37 h 72"/>
                <a:gd name="T8" fmla="*/ 32 w 62"/>
                <a:gd name="T9" fmla="*/ 62 h 72"/>
                <a:gd name="T10" fmla="*/ 51 w 62"/>
                <a:gd name="T11" fmla="*/ 45 h 72"/>
                <a:gd name="T12" fmla="*/ 62 w 62"/>
                <a:gd name="T13" fmla="*/ 45 h 72"/>
                <a:gd name="T14" fmla="*/ 32 w 62"/>
                <a:gd name="T15" fmla="*/ 72 h 72"/>
                <a:gd name="T16" fmla="*/ 0 w 62"/>
                <a:gd name="T17" fmla="*/ 37 h 72"/>
                <a:gd name="T18" fmla="*/ 32 w 62"/>
                <a:gd name="T19" fmla="*/ 0 h 72"/>
                <a:gd name="T20" fmla="*/ 62 w 62"/>
                <a:gd name="T21" fmla="*/ 24 h 72"/>
                <a:gd name="T22" fmla="*/ 50 w 62"/>
                <a:gd name="T23"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72">
                  <a:moveTo>
                    <a:pt x="50" y="24"/>
                  </a:moveTo>
                  <a:lnTo>
                    <a:pt x="50" y="24"/>
                  </a:lnTo>
                  <a:cubicBezTo>
                    <a:pt x="48" y="15"/>
                    <a:pt x="42" y="10"/>
                    <a:pt x="33" y="10"/>
                  </a:cubicBezTo>
                  <a:cubicBezTo>
                    <a:pt x="17" y="10"/>
                    <a:pt x="12" y="23"/>
                    <a:pt x="12" y="37"/>
                  </a:cubicBezTo>
                  <a:cubicBezTo>
                    <a:pt x="12" y="50"/>
                    <a:pt x="17" y="62"/>
                    <a:pt x="32" y="62"/>
                  </a:cubicBezTo>
                  <a:cubicBezTo>
                    <a:pt x="43" y="62"/>
                    <a:pt x="49" y="56"/>
                    <a:pt x="51" y="45"/>
                  </a:cubicBezTo>
                  <a:lnTo>
                    <a:pt x="62" y="45"/>
                  </a:lnTo>
                  <a:cubicBezTo>
                    <a:pt x="60" y="62"/>
                    <a:pt x="49" y="72"/>
                    <a:pt x="32" y="72"/>
                  </a:cubicBezTo>
                  <a:cubicBezTo>
                    <a:pt x="11" y="72"/>
                    <a:pt x="0" y="58"/>
                    <a:pt x="0" y="37"/>
                  </a:cubicBezTo>
                  <a:cubicBezTo>
                    <a:pt x="0" y="16"/>
                    <a:pt x="10" y="0"/>
                    <a:pt x="32" y="0"/>
                  </a:cubicBezTo>
                  <a:cubicBezTo>
                    <a:pt x="48" y="0"/>
                    <a:pt x="60" y="7"/>
                    <a:pt x="62" y="24"/>
                  </a:cubicBezTo>
                  <a:lnTo>
                    <a:pt x="50" y="2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9" name="Freeform 83"/>
            <p:cNvSpPr>
              <a:spLocks noEditPoints="1"/>
            </p:cNvSpPr>
            <p:nvPr/>
          </p:nvSpPr>
          <p:spPr bwMode="auto">
            <a:xfrm>
              <a:off x="4686" y="2330"/>
              <a:ext cx="29" cy="32"/>
            </a:xfrm>
            <a:custGeom>
              <a:avLst/>
              <a:gdLst>
                <a:gd name="T0" fmla="*/ 52 w 65"/>
                <a:gd name="T1" fmla="*/ 30 h 72"/>
                <a:gd name="T2" fmla="*/ 52 w 65"/>
                <a:gd name="T3" fmla="*/ 30 h 72"/>
                <a:gd name="T4" fmla="*/ 32 w 65"/>
                <a:gd name="T5" fmla="*/ 10 h 72"/>
                <a:gd name="T6" fmla="*/ 12 w 65"/>
                <a:gd name="T7" fmla="*/ 30 h 72"/>
                <a:gd name="T8" fmla="*/ 52 w 65"/>
                <a:gd name="T9" fmla="*/ 30 h 72"/>
                <a:gd name="T10" fmla="*/ 63 w 65"/>
                <a:gd name="T11" fmla="*/ 49 h 72"/>
                <a:gd name="T12" fmla="*/ 63 w 65"/>
                <a:gd name="T13" fmla="*/ 49 h 72"/>
                <a:gd name="T14" fmla="*/ 33 w 65"/>
                <a:gd name="T15" fmla="*/ 72 h 72"/>
                <a:gd name="T16" fmla="*/ 0 w 65"/>
                <a:gd name="T17" fmla="*/ 36 h 72"/>
                <a:gd name="T18" fmla="*/ 33 w 65"/>
                <a:gd name="T19" fmla="*/ 0 h 72"/>
                <a:gd name="T20" fmla="*/ 64 w 65"/>
                <a:gd name="T21" fmla="*/ 40 h 72"/>
                <a:gd name="T22" fmla="*/ 12 w 65"/>
                <a:gd name="T23" fmla="*/ 40 h 72"/>
                <a:gd name="T24" fmla="*/ 34 w 65"/>
                <a:gd name="T25" fmla="*/ 62 h 72"/>
                <a:gd name="T26" fmla="*/ 52 w 65"/>
                <a:gd name="T27" fmla="*/ 49 h 72"/>
                <a:gd name="T28" fmla="*/ 63 w 65"/>
                <a:gd name="T29"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72">
                  <a:moveTo>
                    <a:pt x="52" y="30"/>
                  </a:moveTo>
                  <a:lnTo>
                    <a:pt x="52" y="30"/>
                  </a:lnTo>
                  <a:cubicBezTo>
                    <a:pt x="51" y="19"/>
                    <a:pt x="43" y="10"/>
                    <a:pt x="32" y="10"/>
                  </a:cubicBezTo>
                  <a:cubicBezTo>
                    <a:pt x="20" y="10"/>
                    <a:pt x="13" y="19"/>
                    <a:pt x="12" y="30"/>
                  </a:cubicBezTo>
                  <a:lnTo>
                    <a:pt x="52" y="30"/>
                  </a:lnTo>
                  <a:close/>
                  <a:moveTo>
                    <a:pt x="63" y="49"/>
                  </a:moveTo>
                  <a:lnTo>
                    <a:pt x="63" y="49"/>
                  </a:lnTo>
                  <a:cubicBezTo>
                    <a:pt x="60" y="64"/>
                    <a:pt x="49" y="72"/>
                    <a:pt x="33" y="72"/>
                  </a:cubicBezTo>
                  <a:cubicBezTo>
                    <a:pt x="11" y="72"/>
                    <a:pt x="1" y="57"/>
                    <a:pt x="0" y="36"/>
                  </a:cubicBezTo>
                  <a:cubicBezTo>
                    <a:pt x="0" y="15"/>
                    <a:pt x="14" y="0"/>
                    <a:pt x="33" y="0"/>
                  </a:cubicBezTo>
                  <a:cubicBezTo>
                    <a:pt x="57" y="0"/>
                    <a:pt x="65" y="23"/>
                    <a:pt x="64" y="40"/>
                  </a:cubicBezTo>
                  <a:lnTo>
                    <a:pt x="12" y="40"/>
                  </a:lnTo>
                  <a:cubicBezTo>
                    <a:pt x="12" y="52"/>
                    <a:pt x="19" y="62"/>
                    <a:pt x="34" y="62"/>
                  </a:cubicBezTo>
                  <a:cubicBezTo>
                    <a:pt x="43" y="62"/>
                    <a:pt x="50" y="58"/>
                    <a:pt x="52" y="49"/>
                  </a:cubicBezTo>
                  <a:lnTo>
                    <a:pt x="63" y="4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0" name="Freeform 84"/>
            <p:cNvSpPr>
              <a:spLocks noEditPoints="1"/>
            </p:cNvSpPr>
            <p:nvPr/>
          </p:nvSpPr>
          <p:spPr bwMode="auto">
            <a:xfrm>
              <a:off x="4467" y="2378"/>
              <a:ext cx="39" cy="42"/>
            </a:xfrm>
            <a:custGeom>
              <a:avLst/>
              <a:gdLst>
                <a:gd name="T0" fmla="*/ 28 w 88"/>
                <a:gd name="T1" fmla="*/ 56 h 95"/>
                <a:gd name="T2" fmla="*/ 28 w 88"/>
                <a:gd name="T3" fmla="*/ 56 h 95"/>
                <a:gd name="T4" fmla="*/ 60 w 88"/>
                <a:gd name="T5" fmla="*/ 56 h 95"/>
                <a:gd name="T6" fmla="*/ 44 w 88"/>
                <a:gd name="T7" fmla="*/ 11 h 95"/>
                <a:gd name="T8" fmla="*/ 44 w 88"/>
                <a:gd name="T9" fmla="*/ 11 h 95"/>
                <a:gd name="T10" fmla="*/ 28 w 88"/>
                <a:gd name="T11" fmla="*/ 56 h 95"/>
                <a:gd name="T12" fmla="*/ 37 w 88"/>
                <a:gd name="T13" fmla="*/ 0 h 95"/>
                <a:gd name="T14" fmla="*/ 37 w 88"/>
                <a:gd name="T15" fmla="*/ 0 h 95"/>
                <a:gd name="T16" fmla="*/ 51 w 88"/>
                <a:gd name="T17" fmla="*/ 0 h 95"/>
                <a:gd name="T18" fmla="*/ 88 w 88"/>
                <a:gd name="T19" fmla="*/ 95 h 95"/>
                <a:gd name="T20" fmla="*/ 74 w 88"/>
                <a:gd name="T21" fmla="*/ 95 h 95"/>
                <a:gd name="T22" fmla="*/ 64 w 88"/>
                <a:gd name="T23" fmla="*/ 66 h 95"/>
                <a:gd name="T24" fmla="*/ 24 w 88"/>
                <a:gd name="T25" fmla="*/ 66 h 95"/>
                <a:gd name="T26" fmla="*/ 13 w 88"/>
                <a:gd name="T27" fmla="*/ 95 h 95"/>
                <a:gd name="T28" fmla="*/ 0 w 88"/>
                <a:gd name="T29" fmla="*/ 95 h 95"/>
                <a:gd name="T30" fmla="*/ 37 w 88"/>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95">
                  <a:moveTo>
                    <a:pt x="28" y="56"/>
                  </a:moveTo>
                  <a:lnTo>
                    <a:pt x="28" y="56"/>
                  </a:lnTo>
                  <a:lnTo>
                    <a:pt x="60" y="56"/>
                  </a:lnTo>
                  <a:lnTo>
                    <a:pt x="44" y="11"/>
                  </a:lnTo>
                  <a:lnTo>
                    <a:pt x="44" y="11"/>
                  </a:lnTo>
                  <a:lnTo>
                    <a:pt x="28" y="56"/>
                  </a:lnTo>
                  <a:close/>
                  <a:moveTo>
                    <a:pt x="37" y="0"/>
                  </a:moveTo>
                  <a:lnTo>
                    <a:pt x="37" y="0"/>
                  </a:lnTo>
                  <a:lnTo>
                    <a:pt x="51" y="0"/>
                  </a:lnTo>
                  <a:lnTo>
                    <a:pt x="88" y="95"/>
                  </a:lnTo>
                  <a:lnTo>
                    <a:pt x="74" y="95"/>
                  </a:lnTo>
                  <a:lnTo>
                    <a:pt x="64" y="66"/>
                  </a:lnTo>
                  <a:lnTo>
                    <a:pt x="24" y="66"/>
                  </a:lnTo>
                  <a:lnTo>
                    <a:pt x="13" y="95"/>
                  </a:lnTo>
                  <a:lnTo>
                    <a:pt x="0" y="95"/>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1" name="Freeform 85"/>
            <p:cNvSpPr>
              <a:spLocks/>
            </p:cNvSpPr>
            <p:nvPr/>
          </p:nvSpPr>
          <p:spPr bwMode="auto">
            <a:xfrm>
              <a:off x="4509" y="2389"/>
              <a:ext cx="25" cy="31"/>
            </a:xfrm>
            <a:custGeom>
              <a:avLst/>
              <a:gdLst>
                <a:gd name="T0" fmla="*/ 57 w 57"/>
                <a:gd name="T1" fmla="*/ 69 h 71"/>
                <a:gd name="T2" fmla="*/ 57 w 57"/>
                <a:gd name="T3" fmla="*/ 69 h 71"/>
                <a:gd name="T4" fmla="*/ 46 w 57"/>
                <a:gd name="T5" fmla="*/ 69 h 71"/>
                <a:gd name="T6" fmla="*/ 46 w 57"/>
                <a:gd name="T7" fmla="*/ 58 h 71"/>
                <a:gd name="T8" fmla="*/ 46 w 57"/>
                <a:gd name="T9" fmla="*/ 58 h 71"/>
                <a:gd name="T10" fmla="*/ 24 w 57"/>
                <a:gd name="T11" fmla="*/ 71 h 71"/>
                <a:gd name="T12" fmla="*/ 0 w 57"/>
                <a:gd name="T13" fmla="*/ 45 h 71"/>
                <a:gd name="T14" fmla="*/ 0 w 57"/>
                <a:gd name="T15" fmla="*/ 0 h 71"/>
                <a:gd name="T16" fmla="*/ 11 w 57"/>
                <a:gd name="T17" fmla="*/ 0 h 71"/>
                <a:gd name="T18" fmla="*/ 11 w 57"/>
                <a:gd name="T19" fmla="*/ 47 h 71"/>
                <a:gd name="T20" fmla="*/ 25 w 57"/>
                <a:gd name="T21" fmla="*/ 61 h 71"/>
                <a:gd name="T22" fmla="*/ 45 w 57"/>
                <a:gd name="T23" fmla="*/ 39 h 71"/>
                <a:gd name="T24" fmla="*/ 45 w 57"/>
                <a:gd name="T25" fmla="*/ 0 h 71"/>
                <a:gd name="T26" fmla="*/ 57 w 57"/>
                <a:gd name="T27" fmla="*/ 0 h 71"/>
                <a:gd name="T28" fmla="*/ 57 w 57"/>
                <a:gd name="T29" fmla="*/ 6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1">
                  <a:moveTo>
                    <a:pt x="57" y="69"/>
                  </a:moveTo>
                  <a:lnTo>
                    <a:pt x="57" y="69"/>
                  </a:lnTo>
                  <a:lnTo>
                    <a:pt x="46" y="69"/>
                  </a:lnTo>
                  <a:lnTo>
                    <a:pt x="46" y="58"/>
                  </a:lnTo>
                  <a:lnTo>
                    <a:pt x="46" y="58"/>
                  </a:lnTo>
                  <a:cubicBezTo>
                    <a:pt x="41" y="67"/>
                    <a:pt x="33" y="71"/>
                    <a:pt x="24" y="71"/>
                  </a:cubicBezTo>
                  <a:cubicBezTo>
                    <a:pt x="5" y="71"/>
                    <a:pt x="0" y="60"/>
                    <a:pt x="0" y="45"/>
                  </a:cubicBezTo>
                  <a:lnTo>
                    <a:pt x="0" y="0"/>
                  </a:lnTo>
                  <a:lnTo>
                    <a:pt x="11" y="0"/>
                  </a:lnTo>
                  <a:lnTo>
                    <a:pt x="11" y="47"/>
                  </a:lnTo>
                  <a:cubicBezTo>
                    <a:pt x="11" y="55"/>
                    <a:pt x="16" y="61"/>
                    <a:pt x="25" y="61"/>
                  </a:cubicBezTo>
                  <a:cubicBezTo>
                    <a:pt x="39" y="61"/>
                    <a:pt x="45" y="51"/>
                    <a:pt x="45" y="39"/>
                  </a:cubicBezTo>
                  <a:lnTo>
                    <a:pt x="45" y="0"/>
                  </a:lnTo>
                  <a:lnTo>
                    <a:pt x="57" y="0"/>
                  </a:lnTo>
                  <a:lnTo>
                    <a:pt x="57" y="6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2" name="Freeform 86"/>
            <p:cNvSpPr>
              <a:spLocks/>
            </p:cNvSpPr>
            <p:nvPr/>
          </p:nvSpPr>
          <p:spPr bwMode="auto">
            <a:xfrm>
              <a:off x="4539" y="2380"/>
              <a:ext cx="16" cy="40"/>
            </a:xfrm>
            <a:custGeom>
              <a:avLst/>
              <a:gdLst>
                <a:gd name="T0" fmla="*/ 23 w 36"/>
                <a:gd name="T1" fmla="*/ 21 h 90"/>
                <a:gd name="T2" fmla="*/ 23 w 36"/>
                <a:gd name="T3" fmla="*/ 21 h 90"/>
                <a:gd name="T4" fmla="*/ 36 w 36"/>
                <a:gd name="T5" fmla="*/ 21 h 90"/>
                <a:gd name="T6" fmla="*/ 36 w 36"/>
                <a:gd name="T7" fmla="*/ 31 h 90"/>
                <a:gd name="T8" fmla="*/ 23 w 36"/>
                <a:gd name="T9" fmla="*/ 31 h 90"/>
                <a:gd name="T10" fmla="*/ 23 w 36"/>
                <a:gd name="T11" fmla="*/ 74 h 90"/>
                <a:gd name="T12" fmla="*/ 31 w 36"/>
                <a:gd name="T13" fmla="*/ 80 h 90"/>
                <a:gd name="T14" fmla="*/ 36 w 36"/>
                <a:gd name="T15" fmla="*/ 80 h 90"/>
                <a:gd name="T16" fmla="*/ 36 w 36"/>
                <a:gd name="T17" fmla="*/ 90 h 90"/>
                <a:gd name="T18" fmla="*/ 28 w 36"/>
                <a:gd name="T19" fmla="*/ 90 h 90"/>
                <a:gd name="T20" fmla="*/ 11 w 36"/>
                <a:gd name="T21" fmla="*/ 75 h 90"/>
                <a:gd name="T22" fmla="*/ 11 w 36"/>
                <a:gd name="T23" fmla="*/ 31 h 90"/>
                <a:gd name="T24" fmla="*/ 0 w 36"/>
                <a:gd name="T25" fmla="*/ 31 h 90"/>
                <a:gd name="T26" fmla="*/ 0 w 36"/>
                <a:gd name="T27" fmla="*/ 21 h 90"/>
                <a:gd name="T28" fmla="*/ 11 w 36"/>
                <a:gd name="T29" fmla="*/ 21 h 90"/>
                <a:gd name="T30" fmla="*/ 11 w 36"/>
                <a:gd name="T31" fmla="*/ 0 h 90"/>
                <a:gd name="T32" fmla="*/ 23 w 36"/>
                <a:gd name="T33" fmla="*/ 0 h 90"/>
                <a:gd name="T34" fmla="*/ 23 w 36"/>
                <a:gd name="T35" fmla="*/ 2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90">
                  <a:moveTo>
                    <a:pt x="23" y="21"/>
                  </a:moveTo>
                  <a:lnTo>
                    <a:pt x="23" y="21"/>
                  </a:lnTo>
                  <a:lnTo>
                    <a:pt x="36" y="21"/>
                  </a:lnTo>
                  <a:lnTo>
                    <a:pt x="36" y="31"/>
                  </a:lnTo>
                  <a:lnTo>
                    <a:pt x="23" y="31"/>
                  </a:lnTo>
                  <a:lnTo>
                    <a:pt x="23" y="74"/>
                  </a:lnTo>
                  <a:cubicBezTo>
                    <a:pt x="23" y="79"/>
                    <a:pt x="24" y="80"/>
                    <a:pt x="31" y="80"/>
                  </a:cubicBezTo>
                  <a:lnTo>
                    <a:pt x="36" y="80"/>
                  </a:lnTo>
                  <a:lnTo>
                    <a:pt x="36" y="90"/>
                  </a:lnTo>
                  <a:lnTo>
                    <a:pt x="28" y="90"/>
                  </a:lnTo>
                  <a:cubicBezTo>
                    <a:pt x="16" y="90"/>
                    <a:pt x="11" y="88"/>
                    <a:pt x="11" y="75"/>
                  </a:cubicBezTo>
                  <a:lnTo>
                    <a:pt x="11" y="31"/>
                  </a:lnTo>
                  <a:lnTo>
                    <a:pt x="0" y="31"/>
                  </a:lnTo>
                  <a:lnTo>
                    <a:pt x="0" y="21"/>
                  </a:lnTo>
                  <a:lnTo>
                    <a:pt x="11" y="21"/>
                  </a:lnTo>
                  <a:lnTo>
                    <a:pt x="11" y="0"/>
                  </a:lnTo>
                  <a:lnTo>
                    <a:pt x="23" y="0"/>
                  </a:lnTo>
                  <a:lnTo>
                    <a:pt x="2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3" name="Freeform 87"/>
            <p:cNvSpPr>
              <a:spLocks noEditPoints="1"/>
            </p:cNvSpPr>
            <p:nvPr/>
          </p:nvSpPr>
          <p:spPr bwMode="auto">
            <a:xfrm>
              <a:off x="4559" y="2388"/>
              <a:ext cx="29" cy="32"/>
            </a:xfrm>
            <a:custGeom>
              <a:avLst/>
              <a:gdLst>
                <a:gd name="T0" fmla="*/ 34 w 67"/>
                <a:gd name="T1" fmla="*/ 63 h 73"/>
                <a:gd name="T2" fmla="*/ 34 w 67"/>
                <a:gd name="T3" fmla="*/ 63 h 73"/>
                <a:gd name="T4" fmla="*/ 55 w 67"/>
                <a:gd name="T5" fmla="*/ 37 h 73"/>
                <a:gd name="T6" fmla="*/ 34 w 67"/>
                <a:gd name="T7" fmla="*/ 10 h 73"/>
                <a:gd name="T8" fmla="*/ 12 w 67"/>
                <a:gd name="T9" fmla="*/ 37 h 73"/>
                <a:gd name="T10" fmla="*/ 34 w 67"/>
                <a:gd name="T11" fmla="*/ 63 h 73"/>
                <a:gd name="T12" fmla="*/ 34 w 67"/>
                <a:gd name="T13" fmla="*/ 0 h 73"/>
                <a:gd name="T14" fmla="*/ 34 w 67"/>
                <a:gd name="T15" fmla="*/ 0 h 73"/>
                <a:gd name="T16" fmla="*/ 67 w 67"/>
                <a:gd name="T17" fmla="*/ 37 h 73"/>
                <a:gd name="T18" fmla="*/ 34 w 67"/>
                <a:gd name="T19" fmla="*/ 73 h 73"/>
                <a:gd name="T20" fmla="*/ 0 w 67"/>
                <a:gd name="T21" fmla="*/ 37 h 73"/>
                <a:gd name="T22" fmla="*/ 34 w 67"/>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3">
                  <a:moveTo>
                    <a:pt x="34" y="63"/>
                  </a:moveTo>
                  <a:lnTo>
                    <a:pt x="34" y="63"/>
                  </a:lnTo>
                  <a:cubicBezTo>
                    <a:pt x="46" y="63"/>
                    <a:pt x="55" y="53"/>
                    <a:pt x="55" y="37"/>
                  </a:cubicBezTo>
                  <a:cubicBezTo>
                    <a:pt x="55" y="20"/>
                    <a:pt x="46" y="10"/>
                    <a:pt x="34" y="10"/>
                  </a:cubicBezTo>
                  <a:cubicBezTo>
                    <a:pt x="22" y="10"/>
                    <a:pt x="12" y="20"/>
                    <a:pt x="12" y="37"/>
                  </a:cubicBezTo>
                  <a:cubicBezTo>
                    <a:pt x="12" y="53"/>
                    <a:pt x="22" y="63"/>
                    <a:pt x="34" y="63"/>
                  </a:cubicBezTo>
                  <a:close/>
                  <a:moveTo>
                    <a:pt x="34" y="0"/>
                  </a:moveTo>
                  <a:lnTo>
                    <a:pt x="34" y="0"/>
                  </a:lnTo>
                  <a:cubicBezTo>
                    <a:pt x="56" y="0"/>
                    <a:pt x="67" y="16"/>
                    <a:pt x="67" y="37"/>
                  </a:cubicBezTo>
                  <a:cubicBezTo>
                    <a:pt x="67" y="57"/>
                    <a:pt x="56" y="73"/>
                    <a:pt x="34" y="73"/>
                  </a:cubicBezTo>
                  <a:cubicBezTo>
                    <a:pt x="12" y="73"/>
                    <a:pt x="0" y="57"/>
                    <a:pt x="0" y="37"/>
                  </a:cubicBezTo>
                  <a:cubicBezTo>
                    <a:pt x="0" y="16"/>
                    <a:pt x="12" y="0"/>
                    <a:pt x="3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4" name="Freeform 88"/>
            <p:cNvSpPr>
              <a:spLocks/>
            </p:cNvSpPr>
            <p:nvPr/>
          </p:nvSpPr>
          <p:spPr bwMode="auto">
            <a:xfrm>
              <a:off x="4594" y="2388"/>
              <a:ext cx="43" cy="32"/>
            </a:xfrm>
            <a:custGeom>
              <a:avLst/>
              <a:gdLst>
                <a:gd name="T0" fmla="*/ 0 w 97"/>
                <a:gd name="T1" fmla="*/ 2 h 71"/>
                <a:gd name="T2" fmla="*/ 0 w 97"/>
                <a:gd name="T3" fmla="*/ 2 h 71"/>
                <a:gd name="T4" fmla="*/ 11 w 97"/>
                <a:gd name="T5" fmla="*/ 2 h 71"/>
                <a:gd name="T6" fmla="*/ 11 w 97"/>
                <a:gd name="T7" fmla="*/ 12 h 71"/>
                <a:gd name="T8" fmla="*/ 11 w 97"/>
                <a:gd name="T9" fmla="*/ 12 h 71"/>
                <a:gd name="T10" fmla="*/ 34 w 97"/>
                <a:gd name="T11" fmla="*/ 0 h 71"/>
                <a:gd name="T12" fmla="*/ 53 w 97"/>
                <a:gd name="T13" fmla="*/ 12 h 71"/>
                <a:gd name="T14" fmla="*/ 74 w 97"/>
                <a:gd name="T15" fmla="*/ 0 h 71"/>
                <a:gd name="T16" fmla="*/ 97 w 97"/>
                <a:gd name="T17" fmla="*/ 20 h 71"/>
                <a:gd name="T18" fmla="*/ 97 w 97"/>
                <a:gd name="T19" fmla="*/ 71 h 71"/>
                <a:gd name="T20" fmla="*/ 86 w 97"/>
                <a:gd name="T21" fmla="*/ 71 h 71"/>
                <a:gd name="T22" fmla="*/ 86 w 97"/>
                <a:gd name="T23" fmla="*/ 26 h 71"/>
                <a:gd name="T24" fmla="*/ 72 w 97"/>
                <a:gd name="T25" fmla="*/ 10 h 71"/>
                <a:gd name="T26" fmla="*/ 54 w 97"/>
                <a:gd name="T27" fmla="*/ 28 h 71"/>
                <a:gd name="T28" fmla="*/ 54 w 97"/>
                <a:gd name="T29" fmla="*/ 71 h 71"/>
                <a:gd name="T30" fmla="*/ 43 w 97"/>
                <a:gd name="T31" fmla="*/ 71 h 71"/>
                <a:gd name="T32" fmla="*/ 43 w 97"/>
                <a:gd name="T33" fmla="*/ 26 h 71"/>
                <a:gd name="T34" fmla="*/ 30 w 97"/>
                <a:gd name="T35" fmla="*/ 10 h 71"/>
                <a:gd name="T36" fmla="*/ 12 w 97"/>
                <a:gd name="T37" fmla="*/ 28 h 71"/>
                <a:gd name="T38" fmla="*/ 12 w 97"/>
                <a:gd name="T39" fmla="*/ 71 h 71"/>
                <a:gd name="T40" fmla="*/ 0 w 97"/>
                <a:gd name="T41" fmla="*/ 71 h 71"/>
                <a:gd name="T42" fmla="*/ 0 w 97"/>
                <a:gd name="T43"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71">
                  <a:moveTo>
                    <a:pt x="0" y="2"/>
                  </a:moveTo>
                  <a:lnTo>
                    <a:pt x="0" y="2"/>
                  </a:lnTo>
                  <a:lnTo>
                    <a:pt x="11" y="2"/>
                  </a:lnTo>
                  <a:lnTo>
                    <a:pt x="11" y="12"/>
                  </a:lnTo>
                  <a:lnTo>
                    <a:pt x="11" y="12"/>
                  </a:lnTo>
                  <a:cubicBezTo>
                    <a:pt x="16" y="4"/>
                    <a:pt x="24" y="0"/>
                    <a:pt x="34" y="0"/>
                  </a:cubicBezTo>
                  <a:cubicBezTo>
                    <a:pt x="42" y="0"/>
                    <a:pt x="50" y="4"/>
                    <a:pt x="53" y="12"/>
                  </a:cubicBezTo>
                  <a:cubicBezTo>
                    <a:pt x="57" y="5"/>
                    <a:pt x="65" y="0"/>
                    <a:pt x="74" y="0"/>
                  </a:cubicBezTo>
                  <a:cubicBezTo>
                    <a:pt x="88" y="0"/>
                    <a:pt x="97" y="6"/>
                    <a:pt x="97" y="20"/>
                  </a:cubicBezTo>
                  <a:lnTo>
                    <a:pt x="97" y="71"/>
                  </a:lnTo>
                  <a:lnTo>
                    <a:pt x="86" y="71"/>
                  </a:lnTo>
                  <a:lnTo>
                    <a:pt x="86" y="26"/>
                  </a:lnTo>
                  <a:cubicBezTo>
                    <a:pt x="86" y="17"/>
                    <a:pt x="83" y="10"/>
                    <a:pt x="72" y="10"/>
                  </a:cubicBezTo>
                  <a:cubicBezTo>
                    <a:pt x="61" y="10"/>
                    <a:pt x="54" y="17"/>
                    <a:pt x="54" y="28"/>
                  </a:cubicBezTo>
                  <a:lnTo>
                    <a:pt x="54" y="71"/>
                  </a:lnTo>
                  <a:lnTo>
                    <a:pt x="43" y="71"/>
                  </a:lnTo>
                  <a:lnTo>
                    <a:pt x="43" y="26"/>
                  </a:lnTo>
                  <a:cubicBezTo>
                    <a:pt x="43" y="17"/>
                    <a:pt x="40" y="10"/>
                    <a:pt x="30" y="10"/>
                  </a:cubicBezTo>
                  <a:cubicBezTo>
                    <a:pt x="17" y="10"/>
                    <a:pt x="12" y="23"/>
                    <a:pt x="12" y="28"/>
                  </a:cubicBezTo>
                  <a:lnTo>
                    <a:pt x="12" y="71"/>
                  </a:lnTo>
                  <a:lnTo>
                    <a:pt x="0" y="71"/>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5" name="Freeform 89"/>
            <p:cNvSpPr>
              <a:spLocks noEditPoints="1"/>
            </p:cNvSpPr>
            <p:nvPr/>
          </p:nvSpPr>
          <p:spPr bwMode="auto">
            <a:xfrm>
              <a:off x="4642" y="2388"/>
              <a:ext cx="29" cy="32"/>
            </a:xfrm>
            <a:custGeom>
              <a:avLst/>
              <a:gdLst>
                <a:gd name="T0" fmla="*/ 47 w 65"/>
                <a:gd name="T1" fmla="*/ 35 h 73"/>
                <a:gd name="T2" fmla="*/ 47 w 65"/>
                <a:gd name="T3" fmla="*/ 35 h 73"/>
                <a:gd name="T4" fmla="*/ 26 w 65"/>
                <a:gd name="T5" fmla="*/ 40 h 73"/>
                <a:gd name="T6" fmla="*/ 12 w 65"/>
                <a:gd name="T7" fmla="*/ 52 h 73"/>
                <a:gd name="T8" fmla="*/ 26 w 65"/>
                <a:gd name="T9" fmla="*/ 63 h 73"/>
                <a:gd name="T10" fmla="*/ 47 w 65"/>
                <a:gd name="T11" fmla="*/ 47 h 73"/>
                <a:gd name="T12" fmla="*/ 47 w 65"/>
                <a:gd name="T13" fmla="*/ 35 h 73"/>
                <a:gd name="T14" fmla="*/ 65 w 65"/>
                <a:gd name="T15" fmla="*/ 71 h 73"/>
                <a:gd name="T16" fmla="*/ 65 w 65"/>
                <a:gd name="T17" fmla="*/ 71 h 73"/>
                <a:gd name="T18" fmla="*/ 57 w 65"/>
                <a:gd name="T19" fmla="*/ 73 h 73"/>
                <a:gd name="T20" fmla="*/ 47 w 65"/>
                <a:gd name="T21" fmla="*/ 62 h 73"/>
                <a:gd name="T22" fmla="*/ 23 w 65"/>
                <a:gd name="T23" fmla="*/ 73 h 73"/>
                <a:gd name="T24" fmla="*/ 0 w 65"/>
                <a:gd name="T25" fmla="*/ 53 h 73"/>
                <a:gd name="T26" fmla="*/ 24 w 65"/>
                <a:gd name="T27" fmla="*/ 32 h 73"/>
                <a:gd name="T28" fmla="*/ 47 w 65"/>
                <a:gd name="T29" fmla="*/ 22 h 73"/>
                <a:gd name="T30" fmla="*/ 32 w 65"/>
                <a:gd name="T31" fmla="*/ 10 h 73"/>
                <a:gd name="T32" fmla="*/ 14 w 65"/>
                <a:gd name="T33" fmla="*/ 23 h 73"/>
                <a:gd name="T34" fmla="*/ 3 w 65"/>
                <a:gd name="T35" fmla="*/ 23 h 73"/>
                <a:gd name="T36" fmla="*/ 32 w 65"/>
                <a:gd name="T37" fmla="*/ 0 h 73"/>
                <a:gd name="T38" fmla="*/ 58 w 65"/>
                <a:gd name="T39" fmla="*/ 19 h 73"/>
                <a:gd name="T40" fmla="*/ 58 w 65"/>
                <a:gd name="T41" fmla="*/ 55 h 73"/>
                <a:gd name="T42" fmla="*/ 62 w 65"/>
                <a:gd name="T43" fmla="*/ 63 h 73"/>
                <a:gd name="T44" fmla="*/ 65 w 65"/>
                <a:gd name="T45" fmla="*/ 62 h 73"/>
                <a:gd name="T46" fmla="*/ 65 w 65"/>
                <a:gd name="T47" fmla="*/ 7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3">
                  <a:moveTo>
                    <a:pt x="47" y="35"/>
                  </a:moveTo>
                  <a:lnTo>
                    <a:pt x="47" y="35"/>
                  </a:lnTo>
                  <a:cubicBezTo>
                    <a:pt x="42" y="39"/>
                    <a:pt x="34" y="39"/>
                    <a:pt x="26" y="40"/>
                  </a:cubicBezTo>
                  <a:cubicBezTo>
                    <a:pt x="19" y="41"/>
                    <a:pt x="12" y="44"/>
                    <a:pt x="12" y="52"/>
                  </a:cubicBezTo>
                  <a:cubicBezTo>
                    <a:pt x="12" y="60"/>
                    <a:pt x="19" y="63"/>
                    <a:pt x="26" y="63"/>
                  </a:cubicBezTo>
                  <a:cubicBezTo>
                    <a:pt x="41" y="63"/>
                    <a:pt x="47" y="53"/>
                    <a:pt x="47" y="47"/>
                  </a:cubicBezTo>
                  <a:lnTo>
                    <a:pt x="47" y="35"/>
                  </a:lnTo>
                  <a:close/>
                  <a:moveTo>
                    <a:pt x="65" y="71"/>
                  </a:moveTo>
                  <a:lnTo>
                    <a:pt x="65" y="71"/>
                  </a:lnTo>
                  <a:cubicBezTo>
                    <a:pt x="63" y="72"/>
                    <a:pt x="61" y="73"/>
                    <a:pt x="57" y="73"/>
                  </a:cubicBezTo>
                  <a:cubicBezTo>
                    <a:pt x="51" y="73"/>
                    <a:pt x="47" y="69"/>
                    <a:pt x="47" y="62"/>
                  </a:cubicBezTo>
                  <a:cubicBezTo>
                    <a:pt x="41" y="69"/>
                    <a:pt x="33" y="73"/>
                    <a:pt x="23" y="73"/>
                  </a:cubicBezTo>
                  <a:cubicBezTo>
                    <a:pt x="11" y="73"/>
                    <a:pt x="0" y="67"/>
                    <a:pt x="0" y="53"/>
                  </a:cubicBezTo>
                  <a:cubicBezTo>
                    <a:pt x="0" y="38"/>
                    <a:pt x="12" y="34"/>
                    <a:pt x="24" y="32"/>
                  </a:cubicBezTo>
                  <a:cubicBezTo>
                    <a:pt x="36" y="30"/>
                    <a:pt x="47" y="30"/>
                    <a:pt x="47" y="22"/>
                  </a:cubicBezTo>
                  <a:cubicBezTo>
                    <a:pt x="47" y="12"/>
                    <a:pt x="39" y="10"/>
                    <a:pt x="32" y="10"/>
                  </a:cubicBezTo>
                  <a:cubicBezTo>
                    <a:pt x="22" y="10"/>
                    <a:pt x="15" y="13"/>
                    <a:pt x="14" y="23"/>
                  </a:cubicBezTo>
                  <a:lnTo>
                    <a:pt x="3" y="23"/>
                  </a:lnTo>
                  <a:cubicBezTo>
                    <a:pt x="4" y="6"/>
                    <a:pt x="17" y="0"/>
                    <a:pt x="32" y="0"/>
                  </a:cubicBezTo>
                  <a:cubicBezTo>
                    <a:pt x="45" y="0"/>
                    <a:pt x="58" y="3"/>
                    <a:pt x="58" y="19"/>
                  </a:cubicBezTo>
                  <a:lnTo>
                    <a:pt x="58" y="55"/>
                  </a:lnTo>
                  <a:cubicBezTo>
                    <a:pt x="58" y="60"/>
                    <a:pt x="58" y="63"/>
                    <a:pt x="62" y="63"/>
                  </a:cubicBezTo>
                  <a:cubicBezTo>
                    <a:pt x="63" y="63"/>
                    <a:pt x="64" y="62"/>
                    <a:pt x="65" y="62"/>
                  </a:cubicBezTo>
                  <a:lnTo>
                    <a:pt x="65" y="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6" name="Freeform 90"/>
            <p:cNvSpPr>
              <a:spLocks/>
            </p:cNvSpPr>
            <p:nvPr/>
          </p:nvSpPr>
          <p:spPr bwMode="auto">
            <a:xfrm>
              <a:off x="4672" y="2380"/>
              <a:ext cx="16" cy="40"/>
            </a:xfrm>
            <a:custGeom>
              <a:avLst/>
              <a:gdLst>
                <a:gd name="T0" fmla="*/ 24 w 37"/>
                <a:gd name="T1" fmla="*/ 21 h 90"/>
                <a:gd name="T2" fmla="*/ 24 w 37"/>
                <a:gd name="T3" fmla="*/ 21 h 90"/>
                <a:gd name="T4" fmla="*/ 37 w 37"/>
                <a:gd name="T5" fmla="*/ 21 h 90"/>
                <a:gd name="T6" fmla="*/ 37 w 37"/>
                <a:gd name="T7" fmla="*/ 31 h 90"/>
                <a:gd name="T8" fmla="*/ 24 w 37"/>
                <a:gd name="T9" fmla="*/ 31 h 90"/>
                <a:gd name="T10" fmla="*/ 24 w 37"/>
                <a:gd name="T11" fmla="*/ 74 h 90"/>
                <a:gd name="T12" fmla="*/ 32 w 37"/>
                <a:gd name="T13" fmla="*/ 80 h 90"/>
                <a:gd name="T14" fmla="*/ 37 w 37"/>
                <a:gd name="T15" fmla="*/ 80 h 90"/>
                <a:gd name="T16" fmla="*/ 37 w 37"/>
                <a:gd name="T17" fmla="*/ 90 h 90"/>
                <a:gd name="T18" fmla="*/ 29 w 37"/>
                <a:gd name="T19" fmla="*/ 90 h 90"/>
                <a:gd name="T20" fmla="*/ 12 w 37"/>
                <a:gd name="T21" fmla="*/ 75 h 90"/>
                <a:gd name="T22" fmla="*/ 12 w 37"/>
                <a:gd name="T23" fmla="*/ 31 h 90"/>
                <a:gd name="T24" fmla="*/ 0 w 37"/>
                <a:gd name="T25" fmla="*/ 31 h 90"/>
                <a:gd name="T26" fmla="*/ 0 w 37"/>
                <a:gd name="T27" fmla="*/ 21 h 90"/>
                <a:gd name="T28" fmla="*/ 12 w 37"/>
                <a:gd name="T29" fmla="*/ 21 h 90"/>
                <a:gd name="T30" fmla="*/ 12 w 37"/>
                <a:gd name="T31" fmla="*/ 0 h 90"/>
                <a:gd name="T32" fmla="*/ 24 w 37"/>
                <a:gd name="T33" fmla="*/ 0 h 90"/>
                <a:gd name="T34" fmla="*/ 24 w 37"/>
                <a:gd name="T35" fmla="*/ 2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90">
                  <a:moveTo>
                    <a:pt x="24" y="21"/>
                  </a:moveTo>
                  <a:lnTo>
                    <a:pt x="24" y="21"/>
                  </a:lnTo>
                  <a:lnTo>
                    <a:pt x="37" y="21"/>
                  </a:lnTo>
                  <a:lnTo>
                    <a:pt x="37" y="31"/>
                  </a:lnTo>
                  <a:lnTo>
                    <a:pt x="24" y="31"/>
                  </a:lnTo>
                  <a:lnTo>
                    <a:pt x="24" y="74"/>
                  </a:lnTo>
                  <a:cubicBezTo>
                    <a:pt x="24" y="79"/>
                    <a:pt x="25" y="80"/>
                    <a:pt x="32" y="80"/>
                  </a:cubicBezTo>
                  <a:lnTo>
                    <a:pt x="37" y="80"/>
                  </a:lnTo>
                  <a:lnTo>
                    <a:pt x="37" y="90"/>
                  </a:lnTo>
                  <a:lnTo>
                    <a:pt x="29" y="90"/>
                  </a:lnTo>
                  <a:cubicBezTo>
                    <a:pt x="17" y="90"/>
                    <a:pt x="12" y="88"/>
                    <a:pt x="12" y="75"/>
                  </a:cubicBezTo>
                  <a:lnTo>
                    <a:pt x="12" y="31"/>
                  </a:lnTo>
                  <a:lnTo>
                    <a:pt x="0" y="31"/>
                  </a:lnTo>
                  <a:lnTo>
                    <a:pt x="0" y="21"/>
                  </a:lnTo>
                  <a:lnTo>
                    <a:pt x="12" y="21"/>
                  </a:lnTo>
                  <a:lnTo>
                    <a:pt x="12" y="0"/>
                  </a:lnTo>
                  <a:lnTo>
                    <a:pt x="24" y="0"/>
                  </a:lnTo>
                  <a:lnTo>
                    <a:pt x="24"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7" name="Freeform 91"/>
            <p:cNvSpPr>
              <a:spLocks noEditPoints="1"/>
            </p:cNvSpPr>
            <p:nvPr/>
          </p:nvSpPr>
          <p:spPr bwMode="auto">
            <a:xfrm>
              <a:off x="4694" y="2378"/>
              <a:ext cx="5" cy="42"/>
            </a:xfrm>
            <a:custGeom>
              <a:avLst/>
              <a:gdLst>
                <a:gd name="T0" fmla="*/ 0 w 12"/>
                <a:gd name="T1" fmla="*/ 26 h 95"/>
                <a:gd name="T2" fmla="*/ 0 w 12"/>
                <a:gd name="T3" fmla="*/ 26 h 95"/>
                <a:gd name="T4" fmla="*/ 12 w 12"/>
                <a:gd name="T5" fmla="*/ 26 h 95"/>
                <a:gd name="T6" fmla="*/ 12 w 12"/>
                <a:gd name="T7" fmla="*/ 95 h 95"/>
                <a:gd name="T8" fmla="*/ 0 w 12"/>
                <a:gd name="T9" fmla="*/ 95 h 95"/>
                <a:gd name="T10" fmla="*/ 0 w 12"/>
                <a:gd name="T11" fmla="*/ 26 h 95"/>
                <a:gd name="T12" fmla="*/ 12 w 12"/>
                <a:gd name="T13" fmla="*/ 14 h 95"/>
                <a:gd name="T14" fmla="*/ 12 w 12"/>
                <a:gd name="T15" fmla="*/ 14 h 95"/>
                <a:gd name="T16" fmla="*/ 0 w 12"/>
                <a:gd name="T17" fmla="*/ 14 h 95"/>
                <a:gd name="T18" fmla="*/ 0 w 12"/>
                <a:gd name="T19" fmla="*/ 0 h 95"/>
                <a:gd name="T20" fmla="*/ 12 w 12"/>
                <a:gd name="T21" fmla="*/ 0 h 95"/>
                <a:gd name="T22" fmla="*/ 12 w 12"/>
                <a:gd name="T23"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95">
                  <a:moveTo>
                    <a:pt x="0" y="26"/>
                  </a:moveTo>
                  <a:lnTo>
                    <a:pt x="0" y="26"/>
                  </a:lnTo>
                  <a:lnTo>
                    <a:pt x="12" y="26"/>
                  </a:lnTo>
                  <a:lnTo>
                    <a:pt x="12" y="95"/>
                  </a:lnTo>
                  <a:lnTo>
                    <a:pt x="0" y="95"/>
                  </a:lnTo>
                  <a:lnTo>
                    <a:pt x="0" y="26"/>
                  </a:lnTo>
                  <a:close/>
                  <a:moveTo>
                    <a:pt x="12" y="14"/>
                  </a:moveTo>
                  <a:lnTo>
                    <a:pt x="12" y="14"/>
                  </a:lnTo>
                  <a:lnTo>
                    <a:pt x="0" y="14"/>
                  </a:lnTo>
                  <a:lnTo>
                    <a:pt x="0" y="0"/>
                  </a:lnTo>
                  <a:lnTo>
                    <a:pt x="12" y="0"/>
                  </a:lnTo>
                  <a:lnTo>
                    <a:pt x="12"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8" name="Freeform 92"/>
            <p:cNvSpPr>
              <a:spLocks noEditPoints="1"/>
            </p:cNvSpPr>
            <p:nvPr/>
          </p:nvSpPr>
          <p:spPr bwMode="auto">
            <a:xfrm>
              <a:off x="4706" y="2388"/>
              <a:ext cx="29" cy="32"/>
            </a:xfrm>
            <a:custGeom>
              <a:avLst/>
              <a:gdLst>
                <a:gd name="T0" fmla="*/ 33 w 67"/>
                <a:gd name="T1" fmla="*/ 63 h 73"/>
                <a:gd name="T2" fmla="*/ 33 w 67"/>
                <a:gd name="T3" fmla="*/ 63 h 73"/>
                <a:gd name="T4" fmla="*/ 55 w 67"/>
                <a:gd name="T5" fmla="*/ 37 h 73"/>
                <a:gd name="T6" fmla="*/ 33 w 67"/>
                <a:gd name="T7" fmla="*/ 10 h 73"/>
                <a:gd name="T8" fmla="*/ 12 w 67"/>
                <a:gd name="T9" fmla="*/ 37 h 73"/>
                <a:gd name="T10" fmla="*/ 33 w 67"/>
                <a:gd name="T11" fmla="*/ 63 h 73"/>
                <a:gd name="T12" fmla="*/ 33 w 67"/>
                <a:gd name="T13" fmla="*/ 0 h 73"/>
                <a:gd name="T14" fmla="*/ 33 w 67"/>
                <a:gd name="T15" fmla="*/ 0 h 73"/>
                <a:gd name="T16" fmla="*/ 67 w 67"/>
                <a:gd name="T17" fmla="*/ 37 h 73"/>
                <a:gd name="T18" fmla="*/ 33 w 67"/>
                <a:gd name="T19" fmla="*/ 73 h 73"/>
                <a:gd name="T20" fmla="*/ 0 w 67"/>
                <a:gd name="T21" fmla="*/ 37 h 73"/>
                <a:gd name="T22" fmla="*/ 33 w 67"/>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3">
                  <a:moveTo>
                    <a:pt x="33" y="63"/>
                  </a:moveTo>
                  <a:lnTo>
                    <a:pt x="33" y="63"/>
                  </a:lnTo>
                  <a:cubicBezTo>
                    <a:pt x="45" y="63"/>
                    <a:pt x="55" y="53"/>
                    <a:pt x="55" y="37"/>
                  </a:cubicBezTo>
                  <a:cubicBezTo>
                    <a:pt x="55" y="20"/>
                    <a:pt x="45" y="10"/>
                    <a:pt x="33" y="10"/>
                  </a:cubicBezTo>
                  <a:cubicBezTo>
                    <a:pt x="21" y="10"/>
                    <a:pt x="12" y="20"/>
                    <a:pt x="12" y="37"/>
                  </a:cubicBezTo>
                  <a:cubicBezTo>
                    <a:pt x="12" y="53"/>
                    <a:pt x="21" y="63"/>
                    <a:pt x="33" y="63"/>
                  </a:cubicBezTo>
                  <a:close/>
                  <a:moveTo>
                    <a:pt x="33" y="0"/>
                  </a:moveTo>
                  <a:lnTo>
                    <a:pt x="33" y="0"/>
                  </a:lnTo>
                  <a:cubicBezTo>
                    <a:pt x="55" y="0"/>
                    <a:pt x="67" y="16"/>
                    <a:pt x="67" y="37"/>
                  </a:cubicBezTo>
                  <a:cubicBezTo>
                    <a:pt x="67" y="57"/>
                    <a:pt x="55" y="73"/>
                    <a:pt x="33" y="73"/>
                  </a:cubicBezTo>
                  <a:cubicBezTo>
                    <a:pt x="11" y="73"/>
                    <a:pt x="0" y="57"/>
                    <a:pt x="0" y="37"/>
                  </a:cubicBezTo>
                  <a:cubicBezTo>
                    <a:pt x="0" y="16"/>
                    <a:pt x="11" y="0"/>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9" name="Freeform 93"/>
            <p:cNvSpPr>
              <a:spLocks/>
            </p:cNvSpPr>
            <p:nvPr/>
          </p:nvSpPr>
          <p:spPr bwMode="auto">
            <a:xfrm>
              <a:off x="4741" y="2388"/>
              <a:ext cx="25" cy="32"/>
            </a:xfrm>
            <a:custGeom>
              <a:avLst/>
              <a:gdLst>
                <a:gd name="T0" fmla="*/ 0 w 57"/>
                <a:gd name="T1" fmla="*/ 2 h 71"/>
                <a:gd name="T2" fmla="*/ 0 w 57"/>
                <a:gd name="T3" fmla="*/ 2 h 71"/>
                <a:gd name="T4" fmla="*/ 11 w 57"/>
                <a:gd name="T5" fmla="*/ 2 h 71"/>
                <a:gd name="T6" fmla="*/ 11 w 57"/>
                <a:gd name="T7" fmla="*/ 13 h 71"/>
                <a:gd name="T8" fmla="*/ 11 w 57"/>
                <a:gd name="T9" fmla="*/ 13 h 71"/>
                <a:gd name="T10" fmla="*/ 33 w 57"/>
                <a:gd name="T11" fmla="*/ 0 h 71"/>
                <a:gd name="T12" fmla="*/ 57 w 57"/>
                <a:gd name="T13" fmla="*/ 26 h 71"/>
                <a:gd name="T14" fmla="*/ 57 w 57"/>
                <a:gd name="T15" fmla="*/ 71 h 71"/>
                <a:gd name="T16" fmla="*/ 46 w 57"/>
                <a:gd name="T17" fmla="*/ 71 h 71"/>
                <a:gd name="T18" fmla="*/ 46 w 57"/>
                <a:gd name="T19" fmla="*/ 24 h 71"/>
                <a:gd name="T20" fmla="*/ 32 w 57"/>
                <a:gd name="T21" fmla="*/ 10 h 71"/>
                <a:gd name="T22" fmla="*/ 11 w 57"/>
                <a:gd name="T23" fmla="*/ 32 h 71"/>
                <a:gd name="T24" fmla="*/ 11 w 57"/>
                <a:gd name="T25" fmla="*/ 71 h 71"/>
                <a:gd name="T26" fmla="*/ 0 w 57"/>
                <a:gd name="T27" fmla="*/ 71 h 71"/>
                <a:gd name="T28" fmla="*/ 0 w 57"/>
                <a:gd name="T29"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1">
                  <a:moveTo>
                    <a:pt x="0" y="2"/>
                  </a:moveTo>
                  <a:lnTo>
                    <a:pt x="0" y="2"/>
                  </a:lnTo>
                  <a:lnTo>
                    <a:pt x="11" y="2"/>
                  </a:lnTo>
                  <a:lnTo>
                    <a:pt x="11" y="13"/>
                  </a:lnTo>
                  <a:lnTo>
                    <a:pt x="11" y="13"/>
                  </a:lnTo>
                  <a:cubicBezTo>
                    <a:pt x="16" y="4"/>
                    <a:pt x="23" y="0"/>
                    <a:pt x="33" y="0"/>
                  </a:cubicBezTo>
                  <a:cubicBezTo>
                    <a:pt x="51" y="0"/>
                    <a:pt x="57" y="11"/>
                    <a:pt x="57" y="26"/>
                  </a:cubicBezTo>
                  <a:lnTo>
                    <a:pt x="57" y="71"/>
                  </a:lnTo>
                  <a:lnTo>
                    <a:pt x="46" y="71"/>
                  </a:lnTo>
                  <a:lnTo>
                    <a:pt x="46" y="24"/>
                  </a:lnTo>
                  <a:cubicBezTo>
                    <a:pt x="46" y="16"/>
                    <a:pt x="40" y="10"/>
                    <a:pt x="32" y="10"/>
                  </a:cubicBezTo>
                  <a:cubicBezTo>
                    <a:pt x="18" y="10"/>
                    <a:pt x="11" y="20"/>
                    <a:pt x="11" y="32"/>
                  </a:cubicBezTo>
                  <a:lnTo>
                    <a:pt x="11" y="71"/>
                  </a:lnTo>
                  <a:lnTo>
                    <a:pt x="0" y="71"/>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0" name="Freeform 94"/>
            <p:cNvSpPr>
              <a:spLocks/>
            </p:cNvSpPr>
            <p:nvPr/>
          </p:nvSpPr>
          <p:spPr bwMode="auto">
            <a:xfrm>
              <a:off x="4504" y="2435"/>
              <a:ext cx="33" cy="44"/>
            </a:xfrm>
            <a:custGeom>
              <a:avLst/>
              <a:gdLst>
                <a:gd name="T0" fmla="*/ 60 w 76"/>
                <a:gd name="T1" fmla="*/ 30 h 100"/>
                <a:gd name="T2" fmla="*/ 60 w 76"/>
                <a:gd name="T3" fmla="*/ 30 h 100"/>
                <a:gd name="T4" fmla="*/ 37 w 76"/>
                <a:gd name="T5" fmla="*/ 11 h 100"/>
                <a:gd name="T6" fmla="*/ 15 w 76"/>
                <a:gd name="T7" fmla="*/ 27 h 100"/>
                <a:gd name="T8" fmla="*/ 46 w 76"/>
                <a:gd name="T9" fmla="*/ 44 h 100"/>
                <a:gd name="T10" fmla="*/ 76 w 76"/>
                <a:gd name="T11" fmla="*/ 71 h 100"/>
                <a:gd name="T12" fmla="*/ 39 w 76"/>
                <a:gd name="T13" fmla="*/ 100 h 100"/>
                <a:gd name="T14" fmla="*/ 0 w 76"/>
                <a:gd name="T15" fmla="*/ 66 h 100"/>
                <a:gd name="T16" fmla="*/ 12 w 76"/>
                <a:gd name="T17" fmla="*/ 66 h 100"/>
                <a:gd name="T18" fmla="*/ 39 w 76"/>
                <a:gd name="T19" fmla="*/ 89 h 100"/>
                <a:gd name="T20" fmla="*/ 64 w 76"/>
                <a:gd name="T21" fmla="*/ 72 h 100"/>
                <a:gd name="T22" fmla="*/ 33 w 76"/>
                <a:gd name="T23" fmla="*/ 53 h 100"/>
                <a:gd name="T24" fmla="*/ 3 w 76"/>
                <a:gd name="T25" fmla="*/ 28 h 100"/>
                <a:gd name="T26" fmla="*/ 37 w 76"/>
                <a:gd name="T27" fmla="*/ 0 h 100"/>
                <a:gd name="T28" fmla="*/ 72 w 76"/>
                <a:gd name="T29" fmla="*/ 30 h 100"/>
                <a:gd name="T30" fmla="*/ 60 w 76"/>
                <a:gd name="T31" fmla="*/ 3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100">
                  <a:moveTo>
                    <a:pt x="60" y="30"/>
                  </a:moveTo>
                  <a:lnTo>
                    <a:pt x="60" y="30"/>
                  </a:lnTo>
                  <a:cubicBezTo>
                    <a:pt x="59" y="16"/>
                    <a:pt x="50" y="11"/>
                    <a:pt x="37" y="11"/>
                  </a:cubicBezTo>
                  <a:cubicBezTo>
                    <a:pt x="26" y="11"/>
                    <a:pt x="15" y="14"/>
                    <a:pt x="15" y="27"/>
                  </a:cubicBezTo>
                  <a:cubicBezTo>
                    <a:pt x="15" y="39"/>
                    <a:pt x="31" y="40"/>
                    <a:pt x="46" y="44"/>
                  </a:cubicBezTo>
                  <a:cubicBezTo>
                    <a:pt x="61" y="47"/>
                    <a:pt x="76" y="52"/>
                    <a:pt x="76" y="71"/>
                  </a:cubicBezTo>
                  <a:cubicBezTo>
                    <a:pt x="76" y="91"/>
                    <a:pt x="56" y="100"/>
                    <a:pt x="39" y="100"/>
                  </a:cubicBezTo>
                  <a:cubicBezTo>
                    <a:pt x="18" y="100"/>
                    <a:pt x="0" y="89"/>
                    <a:pt x="0" y="66"/>
                  </a:cubicBezTo>
                  <a:lnTo>
                    <a:pt x="12" y="66"/>
                  </a:lnTo>
                  <a:cubicBezTo>
                    <a:pt x="12" y="82"/>
                    <a:pt x="25" y="89"/>
                    <a:pt x="39" y="89"/>
                  </a:cubicBezTo>
                  <a:cubicBezTo>
                    <a:pt x="51" y="89"/>
                    <a:pt x="64" y="85"/>
                    <a:pt x="64" y="72"/>
                  </a:cubicBezTo>
                  <a:cubicBezTo>
                    <a:pt x="64" y="59"/>
                    <a:pt x="48" y="56"/>
                    <a:pt x="33" y="53"/>
                  </a:cubicBezTo>
                  <a:cubicBezTo>
                    <a:pt x="18" y="50"/>
                    <a:pt x="3" y="45"/>
                    <a:pt x="3" y="28"/>
                  </a:cubicBezTo>
                  <a:cubicBezTo>
                    <a:pt x="3" y="8"/>
                    <a:pt x="20" y="0"/>
                    <a:pt x="37" y="0"/>
                  </a:cubicBezTo>
                  <a:cubicBezTo>
                    <a:pt x="57" y="0"/>
                    <a:pt x="71" y="9"/>
                    <a:pt x="72" y="30"/>
                  </a:cubicBezTo>
                  <a:lnTo>
                    <a:pt x="60" y="3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1" name="Freeform 95"/>
            <p:cNvSpPr>
              <a:spLocks noEditPoints="1"/>
            </p:cNvSpPr>
            <p:nvPr/>
          </p:nvSpPr>
          <p:spPr bwMode="auto">
            <a:xfrm>
              <a:off x="4542" y="2447"/>
              <a:ext cx="29" cy="32"/>
            </a:xfrm>
            <a:custGeom>
              <a:avLst/>
              <a:gdLst>
                <a:gd name="T0" fmla="*/ 33 w 67"/>
                <a:gd name="T1" fmla="*/ 62 h 72"/>
                <a:gd name="T2" fmla="*/ 33 w 67"/>
                <a:gd name="T3" fmla="*/ 62 h 72"/>
                <a:gd name="T4" fmla="*/ 55 w 67"/>
                <a:gd name="T5" fmla="*/ 36 h 72"/>
                <a:gd name="T6" fmla="*/ 33 w 67"/>
                <a:gd name="T7" fmla="*/ 10 h 72"/>
                <a:gd name="T8" fmla="*/ 12 w 67"/>
                <a:gd name="T9" fmla="*/ 36 h 72"/>
                <a:gd name="T10" fmla="*/ 33 w 67"/>
                <a:gd name="T11" fmla="*/ 62 h 72"/>
                <a:gd name="T12" fmla="*/ 33 w 67"/>
                <a:gd name="T13" fmla="*/ 0 h 72"/>
                <a:gd name="T14" fmla="*/ 33 w 67"/>
                <a:gd name="T15" fmla="*/ 0 h 72"/>
                <a:gd name="T16" fmla="*/ 67 w 67"/>
                <a:gd name="T17" fmla="*/ 36 h 72"/>
                <a:gd name="T18" fmla="*/ 33 w 67"/>
                <a:gd name="T19" fmla="*/ 72 h 72"/>
                <a:gd name="T20" fmla="*/ 0 w 67"/>
                <a:gd name="T21" fmla="*/ 36 h 72"/>
                <a:gd name="T22" fmla="*/ 33 w 67"/>
                <a:gd name="T2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2">
                  <a:moveTo>
                    <a:pt x="33" y="62"/>
                  </a:moveTo>
                  <a:lnTo>
                    <a:pt x="33" y="62"/>
                  </a:lnTo>
                  <a:cubicBezTo>
                    <a:pt x="45" y="62"/>
                    <a:pt x="55" y="53"/>
                    <a:pt x="55" y="36"/>
                  </a:cubicBezTo>
                  <a:cubicBezTo>
                    <a:pt x="55" y="19"/>
                    <a:pt x="45" y="10"/>
                    <a:pt x="33" y="10"/>
                  </a:cubicBezTo>
                  <a:cubicBezTo>
                    <a:pt x="22" y="10"/>
                    <a:pt x="12" y="19"/>
                    <a:pt x="12" y="36"/>
                  </a:cubicBezTo>
                  <a:cubicBezTo>
                    <a:pt x="12" y="53"/>
                    <a:pt x="22" y="62"/>
                    <a:pt x="33" y="62"/>
                  </a:cubicBezTo>
                  <a:close/>
                  <a:moveTo>
                    <a:pt x="33" y="0"/>
                  </a:moveTo>
                  <a:lnTo>
                    <a:pt x="33" y="0"/>
                  </a:lnTo>
                  <a:cubicBezTo>
                    <a:pt x="55" y="0"/>
                    <a:pt x="67" y="16"/>
                    <a:pt x="67" y="36"/>
                  </a:cubicBezTo>
                  <a:cubicBezTo>
                    <a:pt x="67" y="56"/>
                    <a:pt x="55" y="72"/>
                    <a:pt x="33" y="72"/>
                  </a:cubicBezTo>
                  <a:cubicBezTo>
                    <a:pt x="12" y="72"/>
                    <a:pt x="0" y="56"/>
                    <a:pt x="0" y="36"/>
                  </a:cubicBezTo>
                  <a:cubicBezTo>
                    <a:pt x="0" y="16"/>
                    <a:pt x="12" y="0"/>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2" name="Freeform 96"/>
            <p:cNvSpPr>
              <a:spLocks/>
            </p:cNvSpPr>
            <p:nvPr/>
          </p:nvSpPr>
          <p:spPr bwMode="auto">
            <a:xfrm>
              <a:off x="4574" y="2436"/>
              <a:ext cx="17" cy="42"/>
            </a:xfrm>
            <a:custGeom>
              <a:avLst/>
              <a:gdLst>
                <a:gd name="T0" fmla="*/ 12 w 38"/>
                <a:gd name="T1" fmla="*/ 37 h 96"/>
                <a:gd name="T2" fmla="*/ 12 w 38"/>
                <a:gd name="T3" fmla="*/ 37 h 96"/>
                <a:gd name="T4" fmla="*/ 0 w 38"/>
                <a:gd name="T5" fmla="*/ 37 h 96"/>
                <a:gd name="T6" fmla="*/ 0 w 38"/>
                <a:gd name="T7" fmla="*/ 27 h 96"/>
                <a:gd name="T8" fmla="*/ 12 w 38"/>
                <a:gd name="T9" fmla="*/ 27 h 96"/>
                <a:gd name="T10" fmla="*/ 12 w 38"/>
                <a:gd name="T11" fmla="*/ 17 h 96"/>
                <a:gd name="T12" fmla="*/ 31 w 38"/>
                <a:gd name="T13" fmla="*/ 0 h 96"/>
                <a:gd name="T14" fmla="*/ 38 w 38"/>
                <a:gd name="T15" fmla="*/ 1 h 96"/>
                <a:gd name="T16" fmla="*/ 38 w 38"/>
                <a:gd name="T17" fmla="*/ 11 h 96"/>
                <a:gd name="T18" fmla="*/ 32 w 38"/>
                <a:gd name="T19" fmla="*/ 10 h 96"/>
                <a:gd name="T20" fmla="*/ 23 w 38"/>
                <a:gd name="T21" fmla="*/ 18 h 96"/>
                <a:gd name="T22" fmla="*/ 23 w 38"/>
                <a:gd name="T23" fmla="*/ 27 h 96"/>
                <a:gd name="T24" fmla="*/ 37 w 38"/>
                <a:gd name="T25" fmla="*/ 27 h 96"/>
                <a:gd name="T26" fmla="*/ 37 w 38"/>
                <a:gd name="T27" fmla="*/ 37 h 96"/>
                <a:gd name="T28" fmla="*/ 23 w 38"/>
                <a:gd name="T29" fmla="*/ 37 h 96"/>
                <a:gd name="T30" fmla="*/ 23 w 38"/>
                <a:gd name="T31" fmla="*/ 96 h 96"/>
                <a:gd name="T32" fmla="*/ 12 w 38"/>
                <a:gd name="T33" fmla="*/ 96 h 96"/>
                <a:gd name="T34" fmla="*/ 12 w 38"/>
                <a:gd name="T35"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96">
                  <a:moveTo>
                    <a:pt x="12" y="37"/>
                  </a:moveTo>
                  <a:lnTo>
                    <a:pt x="12" y="37"/>
                  </a:lnTo>
                  <a:lnTo>
                    <a:pt x="0" y="37"/>
                  </a:lnTo>
                  <a:lnTo>
                    <a:pt x="0" y="27"/>
                  </a:lnTo>
                  <a:lnTo>
                    <a:pt x="12" y="27"/>
                  </a:lnTo>
                  <a:lnTo>
                    <a:pt x="12" y="17"/>
                  </a:lnTo>
                  <a:cubicBezTo>
                    <a:pt x="12" y="6"/>
                    <a:pt x="19" y="0"/>
                    <a:pt x="31" y="0"/>
                  </a:cubicBezTo>
                  <a:cubicBezTo>
                    <a:pt x="33" y="0"/>
                    <a:pt x="36" y="0"/>
                    <a:pt x="38" y="1"/>
                  </a:cubicBezTo>
                  <a:lnTo>
                    <a:pt x="38" y="11"/>
                  </a:lnTo>
                  <a:cubicBezTo>
                    <a:pt x="36" y="10"/>
                    <a:pt x="34" y="10"/>
                    <a:pt x="32" y="10"/>
                  </a:cubicBezTo>
                  <a:cubicBezTo>
                    <a:pt x="27" y="10"/>
                    <a:pt x="23" y="12"/>
                    <a:pt x="23" y="18"/>
                  </a:cubicBezTo>
                  <a:lnTo>
                    <a:pt x="23" y="27"/>
                  </a:lnTo>
                  <a:lnTo>
                    <a:pt x="37" y="27"/>
                  </a:lnTo>
                  <a:lnTo>
                    <a:pt x="37" y="37"/>
                  </a:lnTo>
                  <a:lnTo>
                    <a:pt x="23" y="37"/>
                  </a:lnTo>
                  <a:lnTo>
                    <a:pt x="23" y="96"/>
                  </a:lnTo>
                  <a:lnTo>
                    <a:pt x="12" y="96"/>
                  </a:lnTo>
                  <a:lnTo>
                    <a:pt x="12" y="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3" name="Freeform 97"/>
            <p:cNvSpPr>
              <a:spLocks/>
            </p:cNvSpPr>
            <p:nvPr/>
          </p:nvSpPr>
          <p:spPr bwMode="auto">
            <a:xfrm>
              <a:off x="4591" y="2439"/>
              <a:ext cx="16" cy="39"/>
            </a:xfrm>
            <a:custGeom>
              <a:avLst/>
              <a:gdLst>
                <a:gd name="T0" fmla="*/ 24 w 37"/>
                <a:gd name="T1" fmla="*/ 20 h 89"/>
                <a:gd name="T2" fmla="*/ 24 w 37"/>
                <a:gd name="T3" fmla="*/ 20 h 89"/>
                <a:gd name="T4" fmla="*/ 37 w 37"/>
                <a:gd name="T5" fmla="*/ 20 h 89"/>
                <a:gd name="T6" fmla="*/ 37 w 37"/>
                <a:gd name="T7" fmla="*/ 30 h 89"/>
                <a:gd name="T8" fmla="*/ 24 w 37"/>
                <a:gd name="T9" fmla="*/ 30 h 89"/>
                <a:gd name="T10" fmla="*/ 24 w 37"/>
                <a:gd name="T11" fmla="*/ 73 h 89"/>
                <a:gd name="T12" fmla="*/ 32 w 37"/>
                <a:gd name="T13" fmla="*/ 79 h 89"/>
                <a:gd name="T14" fmla="*/ 37 w 37"/>
                <a:gd name="T15" fmla="*/ 79 h 89"/>
                <a:gd name="T16" fmla="*/ 37 w 37"/>
                <a:gd name="T17" fmla="*/ 89 h 89"/>
                <a:gd name="T18" fmla="*/ 29 w 37"/>
                <a:gd name="T19" fmla="*/ 89 h 89"/>
                <a:gd name="T20" fmla="*/ 12 w 37"/>
                <a:gd name="T21" fmla="*/ 74 h 89"/>
                <a:gd name="T22" fmla="*/ 12 w 37"/>
                <a:gd name="T23" fmla="*/ 30 h 89"/>
                <a:gd name="T24" fmla="*/ 0 w 37"/>
                <a:gd name="T25" fmla="*/ 30 h 89"/>
                <a:gd name="T26" fmla="*/ 0 w 37"/>
                <a:gd name="T27" fmla="*/ 20 h 89"/>
                <a:gd name="T28" fmla="*/ 12 w 37"/>
                <a:gd name="T29" fmla="*/ 20 h 89"/>
                <a:gd name="T30" fmla="*/ 12 w 37"/>
                <a:gd name="T31" fmla="*/ 0 h 89"/>
                <a:gd name="T32" fmla="*/ 24 w 37"/>
                <a:gd name="T33" fmla="*/ 0 h 89"/>
                <a:gd name="T34" fmla="*/ 24 w 37"/>
                <a:gd name="T35" fmla="*/ 2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89">
                  <a:moveTo>
                    <a:pt x="24" y="20"/>
                  </a:moveTo>
                  <a:lnTo>
                    <a:pt x="24" y="20"/>
                  </a:lnTo>
                  <a:lnTo>
                    <a:pt x="37" y="20"/>
                  </a:lnTo>
                  <a:lnTo>
                    <a:pt x="37" y="30"/>
                  </a:lnTo>
                  <a:lnTo>
                    <a:pt x="24" y="30"/>
                  </a:lnTo>
                  <a:lnTo>
                    <a:pt x="24" y="73"/>
                  </a:lnTo>
                  <a:cubicBezTo>
                    <a:pt x="24" y="78"/>
                    <a:pt x="25" y="79"/>
                    <a:pt x="32" y="79"/>
                  </a:cubicBezTo>
                  <a:lnTo>
                    <a:pt x="37" y="79"/>
                  </a:lnTo>
                  <a:lnTo>
                    <a:pt x="37" y="89"/>
                  </a:lnTo>
                  <a:lnTo>
                    <a:pt x="29" y="89"/>
                  </a:lnTo>
                  <a:cubicBezTo>
                    <a:pt x="17" y="89"/>
                    <a:pt x="12" y="87"/>
                    <a:pt x="12" y="74"/>
                  </a:cubicBezTo>
                  <a:lnTo>
                    <a:pt x="12" y="30"/>
                  </a:lnTo>
                  <a:lnTo>
                    <a:pt x="0" y="30"/>
                  </a:lnTo>
                  <a:lnTo>
                    <a:pt x="0" y="20"/>
                  </a:lnTo>
                  <a:lnTo>
                    <a:pt x="12" y="20"/>
                  </a:lnTo>
                  <a:lnTo>
                    <a:pt x="12" y="0"/>
                  </a:lnTo>
                  <a:lnTo>
                    <a:pt x="24" y="0"/>
                  </a:lnTo>
                  <a:lnTo>
                    <a:pt x="24" y="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4" name="Freeform 98"/>
            <p:cNvSpPr>
              <a:spLocks/>
            </p:cNvSpPr>
            <p:nvPr/>
          </p:nvSpPr>
          <p:spPr bwMode="auto">
            <a:xfrm>
              <a:off x="4611" y="2448"/>
              <a:ext cx="42" cy="30"/>
            </a:xfrm>
            <a:custGeom>
              <a:avLst/>
              <a:gdLst>
                <a:gd name="T0" fmla="*/ 74 w 96"/>
                <a:gd name="T1" fmla="*/ 69 h 69"/>
                <a:gd name="T2" fmla="*/ 74 w 96"/>
                <a:gd name="T3" fmla="*/ 69 h 69"/>
                <a:gd name="T4" fmla="*/ 62 w 96"/>
                <a:gd name="T5" fmla="*/ 69 h 69"/>
                <a:gd name="T6" fmla="*/ 48 w 96"/>
                <a:gd name="T7" fmla="*/ 15 h 69"/>
                <a:gd name="T8" fmla="*/ 48 w 96"/>
                <a:gd name="T9" fmla="*/ 15 h 69"/>
                <a:gd name="T10" fmla="*/ 34 w 96"/>
                <a:gd name="T11" fmla="*/ 69 h 69"/>
                <a:gd name="T12" fmla="*/ 22 w 96"/>
                <a:gd name="T13" fmla="*/ 69 h 69"/>
                <a:gd name="T14" fmla="*/ 0 w 96"/>
                <a:gd name="T15" fmla="*/ 0 h 69"/>
                <a:gd name="T16" fmla="*/ 12 w 96"/>
                <a:gd name="T17" fmla="*/ 0 h 69"/>
                <a:gd name="T18" fmla="*/ 28 w 96"/>
                <a:gd name="T19" fmla="*/ 57 h 69"/>
                <a:gd name="T20" fmla="*/ 28 w 96"/>
                <a:gd name="T21" fmla="*/ 57 h 69"/>
                <a:gd name="T22" fmla="*/ 42 w 96"/>
                <a:gd name="T23" fmla="*/ 0 h 69"/>
                <a:gd name="T24" fmla="*/ 54 w 96"/>
                <a:gd name="T25" fmla="*/ 0 h 69"/>
                <a:gd name="T26" fmla="*/ 69 w 96"/>
                <a:gd name="T27" fmla="*/ 57 h 69"/>
                <a:gd name="T28" fmla="*/ 69 w 96"/>
                <a:gd name="T29" fmla="*/ 57 h 69"/>
                <a:gd name="T30" fmla="*/ 84 w 96"/>
                <a:gd name="T31" fmla="*/ 0 h 69"/>
                <a:gd name="T32" fmla="*/ 96 w 96"/>
                <a:gd name="T33" fmla="*/ 0 h 69"/>
                <a:gd name="T34" fmla="*/ 74 w 96"/>
                <a:gd name="T35"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9">
                  <a:moveTo>
                    <a:pt x="74" y="69"/>
                  </a:moveTo>
                  <a:lnTo>
                    <a:pt x="74" y="69"/>
                  </a:lnTo>
                  <a:lnTo>
                    <a:pt x="62" y="69"/>
                  </a:lnTo>
                  <a:lnTo>
                    <a:pt x="48" y="15"/>
                  </a:lnTo>
                  <a:lnTo>
                    <a:pt x="48" y="15"/>
                  </a:lnTo>
                  <a:lnTo>
                    <a:pt x="34" y="69"/>
                  </a:lnTo>
                  <a:lnTo>
                    <a:pt x="22" y="69"/>
                  </a:lnTo>
                  <a:lnTo>
                    <a:pt x="0" y="0"/>
                  </a:lnTo>
                  <a:lnTo>
                    <a:pt x="12" y="0"/>
                  </a:lnTo>
                  <a:lnTo>
                    <a:pt x="28" y="57"/>
                  </a:lnTo>
                  <a:lnTo>
                    <a:pt x="28" y="57"/>
                  </a:lnTo>
                  <a:lnTo>
                    <a:pt x="42" y="0"/>
                  </a:lnTo>
                  <a:lnTo>
                    <a:pt x="54" y="0"/>
                  </a:lnTo>
                  <a:lnTo>
                    <a:pt x="69" y="57"/>
                  </a:lnTo>
                  <a:lnTo>
                    <a:pt x="69" y="57"/>
                  </a:lnTo>
                  <a:lnTo>
                    <a:pt x="84" y="0"/>
                  </a:lnTo>
                  <a:lnTo>
                    <a:pt x="96" y="0"/>
                  </a:lnTo>
                  <a:lnTo>
                    <a:pt x="74" y="6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5" name="Freeform 99"/>
            <p:cNvSpPr>
              <a:spLocks noEditPoints="1"/>
            </p:cNvSpPr>
            <p:nvPr/>
          </p:nvSpPr>
          <p:spPr bwMode="auto">
            <a:xfrm>
              <a:off x="4656" y="2447"/>
              <a:ext cx="29" cy="32"/>
            </a:xfrm>
            <a:custGeom>
              <a:avLst/>
              <a:gdLst>
                <a:gd name="T0" fmla="*/ 46 w 65"/>
                <a:gd name="T1" fmla="*/ 35 h 72"/>
                <a:gd name="T2" fmla="*/ 46 w 65"/>
                <a:gd name="T3" fmla="*/ 35 h 72"/>
                <a:gd name="T4" fmla="*/ 26 w 65"/>
                <a:gd name="T5" fmla="*/ 39 h 72"/>
                <a:gd name="T6" fmla="*/ 12 w 65"/>
                <a:gd name="T7" fmla="*/ 52 h 72"/>
                <a:gd name="T8" fmla="*/ 25 w 65"/>
                <a:gd name="T9" fmla="*/ 62 h 72"/>
                <a:gd name="T10" fmla="*/ 46 w 65"/>
                <a:gd name="T11" fmla="*/ 46 h 72"/>
                <a:gd name="T12" fmla="*/ 46 w 65"/>
                <a:gd name="T13" fmla="*/ 35 h 72"/>
                <a:gd name="T14" fmla="*/ 65 w 65"/>
                <a:gd name="T15" fmla="*/ 70 h 72"/>
                <a:gd name="T16" fmla="*/ 65 w 65"/>
                <a:gd name="T17" fmla="*/ 70 h 72"/>
                <a:gd name="T18" fmla="*/ 57 w 65"/>
                <a:gd name="T19" fmla="*/ 72 h 72"/>
                <a:gd name="T20" fmla="*/ 47 w 65"/>
                <a:gd name="T21" fmla="*/ 61 h 72"/>
                <a:gd name="T22" fmla="*/ 23 w 65"/>
                <a:gd name="T23" fmla="*/ 72 h 72"/>
                <a:gd name="T24" fmla="*/ 0 w 65"/>
                <a:gd name="T25" fmla="*/ 53 h 72"/>
                <a:gd name="T26" fmla="*/ 23 w 65"/>
                <a:gd name="T27" fmla="*/ 31 h 72"/>
                <a:gd name="T28" fmla="*/ 47 w 65"/>
                <a:gd name="T29" fmla="*/ 21 h 72"/>
                <a:gd name="T30" fmla="*/ 31 w 65"/>
                <a:gd name="T31" fmla="*/ 10 h 72"/>
                <a:gd name="T32" fmla="*/ 14 w 65"/>
                <a:gd name="T33" fmla="*/ 23 h 72"/>
                <a:gd name="T34" fmla="*/ 3 w 65"/>
                <a:gd name="T35" fmla="*/ 23 h 72"/>
                <a:gd name="T36" fmla="*/ 32 w 65"/>
                <a:gd name="T37" fmla="*/ 0 h 72"/>
                <a:gd name="T38" fmla="*/ 58 w 65"/>
                <a:gd name="T39" fmla="*/ 19 h 72"/>
                <a:gd name="T40" fmla="*/ 58 w 65"/>
                <a:gd name="T41" fmla="*/ 54 h 72"/>
                <a:gd name="T42" fmla="*/ 61 w 65"/>
                <a:gd name="T43" fmla="*/ 62 h 72"/>
                <a:gd name="T44" fmla="*/ 65 w 65"/>
                <a:gd name="T45" fmla="*/ 61 h 72"/>
                <a:gd name="T46" fmla="*/ 65 w 65"/>
                <a:gd name="T47" fmla="*/ 7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2">
                  <a:moveTo>
                    <a:pt x="46" y="35"/>
                  </a:moveTo>
                  <a:lnTo>
                    <a:pt x="46" y="35"/>
                  </a:lnTo>
                  <a:cubicBezTo>
                    <a:pt x="42" y="38"/>
                    <a:pt x="34" y="38"/>
                    <a:pt x="26" y="39"/>
                  </a:cubicBezTo>
                  <a:cubicBezTo>
                    <a:pt x="19" y="41"/>
                    <a:pt x="12" y="43"/>
                    <a:pt x="12" y="52"/>
                  </a:cubicBezTo>
                  <a:cubicBezTo>
                    <a:pt x="12" y="59"/>
                    <a:pt x="19" y="62"/>
                    <a:pt x="25" y="62"/>
                  </a:cubicBezTo>
                  <a:cubicBezTo>
                    <a:pt x="40" y="62"/>
                    <a:pt x="46" y="53"/>
                    <a:pt x="46" y="46"/>
                  </a:cubicBezTo>
                  <a:lnTo>
                    <a:pt x="46" y="35"/>
                  </a:lnTo>
                  <a:close/>
                  <a:moveTo>
                    <a:pt x="65" y="70"/>
                  </a:moveTo>
                  <a:lnTo>
                    <a:pt x="65" y="70"/>
                  </a:lnTo>
                  <a:cubicBezTo>
                    <a:pt x="63" y="71"/>
                    <a:pt x="60" y="72"/>
                    <a:pt x="57" y="72"/>
                  </a:cubicBezTo>
                  <a:cubicBezTo>
                    <a:pt x="51" y="72"/>
                    <a:pt x="47" y="69"/>
                    <a:pt x="47" y="61"/>
                  </a:cubicBezTo>
                  <a:cubicBezTo>
                    <a:pt x="41" y="69"/>
                    <a:pt x="32" y="72"/>
                    <a:pt x="23" y="72"/>
                  </a:cubicBezTo>
                  <a:cubicBezTo>
                    <a:pt x="10" y="72"/>
                    <a:pt x="0" y="66"/>
                    <a:pt x="0" y="53"/>
                  </a:cubicBezTo>
                  <a:cubicBezTo>
                    <a:pt x="0" y="37"/>
                    <a:pt x="12" y="34"/>
                    <a:pt x="23" y="31"/>
                  </a:cubicBezTo>
                  <a:cubicBezTo>
                    <a:pt x="36" y="29"/>
                    <a:pt x="47" y="30"/>
                    <a:pt x="47" y="21"/>
                  </a:cubicBezTo>
                  <a:cubicBezTo>
                    <a:pt x="47" y="11"/>
                    <a:pt x="38" y="10"/>
                    <a:pt x="31" y="10"/>
                  </a:cubicBezTo>
                  <a:cubicBezTo>
                    <a:pt x="22" y="10"/>
                    <a:pt x="15" y="13"/>
                    <a:pt x="14" y="23"/>
                  </a:cubicBezTo>
                  <a:lnTo>
                    <a:pt x="3" y="23"/>
                  </a:lnTo>
                  <a:cubicBezTo>
                    <a:pt x="3" y="6"/>
                    <a:pt x="17" y="0"/>
                    <a:pt x="32" y="0"/>
                  </a:cubicBezTo>
                  <a:cubicBezTo>
                    <a:pt x="44" y="0"/>
                    <a:pt x="58" y="3"/>
                    <a:pt x="58" y="19"/>
                  </a:cubicBezTo>
                  <a:lnTo>
                    <a:pt x="58" y="54"/>
                  </a:lnTo>
                  <a:cubicBezTo>
                    <a:pt x="58" y="59"/>
                    <a:pt x="58" y="62"/>
                    <a:pt x="61" y="62"/>
                  </a:cubicBezTo>
                  <a:cubicBezTo>
                    <a:pt x="62" y="62"/>
                    <a:pt x="63" y="62"/>
                    <a:pt x="65" y="61"/>
                  </a:cubicBezTo>
                  <a:lnTo>
                    <a:pt x="65" y="7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6" name="Freeform 100"/>
            <p:cNvSpPr>
              <a:spLocks/>
            </p:cNvSpPr>
            <p:nvPr/>
          </p:nvSpPr>
          <p:spPr bwMode="auto">
            <a:xfrm>
              <a:off x="4689" y="2447"/>
              <a:ext cx="16" cy="31"/>
            </a:xfrm>
            <a:custGeom>
              <a:avLst/>
              <a:gdLst>
                <a:gd name="T0" fmla="*/ 0 w 36"/>
                <a:gd name="T1" fmla="*/ 2 h 71"/>
                <a:gd name="T2" fmla="*/ 0 w 36"/>
                <a:gd name="T3" fmla="*/ 2 h 71"/>
                <a:gd name="T4" fmla="*/ 11 w 36"/>
                <a:gd name="T5" fmla="*/ 2 h 71"/>
                <a:gd name="T6" fmla="*/ 11 w 36"/>
                <a:gd name="T7" fmla="*/ 17 h 71"/>
                <a:gd name="T8" fmla="*/ 11 w 36"/>
                <a:gd name="T9" fmla="*/ 17 h 71"/>
                <a:gd name="T10" fmla="*/ 36 w 36"/>
                <a:gd name="T11" fmla="*/ 1 h 71"/>
                <a:gd name="T12" fmla="*/ 36 w 36"/>
                <a:gd name="T13" fmla="*/ 13 h 71"/>
                <a:gd name="T14" fmla="*/ 11 w 36"/>
                <a:gd name="T15" fmla="*/ 41 h 71"/>
                <a:gd name="T16" fmla="*/ 11 w 36"/>
                <a:gd name="T17" fmla="*/ 71 h 71"/>
                <a:gd name="T18" fmla="*/ 0 w 36"/>
                <a:gd name="T19" fmla="*/ 71 h 71"/>
                <a:gd name="T20" fmla="*/ 0 w 36"/>
                <a:gd name="T21"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1">
                  <a:moveTo>
                    <a:pt x="0" y="2"/>
                  </a:moveTo>
                  <a:lnTo>
                    <a:pt x="0" y="2"/>
                  </a:lnTo>
                  <a:lnTo>
                    <a:pt x="11" y="2"/>
                  </a:lnTo>
                  <a:lnTo>
                    <a:pt x="11" y="17"/>
                  </a:lnTo>
                  <a:lnTo>
                    <a:pt x="11" y="17"/>
                  </a:lnTo>
                  <a:cubicBezTo>
                    <a:pt x="16" y="6"/>
                    <a:pt x="24" y="0"/>
                    <a:pt x="36" y="1"/>
                  </a:cubicBezTo>
                  <a:lnTo>
                    <a:pt x="36" y="13"/>
                  </a:lnTo>
                  <a:cubicBezTo>
                    <a:pt x="18" y="13"/>
                    <a:pt x="11" y="23"/>
                    <a:pt x="11" y="41"/>
                  </a:cubicBezTo>
                  <a:lnTo>
                    <a:pt x="11" y="71"/>
                  </a:lnTo>
                  <a:lnTo>
                    <a:pt x="0" y="71"/>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7" name="Freeform 101"/>
            <p:cNvSpPr>
              <a:spLocks noEditPoints="1"/>
            </p:cNvSpPr>
            <p:nvPr/>
          </p:nvSpPr>
          <p:spPr bwMode="auto">
            <a:xfrm>
              <a:off x="4706" y="2447"/>
              <a:ext cx="28" cy="32"/>
            </a:xfrm>
            <a:custGeom>
              <a:avLst/>
              <a:gdLst>
                <a:gd name="T0" fmla="*/ 51 w 64"/>
                <a:gd name="T1" fmla="*/ 29 h 72"/>
                <a:gd name="T2" fmla="*/ 51 w 64"/>
                <a:gd name="T3" fmla="*/ 29 h 72"/>
                <a:gd name="T4" fmla="*/ 31 w 64"/>
                <a:gd name="T5" fmla="*/ 10 h 72"/>
                <a:gd name="T6" fmla="*/ 12 w 64"/>
                <a:gd name="T7" fmla="*/ 29 h 72"/>
                <a:gd name="T8" fmla="*/ 51 w 64"/>
                <a:gd name="T9" fmla="*/ 29 h 72"/>
                <a:gd name="T10" fmla="*/ 62 w 64"/>
                <a:gd name="T11" fmla="*/ 48 h 72"/>
                <a:gd name="T12" fmla="*/ 62 w 64"/>
                <a:gd name="T13" fmla="*/ 48 h 72"/>
                <a:gd name="T14" fmla="*/ 33 w 64"/>
                <a:gd name="T15" fmla="*/ 72 h 72"/>
                <a:gd name="T16" fmla="*/ 0 w 64"/>
                <a:gd name="T17" fmla="*/ 36 h 72"/>
                <a:gd name="T18" fmla="*/ 32 w 64"/>
                <a:gd name="T19" fmla="*/ 0 h 72"/>
                <a:gd name="T20" fmla="*/ 63 w 64"/>
                <a:gd name="T21" fmla="*/ 39 h 72"/>
                <a:gd name="T22" fmla="*/ 12 w 64"/>
                <a:gd name="T23" fmla="*/ 39 h 72"/>
                <a:gd name="T24" fmla="*/ 33 w 64"/>
                <a:gd name="T25" fmla="*/ 62 h 72"/>
                <a:gd name="T26" fmla="*/ 51 w 64"/>
                <a:gd name="T27" fmla="*/ 48 h 72"/>
                <a:gd name="T28" fmla="*/ 62 w 64"/>
                <a:gd name="T29"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72">
                  <a:moveTo>
                    <a:pt x="51" y="29"/>
                  </a:moveTo>
                  <a:lnTo>
                    <a:pt x="51" y="29"/>
                  </a:lnTo>
                  <a:cubicBezTo>
                    <a:pt x="51" y="18"/>
                    <a:pt x="43" y="10"/>
                    <a:pt x="31" y="10"/>
                  </a:cubicBezTo>
                  <a:cubicBezTo>
                    <a:pt x="20" y="10"/>
                    <a:pt x="13" y="19"/>
                    <a:pt x="12" y="29"/>
                  </a:cubicBezTo>
                  <a:lnTo>
                    <a:pt x="51" y="29"/>
                  </a:lnTo>
                  <a:close/>
                  <a:moveTo>
                    <a:pt x="62" y="48"/>
                  </a:moveTo>
                  <a:lnTo>
                    <a:pt x="62" y="48"/>
                  </a:lnTo>
                  <a:cubicBezTo>
                    <a:pt x="59" y="64"/>
                    <a:pt x="48" y="72"/>
                    <a:pt x="33" y="72"/>
                  </a:cubicBezTo>
                  <a:cubicBezTo>
                    <a:pt x="11" y="72"/>
                    <a:pt x="0" y="57"/>
                    <a:pt x="0" y="36"/>
                  </a:cubicBezTo>
                  <a:cubicBezTo>
                    <a:pt x="0" y="15"/>
                    <a:pt x="13" y="0"/>
                    <a:pt x="32" y="0"/>
                  </a:cubicBezTo>
                  <a:cubicBezTo>
                    <a:pt x="57" y="0"/>
                    <a:pt x="64" y="23"/>
                    <a:pt x="63" y="39"/>
                  </a:cubicBezTo>
                  <a:lnTo>
                    <a:pt x="12" y="39"/>
                  </a:lnTo>
                  <a:cubicBezTo>
                    <a:pt x="11" y="51"/>
                    <a:pt x="18" y="62"/>
                    <a:pt x="33" y="62"/>
                  </a:cubicBezTo>
                  <a:cubicBezTo>
                    <a:pt x="43" y="62"/>
                    <a:pt x="49" y="57"/>
                    <a:pt x="51" y="48"/>
                  </a:cubicBezTo>
                  <a:lnTo>
                    <a:pt x="62" y="4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8" name="Freeform 102"/>
            <p:cNvSpPr>
              <a:spLocks noEditPoints="1"/>
            </p:cNvSpPr>
            <p:nvPr/>
          </p:nvSpPr>
          <p:spPr bwMode="auto">
            <a:xfrm>
              <a:off x="3494" y="2267"/>
              <a:ext cx="34" cy="42"/>
            </a:xfrm>
            <a:custGeom>
              <a:avLst/>
              <a:gdLst>
                <a:gd name="T0" fmla="*/ 39 w 77"/>
                <a:gd name="T1" fmla="*/ 43 h 95"/>
                <a:gd name="T2" fmla="*/ 39 w 77"/>
                <a:gd name="T3" fmla="*/ 43 h 95"/>
                <a:gd name="T4" fmla="*/ 61 w 77"/>
                <a:gd name="T5" fmla="*/ 26 h 95"/>
                <a:gd name="T6" fmla="*/ 44 w 77"/>
                <a:gd name="T7" fmla="*/ 10 h 95"/>
                <a:gd name="T8" fmla="*/ 12 w 77"/>
                <a:gd name="T9" fmla="*/ 10 h 95"/>
                <a:gd name="T10" fmla="*/ 12 w 77"/>
                <a:gd name="T11" fmla="*/ 43 h 95"/>
                <a:gd name="T12" fmla="*/ 39 w 77"/>
                <a:gd name="T13" fmla="*/ 43 h 95"/>
                <a:gd name="T14" fmla="*/ 0 w 77"/>
                <a:gd name="T15" fmla="*/ 0 h 95"/>
                <a:gd name="T16" fmla="*/ 0 w 77"/>
                <a:gd name="T17" fmla="*/ 0 h 95"/>
                <a:gd name="T18" fmla="*/ 44 w 77"/>
                <a:gd name="T19" fmla="*/ 0 h 95"/>
                <a:gd name="T20" fmla="*/ 73 w 77"/>
                <a:gd name="T21" fmla="*/ 24 h 95"/>
                <a:gd name="T22" fmla="*/ 57 w 77"/>
                <a:gd name="T23" fmla="*/ 49 h 95"/>
                <a:gd name="T24" fmla="*/ 57 w 77"/>
                <a:gd name="T25" fmla="*/ 49 h 95"/>
                <a:gd name="T26" fmla="*/ 71 w 77"/>
                <a:gd name="T27" fmla="*/ 68 h 95"/>
                <a:gd name="T28" fmla="*/ 77 w 77"/>
                <a:gd name="T29" fmla="*/ 95 h 95"/>
                <a:gd name="T30" fmla="*/ 63 w 77"/>
                <a:gd name="T31" fmla="*/ 95 h 95"/>
                <a:gd name="T32" fmla="*/ 59 w 77"/>
                <a:gd name="T33" fmla="*/ 71 h 95"/>
                <a:gd name="T34" fmla="*/ 43 w 77"/>
                <a:gd name="T35" fmla="*/ 54 h 95"/>
                <a:gd name="T36" fmla="*/ 12 w 77"/>
                <a:gd name="T37" fmla="*/ 54 h 95"/>
                <a:gd name="T38" fmla="*/ 12 w 77"/>
                <a:gd name="T39" fmla="*/ 95 h 95"/>
                <a:gd name="T40" fmla="*/ 0 w 77"/>
                <a:gd name="T41" fmla="*/ 95 h 95"/>
                <a:gd name="T42" fmla="*/ 0 w 77"/>
                <a:gd name="T4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95">
                  <a:moveTo>
                    <a:pt x="39" y="43"/>
                  </a:moveTo>
                  <a:lnTo>
                    <a:pt x="39" y="43"/>
                  </a:lnTo>
                  <a:cubicBezTo>
                    <a:pt x="51" y="43"/>
                    <a:pt x="61" y="40"/>
                    <a:pt x="61" y="26"/>
                  </a:cubicBezTo>
                  <a:cubicBezTo>
                    <a:pt x="61" y="17"/>
                    <a:pt x="56" y="10"/>
                    <a:pt x="44" y="10"/>
                  </a:cubicBezTo>
                  <a:lnTo>
                    <a:pt x="12" y="10"/>
                  </a:lnTo>
                  <a:lnTo>
                    <a:pt x="12" y="43"/>
                  </a:lnTo>
                  <a:lnTo>
                    <a:pt x="39" y="43"/>
                  </a:lnTo>
                  <a:close/>
                  <a:moveTo>
                    <a:pt x="0" y="0"/>
                  </a:moveTo>
                  <a:lnTo>
                    <a:pt x="0" y="0"/>
                  </a:lnTo>
                  <a:lnTo>
                    <a:pt x="44" y="0"/>
                  </a:lnTo>
                  <a:cubicBezTo>
                    <a:pt x="62" y="0"/>
                    <a:pt x="73" y="9"/>
                    <a:pt x="73" y="24"/>
                  </a:cubicBezTo>
                  <a:cubicBezTo>
                    <a:pt x="73" y="36"/>
                    <a:pt x="68" y="45"/>
                    <a:pt x="57" y="49"/>
                  </a:cubicBezTo>
                  <a:lnTo>
                    <a:pt x="57" y="49"/>
                  </a:lnTo>
                  <a:cubicBezTo>
                    <a:pt x="68" y="51"/>
                    <a:pt x="70" y="59"/>
                    <a:pt x="71" y="68"/>
                  </a:cubicBezTo>
                  <a:cubicBezTo>
                    <a:pt x="72" y="78"/>
                    <a:pt x="71" y="88"/>
                    <a:pt x="77" y="95"/>
                  </a:cubicBezTo>
                  <a:lnTo>
                    <a:pt x="63" y="95"/>
                  </a:lnTo>
                  <a:cubicBezTo>
                    <a:pt x="59" y="91"/>
                    <a:pt x="61" y="81"/>
                    <a:pt x="59" y="71"/>
                  </a:cubicBezTo>
                  <a:cubicBezTo>
                    <a:pt x="58" y="62"/>
                    <a:pt x="56" y="54"/>
                    <a:pt x="43" y="54"/>
                  </a:cubicBezTo>
                  <a:lnTo>
                    <a:pt x="12" y="54"/>
                  </a:lnTo>
                  <a:lnTo>
                    <a:pt x="12" y="95"/>
                  </a:lnTo>
                  <a:lnTo>
                    <a:pt x="0" y="9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9" name="Freeform 103"/>
            <p:cNvSpPr>
              <a:spLocks noEditPoints="1"/>
            </p:cNvSpPr>
            <p:nvPr/>
          </p:nvSpPr>
          <p:spPr bwMode="auto">
            <a:xfrm>
              <a:off x="3531" y="2278"/>
              <a:ext cx="30" cy="31"/>
            </a:xfrm>
            <a:custGeom>
              <a:avLst/>
              <a:gdLst>
                <a:gd name="T0" fmla="*/ 34 w 67"/>
                <a:gd name="T1" fmla="*/ 62 h 72"/>
                <a:gd name="T2" fmla="*/ 34 w 67"/>
                <a:gd name="T3" fmla="*/ 62 h 72"/>
                <a:gd name="T4" fmla="*/ 55 w 67"/>
                <a:gd name="T5" fmla="*/ 36 h 72"/>
                <a:gd name="T6" fmla="*/ 34 w 67"/>
                <a:gd name="T7" fmla="*/ 10 h 72"/>
                <a:gd name="T8" fmla="*/ 12 w 67"/>
                <a:gd name="T9" fmla="*/ 36 h 72"/>
                <a:gd name="T10" fmla="*/ 34 w 67"/>
                <a:gd name="T11" fmla="*/ 62 h 72"/>
                <a:gd name="T12" fmla="*/ 34 w 67"/>
                <a:gd name="T13" fmla="*/ 0 h 72"/>
                <a:gd name="T14" fmla="*/ 34 w 67"/>
                <a:gd name="T15" fmla="*/ 0 h 72"/>
                <a:gd name="T16" fmla="*/ 67 w 67"/>
                <a:gd name="T17" fmla="*/ 36 h 72"/>
                <a:gd name="T18" fmla="*/ 34 w 67"/>
                <a:gd name="T19" fmla="*/ 72 h 72"/>
                <a:gd name="T20" fmla="*/ 0 w 67"/>
                <a:gd name="T21" fmla="*/ 36 h 72"/>
                <a:gd name="T22" fmla="*/ 34 w 67"/>
                <a:gd name="T2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2">
                  <a:moveTo>
                    <a:pt x="34" y="62"/>
                  </a:moveTo>
                  <a:lnTo>
                    <a:pt x="34" y="62"/>
                  </a:lnTo>
                  <a:cubicBezTo>
                    <a:pt x="46" y="62"/>
                    <a:pt x="55" y="53"/>
                    <a:pt x="55" y="36"/>
                  </a:cubicBezTo>
                  <a:cubicBezTo>
                    <a:pt x="55" y="19"/>
                    <a:pt x="46" y="10"/>
                    <a:pt x="34" y="10"/>
                  </a:cubicBezTo>
                  <a:cubicBezTo>
                    <a:pt x="22" y="10"/>
                    <a:pt x="12" y="19"/>
                    <a:pt x="12" y="36"/>
                  </a:cubicBezTo>
                  <a:cubicBezTo>
                    <a:pt x="12" y="53"/>
                    <a:pt x="22" y="62"/>
                    <a:pt x="34" y="62"/>
                  </a:cubicBezTo>
                  <a:close/>
                  <a:moveTo>
                    <a:pt x="34" y="0"/>
                  </a:moveTo>
                  <a:lnTo>
                    <a:pt x="34" y="0"/>
                  </a:lnTo>
                  <a:cubicBezTo>
                    <a:pt x="56" y="0"/>
                    <a:pt x="67" y="16"/>
                    <a:pt x="67" y="36"/>
                  </a:cubicBezTo>
                  <a:cubicBezTo>
                    <a:pt x="67" y="56"/>
                    <a:pt x="56" y="72"/>
                    <a:pt x="34" y="72"/>
                  </a:cubicBezTo>
                  <a:cubicBezTo>
                    <a:pt x="12" y="72"/>
                    <a:pt x="0" y="56"/>
                    <a:pt x="0" y="36"/>
                  </a:cubicBezTo>
                  <a:cubicBezTo>
                    <a:pt x="0" y="16"/>
                    <a:pt x="12" y="0"/>
                    <a:pt x="3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0" name="Freeform 104"/>
            <p:cNvSpPr>
              <a:spLocks/>
            </p:cNvSpPr>
            <p:nvPr/>
          </p:nvSpPr>
          <p:spPr bwMode="auto">
            <a:xfrm>
              <a:off x="3567" y="2279"/>
              <a:ext cx="25" cy="30"/>
            </a:xfrm>
            <a:custGeom>
              <a:avLst/>
              <a:gdLst>
                <a:gd name="T0" fmla="*/ 57 w 57"/>
                <a:gd name="T1" fmla="*/ 69 h 70"/>
                <a:gd name="T2" fmla="*/ 57 w 57"/>
                <a:gd name="T3" fmla="*/ 69 h 70"/>
                <a:gd name="T4" fmla="*/ 46 w 57"/>
                <a:gd name="T5" fmla="*/ 69 h 70"/>
                <a:gd name="T6" fmla="*/ 46 w 57"/>
                <a:gd name="T7" fmla="*/ 58 h 70"/>
                <a:gd name="T8" fmla="*/ 46 w 57"/>
                <a:gd name="T9" fmla="*/ 58 h 70"/>
                <a:gd name="T10" fmla="*/ 23 w 57"/>
                <a:gd name="T11" fmla="*/ 70 h 70"/>
                <a:gd name="T12" fmla="*/ 0 w 57"/>
                <a:gd name="T13" fmla="*/ 45 h 70"/>
                <a:gd name="T14" fmla="*/ 0 w 57"/>
                <a:gd name="T15" fmla="*/ 0 h 70"/>
                <a:gd name="T16" fmla="*/ 11 w 57"/>
                <a:gd name="T17" fmla="*/ 0 h 70"/>
                <a:gd name="T18" fmla="*/ 11 w 57"/>
                <a:gd name="T19" fmla="*/ 46 h 70"/>
                <a:gd name="T20" fmla="*/ 25 w 57"/>
                <a:gd name="T21" fmla="*/ 60 h 70"/>
                <a:gd name="T22" fmla="*/ 45 w 57"/>
                <a:gd name="T23" fmla="*/ 39 h 70"/>
                <a:gd name="T24" fmla="*/ 45 w 57"/>
                <a:gd name="T25" fmla="*/ 0 h 70"/>
                <a:gd name="T26" fmla="*/ 57 w 57"/>
                <a:gd name="T27" fmla="*/ 0 h 70"/>
                <a:gd name="T28" fmla="*/ 57 w 57"/>
                <a:gd name="T29"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0">
                  <a:moveTo>
                    <a:pt x="57" y="69"/>
                  </a:moveTo>
                  <a:lnTo>
                    <a:pt x="57" y="69"/>
                  </a:lnTo>
                  <a:lnTo>
                    <a:pt x="46" y="69"/>
                  </a:lnTo>
                  <a:lnTo>
                    <a:pt x="46" y="58"/>
                  </a:lnTo>
                  <a:lnTo>
                    <a:pt x="46" y="58"/>
                  </a:lnTo>
                  <a:cubicBezTo>
                    <a:pt x="41" y="66"/>
                    <a:pt x="33" y="70"/>
                    <a:pt x="23" y="70"/>
                  </a:cubicBezTo>
                  <a:cubicBezTo>
                    <a:pt x="5" y="70"/>
                    <a:pt x="0" y="60"/>
                    <a:pt x="0" y="45"/>
                  </a:cubicBezTo>
                  <a:lnTo>
                    <a:pt x="0" y="0"/>
                  </a:lnTo>
                  <a:lnTo>
                    <a:pt x="11" y="0"/>
                  </a:lnTo>
                  <a:lnTo>
                    <a:pt x="11" y="46"/>
                  </a:lnTo>
                  <a:cubicBezTo>
                    <a:pt x="11" y="55"/>
                    <a:pt x="16" y="60"/>
                    <a:pt x="25" y="60"/>
                  </a:cubicBezTo>
                  <a:cubicBezTo>
                    <a:pt x="39" y="60"/>
                    <a:pt x="45" y="51"/>
                    <a:pt x="45" y="39"/>
                  </a:cubicBezTo>
                  <a:lnTo>
                    <a:pt x="45" y="0"/>
                  </a:lnTo>
                  <a:lnTo>
                    <a:pt x="57" y="0"/>
                  </a:lnTo>
                  <a:lnTo>
                    <a:pt x="57" y="6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1" name="Freeform 105"/>
            <p:cNvSpPr>
              <a:spLocks/>
            </p:cNvSpPr>
            <p:nvPr/>
          </p:nvSpPr>
          <p:spPr bwMode="auto">
            <a:xfrm>
              <a:off x="3596" y="2269"/>
              <a:ext cx="16" cy="40"/>
            </a:xfrm>
            <a:custGeom>
              <a:avLst/>
              <a:gdLst>
                <a:gd name="T0" fmla="*/ 24 w 37"/>
                <a:gd name="T1" fmla="*/ 21 h 90"/>
                <a:gd name="T2" fmla="*/ 24 w 37"/>
                <a:gd name="T3" fmla="*/ 21 h 90"/>
                <a:gd name="T4" fmla="*/ 37 w 37"/>
                <a:gd name="T5" fmla="*/ 21 h 90"/>
                <a:gd name="T6" fmla="*/ 37 w 37"/>
                <a:gd name="T7" fmla="*/ 31 h 90"/>
                <a:gd name="T8" fmla="*/ 24 w 37"/>
                <a:gd name="T9" fmla="*/ 31 h 90"/>
                <a:gd name="T10" fmla="*/ 24 w 37"/>
                <a:gd name="T11" fmla="*/ 74 h 90"/>
                <a:gd name="T12" fmla="*/ 32 w 37"/>
                <a:gd name="T13" fmla="*/ 80 h 90"/>
                <a:gd name="T14" fmla="*/ 37 w 37"/>
                <a:gd name="T15" fmla="*/ 80 h 90"/>
                <a:gd name="T16" fmla="*/ 37 w 37"/>
                <a:gd name="T17" fmla="*/ 90 h 90"/>
                <a:gd name="T18" fmla="*/ 29 w 37"/>
                <a:gd name="T19" fmla="*/ 90 h 90"/>
                <a:gd name="T20" fmla="*/ 12 w 37"/>
                <a:gd name="T21" fmla="*/ 75 h 90"/>
                <a:gd name="T22" fmla="*/ 12 w 37"/>
                <a:gd name="T23" fmla="*/ 31 h 90"/>
                <a:gd name="T24" fmla="*/ 0 w 37"/>
                <a:gd name="T25" fmla="*/ 31 h 90"/>
                <a:gd name="T26" fmla="*/ 0 w 37"/>
                <a:gd name="T27" fmla="*/ 21 h 90"/>
                <a:gd name="T28" fmla="*/ 12 w 37"/>
                <a:gd name="T29" fmla="*/ 21 h 90"/>
                <a:gd name="T30" fmla="*/ 12 w 37"/>
                <a:gd name="T31" fmla="*/ 0 h 90"/>
                <a:gd name="T32" fmla="*/ 24 w 37"/>
                <a:gd name="T33" fmla="*/ 0 h 90"/>
                <a:gd name="T34" fmla="*/ 24 w 37"/>
                <a:gd name="T35" fmla="*/ 2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90">
                  <a:moveTo>
                    <a:pt x="24" y="21"/>
                  </a:moveTo>
                  <a:lnTo>
                    <a:pt x="24" y="21"/>
                  </a:lnTo>
                  <a:lnTo>
                    <a:pt x="37" y="21"/>
                  </a:lnTo>
                  <a:lnTo>
                    <a:pt x="37" y="31"/>
                  </a:lnTo>
                  <a:lnTo>
                    <a:pt x="24" y="31"/>
                  </a:lnTo>
                  <a:lnTo>
                    <a:pt x="24" y="74"/>
                  </a:lnTo>
                  <a:cubicBezTo>
                    <a:pt x="24" y="79"/>
                    <a:pt x="25" y="80"/>
                    <a:pt x="32" y="80"/>
                  </a:cubicBezTo>
                  <a:lnTo>
                    <a:pt x="37" y="80"/>
                  </a:lnTo>
                  <a:lnTo>
                    <a:pt x="37" y="90"/>
                  </a:lnTo>
                  <a:lnTo>
                    <a:pt x="29" y="90"/>
                  </a:lnTo>
                  <a:cubicBezTo>
                    <a:pt x="17" y="90"/>
                    <a:pt x="12" y="87"/>
                    <a:pt x="12" y="75"/>
                  </a:cubicBezTo>
                  <a:lnTo>
                    <a:pt x="12" y="31"/>
                  </a:lnTo>
                  <a:lnTo>
                    <a:pt x="0" y="31"/>
                  </a:lnTo>
                  <a:lnTo>
                    <a:pt x="0" y="21"/>
                  </a:lnTo>
                  <a:lnTo>
                    <a:pt x="12" y="21"/>
                  </a:lnTo>
                  <a:lnTo>
                    <a:pt x="12" y="0"/>
                  </a:lnTo>
                  <a:lnTo>
                    <a:pt x="24" y="0"/>
                  </a:lnTo>
                  <a:lnTo>
                    <a:pt x="24"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2" name="Freeform 106"/>
            <p:cNvSpPr>
              <a:spLocks noEditPoints="1"/>
            </p:cNvSpPr>
            <p:nvPr/>
          </p:nvSpPr>
          <p:spPr bwMode="auto">
            <a:xfrm>
              <a:off x="3616" y="2278"/>
              <a:ext cx="28" cy="31"/>
            </a:xfrm>
            <a:custGeom>
              <a:avLst/>
              <a:gdLst>
                <a:gd name="T0" fmla="*/ 52 w 64"/>
                <a:gd name="T1" fmla="*/ 30 h 72"/>
                <a:gd name="T2" fmla="*/ 52 w 64"/>
                <a:gd name="T3" fmla="*/ 30 h 72"/>
                <a:gd name="T4" fmla="*/ 32 w 64"/>
                <a:gd name="T5" fmla="*/ 10 h 72"/>
                <a:gd name="T6" fmla="*/ 12 w 64"/>
                <a:gd name="T7" fmla="*/ 30 h 72"/>
                <a:gd name="T8" fmla="*/ 52 w 64"/>
                <a:gd name="T9" fmla="*/ 30 h 72"/>
                <a:gd name="T10" fmla="*/ 63 w 64"/>
                <a:gd name="T11" fmla="*/ 49 h 72"/>
                <a:gd name="T12" fmla="*/ 63 w 64"/>
                <a:gd name="T13" fmla="*/ 49 h 72"/>
                <a:gd name="T14" fmla="*/ 33 w 64"/>
                <a:gd name="T15" fmla="*/ 72 h 72"/>
                <a:gd name="T16" fmla="*/ 0 w 64"/>
                <a:gd name="T17" fmla="*/ 36 h 72"/>
                <a:gd name="T18" fmla="*/ 32 w 64"/>
                <a:gd name="T19" fmla="*/ 0 h 72"/>
                <a:gd name="T20" fmla="*/ 64 w 64"/>
                <a:gd name="T21" fmla="*/ 40 h 72"/>
                <a:gd name="T22" fmla="*/ 12 w 64"/>
                <a:gd name="T23" fmla="*/ 40 h 72"/>
                <a:gd name="T24" fmla="*/ 34 w 64"/>
                <a:gd name="T25" fmla="*/ 62 h 72"/>
                <a:gd name="T26" fmla="*/ 51 w 64"/>
                <a:gd name="T27" fmla="*/ 49 h 72"/>
                <a:gd name="T28" fmla="*/ 63 w 64"/>
                <a:gd name="T29"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72">
                  <a:moveTo>
                    <a:pt x="52" y="30"/>
                  </a:moveTo>
                  <a:lnTo>
                    <a:pt x="52" y="30"/>
                  </a:lnTo>
                  <a:cubicBezTo>
                    <a:pt x="51" y="19"/>
                    <a:pt x="43" y="10"/>
                    <a:pt x="32" y="10"/>
                  </a:cubicBezTo>
                  <a:cubicBezTo>
                    <a:pt x="20" y="10"/>
                    <a:pt x="13" y="19"/>
                    <a:pt x="12" y="30"/>
                  </a:cubicBezTo>
                  <a:lnTo>
                    <a:pt x="52" y="30"/>
                  </a:lnTo>
                  <a:close/>
                  <a:moveTo>
                    <a:pt x="63" y="49"/>
                  </a:moveTo>
                  <a:lnTo>
                    <a:pt x="63" y="49"/>
                  </a:lnTo>
                  <a:cubicBezTo>
                    <a:pt x="60" y="64"/>
                    <a:pt x="49" y="72"/>
                    <a:pt x="33" y="72"/>
                  </a:cubicBezTo>
                  <a:cubicBezTo>
                    <a:pt x="11" y="72"/>
                    <a:pt x="1" y="57"/>
                    <a:pt x="0" y="36"/>
                  </a:cubicBezTo>
                  <a:cubicBezTo>
                    <a:pt x="0" y="15"/>
                    <a:pt x="14" y="0"/>
                    <a:pt x="32" y="0"/>
                  </a:cubicBezTo>
                  <a:cubicBezTo>
                    <a:pt x="57" y="0"/>
                    <a:pt x="64" y="23"/>
                    <a:pt x="64" y="40"/>
                  </a:cubicBezTo>
                  <a:lnTo>
                    <a:pt x="12" y="40"/>
                  </a:lnTo>
                  <a:cubicBezTo>
                    <a:pt x="12" y="52"/>
                    <a:pt x="18" y="62"/>
                    <a:pt x="34" y="62"/>
                  </a:cubicBezTo>
                  <a:cubicBezTo>
                    <a:pt x="43" y="62"/>
                    <a:pt x="49" y="58"/>
                    <a:pt x="51" y="49"/>
                  </a:cubicBezTo>
                  <a:lnTo>
                    <a:pt x="63" y="4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3" name="Freeform 107"/>
            <p:cNvSpPr>
              <a:spLocks/>
            </p:cNvSpPr>
            <p:nvPr/>
          </p:nvSpPr>
          <p:spPr bwMode="auto">
            <a:xfrm>
              <a:off x="3649" y="2278"/>
              <a:ext cx="16" cy="31"/>
            </a:xfrm>
            <a:custGeom>
              <a:avLst/>
              <a:gdLst>
                <a:gd name="T0" fmla="*/ 0 w 36"/>
                <a:gd name="T1" fmla="*/ 2 h 71"/>
                <a:gd name="T2" fmla="*/ 0 w 36"/>
                <a:gd name="T3" fmla="*/ 2 h 71"/>
                <a:gd name="T4" fmla="*/ 11 w 36"/>
                <a:gd name="T5" fmla="*/ 2 h 71"/>
                <a:gd name="T6" fmla="*/ 11 w 36"/>
                <a:gd name="T7" fmla="*/ 16 h 71"/>
                <a:gd name="T8" fmla="*/ 11 w 36"/>
                <a:gd name="T9" fmla="*/ 16 h 71"/>
                <a:gd name="T10" fmla="*/ 36 w 36"/>
                <a:gd name="T11" fmla="*/ 0 h 71"/>
                <a:gd name="T12" fmla="*/ 36 w 36"/>
                <a:gd name="T13" fmla="*/ 12 h 71"/>
                <a:gd name="T14" fmla="*/ 11 w 36"/>
                <a:gd name="T15" fmla="*/ 40 h 71"/>
                <a:gd name="T16" fmla="*/ 11 w 36"/>
                <a:gd name="T17" fmla="*/ 71 h 71"/>
                <a:gd name="T18" fmla="*/ 0 w 36"/>
                <a:gd name="T19" fmla="*/ 71 h 71"/>
                <a:gd name="T20" fmla="*/ 0 w 36"/>
                <a:gd name="T21"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1">
                  <a:moveTo>
                    <a:pt x="0" y="2"/>
                  </a:moveTo>
                  <a:lnTo>
                    <a:pt x="0" y="2"/>
                  </a:lnTo>
                  <a:lnTo>
                    <a:pt x="11" y="2"/>
                  </a:lnTo>
                  <a:lnTo>
                    <a:pt x="11" y="16"/>
                  </a:lnTo>
                  <a:lnTo>
                    <a:pt x="11" y="16"/>
                  </a:lnTo>
                  <a:cubicBezTo>
                    <a:pt x="16" y="5"/>
                    <a:pt x="24" y="0"/>
                    <a:pt x="36" y="0"/>
                  </a:cubicBezTo>
                  <a:lnTo>
                    <a:pt x="36" y="12"/>
                  </a:lnTo>
                  <a:cubicBezTo>
                    <a:pt x="18" y="12"/>
                    <a:pt x="11" y="23"/>
                    <a:pt x="11" y="40"/>
                  </a:cubicBezTo>
                  <a:lnTo>
                    <a:pt x="11" y="71"/>
                  </a:lnTo>
                  <a:lnTo>
                    <a:pt x="0" y="71"/>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4" name="Freeform 108"/>
            <p:cNvSpPr>
              <a:spLocks noEditPoints="1"/>
            </p:cNvSpPr>
            <p:nvPr/>
          </p:nvSpPr>
          <p:spPr bwMode="auto">
            <a:xfrm>
              <a:off x="2441" y="1837"/>
              <a:ext cx="31" cy="43"/>
            </a:xfrm>
            <a:custGeom>
              <a:avLst/>
              <a:gdLst>
                <a:gd name="T0" fmla="*/ 12 w 71"/>
                <a:gd name="T1" fmla="*/ 46 h 96"/>
                <a:gd name="T2" fmla="*/ 12 w 71"/>
                <a:gd name="T3" fmla="*/ 46 h 96"/>
                <a:gd name="T4" fmla="*/ 37 w 71"/>
                <a:gd name="T5" fmla="*/ 46 h 96"/>
                <a:gd name="T6" fmla="*/ 58 w 71"/>
                <a:gd name="T7" fmla="*/ 29 h 96"/>
                <a:gd name="T8" fmla="*/ 37 w 71"/>
                <a:gd name="T9" fmla="*/ 11 h 96"/>
                <a:gd name="T10" fmla="*/ 12 w 71"/>
                <a:gd name="T11" fmla="*/ 11 h 96"/>
                <a:gd name="T12" fmla="*/ 12 w 71"/>
                <a:gd name="T13" fmla="*/ 46 h 96"/>
                <a:gd name="T14" fmla="*/ 0 w 71"/>
                <a:gd name="T15" fmla="*/ 0 h 96"/>
                <a:gd name="T16" fmla="*/ 0 w 71"/>
                <a:gd name="T17" fmla="*/ 0 h 96"/>
                <a:gd name="T18" fmla="*/ 41 w 71"/>
                <a:gd name="T19" fmla="*/ 0 h 96"/>
                <a:gd name="T20" fmla="*/ 71 w 71"/>
                <a:gd name="T21" fmla="*/ 29 h 96"/>
                <a:gd name="T22" fmla="*/ 41 w 71"/>
                <a:gd name="T23" fmla="*/ 57 h 96"/>
                <a:gd name="T24" fmla="*/ 12 w 71"/>
                <a:gd name="T25" fmla="*/ 57 h 96"/>
                <a:gd name="T26" fmla="*/ 12 w 71"/>
                <a:gd name="T27" fmla="*/ 96 h 96"/>
                <a:gd name="T28" fmla="*/ 0 w 71"/>
                <a:gd name="T29" fmla="*/ 96 h 96"/>
                <a:gd name="T30" fmla="*/ 0 w 71"/>
                <a:gd name="T3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96">
                  <a:moveTo>
                    <a:pt x="12" y="46"/>
                  </a:moveTo>
                  <a:lnTo>
                    <a:pt x="12" y="46"/>
                  </a:lnTo>
                  <a:lnTo>
                    <a:pt x="37" y="46"/>
                  </a:lnTo>
                  <a:cubicBezTo>
                    <a:pt x="51" y="46"/>
                    <a:pt x="58" y="40"/>
                    <a:pt x="58" y="29"/>
                  </a:cubicBezTo>
                  <a:cubicBezTo>
                    <a:pt x="58" y="17"/>
                    <a:pt x="51" y="11"/>
                    <a:pt x="37" y="11"/>
                  </a:cubicBezTo>
                  <a:lnTo>
                    <a:pt x="12" y="11"/>
                  </a:lnTo>
                  <a:lnTo>
                    <a:pt x="12" y="46"/>
                  </a:lnTo>
                  <a:close/>
                  <a:moveTo>
                    <a:pt x="0" y="0"/>
                  </a:moveTo>
                  <a:lnTo>
                    <a:pt x="0" y="0"/>
                  </a:lnTo>
                  <a:lnTo>
                    <a:pt x="41" y="0"/>
                  </a:lnTo>
                  <a:cubicBezTo>
                    <a:pt x="60" y="0"/>
                    <a:pt x="71" y="11"/>
                    <a:pt x="71" y="29"/>
                  </a:cubicBezTo>
                  <a:cubicBezTo>
                    <a:pt x="71" y="46"/>
                    <a:pt x="60" y="57"/>
                    <a:pt x="41" y="57"/>
                  </a:cubicBezTo>
                  <a:lnTo>
                    <a:pt x="12" y="57"/>
                  </a:lnTo>
                  <a:lnTo>
                    <a:pt x="12" y="96"/>
                  </a:lnTo>
                  <a:lnTo>
                    <a:pt x="0" y="9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5" name="Freeform 109"/>
            <p:cNvSpPr>
              <a:spLocks noEditPoints="1"/>
            </p:cNvSpPr>
            <p:nvPr/>
          </p:nvSpPr>
          <p:spPr bwMode="auto">
            <a:xfrm>
              <a:off x="2476" y="1848"/>
              <a:ext cx="28" cy="32"/>
            </a:xfrm>
            <a:custGeom>
              <a:avLst/>
              <a:gdLst>
                <a:gd name="T0" fmla="*/ 46 w 64"/>
                <a:gd name="T1" fmla="*/ 35 h 72"/>
                <a:gd name="T2" fmla="*/ 46 w 64"/>
                <a:gd name="T3" fmla="*/ 35 h 72"/>
                <a:gd name="T4" fmla="*/ 25 w 64"/>
                <a:gd name="T5" fmla="*/ 40 h 72"/>
                <a:gd name="T6" fmla="*/ 12 w 64"/>
                <a:gd name="T7" fmla="*/ 52 h 72"/>
                <a:gd name="T8" fmla="*/ 25 w 64"/>
                <a:gd name="T9" fmla="*/ 62 h 72"/>
                <a:gd name="T10" fmla="*/ 46 w 64"/>
                <a:gd name="T11" fmla="*/ 47 h 72"/>
                <a:gd name="T12" fmla="*/ 46 w 64"/>
                <a:gd name="T13" fmla="*/ 35 h 72"/>
                <a:gd name="T14" fmla="*/ 64 w 64"/>
                <a:gd name="T15" fmla="*/ 70 h 72"/>
                <a:gd name="T16" fmla="*/ 64 w 64"/>
                <a:gd name="T17" fmla="*/ 70 h 72"/>
                <a:gd name="T18" fmla="*/ 56 w 64"/>
                <a:gd name="T19" fmla="*/ 72 h 72"/>
                <a:gd name="T20" fmla="*/ 47 w 64"/>
                <a:gd name="T21" fmla="*/ 62 h 72"/>
                <a:gd name="T22" fmla="*/ 22 w 64"/>
                <a:gd name="T23" fmla="*/ 72 h 72"/>
                <a:gd name="T24" fmla="*/ 0 w 64"/>
                <a:gd name="T25" fmla="*/ 53 h 72"/>
                <a:gd name="T26" fmla="*/ 23 w 64"/>
                <a:gd name="T27" fmla="*/ 32 h 72"/>
                <a:gd name="T28" fmla="*/ 46 w 64"/>
                <a:gd name="T29" fmla="*/ 22 h 72"/>
                <a:gd name="T30" fmla="*/ 31 w 64"/>
                <a:gd name="T31" fmla="*/ 10 h 72"/>
                <a:gd name="T32" fmla="*/ 14 w 64"/>
                <a:gd name="T33" fmla="*/ 23 h 72"/>
                <a:gd name="T34" fmla="*/ 2 w 64"/>
                <a:gd name="T35" fmla="*/ 23 h 72"/>
                <a:gd name="T36" fmla="*/ 31 w 64"/>
                <a:gd name="T37" fmla="*/ 0 h 72"/>
                <a:gd name="T38" fmla="*/ 57 w 64"/>
                <a:gd name="T39" fmla="*/ 19 h 72"/>
                <a:gd name="T40" fmla="*/ 57 w 64"/>
                <a:gd name="T41" fmla="*/ 55 h 72"/>
                <a:gd name="T42" fmla="*/ 61 w 64"/>
                <a:gd name="T43" fmla="*/ 62 h 72"/>
                <a:gd name="T44" fmla="*/ 64 w 64"/>
                <a:gd name="T45" fmla="*/ 62 h 72"/>
                <a:gd name="T46" fmla="*/ 64 w 64"/>
                <a:gd name="T47" fmla="*/ 7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72">
                  <a:moveTo>
                    <a:pt x="46" y="35"/>
                  </a:moveTo>
                  <a:lnTo>
                    <a:pt x="46" y="35"/>
                  </a:lnTo>
                  <a:cubicBezTo>
                    <a:pt x="42" y="38"/>
                    <a:pt x="33" y="38"/>
                    <a:pt x="25" y="40"/>
                  </a:cubicBezTo>
                  <a:cubicBezTo>
                    <a:pt x="18" y="41"/>
                    <a:pt x="12" y="44"/>
                    <a:pt x="12" y="52"/>
                  </a:cubicBezTo>
                  <a:cubicBezTo>
                    <a:pt x="12" y="60"/>
                    <a:pt x="18" y="62"/>
                    <a:pt x="25" y="62"/>
                  </a:cubicBezTo>
                  <a:cubicBezTo>
                    <a:pt x="40" y="62"/>
                    <a:pt x="46" y="53"/>
                    <a:pt x="46" y="47"/>
                  </a:cubicBezTo>
                  <a:lnTo>
                    <a:pt x="46" y="35"/>
                  </a:lnTo>
                  <a:close/>
                  <a:moveTo>
                    <a:pt x="64" y="70"/>
                  </a:moveTo>
                  <a:lnTo>
                    <a:pt x="64" y="70"/>
                  </a:lnTo>
                  <a:cubicBezTo>
                    <a:pt x="62" y="72"/>
                    <a:pt x="60" y="72"/>
                    <a:pt x="56" y="72"/>
                  </a:cubicBezTo>
                  <a:cubicBezTo>
                    <a:pt x="50" y="72"/>
                    <a:pt x="47" y="69"/>
                    <a:pt x="47" y="62"/>
                  </a:cubicBezTo>
                  <a:cubicBezTo>
                    <a:pt x="40" y="69"/>
                    <a:pt x="32" y="72"/>
                    <a:pt x="22" y="72"/>
                  </a:cubicBezTo>
                  <a:cubicBezTo>
                    <a:pt x="10" y="72"/>
                    <a:pt x="0" y="67"/>
                    <a:pt x="0" y="53"/>
                  </a:cubicBezTo>
                  <a:cubicBezTo>
                    <a:pt x="0" y="37"/>
                    <a:pt x="11" y="34"/>
                    <a:pt x="23" y="32"/>
                  </a:cubicBezTo>
                  <a:cubicBezTo>
                    <a:pt x="35" y="29"/>
                    <a:pt x="46" y="30"/>
                    <a:pt x="46" y="22"/>
                  </a:cubicBezTo>
                  <a:cubicBezTo>
                    <a:pt x="46" y="12"/>
                    <a:pt x="38" y="10"/>
                    <a:pt x="31" y="10"/>
                  </a:cubicBezTo>
                  <a:cubicBezTo>
                    <a:pt x="21" y="10"/>
                    <a:pt x="14" y="13"/>
                    <a:pt x="14" y="23"/>
                  </a:cubicBezTo>
                  <a:lnTo>
                    <a:pt x="2" y="23"/>
                  </a:lnTo>
                  <a:cubicBezTo>
                    <a:pt x="3" y="6"/>
                    <a:pt x="16" y="0"/>
                    <a:pt x="31" y="0"/>
                  </a:cubicBezTo>
                  <a:cubicBezTo>
                    <a:pt x="44" y="0"/>
                    <a:pt x="57" y="3"/>
                    <a:pt x="57" y="19"/>
                  </a:cubicBezTo>
                  <a:lnTo>
                    <a:pt x="57" y="55"/>
                  </a:lnTo>
                  <a:cubicBezTo>
                    <a:pt x="57" y="60"/>
                    <a:pt x="57" y="62"/>
                    <a:pt x="61" y="62"/>
                  </a:cubicBezTo>
                  <a:cubicBezTo>
                    <a:pt x="62" y="62"/>
                    <a:pt x="63" y="62"/>
                    <a:pt x="64" y="62"/>
                  </a:cubicBezTo>
                  <a:lnTo>
                    <a:pt x="64" y="7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6" name="Freeform 110"/>
            <p:cNvSpPr>
              <a:spLocks/>
            </p:cNvSpPr>
            <p:nvPr/>
          </p:nvSpPr>
          <p:spPr bwMode="auto">
            <a:xfrm>
              <a:off x="2509" y="1848"/>
              <a:ext cx="16" cy="32"/>
            </a:xfrm>
            <a:custGeom>
              <a:avLst/>
              <a:gdLst>
                <a:gd name="T0" fmla="*/ 0 w 36"/>
                <a:gd name="T1" fmla="*/ 2 h 71"/>
                <a:gd name="T2" fmla="*/ 0 w 36"/>
                <a:gd name="T3" fmla="*/ 2 h 71"/>
                <a:gd name="T4" fmla="*/ 10 w 36"/>
                <a:gd name="T5" fmla="*/ 2 h 71"/>
                <a:gd name="T6" fmla="*/ 10 w 36"/>
                <a:gd name="T7" fmla="*/ 16 h 71"/>
                <a:gd name="T8" fmla="*/ 10 w 36"/>
                <a:gd name="T9" fmla="*/ 16 h 71"/>
                <a:gd name="T10" fmla="*/ 36 w 36"/>
                <a:gd name="T11" fmla="*/ 0 h 71"/>
                <a:gd name="T12" fmla="*/ 36 w 36"/>
                <a:gd name="T13" fmla="*/ 12 h 71"/>
                <a:gd name="T14" fmla="*/ 11 w 36"/>
                <a:gd name="T15" fmla="*/ 40 h 71"/>
                <a:gd name="T16" fmla="*/ 11 w 36"/>
                <a:gd name="T17" fmla="*/ 71 h 71"/>
                <a:gd name="T18" fmla="*/ 0 w 36"/>
                <a:gd name="T19" fmla="*/ 71 h 71"/>
                <a:gd name="T20" fmla="*/ 0 w 36"/>
                <a:gd name="T21"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1">
                  <a:moveTo>
                    <a:pt x="0" y="2"/>
                  </a:moveTo>
                  <a:lnTo>
                    <a:pt x="0" y="2"/>
                  </a:lnTo>
                  <a:lnTo>
                    <a:pt x="10" y="2"/>
                  </a:lnTo>
                  <a:lnTo>
                    <a:pt x="10" y="16"/>
                  </a:lnTo>
                  <a:lnTo>
                    <a:pt x="10" y="16"/>
                  </a:lnTo>
                  <a:cubicBezTo>
                    <a:pt x="16" y="5"/>
                    <a:pt x="24" y="0"/>
                    <a:pt x="36" y="0"/>
                  </a:cubicBezTo>
                  <a:lnTo>
                    <a:pt x="36" y="12"/>
                  </a:lnTo>
                  <a:cubicBezTo>
                    <a:pt x="18" y="12"/>
                    <a:pt x="11" y="23"/>
                    <a:pt x="11" y="40"/>
                  </a:cubicBezTo>
                  <a:lnTo>
                    <a:pt x="11" y="71"/>
                  </a:lnTo>
                  <a:lnTo>
                    <a:pt x="0" y="71"/>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7" name="Freeform 111"/>
            <p:cNvSpPr>
              <a:spLocks noEditPoints="1"/>
            </p:cNvSpPr>
            <p:nvPr/>
          </p:nvSpPr>
          <p:spPr bwMode="auto">
            <a:xfrm>
              <a:off x="2527" y="1848"/>
              <a:ext cx="28" cy="32"/>
            </a:xfrm>
            <a:custGeom>
              <a:avLst/>
              <a:gdLst>
                <a:gd name="T0" fmla="*/ 46 w 64"/>
                <a:gd name="T1" fmla="*/ 35 h 72"/>
                <a:gd name="T2" fmla="*/ 46 w 64"/>
                <a:gd name="T3" fmla="*/ 35 h 72"/>
                <a:gd name="T4" fmla="*/ 25 w 64"/>
                <a:gd name="T5" fmla="*/ 40 h 72"/>
                <a:gd name="T6" fmla="*/ 12 w 64"/>
                <a:gd name="T7" fmla="*/ 52 h 72"/>
                <a:gd name="T8" fmla="*/ 25 w 64"/>
                <a:gd name="T9" fmla="*/ 62 h 72"/>
                <a:gd name="T10" fmla="*/ 46 w 64"/>
                <a:gd name="T11" fmla="*/ 47 h 72"/>
                <a:gd name="T12" fmla="*/ 46 w 64"/>
                <a:gd name="T13" fmla="*/ 35 h 72"/>
                <a:gd name="T14" fmla="*/ 64 w 64"/>
                <a:gd name="T15" fmla="*/ 70 h 72"/>
                <a:gd name="T16" fmla="*/ 64 w 64"/>
                <a:gd name="T17" fmla="*/ 70 h 72"/>
                <a:gd name="T18" fmla="*/ 56 w 64"/>
                <a:gd name="T19" fmla="*/ 72 h 72"/>
                <a:gd name="T20" fmla="*/ 47 w 64"/>
                <a:gd name="T21" fmla="*/ 62 h 72"/>
                <a:gd name="T22" fmla="*/ 22 w 64"/>
                <a:gd name="T23" fmla="*/ 72 h 72"/>
                <a:gd name="T24" fmla="*/ 0 w 64"/>
                <a:gd name="T25" fmla="*/ 53 h 72"/>
                <a:gd name="T26" fmla="*/ 23 w 64"/>
                <a:gd name="T27" fmla="*/ 32 h 72"/>
                <a:gd name="T28" fmla="*/ 46 w 64"/>
                <a:gd name="T29" fmla="*/ 22 h 72"/>
                <a:gd name="T30" fmla="*/ 31 w 64"/>
                <a:gd name="T31" fmla="*/ 10 h 72"/>
                <a:gd name="T32" fmla="*/ 14 w 64"/>
                <a:gd name="T33" fmla="*/ 23 h 72"/>
                <a:gd name="T34" fmla="*/ 2 w 64"/>
                <a:gd name="T35" fmla="*/ 23 h 72"/>
                <a:gd name="T36" fmla="*/ 31 w 64"/>
                <a:gd name="T37" fmla="*/ 0 h 72"/>
                <a:gd name="T38" fmla="*/ 57 w 64"/>
                <a:gd name="T39" fmla="*/ 19 h 72"/>
                <a:gd name="T40" fmla="*/ 57 w 64"/>
                <a:gd name="T41" fmla="*/ 55 h 72"/>
                <a:gd name="T42" fmla="*/ 61 w 64"/>
                <a:gd name="T43" fmla="*/ 62 h 72"/>
                <a:gd name="T44" fmla="*/ 64 w 64"/>
                <a:gd name="T45" fmla="*/ 62 h 72"/>
                <a:gd name="T46" fmla="*/ 64 w 64"/>
                <a:gd name="T47" fmla="*/ 7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72">
                  <a:moveTo>
                    <a:pt x="46" y="35"/>
                  </a:moveTo>
                  <a:lnTo>
                    <a:pt x="46" y="35"/>
                  </a:lnTo>
                  <a:cubicBezTo>
                    <a:pt x="42" y="38"/>
                    <a:pt x="33" y="38"/>
                    <a:pt x="25" y="40"/>
                  </a:cubicBezTo>
                  <a:cubicBezTo>
                    <a:pt x="18" y="41"/>
                    <a:pt x="12" y="44"/>
                    <a:pt x="12" y="52"/>
                  </a:cubicBezTo>
                  <a:cubicBezTo>
                    <a:pt x="12" y="60"/>
                    <a:pt x="18" y="62"/>
                    <a:pt x="25" y="62"/>
                  </a:cubicBezTo>
                  <a:cubicBezTo>
                    <a:pt x="40" y="62"/>
                    <a:pt x="46" y="53"/>
                    <a:pt x="46" y="47"/>
                  </a:cubicBezTo>
                  <a:lnTo>
                    <a:pt x="46" y="35"/>
                  </a:lnTo>
                  <a:close/>
                  <a:moveTo>
                    <a:pt x="64" y="70"/>
                  </a:moveTo>
                  <a:lnTo>
                    <a:pt x="64" y="70"/>
                  </a:lnTo>
                  <a:cubicBezTo>
                    <a:pt x="62" y="72"/>
                    <a:pt x="60" y="72"/>
                    <a:pt x="56" y="72"/>
                  </a:cubicBezTo>
                  <a:cubicBezTo>
                    <a:pt x="50" y="72"/>
                    <a:pt x="47" y="69"/>
                    <a:pt x="47" y="62"/>
                  </a:cubicBezTo>
                  <a:cubicBezTo>
                    <a:pt x="40" y="69"/>
                    <a:pt x="32" y="72"/>
                    <a:pt x="22" y="72"/>
                  </a:cubicBezTo>
                  <a:cubicBezTo>
                    <a:pt x="10" y="72"/>
                    <a:pt x="0" y="67"/>
                    <a:pt x="0" y="53"/>
                  </a:cubicBezTo>
                  <a:cubicBezTo>
                    <a:pt x="0" y="37"/>
                    <a:pt x="11" y="34"/>
                    <a:pt x="23" y="32"/>
                  </a:cubicBezTo>
                  <a:cubicBezTo>
                    <a:pt x="35" y="29"/>
                    <a:pt x="46" y="30"/>
                    <a:pt x="46" y="22"/>
                  </a:cubicBezTo>
                  <a:cubicBezTo>
                    <a:pt x="46" y="12"/>
                    <a:pt x="38" y="10"/>
                    <a:pt x="31" y="10"/>
                  </a:cubicBezTo>
                  <a:cubicBezTo>
                    <a:pt x="21" y="10"/>
                    <a:pt x="14" y="13"/>
                    <a:pt x="14" y="23"/>
                  </a:cubicBezTo>
                  <a:lnTo>
                    <a:pt x="2" y="23"/>
                  </a:lnTo>
                  <a:cubicBezTo>
                    <a:pt x="3" y="6"/>
                    <a:pt x="16" y="0"/>
                    <a:pt x="31" y="0"/>
                  </a:cubicBezTo>
                  <a:cubicBezTo>
                    <a:pt x="44" y="0"/>
                    <a:pt x="57" y="3"/>
                    <a:pt x="57" y="19"/>
                  </a:cubicBezTo>
                  <a:lnTo>
                    <a:pt x="57" y="55"/>
                  </a:lnTo>
                  <a:cubicBezTo>
                    <a:pt x="57" y="60"/>
                    <a:pt x="57" y="62"/>
                    <a:pt x="61" y="62"/>
                  </a:cubicBezTo>
                  <a:cubicBezTo>
                    <a:pt x="62" y="62"/>
                    <a:pt x="63" y="62"/>
                    <a:pt x="64" y="62"/>
                  </a:cubicBezTo>
                  <a:lnTo>
                    <a:pt x="64" y="7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8" name="Freeform 112"/>
            <p:cNvSpPr>
              <a:spLocks noEditPoints="1"/>
            </p:cNvSpPr>
            <p:nvPr/>
          </p:nvSpPr>
          <p:spPr bwMode="auto">
            <a:xfrm>
              <a:off x="2558" y="1837"/>
              <a:ext cx="29" cy="43"/>
            </a:xfrm>
            <a:custGeom>
              <a:avLst/>
              <a:gdLst>
                <a:gd name="T0" fmla="*/ 33 w 65"/>
                <a:gd name="T1" fmla="*/ 87 h 97"/>
                <a:gd name="T2" fmla="*/ 33 w 65"/>
                <a:gd name="T3" fmla="*/ 87 h 97"/>
                <a:gd name="T4" fmla="*/ 55 w 65"/>
                <a:gd name="T5" fmla="*/ 61 h 97"/>
                <a:gd name="T6" fmla="*/ 33 w 65"/>
                <a:gd name="T7" fmla="*/ 35 h 97"/>
                <a:gd name="T8" fmla="*/ 12 w 65"/>
                <a:gd name="T9" fmla="*/ 62 h 97"/>
                <a:gd name="T10" fmla="*/ 33 w 65"/>
                <a:gd name="T11" fmla="*/ 87 h 97"/>
                <a:gd name="T12" fmla="*/ 65 w 65"/>
                <a:gd name="T13" fmla="*/ 96 h 97"/>
                <a:gd name="T14" fmla="*/ 65 w 65"/>
                <a:gd name="T15" fmla="*/ 96 h 97"/>
                <a:gd name="T16" fmla="*/ 54 w 65"/>
                <a:gd name="T17" fmla="*/ 96 h 97"/>
                <a:gd name="T18" fmla="*/ 54 w 65"/>
                <a:gd name="T19" fmla="*/ 86 h 97"/>
                <a:gd name="T20" fmla="*/ 54 w 65"/>
                <a:gd name="T21" fmla="*/ 86 h 97"/>
                <a:gd name="T22" fmla="*/ 32 w 65"/>
                <a:gd name="T23" fmla="*/ 97 h 97"/>
                <a:gd name="T24" fmla="*/ 0 w 65"/>
                <a:gd name="T25" fmla="*/ 61 h 97"/>
                <a:gd name="T26" fmla="*/ 32 w 65"/>
                <a:gd name="T27" fmla="*/ 25 h 97"/>
                <a:gd name="T28" fmla="*/ 54 w 65"/>
                <a:gd name="T29" fmla="*/ 36 h 97"/>
                <a:gd name="T30" fmla="*/ 54 w 65"/>
                <a:gd name="T31" fmla="*/ 36 h 97"/>
                <a:gd name="T32" fmla="*/ 54 w 65"/>
                <a:gd name="T33" fmla="*/ 0 h 97"/>
                <a:gd name="T34" fmla="*/ 65 w 65"/>
                <a:gd name="T35" fmla="*/ 0 h 97"/>
                <a:gd name="T36" fmla="*/ 65 w 65"/>
                <a:gd name="T37" fmla="*/ 9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97">
                  <a:moveTo>
                    <a:pt x="33" y="87"/>
                  </a:moveTo>
                  <a:lnTo>
                    <a:pt x="33" y="87"/>
                  </a:lnTo>
                  <a:cubicBezTo>
                    <a:pt x="49" y="87"/>
                    <a:pt x="55" y="74"/>
                    <a:pt x="55" y="61"/>
                  </a:cubicBezTo>
                  <a:cubicBezTo>
                    <a:pt x="55" y="48"/>
                    <a:pt x="48" y="35"/>
                    <a:pt x="33" y="35"/>
                  </a:cubicBezTo>
                  <a:cubicBezTo>
                    <a:pt x="17" y="35"/>
                    <a:pt x="12" y="48"/>
                    <a:pt x="12" y="62"/>
                  </a:cubicBezTo>
                  <a:cubicBezTo>
                    <a:pt x="12" y="75"/>
                    <a:pt x="19" y="87"/>
                    <a:pt x="33" y="87"/>
                  </a:cubicBezTo>
                  <a:close/>
                  <a:moveTo>
                    <a:pt x="65" y="96"/>
                  </a:moveTo>
                  <a:lnTo>
                    <a:pt x="65" y="96"/>
                  </a:lnTo>
                  <a:lnTo>
                    <a:pt x="54" y="96"/>
                  </a:lnTo>
                  <a:lnTo>
                    <a:pt x="54" y="86"/>
                  </a:lnTo>
                  <a:lnTo>
                    <a:pt x="54" y="86"/>
                  </a:lnTo>
                  <a:cubicBezTo>
                    <a:pt x="50" y="94"/>
                    <a:pt x="41" y="97"/>
                    <a:pt x="32" y="97"/>
                  </a:cubicBezTo>
                  <a:cubicBezTo>
                    <a:pt x="11" y="97"/>
                    <a:pt x="0" y="80"/>
                    <a:pt x="0" y="61"/>
                  </a:cubicBezTo>
                  <a:cubicBezTo>
                    <a:pt x="0" y="42"/>
                    <a:pt x="11" y="25"/>
                    <a:pt x="32" y="25"/>
                  </a:cubicBezTo>
                  <a:cubicBezTo>
                    <a:pt x="39" y="25"/>
                    <a:pt x="49" y="28"/>
                    <a:pt x="54" y="36"/>
                  </a:cubicBezTo>
                  <a:lnTo>
                    <a:pt x="54" y="36"/>
                  </a:lnTo>
                  <a:lnTo>
                    <a:pt x="54" y="0"/>
                  </a:lnTo>
                  <a:lnTo>
                    <a:pt x="65" y="0"/>
                  </a:lnTo>
                  <a:lnTo>
                    <a:pt x="65" y="9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9" name="Freeform 113"/>
            <p:cNvSpPr>
              <a:spLocks noEditPoints="1"/>
            </p:cNvSpPr>
            <p:nvPr/>
          </p:nvSpPr>
          <p:spPr bwMode="auto">
            <a:xfrm>
              <a:off x="2593" y="1848"/>
              <a:ext cx="30" cy="32"/>
            </a:xfrm>
            <a:custGeom>
              <a:avLst/>
              <a:gdLst>
                <a:gd name="T0" fmla="*/ 34 w 67"/>
                <a:gd name="T1" fmla="*/ 62 h 72"/>
                <a:gd name="T2" fmla="*/ 34 w 67"/>
                <a:gd name="T3" fmla="*/ 62 h 72"/>
                <a:gd name="T4" fmla="*/ 55 w 67"/>
                <a:gd name="T5" fmla="*/ 36 h 72"/>
                <a:gd name="T6" fmla="*/ 34 w 67"/>
                <a:gd name="T7" fmla="*/ 10 h 72"/>
                <a:gd name="T8" fmla="*/ 12 w 67"/>
                <a:gd name="T9" fmla="*/ 36 h 72"/>
                <a:gd name="T10" fmla="*/ 34 w 67"/>
                <a:gd name="T11" fmla="*/ 62 h 72"/>
                <a:gd name="T12" fmla="*/ 34 w 67"/>
                <a:gd name="T13" fmla="*/ 0 h 72"/>
                <a:gd name="T14" fmla="*/ 34 w 67"/>
                <a:gd name="T15" fmla="*/ 0 h 72"/>
                <a:gd name="T16" fmla="*/ 67 w 67"/>
                <a:gd name="T17" fmla="*/ 36 h 72"/>
                <a:gd name="T18" fmla="*/ 34 w 67"/>
                <a:gd name="T19" fmla="*/ 72 h 72"/>
                <a:gd name="T20" fmla="*/ 0 w 67"/>
                <a:gd name="T21" fmla="*/ 36 h 72"/>
                <a:gd name="T22" fmla="*/ 34 w 67"/>
                <a:gd name="T2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2">
                  <a:moveTo>
                    <a:pt x="34" y="62"/>
                  </a:moveTo>
                  <a:lnTo>
                    <a:pt x="34" y="62"/>
                  </a:lnTo>
                  <a:cubicBezTo>
                    <a:pt x="46" y="62"/>
                    <a:pt x="55" y="53"/>
                    <a:pt x="55" y="36"/>
                  </a:cubicBezTo>
                  <a:cubicBezTo>
                    <a:pt x="55" y="19"/>
                    <a:pt x="46" y="10"/>
                    <a:pt x="34" y="10"/>
                  </a:cubicBezTo>
                  <a:cubicBezTo>
                    <a:pt x="22" y="10"/>
                    <a:pt x="12" y="19"/>
                    <a:pt x="12" y="36"/>
                  </a:cubicBezTo>
                  <a:cubicBezTo>
                    <a:pt x="12" y="53"/>
                    <a:pt x="22" y="62"/>
                    <a:pt x="34" y="62"/>
                  </a:cubicBezTo>
                  <a:close/>
                  <a:moveTo>
                    <a:pt x="34" y="0"/>
                  </a:moveTo>
                  <a:lnTo>
                    <a:pt x="34" y="0"/>
                  </a:lnTo>
                  <a:cubicBezTo>
                    <a:pt x="56" y="0"/>
                    <a:pt x="67" y="16"/>
                    <a:pt x="67" y="36"/>
                  </a:cubicBezTo>
                  <a:cubicBezTo>
                    <a:pt x="67" y="56"/>
                    <a:pt x="56" y="72"/>
                    <a:pt x="34" y="72"/>
                  </a:cubicBezTo>
                  <a:cubicBezTo>
                    <a:pt x="12" y="72"/>
                    <a:pt x="0" y="56"/>
                    <a:pt x="0" y="36"/>
                  </a:cubicBezTo>
                  <a:cubicBezTo>
                    <a:pt x="0" y="16"/>
                    <a:pt x="12" y="0"/>
                    <a:pt x="3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0" name="Freeform 114"/>
            <p:cNvSpPr>
              <a:spLocks/>
            </p:cNvSpPr>
            <p:nvPr/>
          </p:nvSpPr>
          <p:spPr bwMode="auto">
            <a:xfrm>
              <a:off x="2625" y="1849"/>
              <a:ext cx="30" cy="31"/>
            </a:xfrm>
            <a:custGeom>
              <a:avLst/>
              <a:gdLst>
                <a:gd name="T0" fmla="*/ 26 w 67"/>
                <a:gd name="T1" fmla="*/ 32 h 69"/>
                <a:gd name="T2" fmla="*/ 26 w 67"/>
                <a:gd name="T3" fmla="*/ 32 h 69"/>
                <a:gd name="T4" fmla="*/ 2 w 67"/>
                <a:gd name="T5" fmla="*/ 0 h 69"/>
                <a:gd name="T6" fmla="*/ 17 w 67"/>
                <a:gd name="T7" fmla="*/ 0 h 69"/>
                <a:gd name="T8" fmla="*/ 33 w 67"/>
                <a:gd name="T9" fmla="*/ 24 h 69"/>
                <a:gd name="T10" fmla="*/ 50 w 67"/>
                <a:gd name="T11" fmla="*/ 0 h 69"/>
                <a:gd name="T12" fmla="*/ 64 w 67"/>
                <a:gd name="T13" fmla="*/ 0 h 69"/>
                <a:gd name="T14" fmla="*/ 40 w 67"/>
                <a:gd name="T15" fmla="*/ 31 h 69"/>
                <a:gd name="T16" fmla="*/ 67 w 67"/>
                <a:gd name="T17" fmla="*/ 69 h 69"/>
                <a:gd name="T18" fmla="*/ 52 w 67"/>
                <a:gd name="T19" fmla="*/ 69 h 69"/>
                <a:gd name="T20" fmla="*/ 33 w 67"/>
                <a:gd name="T21" fmla="*/ 40 h 69"/>
                <a:gd name="T22" fmla="*/ 14 w 67"/>
                <a:gd name="T23" fmla="*/ 69 h 69"/>
                <a:gd name="T24" fmla="*/ 0 w 67"/>
                <a:gd name="T25" fmla="*/ 69 h 69"/>
                <a:gd name="T26" fmla="*/ 26 w 67"/>
                <a:gd name="T27" fmla="*/ 3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9">
                  <a:moveTo>
                    <a:pt x="26" y="32"/>
                  </a:moveTo>
                  <a:lnTo>
                    <a:pt x="26" y="32"/>
                  </a:lnTo>
                  <a:lnTo>
                    <a:pt x="2" y="0"/>
                  </a:lnTo>
                  <a:lnTo>
                    <a:pt x="17" y="0"/>
                  </a:lnTo>
                  <a:lnTo>
                    <a:pt x="33" y="24"/>
                  </a:lnTo>
                  <a:lnTo>
                    <a:pt x="50" y="0"/>
                  </a:lnTo>
                  <a:lnTo>
                    <a:pt x="64" y="0"/>
                  </a:lnTo>
                  <a:lnTo>
                    <a:pt x="40" y="31"/>
                  </a:lnTo>
                  <a:lnTo>
                    <a:pt x="67" y="69"/>
                  </a:lnTo>
                  <a:lnTo>
                    <a:pt x="52" y="69"/>
                  </a:lnTo>
                  <a:lnTo>
                    <a:pt x="33" y="40"/>
                  </a:lnTo>
                  <a:lnTo>
                    <a:pt x="14" y="69"/>
                  </a:lnTo>
                  <a:lnTo>
                    <a:pt x="0" y="69"/>
                  </a:lnTo>
                  <a:lnTo>
                    <a:pt x="26" y="3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1" name="Freeform 115"/>
            <p:cNvSpPr>
              <a:spLocks/>
            </p:cNvSpPr>
            <p:nvPr/>
          </p:nvSpPr>
          <p:spPr bwMode="auto">
            <a:xfrm>
              <a:off x="2431" y="1908"/>
              <a:ext cx="42" cy="42"/>
            </a:xfrm>
            <a:custGeom>
              <a:avLst/>
              <a:gdLst>
                <a:gd name="T0" fmla="*/ 0 w 95"/>
                <a:gd name="T1" fmla="*/ 0 h 96"/>
                <a:gd name="T2" fmla="*/ 0 w 95"/>
                <a:gd name="T3" fmla="*/ 0 h 96"/>
                <a:gd name="T4" fmla="*/ 17 w 95"/>
                <a:gd name="T5" fmla="*/ 0 h 96"/>
                <a:gd name="T6" fmla="*/ 47 w 95"/>
                <a:gd name="T7" fmla="*/ 80 h 96"/>
                <a:gd name="T8" fmla="*/ 77 w 95"/>
                <a:gd name="T9" fmla="*/ 0 h 96"/>
                <a:gd name="T10" fmla="*/ 95 w 95"/>
                <a:gd name="T11" fmla="*/ 0 h 96"/>
                <a:gd name="T12" fmla="*/ 95 w 95"/>
                <a:gd name="T13" fmla="*/ 96 h 96"/>
                <a:gd name="T14" fmla="*/ 83 w 95"/>
                <a:gd name="T15" fmla="*/ 96 h 96"/>
                <a:gd name="T16" fmla="*/ 83 w 95"/>
                <a:gd name="T17" fmla="*/ 16 h 96"/>
                <a:gd name="T18" fmla="*/ 82 w 95"/>
                <a:gd name="T19" fmla="*/ 16 h 96"/>
                <a:gd name="T20" fmla="*/ 53 w 95"/>
                <a:gd name="T21" fmla="*/ 96 h 96"/>
                <a:gd name="T22" fmla="*/ 42 w 95"/>
                <a:gd name="T23" fmla="*/ 96 h 96"/>
                <a:gd name="T24" fmla="*/ 12 w 95"/>
                <a:gd name="T25" fmla="*/ 16 h 96"/>
                <a:gd name="T26" fmla="*/ 12 w 95"/>
                <a:gd name="T27" fmla="*/ 16 h 96"/>
                <a:gd name="T28" fmla="*/ 12 w 95"/>
                <a:gd name="T29" fmla="*/ 96 h 96"/>
                <a:gd name="T30" fmla="*/ 0 w 95"/>
                <a:gd name="T31" fmla="*/ 96 h 96"/>
                <a:gd name="T32" fmla="*/ 0 w 95"/>
                <a:gd name="T3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6">
                  <a:moveTo>
                    <a:pt x="0" y="0"/>
                  </a:moveTo>
                  <a:lnTo>
                    <a:pt x="0" y="0"/>
                  </a:lnTo>
                  <a:lnTo>
                    <a:pt x="17" y="0"/>
                  </a:lnTo>
                  <a:lnTo>
                    <a:pt x="47" y="80"/>
                  </a:lnTo>
                  <a:lnTo>
                    <a:pt x="77" y="0"/>
                  </a:lnTo>
                  <a:lnTo>
                    <a:pt x="95" y="0"/>
                  </a:lnTo>
                  <a:lnTo>
                    <a:pt x="95" y="96"/>
                  </a:lnTo>
                  <a:lnTo>
                    <a:pt x="83" y="96"/>
                  </a:lnTo>
                  <a:lnTo>
                    <a:pt x="83" y="16"/>
                  </a:lnTo>
                  <a:lnTo>
                    <a:pt x="82" y="16"/>
                  </a:lnTo>
                  <a:lnTo>
                    <a:pt x="53" y="96"/>
                  </a:lnTo>
                  <a:lnTo>
                    <a:pt x="42" y="96"/>
                  </a:lnTo>
                  <a:lnTo>
                    <a:pt x="12" y="16"/>
                  </a:lnTo>
                  <a:lnTo>
                    <a:pt x="12" y="16"/>
                  </a:lnTo>
                  <a:lnTo>
                    <a:pt x="12" y="96"/>
                  </a:lnTo>
                  <a:lnTo>
                    <a:pt x="0" y="9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2" name="Freeform 116"/>
            <p:cNvSpPr>
              <a:spLocks/>
            </p:cNvSpPr>
            <p:nvPr/>
          </p:nvSpPr>
          <p:spPr bwMode="auto">
            <a:xfrm>
              <a:off x="2478" y="1920"/>
              <a:ext cx="29" cy="42"/>
            </a:xfrm>
            <a:custGeom>
              <a:avLst/>
              <a:gdLst>
                <a:gd name="T0" fmla="*/ 35 w 65"/>
                <a:gd name="T1" fmla="*/ 78 h 96"/>
                <a:gd name="T2" fmla="*/ 35 w 65"/>
                <a:gd name="T3" fmla="*/ 78 h 96"/>
                <a:gd name="T4" fmla="*/ 15 w 65"/>
                <a:gd name="T5" fmla="*/ 96 h 96"/>
                <a:gd name="T6" fmla="*/ 7 w 65"/>
                <a:gd name="T7" fmla="*/ 95 h 96"/>
                <a:gd name="T8" fmla="*/ 7 w 65"/>
                <a:gd name="T9" fmla="*/ 85 h 96"/>
                <a:gd name="T10" fmla="*/ 14 w 65"/>
                <a:gd name="T11" fmla="*/ 86 h 96"/>
                <a:gd name="T12" fmla="*/ 23 w 65"/>
                <a:gd name="T13" fmla="*/ 80 h 96"/>
                <a:gd name="T14" fmla="*/ 28 w 65"/>
                <a:gd name="T15" fmla="*/ 68 h 96"/>
                <a:gd name="T16" fmla="*/ 0 w 65"/>
                <a:gd name="T17" fmla="*/ 0 h 96"/>
                <a:gd name="T18" fmla="*/ 13 w 65"/>
                <a:gd name="T19" fmla="*/ 0 h 96"/>
                <a:gd name="T20" fmla="*/ 33 w 65"/>
                <a:gd name="T21" fmla="*/ 56 h 96"/>
                <a:gd name="T22" fmla="*/ 34 w 65"/>
                <a:gd name="T23" fmla="*/ 56 h 96"/>
                <a:gd name="T24" fmla="*/ 53 w 65"/>
                <a:gd name="T25" fmla="*/ 0 h 96"/>
                <a:gd name="T26" fmla="*/ 65 w 65"/>
                <a:gd name="T27" fmla="*/ 0 h 96"/>
                <a:gd name="T28" fmla="*/ 35 w 65"/>
                <a:gd name="T29" fmla="*/ 7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96">
                  <a:moveTo>
                    <a:pt x="35" y="78"/>
                  </a:moveTo>
                  <a:lnTo>
                    <a:pt x="35" y="78"/>
                  </a:lnTo>
                  <a:cubicBezTo>
                    <a:pt x="30" y="91"/>
                    <a:pt x="25" y="96"/>
                    <a:pt x="15" y="96"/>
                  </a:cubicBezTo>
                  <a:cubicBezTo>
                    <a:pt x="12" y="96"/>
                    <a:pt x="10" y="96"/>
                    <a:pt x="7" y="95"/>
                  </a:cubicBezTo>
                  <a:lnTo>
                    <a:pt x="7" y="85"/>
                  </a:lnTo>
                  <a:cubicBezTo>
                    <a:pt x="9" y="85"/>
                    <a:pt x="12" y="86"/>
                    <a:pt x="14" y="86"/>
                  </a:cubicBezTo>
                  <a:cubicBezTo>
                    <a:pt x="18" y="86"/>
                    <a:pt x="21" y="84"/>
                    <a:pt x="23" y="80"/>
                  </a:cubicBezTo>
                  <a:lnTo>
                    <a:pt x="28" y="68"/>
                  </a:lnTo>
                  <a:lnTo>
                    <a:pt x="0" y="0"/>
                  </a:lnTo>
                  <a:lnTo>
                    <a:pt x="13" y="0"/>
                  </a:lnTo>
                  <a:lnTo>
                    <a:pt x="33" y="56"/>
                  </a:lnTo>
                  <a:lnTo>
                    <a:pt x="34" y="56"/>
                  </a:lnTo>
                  <a:lnTo>
                    <a:pt x="53" y="0"/>
                  </a:lnTo>
                  <a:lnTo>
                    <a:pt x="65" y="0"/>
                  </a:lnTo>
                  <a:lnTo>
                    <a:pt x="35" y="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3" name="Freeform 117"/>
            <p:cNvSpPr>
              <a:spLocks/>
            </p:cNvSpPr>
            <p:nvPr/>
          </p:nvSpPr>
          <p:spPr bwMode="auto">
            <a:xfrm>
              <a:off x="2511" y="1908"/>
              <a:ext cx="34" cy="42"/>
            </a:xfrm>
            <a:custGeom>
              <a:avLst/>
              <a:gdLst>
                <a:gd name="T0" fmla="*/ 0 w 76"/>
                <a:gd name="T1" fmla="*/ 0 h 96"/>
                <a:gd name="T2" fmla="*/ 0 w 76"/>
                <a:gd name="T3" fmla="*/ 0 h 96"/>
                <a:gd name="T4" fmla="*/ 13 w 76"/>
                <a:gd name="T5" fmla="*/ 0 h 96"/>
                <a:gd name="T6" fmla="*/ 13 w 76"/>
                <a:gd name="T7" fmla="*/ 41 h 96"/>
                <a:gd name="T8" fmla="*/ 63 w 76"/>
                <a:gd name="T9" fmla="*/ 41 h 96"/>
                <a:gd name="T10" fmla="*/ 63 w 76"/>
                <a:gd name="T11" fmla="*/ 0 h 96"/>
                <a:gd name="T12" fmla="*/ 76 w 76"/>
                <a:gd name="T13" fmla="*/ 0 h 96"/>
                <a:gd name="T14" fmla="*/ 76 w 76"/>
                <a:gd name="T15" fmla="*/ 96 h 96"/>
                <a:gd name="T16" fmla="*/ 63 w 76"/>
                <a:gd name="T17" fmla="*/ 96 h 96"/>
                <a:gd name="T18" fmla="*/ 63 w 76"/>
                <a:gd name="T19" fmla="*/ 52 h 96"/>
                <a:gd name="T20" fmla="*/ 13 w 76"/>
                <a:gd name="T21" fmla="*/ 52 h 96"/>
                <a:gd name="T22" fmla="*/ 13 w 76"/>
                <a:gd name="T23" fmla="*/ 96 h 96"/>
                <a:gd name="T24" fmla="*/ 0 w 76"/>
                <a:gd name="T25" fmla="*/ 96 h 96"/>
                <a:gd name="T26" fmla="*/ 0 w 76"/>
                <a:gd name="T2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96">
                  <a:moveTo>
                    <a:pt x="0" y="0"/>
                  </a:moveTo>
                  <a:lnTo>
                    <a:pt x="0" y="0"/>
                  </a:lnTo>
                  <a:lnTo>
                    <a:pt x="13" y="0"/>
                  </a:lnTo>
                  <a:lnTo>
                    <a:pt x="13" y="41"/>
                  </a:lnTo>
                  <a:lnTo>
                    <a:pt x="63" y="41"/>
                  </a:lnTo>
                  <a:lnTo>
                    <a:pt x="63" y="0"/>
                  </a:lnTo>
                  <a:lnTo>
                    <a:pt x="76" y="0"/>
                  </a:lnTo>
                  <a:lnTo>
                    <a:pt x="76" y="96"/>
                  </a:lnTo>
                  <a:lnTo>
                    <a:pt x="63" y="96"/>
                  </a:lnTo>
                  <a:lnTo>
                    <a:pt x="63" y="52"/>
                  </a:lnTo>
                  <a:lnTo>
                    <a:pt x="13" y="52"/>
                  </a:lnTo>
                  <a:lnTo>
                    <a:pt x="13" y="96"/>
                  </a:lnTo>
                  <a:lnTo>
                    <a:pt x="0" y="9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4" name="Freeform 118"/>
            <p:cNvSpPr>
              <a:spLocks noEditPoints="1"/>
            </p:cNvSpPr>
            <p:nvPr/>
          </p:nvSpPr>
          <p:spPr bwMode="auto">
            <a:xfrm>
              <a:off x="2551" y="1919"/>
              <a:ext cx="30" cy="31"/>
            </a:xfrm>
            <a:custGeom>
              <a:avLst/>
              <a:gdLst>
                <a:gd name="T0" fmla="*/ 34 w 67"/>
                <a:gd name="T1" fmla="*/ 62 h 72"/>
                <a:gd name="T2" fmla="*/ 34 w 67"/>
                <a:gd name="T3" fmla="*/ 62 h 72"/>
                <a:gd name="T4" fmla="*/ 55 w 67"/>
                <a:gd name="T5" fmla="*/ 36 h 72"/>
                <a:gd name="T6" fmla="*/ 34 w 67"/>
                <a:gd name="T7" fmla="*/ 10 h 72"/>
                <a:gd name="T8" fmla="*/ 12 w 67"/>
                <a:gd name="T9" fmla="*/ 36 h 72"/>
                <a:gd name="T10" fmla="*/ 34 w 67"/>
                <a:gd name="T11" fmla="*/ 62 h 72"/>
                <a:gd name="T12" fmla="*/ 34 w 67"/>
                <a:gd name="T13" fmla="*/ 0 h 72"/>
                <a:gd name="T14" fmla="*/ 34 w 67"/>
                <a:gd name="T15" fmla="*/ 0 h 72"/>
                <a:gd name="T16" fmla="*/ 67 w 67"/>
                <a:gd name="T17" fmla="*/ 36 h 72"/>
                <a:gd name="T18" fmla="*/ 34 w 67"/>
                <a:gd name="T19" fmla="*/ 72 h 72"/>
                <a:gd name="T20" fmla="*/ 0 w 67"/>
                <a:gd name="T21" fmla="*/ 36 h 72"/>
                <a:gd name="T22" fmla="*/ 34 w 67"/>
                <a:gd name="T2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2">
                  <a:moveTo>
                    <a:pt x="34" y="62"/>
                  </a:moveTo>
                  <a:lnTo>
                    <a:pt x="34" y="62"/>
                  </a:lnTo>
                  <a:cubicBezTo>
                    <a:pt x="45" y="62"/>
                    <a:pt x="55" y="53"/>
                    <a:pt x="55" y="36"/>
                  </a:cubicBezTo>
                  <a:cubicBezTo>
                    <a:pt x="55" y="19"/>
                    <a:pt x="45" y="10"/>
                    <a:pt x="34" y="10"/>
                  </a:cubicBezTo>
                  <a:cubicBezTo>
                    <a:pt x="22" y="10"/>
                    <a:pt x="12" y="19"/>
                    <a:pt x="12" y="36"/>
                  </a:cubicBezTo>
                  <a:cubicBezTo>
                    <a:pt x="12" y="53"/>
                    <a:pt x="22" y="62"/>
                    <a:pt x="34" y="62"/>
                  </a:cubicBezTo>
                  <a:close/>
                  <a:moveTo>
                    <a:pt x="34" y="0"/>
                  </a:moveTo>
                  <a:lnTo>
                    <a:pt x="34" y="0"/>
                  </a:lnTo>
                  <a:cubicBezTo>
                    <a:pt x="55" y="0"/>
                    <a:pt x="67" y="16"/>
                    <a:pt x="67" y="36"/>
                  </a:cubicBezTo>
                  <a:cubicBezTo>
                    <a:pt x="67" y="56"/>
                    <a:pt x="55" y="72"/>
                    <a:pt x="34" y="72"/>
                  </a:cubicBezTo>
                  <a:cubicBezTo>
                    <a:pt x="12" y="72"/>
                    <a:pt x="0" y="56"/>
                    <a:pt x="0" y="36"/>
                  </a:cubicBezTo>
                  <a:cubicBezTo>
                    <a:pt x="0" y="16"/>
                    <a:pt x="12" y="0"/>
                    <a:pt x="3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5" name="Freeform 119"/>
            <p:cNvSpPr>
              <a:spLocks/>
            </p:cNvSpPr>
            <p:nvPr/>
          </p:nvSpPr>
          <p:spPr bwMode="auto">
            <a:xfrm>
              <a:off x="2587" y="1919"/>
              <a:ext cx="42" cy="31"/>
            </a:xfrm>
            <a:custGeom>
              <a:avLst/>
              <a:gdLst>
                <a:gd name="T0" fmla="*/ 0 w 97"/>
                <a:gd name="T1" fmla="*/ 2 h 71"/>
                <a:gd name="T2" fmla="*/ 0 w 97"/>
                <a:gd name="T3" fmla="*/ 2 h 71"/>
                <a:gd name="T4" fmla="*/ 11 w 97"/>
                <a:gd name="T5" fmla="*/ 2 h 71"/>
                <a:gd name="T6" fmla="*/ 11 w 97"/>
                <a:gd name="T7" fmla="*/ 12 h 71"/>
                <a:gd name="T8" fmla="*/ 11 w 97"/>
                <a:gd name="T9" fmla="*/ 12 h 71"/>
                <a:gd name="T10" fmla="*/ 34 w 97"/>
                <a:gd name="T11" fmla="*/ 0 h 71"/>
                <a:gd name="T12" fmla="*/ 52 w 97"/>
                <a:gd name="T13" fmla="*/ 12 h 71"/>
                <a:gd name="T14" fmla="*/ 74 w 97"/>
                <a:gd name="T15" fmla="*/ 0 h 71"/>
                <a:gd name="T16" fmla="*/ 97 w 97"/>
                <a:gd name="T17" fmla="*/ 20 h 71"/>
                <a:gd name="T18" fmla="*/ 97 w 97"/>
                <a:gd name="T19" fmla="*/ 71 h 71"/>
                <a:gd name="T20" fmla="*/ 86 w 97"/>
                <a:gd name="T21" fmla="*/ 71 h 71"/>
                <a:gd name="T22" fmla="*/ 86 w 97"/>
                <a:gd name="T23" fmla="*/ 25 h 71"/>
                <a:gd name="T24" fmla="*/ 72 w 97"/>
                <a:gd name="T25" fmla="*/ 10 h 71"/>
                <a:gd name="T26" fmla="*/ 54 w 97"/>
                <a:gd name="T27" fmla="*/ 28 h 71"/>
                <a:gd name="T28" fmla="*/ 54 w 97"/>
                <a:gd name="T29" fmla="*/ 71 h 71"/>
                <a:gd name="T30" fmla="*/ 43 w 97"/>
                <a:gd name="T31" fmla="*/ 71 h 71"/>
                <a:gd name="T32" fmla="*/ 43 w 97"/>
                <a:gd name="T33" fmla="*/ 25 h 71"/>
                <a:gd name="T34" fmla="*/ 30 w 97"/>
                <a:gd name="T35" fmla="*/ 10 h 71"/>
                <a:gd name="T36" fmla="*/ 12 w 97"/>
                <a:gd name="T37" fmla="*/ 28 h 71"/>
                <a:gd name="T38" fmla="*/ 12 w 97"/>
                <a:gd name="T39" fmla="*/ 71 h 71"/>
                <a:gd name="T40" fmla="*/ 0 w 97"/>
                <a:gd name="T41" fmla="*/ 71 h 71"/>
                <a:gd name="T42" fmla="*/ 0 w 97"/>
                <a:gd name="T43"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71">
                  <a:moveTo>
                    <a:pt x="0" y="2"/>
                  </a:moveTo>
                  <a:lnTo>
                    <a:pt x="0" y="2"/>
                  </a:lnTo>
                  <a:lnTo>
                    <a:pt x="11" y="2"/>
                  </a:lnTo>
                  <a:lnTo>
                    <a:pt x="11" y="12"/>
                  </a:lnTo>
                  <a:lnTo>
                    <a:pt x="11" y="12"/>
                  </a:lnTo>
                  <a:cubicBezTo>
                    <a:pt x="16" y="4"/>
                    <a:pt x="24" y="0"/>
                    <a:pt x="34" y="0"/>
                  </a:cubicBezTo>
                  <a:cubicBezTo>
                    <a:pt x="42" y="0"/>
                    <a:pt x="50" y="3"/>
                    <a:pt x="52" y="12"/>
                  </a:cubicBezTo>
                  <a:cubicBezTo>
                    <a:pt x="57" y="5"/>
                    <a:pt x="65" y="0"/>
                    <a:pt x="74" y="0"/>
                  </a:cubicBezTo>
                  <a:cubicBezTo>
                    <a:pt x="88" y="0"/>
                    <a:pt x="97" y="6"/>
                    <a:pt x="97" y="20"/>
                  </a:cubicBezTo>
                  <a:lnTo>
                    <a:pt x="97" y="71"/>
                  </a:lnTo>
                  <a:lnTo>
                    <a:pt x="86" y="71"/>
                  </a:lnTo>
                  <a:lnTo>
                    <a:pt x="86" y="25"/>
                  </a:lnTo>
                  <a:cubicBezTo>
                    <a:pt x="86" y="17"/>
                    <a:pt x="83" y="10"/>
                    <a:pt x="72" y="10"/>
                  </a:cubicBezTo>
                  <a:cubicBezTo>
                    <a:pt x="61" y="10"/>
                    <a:pt x="54" y="17"/>
                    <a:pt x="54" y="28"/>
                  </a:cubicBezTo>
                  <a:lnTo>
                    <a:pt x="54" y="71"/>
                  </a:lnTo>
                  <a:lnTo>
                    <a:pt x="43" y="71"/>
                  </a:lnTo>
                  <a:lnTo>
                    <a:pt x="43" y="25"/>
                  </a:lnTo>
                  <a:cubicBezTo>
                    <a:pt x="43" y="17"/>
                    <a:pt x="40" y="10"/>
                    <a:pt x="30" y="10"/>
                  </a:cubicBezTo>
                  <a:cubicBezTo>
                    <a:pt x="17" y="10"/>
                    <a:pt x="12" y="23"/>
                    <a:pt x="12" y="28"/>
                  </a:cubicBezTo>
                  <a:lnTo>
                    <a:pt x="12" y="71"/>
                  </a:lnTo>
                  <a:lnTo>
                    <a:pt x="0" y="71"/>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6" name="Freeform 120"/>
            <p:cNvSpPr>
              <a:spLocks noEditPoints="1"/>
            </p:cNvSpPr>
            <p:nvPr/>
          </p:nvSpPr>
          <p:spPr bwMode="auto">
            <a:xfrm>
              <a:off x="2635" y="1919"/>
              <a:ext cx="29" cy="31"/>
            </a:xfrm>
            <a:custGeom>
              <a:avLst/>
              <a:gdLst>
                <a:gd name="T0" fmla="*/ 52 w 65"/>
                <a:gd name="T1" fmla="*/ 30 h 72"/>
                <a:gd name="T2" fmla="*/ 52 w 65"/>
                <a:gd name="T3" fmla="*/ 30 h 72"/>
                <a:gd name="T4" fmla="*/ 32 w 65"/>
                <a:gd name="T5" fmla="*/ 10 h 72"/>
                <a:gd name="T6" fmla="*/ 12 w 65"/>
                <a:gd name="T7" fmla="*/ 30 h 72"/>
                <a:gd name="T8" fmla="*/ 52 w 65"/>
                <a:gd name="T9" fmla="*/ 30 h 72"/>
                <a:gd name="T10" fmla="*/ 63 w 65"/>
                <a:gd name="T11" fmla="*/ 49 h 72"/>
                <a:gd name="T12" fmla="*/ 63 w 65"/>
                <a:gd name="T13" fmla="*/ 49 h 72"/>
                <a:gd name="T14" fmla="*/ 33 w 65"/>
                <a:gd name="T15" fmla="*/ 72 h 72"/>
                <a:gd name="T16" fmla="*/ 0 w 65"/>
                <a:gd name="T17" fmla="*/ 36 h 72"/>
                <a:gd name="T18" fmla="*/ 33 w 65"/>
                <a:gd name="T19" fmla="*/ 0 h 72"/>
                <a:gd name="T20" fmla="*/ 64 w 65"/>
                <a:gd name="T21" fmla="*/ 40 h 72"/>
                <a:gd name="T22" fmla="*/ 12 w 65"/>
                <a:gd name="T23" fmla="*/ 40 h 72"/>
                <a:gd name="T24" fmla="*/ 34 w 65"/>
                <a:gd name="T25" fmla="*/ 62 h 72"/>
                <a:gd name="T26" fmla="*/ 52 w 65"/>
                <a:gd name="T27" fmla="*/ 49 h 72"/>
                <a:gd name="T28" fmla="*/ 63 w 65"/>
                <a:gd name="T29"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72">
                  <a:moveTo>
                    <a:pt x="52" y="30"/>
                  </a:moveTo>
                  <a:lnTo>
                    <a:pt x="52" y="30"/>
                  </a:lnTo>
                  <a:cubicBezTo>
                    <a:pt x="51" y="19"/>
                    <a:pt x="43" y="10"/>
                    <a:pt x="32" y="10"/>
                  </a:cubicBezTo>
                  <a:cubicBezTo>
                    <a:pt x="20" y="10"/>
                    <a:pt x="13" y="19"/>
                    <a:pt x="12" y="30"/>
                  </a:cubicBezTo>
                  <a:lnTo>
                    <a:pt x="52" y="30"/>
                  </a:lnTo>
                  <a:close/>
                  <a:moveTo>
                    <a:pt x="63" y="49"/>
                  </a:moveTo>
                  <a:lnTo>
                    <a:pt x="63" y="49"/>
                  </a:lnTo>
                  <a:cubicBezTo>
                    <a:pt x="60" y="64"/>
                    <a:pt x="49" y="72"/>
                    <a:pt x="33" y="72"/>
                  </a:cubicBezTo>
                  <a:cubicBezTo>
                    <a:pt x="11" y="72"/>
                    <a:pt x="1" y="57"/>
                    <a:pt x="0" y="36"/>
                  </a:cubicBezTo>
                  <a:cubicBezTo>
                    <a:pt x="0" y="15"/>
                    <a:pt x="14" y="0"/>
                    <a:pt x="33" y="0"/>
                  </a:cubicBezTo>
                  <a:cubicBezTo>
                    <a:pt x="57" y="0"/>
                    <a:pt x="65" y="23"/>
                    <a:pt x="64" y="40"/>
                  </a:cubicBezTo>
                  <a:lnTo>
                    <a:pt x="12" y="40"/>
                  </a:lnTo>
                  <a:cubicBezTo>
                    <a:pt x="12" y="52"/>
                    <a:pt x="19" y="62"/>
                    <a:pt x="34" y="62"/>
                  </a:cubicBezTo>
                  <a:cubicBezTo>
                    <a:pt x="43" y="62"/>
                    <a:pt x="50" y="58"/>
                    <a:pt x="52" y="49"/>
                  </a:cubicBezTo>
                  <a:lnTo>
                    <a:pt x="63" y="4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7" name="Freeform 121"/>
            <p:cNvSpPr>
              <a:spLocks noEditPoints="1"/>
            </p:cNvSpPr>
            <p:nvPr/>
          </p:nvSpPr>
          <p:spPr bwMode="auto">
            <a:xfrm>
              <a:off x="3061" y="2180"/>
              <a:ext cx="1019" cy="206"/>
            </a:xfrm>
            <a:custGeom>
              <a:avLst/>
              <a:gdLst>
                <a:gd name="T0" fmla="*/ 1847 w 2315"/>
                <a:gd name="T1" fmla="*/ 441 h 469"/>
                <a:gd name="T2" fmla="*/ 1847 w 2315"/>
                <a:gd name="T3" fmla="*/ 441 h 469"/>
                <a:gd name="T4" fmla="*/ 1818 w 2315"/>
                <a:gd name="T5" fmla="*/ 412 h 469"/>
                <a:gd name="T6" fmla="*/ 1847 w 2315"/>
                <a:gd name="T7" fmla="*/ 382 h 469"/>
                <a:gd name="T8" fmla="*/ 1877 w 2315"/>
                <a:gd name="T9" fmla="*/ 412 h 469"/>
                <a:gd name="T10" fmla="*/ 1847 w 2315"/>
                <a:gd name="T11" fmla="*/ 441 h 469"/>
                <a:gd name="T12" fmla="*/ 1427 w 2315"/>
                <a:gd name="T13" fmla="*/ 441 h 469"/>
                <a:gd name="T14" fmla="*/ 1427 w 2315"/>
                <a:gd name="T15" fmla="*/ 441 h 469"/>
                <a:gd name="T16" fmla="*/ 1397 w 2315"/>
                <a:gd name="T17" fmla="*/ 412 h 469"/>
                <a:gd name="T18" fmla="*/ 1427 w 2315"/>
                <a:gd name="T19" fmla="*/ 382 h 469"/>
                <a:gd name="T20" fmla="*/ 1456 w 2315"/>
                <a:gd name="T21" fmla="*/ 412 h 469"/>
                <a:gd name="T22" fmla="*/ 1427 w 2315"/>
                <a:gd name="T23" fmla="*/ 441 h 469"/>
                <a:gd name="T24" fmla="*/ 1006 w 2315"/>
                <a:gd name="T25" fmla="*/ 441 h 469"/>
                <a:gd name="T26" fmla="*/ 1006 w 2315"/>
                <a:gd name="T27" fmla="*/ 441 h 469"/>
                <a:gd name="T28" fmla="*/ 977 w 2315"/>
                <a:gd name="T29" fmla="*/ 412 h 469"/>
                <a:gd name="T30" fmla="*/ 1006 w 2315"/>
                <a:gd name="T31" fmla="*/ 382 h 469"/>
                <a:gd name="T32" fmla="*/ 1036 w 2315"/>
                <a:gd name="T33" fmla="*/ 412 h 469"/>
                <a:gd name="T34" fmla="*/ 1006 w 2315"/>
                <a:gd name="T35" fmla="*/ 441 h 469"/>
                <a:gd name="T36" fmla="*/ 586 w 2315"/>
                <a:gd name="T37" fmla="*/ 441 h 469"/>
                <a:gd name="T38" fmla="*/ 586 w 2315"/>
                <a:gd name="T39" fmla="*/ 441 h 469"/>
                <a:gd name="T40" fmla="*/ 556 w 2315"/>
                <a:gd name="T41" fmla="*/ 412 h 469"/>
                <a:gd name="T42" fmla="*/ 586 w 2315"/>
                <a:gd name="T43" fmla="*/ 382 h 469"/>
                <a:gd name="T44" fmla="*/ 615 w 2315"/>
                <a:gd name="T45" fmla="*/ 412 h 469"/>
                <a:gd name="T46" fmla="*/ 586 w 2315"/>
                <a:gd name="T47" fmla="*/ 441 h 469"/>
                <a:gd name="T48" fmla="*/ 173 w 2315"/>
                <a:gd name="T49" fmla="*/ 441 h 469"/>
                <a:gd name="T50" fmla="*/ 173 w 2315"/>
                <a:gd name="T51" fmla="*/ 441 h 469"/>
                <a:gd name="T52" fmla="*/ 144 w 2315"/>
                <a:gd name="T53" fmla="*/ 412 h 469"/>
                <a:gd name="T54" fmla="*/ 173 w 2315"/>
                <a:gd name="T55" fmla="*/ 382 h 469"/>
                <a:gd name="T56" fmla="*/ 203 w 2315"/>
                <a:gd name="T57" fmla="*/ 412 h 469"/>
                <a:gd name="T58" fmla="*/ 173 w 2315"/>
                <a:gd name="T59" fmla="*/ 441 h 469"/>
                <a:gd name="T60" fmla="*/ 2276 w 2315"/>
                <a:gd name="T61" fmla="*/ 354 h 469"/>
                <a:gd name="T62" fmla="*/ 2276 w 2315"/>
                <a:gd name="T63" fmla="*/ 354 h 469"/>
                <a:gd name="T64" fmla="*/ 2168 w 2315"/>
                <a:gd name="T65" fmla="*/ 354 h 469"/>
                <a:gd name="T66" fmla="*/ 2211 w 2315"/>
                <a:gd name="T67" fmla="*/ 3 h 469"/>
                <a:gd name="T68" fmla="*/ 2185 w 2315"/>
                <a:gd name="T69" fmla="*/ 0 h 469"/>
                <a:gd name="T70" fmla="*/ 2141 w 2315"/>
                <a:gd name="T71" fmla="*/ 354 h 469"/>
                <a:gd name="T72" fmla="*/ 39 w 2315"/>
                <a:gd name="T73" fmla="*/ 354 h 469"/>
                <a:gd name="T74" fmla="*/ 0 w 2315"/>
                <a:gd name="T75" fmla="*/ 386 h 469"/>
                <a:gd name="T76" fmla="*/ 0 w 2315"/>
                <a:gd name="T77" fmla="*/ 437 h 469"/>
                <a:gd name="T78" fmla="*/ 39 w 2315"/>
                <a:gd name="T79" fmla="*/ 469 h 469"/>
                <a:gd name="T80" fmla="*/ 2276 w 2315"/>
                <a:gd name="T81" fmla="*/ 469 h 469"/>
                <a:gd name="T82" fmla="*/ 2315 w 2315"/>
                <a:gd name="T83" fmla="*/ 437 h 469"/>
                <a:gd name="T84" fmla="*/ 2315 w 2315"/>
                <a:gd name="T85" fmla="*/ 386 h 469"/>
                <a:gd name="T86" fmla="*/ 2276 w 2315"/>
                <a:gd name="T87" fmla="*/ 354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15" h="469">
                  <a:moveTo>
                    <a:pt x="1847" y="441"/>
                  </a:moveTo>
                  <a:lnTo>
                    <a:pt x="1847" y="441"/>
                  </a:lnTo>
                  <a:cubicBezTo>
                    <a:pt x="1831" y="441"/>
                    <a:pt x="1818" y="428"/>
                    <a:pt x="1818" y="412"/>
                  </a:cubicBezTo>
                  <a:cubicBezTo>
                    <a:pt x="1818" y="395"/>
                    <a:pt x="1831" y="382"/>
                    <a:pt x="1847" y="382"/>
                  </a:cubicBezTo>
                  <a:cubicBezTo>
                    <a:pt x="1864" y="382"/>
                    <a:pt x="1877" y="395"/>
                    <a:pt x="1877" y="412"/>
                  </a:cubicBezTo>
                  <a:cubicBezTo>
                    <a:pt x="1877" y="428"/>
                    <a:pt x="1864" y="441"/>
                    <a:pt x="1847" y="441"/>
                  </a:cubicBezTo>
                  <a:close/>
                  <a:moveTo>
                    <a:pt x="1427" y="441"/>
                  </a:moveTo>
                  <a:lnTo>
                    <a:pt x="1427" y="441"/>
                  </a:lnTo>
                  <a:cubicBezTo>
                    <a:pt x="1411" y="441"/>
                    <a:pt x="1397" y="428"/>
                    <a:pt x="1397" y="412"/>
                  </a:cubicBezTo>
                  <a:cubicBezTo>
                    <a:pt x="1397" y="395"/>
                    <a:pt x="1411" y="382"/>
                    <a:pt x="1427" y="382"/>
                  </a:cubicBezTo>
                  <a:cubicBezTo>
                    <a:pt x="1443" y="382"/>
                    <a:pt x="1456" y="395"/>
                    <a:pt x="1456" y="412"/>
                  </a:cubicBezTo>
                  <a:cubicBezTo>
                    <a:pt x="1456" y="428"/>
                    <a:pt x="1443" y="441"/>
                    <a:pt x="1427" y="441"/>
                  </a:cubicBezTo>
                  <a:close/>
                  <a:moveTo>
                    <a:pt x="1006" y="441"/>
                  </a:moveTo>
                  <a:lnTo>
                    <a:pt x="1006" y="441"/>
                  </a:lnTo>
                  <a:cubicBezTo>
                    <a:pt x="990" y="441"/>
                    <a:pt x="977" y="428"/>
                    <a:pt x="977" y="412"/>
                  </a:cubicBezTo>
                  <a:cubicBezTo>
                    <a:pt x="977" y="395"/>
                    <a:pt x="990" y="382"/>
                    <a:pt x="1006" y="382"/>
                  </a:cubicBezTo>
                  <a:cubicBezTo>
                    <a:pt x="1023" y="382"/>
                    <a:pt x="1036" y="395"/>
                    <a:pt x="1036" y="412"/>
                  </a:cubicBezTo>
                  <a:cubicBezTo>
                    <a:pt x="1036" y="428"/>
                    <a:pt x="1023" y="441"/>
                    <a:pt x="1006" y="441"/>
                  </a:cubicBezTo>
                  <a:close/>
                  <a:moveTo>
                    <a:pt x="586" y="441"/>
                  </a:moveTo>
                  <a:lnTo>
                    <a:pt x="586" y="441"/>
                  </a:lnTo>
                  <a:cubicBezTo>
                    <a:pt x="569" y="441"/>
                    <a:pt x="556" y="428"/>
                    <a:pt x="556" y="412"/>
                  </a:cubicBezTo>
                  <a:cubicBezTo>
                    <a:pt x="556" y="395"/>
                    <a:pt x="569" y="382"/>
                    <a:pt x="586" y="382"/>
                  </a:cubicBezTo>
                  <a:cubicBezTo>
                    <a:pt x="602" y="382"/>
                    <a:pt x="615" y="395"/>
                    <a:pt x="615" y="412"/>
                  </a:cubicBezTo>
                  <a:cubicBezTo>
                    <a:pt x="615" y="428"/>
                    <a:pt x="602" y="441"/>
                    <a:pt x="586" y="441"/>
                  </a:cubicBezTo>
                  <a:close/>
                  <a:moveTo>
                    <a:pt x="173" y="441"/>
                  </a:moveTo>
                  <a:lnTo>
                    <a:pt x="173" y="441"/>
                  </a:lnTo>
                  <a:cubicBezTo>
                    <a:pt x="157" y="441"/>
                    <a:pt x="144" y="428"/>
                    <a:pt x="144" y="412"/>
                  </a:cubicBezTo>
                  <a:cubicBezTo>
                    <a:pt x="144" y="395"/>
                    <a:pt x="157" y="382"/>
                    <a:pt x="173" y="382"/>
                  </a:cubicBezTo>
                  <a:cubicBezTo>
                    <a:pt x="190" y="382"/>
                    <a:pt x="203" y="395"/>
                    <a:pt x="203" y="412"/>
                  </a:cubicBezTo>
                  <a:cubicBezTo>
                    <a:pt x="203" y="428"/>
                    <a:pt x="190" y="441"/>
                    <a:pt x="173" y="441"/>
                  </a:cubicBezTo>
                  <a:close/>
                  <a:moveTo>
                    <a:pt x="2276" y="354"/>
                  </a:moveTo>
                  <a:lnTo>
                    <a:pt x="2276" y="354"/>
                  </a:lnTo>
                  <a:lnTo>
                    <a:pt x="2168" y="354"/>
                  </a:lnTo>
                  <a:lnTo>
                    <a:pt x="2211" y="3"/>
                  </a:lnTo>
                  <a:lnTo>
                    <a:pt x="2185" y="0"/>
                  </a:lnTo>
                  <a:lnTo>
                    <a:pt x="2141" y="354"/>
                  </a:lnTo>
                  <a:lnTo>
                    <a:pt x="39" y="354"/>
                  </a:lnTo>
                  <a:cubicBezTo>
                    <a:pt x="18" y="354"/>
                    <a:pt x="0" y="368"/>
                    <a:pt x="0" y="386"/>
                  </a:cubicBezTo>
                  <a:lnTo>
                    <a:pt x="0" y="437"/>
                  </a:lnTo>
                  <a:cubicBezTo>
                    <a:pt x="0" y="455"/>
                    <a:pt x="18" y="469"/>
                    <a:pt x="39" y="469"/>
                  </a:cubicBezTo>
                  <a:lnTo>
                    <a:pt x="2276" y="469"/>
                  </a:lnTo>
                  <a:cubicBezTo>
                    <a:pt x="2297" y="469"/>
                    <a:pt x="2315" y="455"/>
                    <a:pt x="2315" y="437"/>
                  </a:cubicBezTo>
                  <a:lnTo>
                    <a:pt x="2315" y="386"/>
                  </a:lnTo>
                  <a:cubicBezTo>
                    <a:pt x="2315" y="368"/>
                    <a:pt x="2297" y="354"/>
                    <a:pt x="2276" y="3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8" name="Freeform 122"/>
            <p:cNvSpPr>
              <a:spLocks noEditPoints="1"/>
            </p:cNvSpPr>
            <p:nvPr/>
          </p:nvSpPr>
          <p:spPr bwMode="auto">
            <a:xfrm>
              <a:off x="3610" y="1733"/>
              <a:ext cx="1445" cy="216"/>
            </a:xfrm>
            <a:custGeom>
              <a:avLst/>
              <a:gdLst>
                <a:gd name="T0" fmla="*/ 3118 w 3281"/>
                <a:gd name="T1" fmla="*/ 463 h 491"/>
                <a:gd name="T2" fmla="*/ 3118 w 3281"/>
                <a:gd name="T3" fmla="*/ 463 h 491"/>
                <a:gd name="T4" fmla="*/ 3089 w 3281"/>
                <a:gd name="T5" fmla="*/ 433 h 491"/>
                <a:gd name="T6" fmla="*/ 3118 w 3281"/>
                <a:gd name="T7" fmla="*/ 404 h 491"/>
                <a:gd name="T8" fmla="*/ 3148 w 3281"/>
                <a:gd name="T9" fmla="*/ 433 h 491"/>
                <a:gd name="T10" fmla="*/ 3118 w 3281"/>
                <a:gd name="T11" fmla="*/ 463 h 491"/>
                <a:gd name="T12" fmla="*/ 2277 w 3281"/>
                <a:gd name="T13" fmla="*/ 463 h 491"/>
                <a:gd name="T14" fmla="*/ 2277 w 3281"/>
                <a:gd name="T15" fmla="*/ 463 h 491"/>
                <a:gd name="T16" fmla="*/ 2248 w 3281"/>
                <a:gd name="T17" fmla="*/ 433 h 491"/>
                <a:gd name="T18" fmla="*/ 2277 w 3281"/>
                <a:gd name="T19" fmla="*/ 404 h 491"/>
                <a:gd name="T20" fmla="*/ 2307 w 3281"/>
                <a:gd name="T21" fmla="*/ 433 h 491"/>
                <a:gd name="T22" fmla="*/ 2277 w 3281"/>
                <a:gd name="T23" fmla="*/ 463 h 491"/>
                <a:gd name="T24" fmla="*/ 1869 w 3281"/>
                <a:gd name="T25" fmla="*/ 463 h 491"/>
                <a:gd name="T26" fmla="*/ 1869 w 3281"/>
                <a:gd name="T27" fmla="*/ 463 h 491"/>
                <a:gd name="T28" fmla="*/ 1839 w 3281"/>
                <a:gd name="T29" fmla="*/ 433 h 491"/>
                <a:gd name="T30" fmla="*/ 1869 w 3281"/>
                <a:gd name="T31" fmla="*/ 404 h 491"/>
                <a:gd name="T32" fmla="*/ 1898 w 3281"/>
                <a:gd name="T33" fmla="*/ 433 h 491"/>
                <a:gd name="T34" fmla="*/ 1869 w 3281"/>
                <a:gd name="T35" fmla="*/ 463 h 491"/>
                <a:gd name="T36" fmla="*/ 1452 w 3281"/>
                <a:gd name="T37" fmla="*/ 463 h 491"/>
                <a:gd name="T38" fmla="*/ 1452 w 3281"/>
                <a:gd name="T39" fmla="*/ 463 h 491"/>
                <a:gd name="T40" fmla="*/ 1422 w 3281"/>
                <a:gd name="T41" fmla="*/ 433 h 491"/>
                <a:gd name="T42" fmla="*/ 1452 w 3281"/>
                <a:gd name="T43" fmla="*/ 404 h 491"/>
                <a:gd name="T44" fmla="*/ 1481 w 3281"/>
                <a:gd name="T45" fmla="*/ 433 h 491"/>
                <a:gd name="T46" fmla="*/ 1452 w 3281"/>
                <a:gd name="T47" fmla="*/ 463 h 491"/>
                <a:gd name="T48" fmla="*/ 1025 w 3281"/>
                <a:gd name="T49" fmla="*/ 472 h 491"/>
                <a:gd name="T50" fmla="*/ 1025 w 3281"/>
                <a:gd name="T51" fmla="*/ 472 h 491"/>
                <a:gd name="T52" fmla="*/ 995 w 3281"/>
                <a:gd name="T53" fmla="*/ 443 h 491"/>
                <a:gd name="T54" fmla="*/ 1025 w 3281"/>
                <a:gd name="T55" fmla="*/ 413 h 491"/>
                <a:gd name="T56" fmla="*/ 1055 w 3281"/>
                <a:gd name="T57" fmla="*/ 443 h 491"/>
                <a:gd name="T58" fmla="*/ 1025 w 3281"/>
                <a:gd name="T59" fmla="*/ 472 h 491"/>
                <a:gd name="T60" fmla="*/ 603 w 3281"/>
                <a:gd name="T61" fmla="*/ 463 h 491"/>
                <a:gd name="T62" fmla="*/ 603 w 3281"/>
                <a:gd name="T63" fmla="*/ 463 h 491"/>
                <a:gd name="T64" fmla="*/ 573 w 3281"/>
                <a:gd name="T65" fmla="*/ 433 h 491"/>
                <a:gd name="T66" fmla="*/ 603 w 3281"/>
                <a:gd name="T67" fmla="*/ 404 h 491"/>
                <a:gd name="T68" fmla="*/ 633 w 3281"/>
                <a:gd name="T69" fmla="*/ 433 h 491"/>
                <a:gd name="T70" fmla="*/ 603 w 3281"/>
                <a:gd name="T71" fmla="*/ 463 h 491"/>
                <a:gd name="T72" fmla="*/ 190 w 3281"/>
                <a:gd name="T73" fmla="*/ 463 h 491"/>
                <a:gd name="T74" fmla="*/ 190 w 3281"/>
                <a:gd name="T75" fmla="*/ 463 h 491"/>
                <a:gd name="T76" fmla="*/ 161 w 3281"/>
                <a:gd name="T77" fmla="*/ 433 h 491"/>
                <a:gd name="T78" fmla="*/ 190 w 3281"/>
                <a:gd name="T79" fmla="*/ 404 h 491"/>
                <a:gd name="T80" fmla="*/ 220 w 3281"/>
                <a:gd name="T81" fmla="*/ 433 h 491"/>
                <a:gd name="T82" fmla="*/ 190 w 3281"/>
                <a:gd name="T83" fmla="*/ 463 h 491"/>
                <a:gd name="T84" fmla="*/ 3227 w 3281"/>
                <a:gd name="T85" fmla="*/ 376 h 491"/>
                <a:gd name="T86" fmla="*/ 3227 w 3281"/>
                <a:gd name="T87" fmla="*/ 376 h 491"/>
                <a:gd name="T88" fmla="*/ 2729 w 3281"/>
                <a:gd name="T89" fmla="*/ 376 h 491"/>
                <a:gd name="T90" fmla="*/ 2774 w 3281"/>
                <a:gd name="T91" fmla="*/ 3 h 491"/>
                <a:gd name="T92" fmla="*/ 2748 w 3281"/>
                <a:gd name="T93" fmla="*/ 0 h 491"/>
                <a:gd name="T94" fmla="*/ 2702 w 3281"/>
                <a:gd name="T95" fmla="*/ 376 h 491"/>
                <a:gd name="T96" fmla="*/ 55 w 3281"/>
                <a:gd name="T97" fmla="*/ 376 h 491"/>
                <a:gd name="T98" fmla="*/ 0 w 3281"/>
                <a:gd name="T99" fmla="*/ 408 h 491"/>
                <a:gd name="T100" fmla="*/ 0 w 3281"/>
                <a:gd name="T101" fmla="*/ 459 h 491"/>
                <a:gd name="T102" fmla="*/ 55 w 3281"/>
                <a:gd name="T103" fmla="*/ 491 h 491"/>
                <a:gd name="T104" fmla="*/ 3227 w 3281"/>
                <a:gd name="T105" fmla="*/ 491 h 491"/>
                <a:gd name="T106" fmla="*/ 3281 w 3281"/>
                <a:gd name="T107" fmla="*/ 459 h 491"/>
                <a:gd name="T108" fmla="*/ 3281 w 3281"/>
                <a:gd name="T109" fmla="*/ 408 h 491"/>
                <a:gd name="T110" fmla="*/ 3227 w 3281"/>
                <a:gd name="T111" fmla="*/ 37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81" h="491">
                  <a:moveTo>
                    <a:pt x="3118" y="463"/>
                  </a:moveTo>
                  <a:lnTo>
                    <a:pt x="3118" y="463"/>
                  </a:lnTo>
                  <a:cubicBezTo>
                    <a:pt x="3102" y="463"/>
                    <a:pt x="3089" y="450"/>
                    <a:pt x="3089" y="433"/>
                  </a:cubicBezTo>
                  <a:cubicBezTo>
                    <a:pt x="3089" y="417"/>
                    <a:pt x="3102" y="404"/>
                    <a:pt x="3118" y="404"/>
                  </a:cubicBezTo>
                  <a:cubicBezTo>
                    <a:pt x="3135" y="404"/>
                    <a:pt x="3148" y="417"/>
                    <a:pt x="3148" y="433"/>
                  </a:cubicBezTo>
                  <a:cubicBezTo>
                    <a:pt x="3148" y="450"/>
                    <a:pt x="3135" y="463"/>
                    <a:pt x="3118" y="463"/>
                  </a:cubicBezTo>
                  <a:close/>
                  <a:moveTo>
                    <a:pt x="2277" y="463"/>
                  </a:moveTo>
                  <a:lnTo>
                    <a:pt x="2277" y="463"/>
                  </a:lnTo>
                  <a:cubicBezTo>
                    <a:pt x="2261" y="463"/>
                    <a:pt x="2248" y="450"/>
                    <a:pt x="2248" y="433"/>
                  </a:cubicBezTo>
                  <a:cubicBezTo>
                    <a:pt x="2248" y="417"/>
                    <a:pt x="2261" y="404"/>
                    <a:pt x="2277" y="404"/>
                  </a:cubicBezTo>
                  <a:cubicBezTo>
                    <a:pt x="2294" y="404"/>
                    <a:pt x="2307" y="417"/>
                    <a:pt x="2307" y="433"/>
                  </a:cubicBezTo>
                  <a:cubicBezTo>
                    <a:pt x="2307" y="450"/>
                    <a:pt x="2294" y="463"/>
                    <a:pt x="2277" y="463"/>
                  </a:cubicBezTo>
                  <a:close/>
                  <a:moveTo>
                    <a:pt x="1869" y="463"/>
                  </a:moveTo>
                  <a:lnTo>
                    <a:pt x="1869" y="463"/>
                  </a:lnTo>
                  <a:cubicBezTo>
                    <a:pt x="1853" y="463"/>
                    <a:pt x="1839" y="450"/>
                    <a:pt x="1839" y="433"/>
                  </a:cubicBezTo>
                  <a:cubicBezTo>
                    <a:pt x="1839" y="417"/>
                    <a:pt x="1853" y="404"/>
                    <a:pt x="1869" y="404"/>
                  </a:cubicBezTo>
                  <a:cubicBezTo>
                    <a:pt x="1885" y="404"/>
                    <a:pt x="1898" y="417"/>
                    <a:pt x="1898" y="433"/>
                  </a:cubicBezTo>
                  <a:cubicBezTo>
                    <a:pt x="1898" y="450"/>
                    <a:pt x="1885" y="463"/>
                    <a:pt x="1869" y="463"/>
                  </a:cubicBezTo>
                  <a:close/>
                  <a:moveTo>
                    <a:pt x="1452" y="463"/>
                  </a:moveTo>
                  <a:lnTo>
                    <a:pt x="1452" y="463"/>
                  </a:lnTo>
                  <a:cubicBezTo>
                    <a:pt x="1435" y="463"/>
                    <a:pt x="1422" y="450"/>
                    <a:pt x="1422" y="433"/>
                  </a:cubicBezTo>
                  <a:cubicBezTo>
                    <a:pt x="1422" y="417"/>
                    <a:pt x="1435" y="404"/>
                    <a:pt x="1452" y="404"/>
                  </a:cubicBezTo>
                  <a:cubicBezTo>
                    <a:pt x="1468" y="404"/>
                    <a:pt x="1481" y="417"/>
                    <a:pt x="1481" y="433"/>
                  </a:cubicBezTo>
                  <a:cubicBezTo>
                    <a:pt x="1481" y="450"/>
                    <a:pt x="1468" y="463"/>
                    <a:pt x="1452" y="463"/>
                  </a:cubicBezTo>
                  <a:close/>
                  <a:moveTo>
                    <a:pt x="1025" y="472"/>
                  </a:moveTo>
                  <a:lnTo>
                    <a:pt x="1025" y="472"/>
                  </a:lnTo>
                  <a:cubicBezTo>
                    <a:pt x="1009" y="472"/>
                    <a:pt x="995" y="459"/>
                    <a:pt x="995" y="443"/>
                  </a:cubicBezTo>
                  <a:cubicBezTo>
                    <a:pt x="995" y="426"/>
                    <a:pt x="1009" y="413"/>
                    <a:pt x="1025" y="413"/>
                  </a:cubicBezTo>
                  <a:cubicBezTo>
                    <a:pt x="1041" y="413"/>
                    <a:pt x="1055" y="426"/>
                    <a:pt x="1055" y="443"/>
                  </a:cubicBezTo>
                  <a:cubicBezTo>
                    <a:pt x="1055" y="459"/>
                    <a:pt x="1041" y="472"/>
                    <a:pt x="1025" y="472"/>
                  </a:cubicBezTo>
                  <a:close/>
                  <a:moveTo>
                    <a:pt x="603" y="463"/>
                  </a:moveTo>
                  <a:lnTo>
                    <a:pt x="603" y="463"/>
                  </a:lnTo>
                  <a:cubicBezTo>
                    <a:pt x="587" y="463"/>
                    <a:pt x="573" y="450"/>
                    <a:pt x="573" y="433"/>
                  </a:cubicBezTo>
                  <a:cubicBezTo>
                    <a:pt x="573" y="417"/>
                    <a:pt x="587" y="404"/>
                    <a:pt x="603" y="404"/>
                  </a:cubicBezTo>
                  <a:cubicBezTo>
                    <a:pt x="619" y="404"/>
                    <a:pt x="633" y="417"/>
                    <a:pt x="633" y="433"/>
                  </a:cubicBezTo>
                  <a:cubicBezTo>
                    <a:pt x="633" y="450"/>
                    <a:pt x="619" y="463"/>
                    <a:pt x="603" y="463"/>
                  </a:cubicBezTo>
                  <a:close/>
                  <a:moveTo>
                    <a:pt x="190" y="463"/>
                  </a:moveTo>
                  <a:lnTo>
                    <a:pt x="190" y="463"/>
                  </a:lnTo>
                  <a:cubicBezTo>
                    <a:pt x="174" y="463"/>
                    <a:pt x="161" y="450"/>
                    <a:pt x="161" y="433"/>
                  </a:cubicBezTo>
                  <a:cubicBezTo>
                    <a:pt x="161" y="417"/>
                    <a:pt x="174" y="404"/>
                    <a:pt x="190" y="404"/>
                  </a:cubicBezTo>
                  <a:cubicBezTo>
                    <a:pt x="207" y="404"/>
                    <a:pt x="220" y="417"/>
                    <a:pt x="220" y="433"/>
                  </a:cubicBezTo>
                  <a:cubicBezTo>
                    <a:pt x="220" y="450"/>
                    <a:pt x="207" y="463"/>
                    <a:pt x="190" y="463"/>
                  </a:cubicBezTo>
                  <a:close/>
                  <a:moveTo>
                    <a:pt x="3227" y="376"/>
                  </a:moveTo>
                  <a:lnTo>
                    <a:pt x="3227" y="376"/>
                  </a:lnTo>
                  <a:lnTo>
                    <a:pt x="2729" y="376"/>
                  </a:lnTo>
                  <a:lnTo>
                    <a:pt x="2774" y="3"/>
                  </a:lnTo>
                  <a:lnTo>
                    <a:pt x="2748" y="0"/>
                  </a:lnTo>
                  <a:lnTo>
                    <a:pt x="2702" y="376"/>
                  </a:lnTo>
                  <a:lnTo>
                    <a:pt x="55" y="376"/>
                  </a:lnTo>
                  <a:cubicBezTo>
                    <a:pt x="25" y="376"/>
                    <a:pt x="0" y="390"/>
                    <a:pt x="0" y="408"/>
                  </a:cubicBezTo>
                  <a:lnTo>
                    <a:pt x="0" y="459"/>
                  </a:lnTo>
                  <a:cubicBezTo>
                    <a:pt x="0" y="477"/>
                    <a:pt x="25" y="491"/>
                    <a:pt x="55" y="491"/>
                  </a:cubicBezTo>
                  <a:lnTo>
                    <a:pt x="3227" y="491"/>
                  </a:lnTo>
                  <a:cubicBezTo>
                    <a:pt x="3257" y="491"/>
                    <a:pt x="3281" y="477"/>
                    <a:pt x="3281" y="459"/>
                  </a:cubicBezTo>
                  <a:lnTo>
                    <a:pt x="3281" y="408"/>
                  </a:lnTo>
                  <a:cubicBezTo>
                    <a:pt x="3281" y="390"/>
                    <a:pt x="3257" y="376"/>
                    <a:pt x="3227" y="3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9" name="Freeform 123"/>
            <p:cNvSpPr>
              <a:spLocks noEditPoints="1"/>
            </p:cNvSpPr>
            <p:nvPr/>
          </p:nvSpPr>
          <p:spPr bwMode="auto">
            <a:xfrm>
              <a:off x="3102" y="1136"/>
              <a:ext cx="231" cy="134"/>
            </a:xfrm>
            <a:custGeom>
              <a:avLst/>
              <a:gdLst>
                <a:gd name="T0" fmla="*/ 131 w 525"/>
                <a:gd name="T1" fmla="*/ 89 h 304"/>
                <a:gd name="T2" fmla="*/ 131 w 525"/>
                <a:gd name="T3" fmla="*/ 215 h 304"/>
                <a:gd name="T4" fmla="*/ 123 w 525"/>
                <a:gd name="T5" fmla="*/ 231 h 304"/>
                <a:gd name="T6" fmla="*/ 98 w 525"/>
                <a:gd name="T7" fmla="*/ 152 h 304"/>
                <a:gd name="T8" fmla="*/ 128 w 525"/>
                <a:gd name="T9" fmla="*/ 75 h 304"/>
                <a:gd name="T10" fmla="*/ 88 w 525"/>
                <a:gd name="T11" fmla="*/ 72 h 304"/>
                <a:gd name="T12" fmla="*/ 70 w 525"/>
                <a:gd name="T13" fmla="*/ 152 h 304"/>
                <a:gd name="T14" fmla="*/ 85 w 525"/>
                <a:gd name="T15" fmla="*/ 247 h 304"/>
                <a:gd name="T16" fmla="*/ 71 w 525"/>
                <a:gd name="T17" fmla="*/ 244 h 304"/>
                <a:gd name="T18" fmla="*/ 71 w 525"/>
                <a:gd name="T19" fmla="*/ 61 h 304"/>
                <a:gd name="T20" fmla="*/ 88 w 525"/>
                <a:gd name="T21" fmla="*/ 72 h 304"/>
                <a:gd name="T22" fmla="*/ 46 w 525"/>
                <a:gd name="T23" fmla="*/ 33 h 304"/>
                <a:gd name="T24" fmla="*/ 46 w 525"/>
                <a:gd name="T25" fmla="*/ 271 h 304"/>
                <a:gd name="T26" fmla="*/ 38 w 525"/>
                <a:gd name="T27" fmla="*/ 287 h 304"/>
                <a:gd name="T28" fmla="*/ 0 w 525"/>
                <a:gd name="T29" fmla="*/ 152 h 304"/>
                <a:gd name="T30" fmla="*/ 43 w 525"/>
                <a:gd name="T31" fmla="*/ 19 h 304"/>
                <a:gd name="T32" fmla="*/ 479 w 525"/>
                <a:gd name="T33" fmla="*/ 232 h 304"/>
                <a:gd name="T34" fmla="*/ 479 w 525"/>
                <a:gd name="T35" fmla="*/ 294 h 304"/>
                <a:gd name="T36" fmla="*/ 391 w 525"/>
                <a:gd name="T37" fmla="*/ 301 h 304"/>
                <a:gd name="T38" fmla="*/ 385 w 525"/>
                <a:gd name="T39" fmla="*/ 265 h 304"/>
                <a:gd name="T40" fmla="*/ 473 w 525"/>
                <a:gd name="T41" fmla="*/ 227 h 304"/>
                <a:gd name="T42" fmla="*/ 246 w 525"/>
                <a:gd name="T43" fmla="*/ 152 h 304"/>
                <a:gd name="T44" fmla="*/ 230 w 525"/>
                <a:gd name="T45" fmla="*/ 185 h 304"/>
                <a:gd name="T46" fmla="*/ 230 w 525"/>
                <a:gd name="T47" fmla="*/ 120 h 304"/>
                <a:gd name="T48" fmla="*/ 525 w 525"/>
                <a:gd name="T49" fmla="*/ 153 h 304"/>
                <a:gd name="T50" fmla="*/ 525 w 525"/>
                <a:gd name="T51" fmla="*/ 153 h 304"/>
                <a:gd name="T52" fmla="*/ 525 w 525"/>
                <a:gd name="T53" fmla="*/ 153 h 304"/>
                <a:gd name="T54" fmla="*/ 230 w 525"/>
                <a:gd name="T55" fmla="*/ 268 h 304"/>
                <a:gd name="T56" fmla="*/ 230 w 525"/>
                <a:gd name="T57" fmla="*/ 36 h 304"/>
                <a:gd name="T58" fmla="*/ 230 w 525"/>
                <a:gd name="T59" fmla="*/ 268 h 304"/>
                <a:gd name="T60" fmla="*/ 494 w 525"/>
                <a:gd name="T61" fmla="*/ 100 h 304"/>
                <a:gd name="T62" fmla="*/ 258 w 525"/>
                <a:gd name="T63" fmla="*/ 12 h 304"/>
                <a:gd name="T64" fmla="*/ 178 w 525"/>
                <a:gd name="T65" fmla="*/ 152 h 304"/>
                <a:gd name="T66" fmla="*/ 258 w 525"/>
                <a:gd name="T67" fmla="*/ 292 h 304"/>
                <a:gd name="T68" fmla="*/ 494 w 525"/>
                <a:gd name="T69" fmla="*/ 206 h 304"/>
                <a:gd name="T70" fmla="*/ 494 w 525"/>
                <a:gd name="T71" fmla="*/ 10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5" h="304">
                  <a:moveTo>
                    <a:pt x="131" y="89"/>
                  </a:moveTo>
                  <a:lnTo>
                    <a:pt x="131" y="89"/>
                  </a:lnTo>
                  <a:cubicBezTo>
                    <a:pt x="118" y="110"/>
                    <a:pt x="118" y="152"/>
                    <a:pt x="118" y="152"/>
                  </a:cubicBezTo>
                  <a:cubicBezTo>
                    <a:pt x="118" y="153"/>
                    <a:pt x="118" y="194"/>
                    <a:pt x="131" y="215"/>
                  </a:cubicBezTo>
                  <a:cubicBezTo>
                    <a:pt x="134" y="220"/>
                    <a:pt x="133" y="226"/>
                    <a:pt x="128" y="229"/>
                  </a:cubicBezTo>
                  <a:cubicBezTo>
                    <a:pt x="127" y="230"/>
                    <a:pt x="125" y="231"/>
                    <a:pt x="123" y="231"/>
                  </a:cubicBezTo>
                  <a:cubicBezTo>
                    <a:pt x="120" y="231"/>
                    <a:pt x="116" y="229"/>
                    <a:pt x="115" y="226"/>
                  </a:cubicBezTo>
                  <a:cubicBezTo>
                    <a:pt x="98" y="200"/>
                    <a:pt x="98" y="154"/>
                    <a:pt x="98" y="152"/>
                  </a:cubicBezTo>
                  <a:cubicBezTo>
                    <a:pt x="98" y="150"/>
                    <a:pt x="98" y="104"/>
                    <a:pt x="115" y="78"/>
                  </a:cubicBezTo>
                  <a:cubicBezTo>
                    <a:pt x="118" y="74"/>
                    <a:pt x="124" y="72"/>
                    <a:pt x="128" y="75"/>
                  </a:cubicBezTo>
                  <a:cubicBezTo>
                    <a:pt x="133" y="78"/>
                    <a:pt x="134" y="85"/>
                    <a:pt x="131" y="89"/>
                  </a:cubicBezTo>
                  <a:close/>
                  <a:moveTo>
                    <a:pt x="88" y="72"/>
                  </a:moveTo>
                  <a:lnTo>
                    <a:pt x="88" y="72"/>
                  </a:lnTo>
                  <a:cubicBezTo>
                    <a:pt x="70" y="99"/>
                    <a:pt x="70" y="152"/>
                    <a:pt x="70" y="152"/>
                  </a:cubicBezTo>
                  <a:cubicBezTo>
                    <a:pt x="70" y="153"/>
                    <a:pt x="70" y="206"/>
                    <a:pt x="88" y="233"/>
                  </a:cubicBezTo>
                  <a:cubicBezTo>
                    <a:pt x="91" y="237"/>
                    <a:pt x="89" y="243"/>
                    <a:pt x="85" y="247"/>
                  </a:cubicBezTo>
                  <a:cubicBezTo>
                    <a:pt x="83" y="248"/>
                    <a:pt x="81" y="248"/>
                    <a:pt x="79" y="248"/>
                  </a:cubicBezTo>
                  <a:cubicBezTo>
                    <a:pt x="76" y="248"/>
                    <a:pt x="73" y="247"/>
                    <a:pt x="71" y="244"/>
                  </a:cubicBezTo>
                  <a:cubicBezTo>
                    <a:pt x="50" y="211"/>
                    <a:pt x="50" y="155"/>
                    <a:pt x="50" y="152"/>
                  </a:cubicBezTo>
                  <a:cubicBezTo>
                    <a:pt x="50" y="150"/>
                    <a:pt x="50" y="93"/>
                    <a:pt x="71" y="61"/>
                  </a:cubicBezTo>
                  <a:cubicBezTo>
                    <a:pt x="74" y="56"/>
                    <a:pt x="80" y="55"/>
                    <a:pt x="85" y="58"/>
                  </a:cubicBezTo>
                  <a:cubicBezTo>
                    <a:pt x="89" y="61"/>
                    <a:pt x="91" y="67"/>
                    <a:pt x="88" y="72"/>
                  </a:cubicBezTo>
                  <a:close/>
                  <a:moveTo>
                    <a:pt x="46" y="33"/>
                  </a:moveTo>
                  <a:lnTo>
                    <a:pt x="46" y="33"/>
                  </a:lnTo>
                  <a:cubicBezTo>
                    <a:pt x="20" y="74"/>
                    <a:pt x="20" y="151"/>
                    <a:pt x="20" y="152"/>
                  </a:cubicBezTo>
                  <a:cubicBezTo>
                    <a:pt x="20" y="153"/>
                    <a:pt x="20" y="231"/>
                    <a:pt x="46" y="271"/>
                  </a:cubicBezTo>
                  <a:cubicBezTo>
                    <a:pt x="49" y="276"/>
                    <a:pt x="48" y="282"/>
                    <a:pt x="43" y="285"/>
                  </a:cubicBezTo>
                  <a:cubicBezTo>
                    <a:pt x="41" y="286"/>
                    <a:pt x="39" y="287"/>
                    <a:pt x="38" y="287"/>
                  </a:cubicBezTo>
                  <a:cubicBezTo>
                    <a:pt x="34" y="287"/>
                    <a:pt x="31" y="285"/>
                    <a:pt x="29" y="282"/>
                  </a:cubicBezTo>
                  <a:cubicBezTo>
                    <a:pt x="0" y="237"/>
                    <a:pt x="0" y="156"/>
                    <a:pt x="0" y="152"/>
                  </a:cubicBezTo>
                  <a:cubicBezTo>
                    <a:pt x="0" y="149"/>
                    <a:pt x="0" y="68"/>
                    <a:pt x="29" y="22"/>
                  </a:cubicBezTo>
                  <a:cubicBezTo>
                    <a:pt x="32" y="18"/>
                    <a:pt x="38" y="16"/>
                    <a:pt x="43" y="19"/>
                  </a:cubicBezTo>
                  <a:cubicBezTo>
                    <a:pt x="48" y="22"/>
                    <a:pt x="49" y="28"/>
                    <a:pt x="46" y="33"/>
                  </a:cubicBezTo>
                  <a:close/>
                  <a:moveTo>
                    <a:pt x="479" y="232"/>
                  </a:moveTo>
                  <a:lnTo>
                    <a:pt x="479" y="232"/>
                  </a:lnTo>
                  <a:lnTo>
                    <a:pt x="479" y="294"/>
                  </a:lnTo>
                  <a:cubicBezTo>
                    <a:pt x="479" y="298"/>
                    <a:pt x="476" y="301"/>
                    <a:pt x="473" y="301"/>
                  </a:cubicBezTo>
                  <a:lnTo>
                    <a:pt x="391" y="301"/>
                  </a:lnTo>
                  <a:cubicBezTo>
                    <a:pt x="388" y="301"/>
                    <a:pt x="385" y="298"/>
                    <a:pt x="385" y="294"/>
                  </a:cubicBezTo>
                  <a:lnTo>
                    <a:pt x="385" y="265"/>
                  </a:lnTo>
                  <a:cubicBezTo>
                    <a:pt x="385" y="262"/>
                    <a:pt x="387" y="258"/>
                    <a:pt x="391" y="256"/>
                  </a:cubicBezTo>
                  <a:lnTo>
                    <a:pt x="473" y="227"/>
                  </a:lnTo>
                  <a:cubicBezTo>
                    <a:pt x="476" y="226"/>
                    <a:pt x="479" y="228"/>
                    <a:pt x="479" y="232"/>
                  </a:cubicBezTo>
                  <a:close/>
                  <a:moveTo>
                    <a:pt x="246" y="152"/>
                  </a:moveTo>
                  <a:lnTo>
                    <a:pt x="246" y="152"/>
                  </a:lnTo>
                  <a:cubicBezTo>
                    <a:pt x="246" y="170"/>
                    <a:pt x="239" y="185"/>
                    <a:pt x="230" y="185"/>
                  </a:cubicBezTo>
                  <a:cubicBezTo>
                    <a:pt x="221" y="185"/>
                    <a:pt x="214" y="170"/>
                    <a:pt x="214" y="152"/>
                  </a:cubicBezTo>
                  <a:cubicBezTo>
                    <a:pt x="214" y="134"/>
                    <a:pt x="221" y="120"/>
                    <a:pt x="230" y="120"/>
                  </a:cubicBezTo>
                  <a:cubicBezTo>
                    <a:pt x="239" y="120"/>
                    <a:pt x="246" y="134"/>
                    <a:pt x="246" y="152"/>
                  </a:cubicBezTo>
                  <a:close/>
                  <a:moveTo>
                    <a:pt x="525" y="153"/>
                  </a:moveTo>
                  <a:lnTo>
                    <a:pt x="525" y="153"/>
                  </a:lnTo>
                  <a:lnTo>
                    <a:pt x="525" y="153"/>
                  </a:lnTo>
                  <a:cubicBezTo>
                    <a:pt x="525" y="153"/>
                    <a:pt x="525" y="153"/>
                    <a:pt x="525" y="153"/>
                  </a:cubicBezTo>
                  <a:cubicBezTo>
                    <a:pt x="525" y="153"/>
                    <a:pt x="525" y="153"/>
                    <a:pt x="525" y="153"/>
                  </a:cubicBezTo>
                  <a:close/>
                  <a:moveTo>
                    <a:pt x="230" y="268"/>
                  </a:moveTo>
                  <a:lnTo>
                    <a:pt x="230" y="268"/>
                  </a:lnTo>
                  <a:cubicBezTo>
                    <a:pt x="211" y="268"/>
                    <a:pt x="196" y="216"/>
                    <a:pt x="196" y="152"/>
                  </a:cubicBezTo>
                  <a:cubicBezTo>
                    <a:pt x="196" y="88"/>
                    <a:pt x="211" y="36"/>
                    <a:pt x="230" y="36"/>
                  </a:cubicBezTo>
                  <a:cubicBezTo>
                    <a:pt x="249" y="36"/>
                    <a:pt x="264" y="88"/>
                    <a:pt x="264" y="152"/>
                  </a:cubicBezTo>
                  <a:cubicBezTo>
                    <a:pt x="264" y="216"/>
                    <a:pt x="249" y="268"/>
                    <a:pt x="230" y="268"/>
                  </a:cubicBezTo>
                  <a:close/>
                  <a:moveTo>
                    <a:pt x="494" y="100"/>
                  </a:moveTo>
                  <a:lnTo>
                    <a:pt x="494" y="100"/>
                  </a:lnTo>
                  <a:cubicBezTo>
                    <a:pt x="397" y="63"/>
                    <a:pt x="396" y="63"/>
                    <a:pt x="369" y="52"/>
                  </a:cubicBezTo>
                  <a:cubicBezTo>
                    <a:pt x="369" y="52"/>
                    <a:pt x="271" y="17"/>
                    <a:pt x="258" y="12"/>
                  </a:cubicBezTo>
                  <a:cubicBezTo>
                    <a:pt x="244" y="7"/>
                    <a:pt x="232" y="0"/>
                    <a:pt x="222" y="6"/>
                  </a:cubicBezTo>
                  <a:cubicBezTo>
                    <a:pt x="177" y="32"/>
                    <a:pt x="178" y="152"/>
                    <a:pt x="178" y="152"/>
                  </a:cubicBezTo>
                  <a:cubicBezTo>
                    <a:pt x="178" y="152"/>
                    <a:pt x="177" y="272"/>
                    <a:pt x="222" y="299"/>
                  </a:cubicBezTo>
                  <a:cubicBezTo>
                    <a:pt x="232" y="304"/>
                    <a:pt x="244" y="297"/>
                    <a:pt x="258" y="292"/>
                  </a:cubicBezTo>
                  <a:cubicBezTo>
                    <a:pt x="295" y="279"/>
                    <a:pt x="294" y="279"/>
                    <a:pt x="369" y="252"/>
                  </a:cubicBezTo>
                  <a:cubicBezTo>
                    <a:pt x="381" y="247"/>
                    <a:pt x="494" y="206"/>
                    <a:pt x="494" y="206"/>
                  </a:cubicBezTo>
                  <a:cubicBezTo>
                    <a:pt x="494" y="206"/>
                    <a:pt x="525" y="191"/>
                    <a:pt x="525" y="153"/>
                  </a:cubicBezTo>
                  <a:cubicBezTo>
                    <a:pt x="525" y="115"/>
                    <a:pt x="494" y="100"/>
                    <a:pt x="494" y="1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0" name="Freeform 124"/>
            <p:cNvSpPr>
              <a:spLocks/>
            </p:cNvSpPr>
            <p:nvPr/>
          </p:nvSpPr>
          <p:spPr bwMode="auto">
            <a:xfrm>
              <a:off x="5548" y="569"/>
              <a:ext cx="64" cy="383"/>
            </a:xfrm>
            <a:custGeom>
              <a:avLst/>
              <a:gdLst>
                <a:gd name="T0" fmla="*/ 0 w 145"/>
                <a:gd name="T1" fmla="*/ 872 h 872"/>
                <a:gd name="T2" fmla="*/ 0 w 145"/>
                <a:gd name="T3" fmla="*/ 872 h 872"/>
                <a:gd name="T4" fmla="*/ 145 w 145"/>
                <a:gd name="T5" fmla="*/ 872 h 872"/>
                <a:gd name="T6" fmla="*/ 145 w 145"/>
                <a:gd name="T7" fmla="*/ 0 h 872"/>
                <a:gd name="T8" fmla="*/ 0 w 145"/>
                <a:gd name="T9" fmla="*/ 0 h 872"/>
                <a:gd name="T10" fmla="*/ 0 w 145"/>
                <a:gd name="T11" fmla="*/ 872 h 872"/>
              </a:gdLst>
              <a:ahLst/>
              <a:cxnLst>
                <a:cxn ang="0">
                  <a:pos x="T0" y="T1"/>
                </a:cxn>
                <a:cxn ang="0">
                  <a:pos x="T2" y="T3"/>
                </a:cxn>
                <a:cxn ang="0">
                  <a:pos x="T4" y="T5"/>
                </a:cxn>
                <a:cxn ang="0">
                  <a:pos x="T6" y="T7"/>
                </a:cxn>
                <a:cxn ang="0">
                  <a:pos x="T8" y="T9"/>
                </a:cxn>
                <a:cxn ang="0">
                  <a:pos x="T10" y="T11"/>
                </a:cxn>
              </a:cxnLst>
              <a:rect l="0" t="0" r="r" b="b"/>
              <a:pathLst>
                <a:path w="145" h="872">
                  <a:moveTo>
                    <a:pt x="0" y="872"/>
                  </a:moveTo>
                  <a:lnTo>
                    <a:pt x="0" y="872"/>
                  </a:lnTo>
                  <a:lnTo>
                    <a:pt x="145" y="872"/>
                  </a:lnTo>
                  <a:lnTo>
                    <a:pt x="145" y="0"/>
                  </a:lnTo>
                  <a:lnTo>
                    <a:pt x="0" y="0"/>
                  </a:lnTo>
                  <a:lnTo>
                    <a:pt x="0" y="87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1" name="Freeform 125"/>
            <p:cNvSpPr>
              <a:spLocks/>
            </p:cNvSpPr>
            <p:nvPr/>
          </p:nvSpPr>
          <p:spPr bwMode="auto">
            <a:xfrm>
              <a:off x="5617" y="569"/>
              <a:ext cx="104" cy="383"/>
            </a:xfrm>
            <a:custGeom>
              <a:avLst/>
              <a:gdLst>
                <a:gd name="T0" fmla="*/ 201 w 236"/>
                <a:gd name="T1" fmla="*/ 0 h 872"/>
                <a:gd name="T2" fmla="*/ 201 w 236"/>
                <a:gd name="T3" fmla="*/ 0 h 872"/>
                <a:gd name="T4" fmla="*/ 0 w 236"/>
                <a:gd name="T5" fmla="*/ 0 h 872"/>
                <a:gd name="T6" fmla="*/ 0 w 236"/>
                <a:gd name="T7" fmla="*/ 872 h 872"/>
                <a:gd name="T8" fmla="*/ 201 w 236"/>
                <a:gd name="T9" fmla="*/ 872 h 872"/>
                <a:gd name="T10" fmla="*/ 236 w 236"/>
                <a:gd name="T11" fmla="*/ 837 h 872"/>
                <a:gd name="T12" fmla="*/ 236 w 236"/>
                <a:gd name="T13" fmla="*/ 34 h 872"/>
                <a:gd name="T14" fmla="*/ 201 w 236"/>
                <a:gd name="T15" fmla="*/ 0 h 8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872">
                  <a:moveTo>
                    <a:pt x="201" y="0"/>
                  </a:moveTo>
                  <a:lnTo>
                    <a:pt x="201" y="0"/>
                  </a:lnTo>
                  <a:lnTo>
                    <a:pt x="0" y="0"/>
                  </a:lnTo>
                  <a:lnTo>
                    <a:pt x="0" y="872"/>
                  </a:lnTo>
                  <a:lnTo>
                    <a:pt x="201" y="872"/>
                  </a:lnTo>
                  <a:cubicBezTo>
                    <a:pt x="221" y="872"/>
                    <a:pt x="236" y="856"/>
                    <a:pt x="236" y="837"/>
                  </a:cubicBezTo>
                  <a:lnTo>
                    <a:pt x="236" y="34"/>
                  </a:lnTo>
                  <a:cubicBezTo>
                    <a:pt x="236" y="15"/>
                    <a:pt x="221" y="0"/>
                    <a:pt x="20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2" name="Freeform 126"/>
            <p:cNvSpPr>
              <a:spLocks noEditPoints="1"/>
            </p:cNvSpPr>
            <p:nvPr/>
          </p:nvSpPr>
          <p:spPr bwMode="auto">
            <a:xfrm>
              <a:off x="5506" y="569"/>
              <a:ext cx="37" cy="383"/>
            </a:xfrm>
            <a:custGeom>
              <a:avLst/>
              <a:gdLst>
                <a:gd name="T0" fmla="*/ 66 w 83"/>
                <a:gd name="T1" fmla="*/ 276 h 872"/>
                <a:gd name="T2" fmla="*/ 66 w 83"/>
                <a:gd name="T3" fmla="*/ 276 h 872"/>
                <a:gd name="T4" fmla="*/ 59 w 83"/>
                <a:gd name="T5" fmla="*/ 269 h 872"/>
                <a:gd name="T6" fmla="*/ 66 w 83"/>
                <a:gd name="T7" fmla="*/ 263 h 872"/>
                <a:gd name="T8" fmla="*/ 73 w 83"/>
                <a:gd name="T9" fmla="*/ 269 h 872"/>
                <a:gd name="T10" fmla="*/ 66 w 83"/>
                <a:gd name="T11" fmla="*/ 276 h 872"/>
                <a:gd name="T12" fmla="*/ 66 w 83"/>
                <a:gd name="T13" fmla="*/ 302 h 872"/>
                <a:gd name="T14" fmla="*/ 66 w 83"/>
                <a:gd name="T15" fmla="*/ 302 h 872"/>
                <a:gd name="T16" fmla="*/ 59 w 83"/>
                <a:gd name="T17" fmla="*/ 295 h 872"/>
                <a:gd name="T18" fmla="*/ 66 w 83"/>
                <a:gd name="T19" fmla="*/ 289 h 872"/>
                <a:gd name="T20" fmla="*/ 73 w 83"/>
                <a:gd name="T21" fmla="*/ 295 h 872"/>
                <a:gd name="T22" fmla="*/ 66 w 83"/>
                <a:gd name="T23" fmla="*/ 302 h 872"/>
                <a:gd name="T24" fmla="*/ 66 w 83"/>
                <a:gd name="T25" fmla="*/ 328 h 872"/>
                <a:gd name="T26" fmla="*/ 66 w 83"/>
                <a:gd name="T27" fmla="*/ 328 h 872"/>
                <a:gd name="T28" fmla="*/ 59 w 83"/>
                <a:gd name="T29" fmla="*/ 321 h 872"/>
                <a:gd name="T30" fmla="*/ 66 w 83"/>
                <a:gd name="T31" fmla="*/ 315 h 872"/>
                <a:gd name="T32" fmla="*/ 73 w 83"/>
                <a:gd name="T33" fmla="*/ 321 h 872"/>
                <a:gd name="T34" fmla="*/ 66 w 83"/>
                <a:gd name="T35" fmla="*/ 328 h 872"/>
                <a:gd name="T36" fmla="*/ 66 w 83"/>
                <a:gd name="T37" fmla="*/ 354 h 872"/>
                <a:gd name="T38" fmla="*/ 66 w 83"/>
                <a:gd name="T39" fmla="*/ 354 h 872"/>
                <a:gd name="T40" fmla="*/ 59 w 83"/>
                <a:gd name="T41" fmla="*/ 347 h 872"/>
                <a:gd name="T42" fmla="*/ 66 w 83"/>
                <a:gd name="T43" fmla="*/ 341 h 872"/>
                <a:gd name="T44" fmla="*/ 73 w 83"/>
                <a:gd name="T45" fmla="*/ 347 h 872"/>
                <a:gd name="T46" fmla="*/ 66 w 83"/>
                <a:gd name="T47" fmla="*/ 354 h 872"/>
                <a:gd name="T48" fmla="*/ 66 w 83"/>
                <a:gd name="T49" fmla="*/ 380 h 872"/>
                <a:gd name="T50" fmla="*/ 66 w 83"/>
                <a:gd name="T51" fmla="*/ 380 h 872"/>
                <a:gd name="T52" fmla="*/ 59 w 83"/>
                <a:gd name="T53" fmla="*/ 373 h 872"/>
                <a:gd name="T54" fmla="*/ 66 w 83"/>
                <a:gd name="T55" fmla="*/ 367 h 872"/>
                <a:gd name="T56" fmla="*/ 73 w 83"/>
                <a:gd name="T57" fmla="*/ 373 h 872"/>
                <a:gd name="T58" fmla="*/ 66 w 83"/>
                <a:gd name="T59" fmla="*/ 380 h 872"/>
                <a:gd name="T60" fmla="*/ 66 w 83"/>
                <a:gd name="T61" fmla="*/ 406 h 872"/>
                <a:gd name="T62" fmla="*/ 66 w 83"/>
                <a:gd name="T63" fmla="*/ 406 h 872"/>
                <a:gd name="T64" fmla="*/ 59 w 83"/>
                <a:gd name="T65" fmla="*/ 399 h 872"/>
                <a:gd name="T66" fmla="*/ 66 w 83"/>
                <a:gd name="T67" fmla="*/ 393 h 872"/>
                <a:gd name="T68" fmla="*/ 73 w 83"/>
                <a:gd name="T69" fmla="*/ 399 h 872"/>
                <a:gd name="T70" fmla="*/ 66 w 83"/>
                <a:gd name="T71" fmla="*/ 406 h 872"/>
                <a:gd name="T72" fmla="*/ 66 w 83"/>
                <a:gd name="T73" fmla="*/ 432 h 872"/>
                <a:gd name="T74" fmla="*/ 66 w 83"/>
                <a:gd name="T75" fmla="*/ 432 h 872"/>
                <a:gd name="T76" fmla="*/ 59 w 83"/>
                <a:gd name="T77" fmla="*/ 426 h 872"/>
                <a:gd name="T78" fmla="*/ 66 w 83"/>
                <a:gd name="T79" fmla="*/ 419 h 872"/>
                <a:gd name="T80" fmla="*/ 73 w 83"/>
                <a:gd name="T81" fmla="*/ 426 h 872"/>
                <a:gd name="T82" fmla="*/ 66 w 83"/>
                <a:gd name="T83" fmla="*/ 432 h 872"/>
                <a:gd name="T84" fmla="*/ 35 w 83"/>
                <a:gd name="T85" fmla="*/ 0 h 872"/>
                <a:gd name="T86" fmla="*/ 35 w 83"/>
                <a:gd name="T87" fmla="*/ 0 h 872"/>
                <a:gd name="T88" fmla="*/ 0 w 83"/>
                <a:gd name="T89" fmla="*/ 34 h 872"/>
                <a:gd name="T90" fmla="*/ 0 w 83"/>
                <a:gd name="T91" fmla="*/ 837 h 872"/>
                <a:gd name="T92" fmla="*/ 35 w 83"/>
                <a:gd name="T93" fmla="*/ 872 h 872"/>
                <a:gd name="T94" fmla="*/ 83 w 83"/>
                <a:gd name="T95" fmla="*/ 872 h 872"/>
                <a:gd name="T96" fmla="*/ 83 w 83"/>
                <a:gd name="T97" fmla="*/ 0 h 872"/>
                <a:gd name="T98" fmla="*/ 35 w 83"/>
                <a:gd name="T99"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3" h="872">
                  <a:moveTo>
                    <a:pt x="66" y="276"/>
                  </a:moveTo>
                  <a:lnTo>
                    <a:pt x="66" y="276"/>
                  </a:lnTo>
                  <a:cubicBezTo>
                    <a:pt x="62" y="276"/>
                    <a:pt x="59" y="273"/>
                    <a:pt x="59" y="269"/>
                  </a:cubicBezTo>
                  <a:cubicBezTo>
                    <a:pt x="59" y="266"/>
                    <a:pt x="62" y="263"/>
                    <a:pt x="66" y="263"/>
                  </a:cubicBezTo>
                  <a:cubicBezTo>
                    <a:pt x="70" y="263"/>
                    <a:pt x="73" y="266"/>
                    <a:pt x="73" y="269"/>
                  </a:cubicBezTo>
                  <a:cubicBezTo>
                    <a:pt x="73" y="273"/>
                    <a:pt x="70" y="276"/>
                    <a:pt x="66" y="276"/>
                  </a:cubicBezTo>
                  <a:close/>
                  <a:moveTo>
                    <a:pt x="66" y="302"/>
                  </a:moveTo>
                  <a:lnTo>
                    <a:pt x="66" y="302"/>
                  </a:lnTo>
                  <a:cubicBezTo>
                    <a:pt x="62" y="302"/>
                    <a:pt x="59" y="299"/>
                    <a:pt x="59" y="295"/>
                  </a:cubicBezTo>
                  <a:cubicBezTo>
                    <a:pt x="59" y="292"/>
                    <a:pt x="62" y="289"/>
                    <a:pt x="66" y="289"/>
                  </a:cubicBezTo>
                  <a:cubicBezTo>
                    <a:pt x="70" y="289"/>
                    <a:pt x="73" y="292"/>
                    <a:pt x="73" y="295"/>
                  </a:cubicBezTo>
                  <a:cubicBezTo>
                    <a:pt x="73" y="299"/>
                    <a:pt x="70" y="302"/>
                    <a:pt x="66" y="302"/>
                  </a:cubicBezTo>
                  <a:close/>
                  <a:moveTo>
                    <a:pt x="66" y="328"/>
                  </a:moveTo>
                  <a:lnTo>
                    <a:pt x="66" y="328"/>
                  </a:lnTo>
                  <a:cubicBezTo>
                    <a:pt x="62" y="328"/>
                    <a:pt x="59" y="325"/>
                    <a:pt x="59" y="321"/>
                  </a:cubicBezTo>
                  <a:cubicBezTo>
                    <a:pt x="59" y="318"/>
                    <a:pt x="62" y="315"/>
                    <a:pt x="66" y="315"/>
                  </a:cubicBezTo>
                  <a:cubicBezTo>
                    <a:pt x="70" y="315"/>
                    <a:pt x="73" y="318"/>
                    <a:pt x="73" y="321"/>
                  </a:cubicBezTo>
                  <a:cubicBezTo>
                    <a:pt x="73" y="325"/>
                    <a:pt x="70" y="328"/>
                    <a:pt x="66" y="328"/>
                  </a:cubicBezTo>
                  <a:close/>
                  <a:moveTo>
                    <a:pt x="66" y="354"/>
                  </a:moveTo>
                  <a:lnTo>
                    <a:pt x="66" y="354"/>
                  </a:lnTo>
                  <a:cubicBezTo>
                    <a:pt x="62" y="354"/>
                    <a:pt x="59" y="351"/>
                    <a:pt x="59" y="347"/>
                  </a:cubicBezTo>
                  <a:cubicBezTo>
                    <a:pt x="59" y="344"/>
                    <a:pt x="62" y="341"/>
                    <a:pt x="66" y="341"/>
                  </a:cubicBezTo>
                  <a:cubicBezTo>
                    <a:pt x="70" y="341"/>
                    <a:pt x="73" y="344"/>
                    <a:pt x="73" y="347"/>
                  </a:cubicBezTo>
                  <a:cubicBezTo>
                    <a:pt x="73" y="351"/>
                    <a:pt x="70" y="354"/>
                    <a:pt x="66" y="354"/>
                  </a:cubicBezTo>
                  <a:close/>
                  <a:moveTo>
                    <a:pt x="66" y="380"/>
                  </a:moveTo>
                  <a:lnTo>
                    <a:pt x="66" y="380"/>
                  </a:lnTo>
                  <a:cubicBezTo>
                    <a:pt x="62" y="380"/>
                    <a:pt x="59" y="377"/>
                    <a:pt x="59" y="373"/>
                  </a:cubicBezTo>
                  <a:cubicBezTo>
                    <a:pt x="59" y="370"/>
                    <a:pt x="62" y="367"/>
                    <a:pt x="66" y="367"/>
                  </a:cubicBezTo>
                  <a:cubicBezTo>
                    <a:pt x="70" y="367"/>
                    <a:pt x="73" y="370"/>
                    <a:pt x="73" y="373"/>
                  </a:cubicBezTo>
                  <a:cubicBezTo>
                    <a:pt x="73" y="377"/>
                    <a:pt x="70" y="380"/>
                    <a:pt x="66" y="380"/>
                  </a:cubicBezTo>
                  <a:close/>
                  <a:moveTo>
                    <a:pt x="66" y="406"/>
                  </a:moveTo>
                  <a:lnTo>
                    <a:pt x="66" y="406"/>
                  </a:lnTo>
                  <a:cubicBezTo>
                    <a:pt x="62" y="406"/>
                    <a:pt x="59" y="403"/>
                    <a:pt x="59" y="399"/>
                  </a:cubicBezTo>
                  <a:cubicBezTo>
                    <a:pt x="59" y="396"/>
                    <a:pt x="62" y="393"/>
                    <a:pt x="66" y="393"/>
                  </a:cubicBezTo>
                  <a:cubicBezTo>
                    <a:pt x="70" y="393"/>
                    <a:pt x="73" y="396"/>
                    <a:pt x="73" y="399"/>
                  </a:cubicBezTo>
                  <a:cubicBezTo>
                    <a:pt x="73" y="403"/>
                    <a:pt x="70" y="406"/>
                    <a:pt x="66" y="406"/>
                  </a:cubicBezTo>
                  <a:close/>
                  <a:moveTo>
                    <a:pt x="66" y="432"/>
                  </a:moveTo>
                  <a:lnTo>
                    <a:pt x="66" y="432"/>
                  </a:lnTo>
                  <a:cubicBezTo>
                    <a:pt x="62" y="432"/>
                    <a:pt x="59" y="429"/>
                    <a:pt x="59" y="426"/>
                  </a:cubicBezTo>
                  <a:cubicBezTo>
                    <a:pt x="59" y="422"/>
                    <a:pt x="62" y="419"/>
                    <a:pt x="66" y="419"/>
                  </a:cubicBezTo>
                  <a:cubicBezTo>
                    <a:pt x="70" y="419"/>
                    <a:pt x="73" y="422"/>
                    <a:pt x="73" y="426"/>
                  </a:cubicBezTo>
                  <a:cubicBezTo>
                    <a:pt x="73" y="429"/>
                    <a:pt x="70" y="432"/>
                    <a:pt x="66" y="432"/>
                  </a:cubicBezTo>
                  <a:close/>
                  <a:moveTo>
                    <a:pt x="35" y="0"/>
                  </a:moveTo>
                  <a:lnTo>
                    <a:pt x="35" y="0"/>
                  </a:lnTo>
                  <a:cubicBezTo>
                    <a:pt x="16" y="0"/>
                    <a:pt x="0" y="15"/>
                    <a:pt x="0" y="34"/>
                  </a:cubicBezTo>
                  <a:lnTo>
                    <a:pt x="0" y="837"/>
                  </a:lnTo>
                  <a:cubicBezTo>
                    <a:pt x="0" y="856"/>
                    <a:pt x="16" y="872"/>
                    <a:pt x="35" y="872"/>
                  </a:cubicBezTo>
                  <a:lnTo>
                    <a:pt x="83" y="872"/>
                  </a:lnTo>
                  <a:lnTo>
                    <a:pt x="83" y="0"/>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3" name="Freeform 127"/>
            <p:cNvSpPr>
              <a:spLocks noEditPoints="1"/>
            </p:cNvSpPr>
            <p:nvPr/>
          </p:nvSpPr>
          <p:spPr bwMode="auto">
            <a:xfrm>
              <a:off x="5486" y="507"/>
              <a:ext cx="31" cy="42"/>
            </a:xfrm>
            <a:custGeom>
              <a:avLst/>
              <a:gdLst>
                <a:gd name="T0" fmla="*/ 12 w 71"/>
                <a:gd name="T1" fmla="*/ 45 h 95"/>
                <a:gd name="T2" fmla="*/ 12 w 71"/>
                <a:gd name="T3" fmla="*/ 45 h 95"/>
                <a:gd name="T4" fmla="*/ 37 w 71"/>
                <a:gd name="T5" fmla="*/ 45 h 95"/>
                <a:gd name="T6" fmla="*/ 58 w 71"/>
                <a:gd name="T7" fmla="*/ 28 h 95"/>
                <a:gd name="T8" fmla="*/ 37 w 71"/>
                <a:gd name="T9" fmla="*/ 10 h 95"/>
                <a:gd name="T10" fmla="*/ 12 w 71"/>
                <a:gd name="T11" fmla="*/ 10 h 95"/>
                <a:gd name="T12" fmla="*/ 12 w 71"/>
                <a:gd name="T13" fmla="*/ 45 h 95"/>
                <a:gd name="T14" fmla="*/ 0 w 71"/>
                <a:gd name="T15" fmla="*/ 0 h 95"/>
                <a:gd name="T16" fmla="*/ 0 w 71"/>
                <a:gd name="T17" fmla="*/ 0 h 95"/>
                <a:gd name="T18" fmla="*/ 42 w 71"/>
                <a:gd name="T19" fmla="*/ 0 h 95"/>
                <a:gd name="T20" fmla="*/ 71 w 71"/>
                <a:gd name="T21" fmla="*/ 28 h 95"/>
                <a:gd name="T22" fmla="*/ 42 w 71"/>
                <a:gd name="T23" fmla="*/ 56 h 95"/>
                <a:gd name="T24" fmla="*/ 12 w 71"/>
                <a:gd name="T25" fmla="*/ 56 h 95"/>
                <a:gd name="T26" fmla="*/ 12 w 71"/>
                <a:gd name="T27" fmla="*/ 95 h 95"/>
                <a:gd name="T28" fmla="*/ 0 w 71"/>
                <a:gd name="T29" fmla="*/ 95 h 95"/>
                <a:gd name="T30" fmla="*/ 0 w 71"/>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95">
                  <a:moveTo>
                    <a:pt x="12" y="45"/>
                  </a:moveTo>
                  <a:lnTo>
                    <a:pt x="12" y="45"/>
                  </a:lnTo>
                  <a:lnTo>
                    <a:pt x="37" y="45"/>
                  </a:lnTo>
                  <a:cubicBezTo>
                    <a:pt x="51" y="45"/>
                    <a:pt x="58" y="39"/>
                    <a:pt x="58" y="28"/>
                  </a:cubicBezTo>
                  <a:cubicBezTo>
                    <a:pt x="58" y="16"/>
                    <a:pt x="51" y="10"/>
                    <a:pt x="37" y="10"/>
                  </a:cubicBezTo>
                  <a:lnTo>
                    <a:pt x="12" y="10"/>
                  </a:lnTo>
                  <a:lnTo>
                    <a:pt x="12" y="45"/>
                  </a:lnTo>
                  <a:close/>
                  <a:moveTo>
                    <a:pt x="0" y="0"/>
                  </a:moveTo>
                  <a:lnTo>
                    <a:pt x="0" y="0"/>
                  </a:lnTo>
                  <a:lnTo>
                    <a:pt x="42" y="0"/>
                  </a:lnTo>
                  <a:cubicBezTo>
                    <a:pt x="60" y="0"/>
                    <a:pt x="71" y="10"/>
                    <a:pt x="71" y="28"/>
                  </a:cubicBezTo>
                  <a:cubicBezTo>
                    <a:pt x="71" y="45"/>
                    <a:pt x="60" y="56"/>
                    <a:pt x="42" y="56"/>
                  </a:cubicBezTo>
                  <a:lnTo>
                    <a:pt x="12" y="56"/>
                  </a:lnTo>
                  <a:lnTo>
                    <a:pt x="12" y="95"/>
                  </a:lnTo>
                  <a:lnTo>
                    <a:pt x="0" y="9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4" name="Freeform 128"/>
            <p:cNvSpPr>
              <a:spLocks/>
            </p:cNvSpPr>
            <p:nvPr/>
          </p:nvSpPr>
          <p:spPr bwMode="auto">
            <a:xfrm>
              <a:off x="5522" y="506"/>
              <a:ext cx="38" cy="44"/>
            </a:xfrm>
            <a:custGeom>
              <a:avLst/>
              <a:gdLst>
                <a:gd name="T0" fmla="*/ 71 w 85"/>
                <a:gd name="T1" fmla="*/ 31 h 100"/>
                <a:gd name="T2" fmla="*/ 71 w 85"/>
                <a:gd name="T3" fmla="*/ 31 h 100"/>
                <a:gd name="T4" fmla="*/ 44 w 85"/>
                <a:gd name="T5" fmla="*/ 11 h 100"/>
                <a:gd name="T6" fmla="*/ 12 w 85"/>
                <a:gd name="T7" fmla="*/ 49 h 100"/>
                <a:gd name="T8" fmla="*/ 45 w 85"/>
                <a:gd name="T9" fmla="*/ 89 h 100"/>
                <a:gd name="T10" fmla="*/ 72 w 85"/>
                <a:gd name="T11" fmla="*/ 62 h 100"/>
                <a:gd name="T12" fmla="*/ 85 w 85"/>
                <a:gd name="T13" fmla="*/ 62 h 100"/>
                <a:gd name="T14" fmla="*/ 43 w 85"/>
                <a:gd name="T15" fmla="*/ 100 h 100"/>
                <a:gd name="T16" fmla="*/ 0 w 85"/>
                <a:gd name="T17" fmla="*/ 50 h 100"/>
                <a:gd name="T18" fmla="*/ 45 w 85"/>
                <a:gd name="T19" fmla="*/ 0 h 100"/>
                <a:gd name="T20" fmla="*/ 84 w 85"/>
                <a:gd name="T21" fmla="*/ 31 h 100"/>
                <a:gd name="T22" fmla="*/ 71 w 85"/>
                <a:gd name="T23"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100">
                  <a:moveTo>
                    <a:pt x="71" y="31"/>
                  </a:moveTo>
                  <a:lnTo>
                    <a:pt x="71" y="31"/>
                  </a:lnTo>
                  <a:cubicBezTo>
                    <a:pt x="68" y="18"/>
                    <a:pt x="58" y="11"/>
                    <a:pt x="44" y="11"/>
                  </a:cubicBezTo>
                  <a:cubicBezTo>
                    <a:pt x="22" y="11"/>
                    <a:pt x="12" y="30"/>
                    <a:pt x="12" y="49"/>
                  </a:cubicBezTo>
                  <a:cubicBezTo>
                    <a:pt x="12" y="71"/>
                    <a:pt x="22" y="89"/>
                    <a:pt x="45" y="89"/>
                  </a:cubicBezTo>
                  <a:cubicBezTo>
                    <a:pt x="61" y="89"/>
                    <a:pt x="71" y="78"/>
                    <a:pt x="72" y="62"/>
                  </a:cubicBezTo>
                  <a:lnTo>
                    <a:pt x="85" y="62"/>
                  </a:lnTo>
                  <a:cubicBezTo>
                    <a:pt x="82" y="86"/>
                    <a:pt x="67" y="100"/>
                    <a:pt x="43" y="100"/>
                  </a:cubicBezTo>
                  <a:cubicBezTo>
                    <a:pt x="14" y="100"/>
                    <a:pt x="0" y="78"/>
                    <a:pt x="0" y="50"/>
                  </a:cubicBezTo>
                  <a:cubicBezTo>
                    <a:pt x="0" y="23"/>
                    <a:pt x="15" y="0"/>
                    <a:pt x="45" y="0"/>
                  </a:cubicBezTo>
                  <a:cubicBezTo>
                    <a:pt x="64" y="0"/>
                    <a:pt x="81" y="11"/>
                    <a:pt x="84" y="31"/>
                  </a:cubicBezTo>
                  <a:lnTo>
                    <a:pt x="71" y="3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5" name="Freeform 129"/>
            <p:cNvSpPr>
              <a:spLocks/>
            </p:cNvSpPr>
            <p:nvPr/>
          </p:nvSpPr>
          <p:spPr bwMode="auto">
            <a:xfrm>
              <a:off x="5564" y="506"/>
              <a:ext cx="33" cy="44"/>
            </a:xfrm>
            <a:custGeom>
              <a:avLst/>
              <a:gdLst>
                <a:gd name="T0" fmla="*/ 60 w 76"/>
                <a:gd name="T1" fmla="*/ 30 h 100"/>
                <a:gd name="T2" fmla="*/ 60 w 76"/>
                <a:gd name="T3" fmla="*/ 30 h 100"/>
                <a:gd name="T4" fmla="*/ 37 w 76"/>
                <a:gd name="T5" fmla="*/ 11 h 100"/>
                <a:gd name="T6" fmla="*/ 16 w 76"/>
                <a:gd name="T7" fmla="*/ 27 h 100"/>
                <a:gd name="T8" fmla="*/ 46 w 76"/>
                <a:gd name="T9" fmla="*/ 44 h 100"/>
                <a:gd name="T10" fmla="*/ 76 w 76"/>
                <a:gd name="T11" fmla="*/ 72 h 100"/>
                <a:gd name="T12" fmla="*/ 39 w 76"/>
                <a:gd name="T13" fmla="*/ 100 h 100"/>
                <a:gd name="T14" fmla="*/ 0 w 76"/>
                <a:gd name="T15" fmla="*/ 66 h 100"/>
                <a:gd name="T16" fmla="*/ 12 w 76"/>
                <a:gd name="T17" fmla="*/ 66 h 100"/>
                <a:gd name="T18" fmla="*/ 40 w 76"/>
                <a:gd name="T19" fmla="*/ 89 h 100"/>
                <a:gd name="T20" fmla="*/ 64 w 76"/>
                <a:gd name="T21" fmla="*/ 72 h 100"/>
                <a:gd name="T22" fmla="*/ 33 w 76"/>
                <a:gd name="T23" fmla="*/ 53 h 100"/>
                <a:gd name="T24" fmla="*/ 3 w 76"/>
                <a:gd name="T25" fmla="*/ 28 h 100"/>
                <a:gd name="T26" fmla="*/ 37 w 76"/>
                <a:gd name="T27" fmla="*/ 0 h 100"/>
                <a:gd name="T28" fmla="*/ 72 w 76"/>
                <a:gd name="T29" fmla="*/ 30 h 100"/>
                <a:gd name="T30" fmla="*/ 60 w 76"/>
                <a:gd name="T31" fmla="*/ 3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100">
                  <a:moveTo>
                    <a:pt x="60" y="30"/>
                  </a:moveTo>
                  <a:lnTo>
                    <a:pt x="60" y="30"/>
                  </a:lnTo>
                  <a:cubicBezTo>
                    <a:pt x="59" y="17"/>
                    <a:pt x="50" y="11"/>
                    <a:pt x="37" y="11"/>
                  </a:cubicBezTo>
                  <a:cubicBezTo>
                    <a:pt x="26" y="11"/>
                    <a:pt x="16" y="15"/>
                    <a:pt x="16" y="27"/>
                  </a:cubicBezTo>
                  <a:cubicBezTo>
                    <a:pt x="16" y="39"/>
                    <a:pt x="31" y="41"/>
                    <a:pt x="46" y="44"/>
                  </a:cubicBezTo>
                  <a:cubicBezTo>
                    <a:pt x="61" y="48"/>
                    <a:pt x="76" y="53"/>
                    <a:pt x="76" y="72"/>
                  </a:cubicBezTo>
                  <a:cubicBezTo>
                    <a:pt x="76" y="92"/>
                    <a:pt x="57" y="100"/>
                    <a:pt x="39" y="100"/>
                  </a:cubicBezTo>
                  <a:cubicBezTo>
                    <a:pt x="18" y="100"/>
                    <a:pt x="0" y="90"/>
                    <a:pt x="0" y="66"/>
                  </a:cubicBezTo>
                  <a:lnTo>
                    <a:pt x="12" y="66"/>
                  </a:lnTo>
                  <a:cubicBezTo>
                    <a:pt x="12" y="82"/>
                    <a:pt x="25" y="89"/>
                    <a:pt x="40" y="89"/>
                  </a:cubicBezTo>
                  <a:cubicBezTo>
                    <a:pt x="51" y="89"/>
                    <a:pt x="64" y="86"/>
                    <a:pt x="64" y="72"/>
                  </a:cubicBezTo>
                  <a:cubicBezTo>
                    <a:pt x="64" y="59"/>
                    <a:pt x="49" y="57"/>
                    <a:pt x="33" y="53"/>
                  </a:cubicBezTo>
                  <a:cubicBezTo>
                    <a:pt x="18" y="50"/>
                    <a:pt x="3" y="46"/>
                    <a:pt x="3" y="28"/>
                  </a:cubicBezTo>
                  <a:cubicBezTo>
                    <a:pt x="3" y="9"/>
                    <a:pt x="20" y="0"/>
                    <a:pt x="37" y="0"/>
                  </a:cubicBezTo>
                  <a:cubicBezTo>
                    <a:pt x="57" y="0"/>
                    <a:pt x="72" y="9"/>
                    <a:pt x="72" y="30"/>
                  </a:cubicBezTo>
                  <a:lnTo>
                    <a:pt x="60" y="3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6" name="Freeform 130"/>
            <p:cNvSpPr>
              <a:spLocks/>
            </p:cNvSpPr>
            <p:nvPr/>
          </p:nvSpPr>
          <p:spPr bwMode="auto">
            <a:xfrm>
              <a:off x="5601" y="507"/>
              <a:ext cx="28" cy="42"/>
            </a:xfrm>
            <a:custGeom>
              <a:avLst/>
              <a:gdLst>
                <a:gd name="T0" fmla="*/ 2 w 62"/>
                <a:gd name="T1" fmla="*/ 34 h 95"/>
                <a:gd name="T2" fmla="*/ 2 w 62"/>
                <a:gd name="T3" fmla="*/ 34 h 95"/>
                <a:gd name="T4" fmla="*/ 33 w 62"/>
                <a:gd name="T5" fmla="*/ 0 h 95"/>
                <a:gd name="T6" fmla="*/ 62 w 62"/>
                <a:gd name="T7" fmla="*/ 27 h 95"/>
                <a:gd name="T8" fmla="*/ 39 w 62"/>
                <a:gd name="T9" fmla="*/ 60 h 95"/>
                <a:gd name="T10" fmla="*/ 13 w 62"/>
                <a:gd name="T11" fmla="*/ 85 h 95"/>
                <a:gd name="T12" fmla="*/ 61 w 62"/>
                <a:gd name="T13" fmla="*/ 85 h 95"/>
                <a:gd name="T14" fmla="*/ 61 w 62"/>
                <a:gd name="T15" fmla="*/ 95 h 95"/>
                <a:gd name="T16" fmla="*/ 0 w 62"/>
                <a:gd name="T17" fmla="*/ 95 h 95"/>
                <a:gd name="T18" fmla="*/ 26 w 62"/>
                <a:gd name="T19" fmla="*/ 56 h 95"/>
                <a:gd name="T20" fmla="*/ 50 w 62"/>
                <a:gd name="T21" fmla="*/ 27 h 95"/>
                <a:gd name="T22" fmla="*/ 32 w 62"/>
                <a:gd name="T23" fmla="*/ 10 h 95"/>
                <a:gd name="T24" fmla="*/ 14 w 62"/>
                <a:gd name="T25" fmla="*/ 34 h 95"/>
                <a:gd name="T26" fmla="*/ 2 w 62"/>
                <a:gd name="T27" fmla="*/ 3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95">
                  <a:moveTo>
                    <a:pt x="2" y="34"/>
                  </a:moveTo>
                  <a:lnTo>
                    <a:pt x="2" y="34"/>
                  </a:lnTo>
                  <a:cubicBezTo>
                    <a:pt x="1" y="14"/>
                    <a:pt x="13" y="0"/>
                    <a:pt x="33" y="0"/>
                  </a:cubicBezTo>
                  <a:cubicBezTo>
                    <a:pt x="49" y="0"/>
                    <a:pt x="62" y="10"/>
                    <a:pt x="62" y="27"/>
                  </a:cubicBezTo>
                  <a:cubicBezTo>
                    <a:pt x="62" y="44"/>
                    <a:pt x="51" y="52"/>
                    <a:pt x="39" y="60"/>
                  </a:cubicBezTo>
                  <a:cubicBezTo>
                    <a:pt x="28" y="67"/>
                    <a:pt x="15" y="73"/>
                    <a:pt x="13" y="85"/>
                  </a:cubicBezTo>
                  <a:lnTo>
                    <a:pt x="61" y="85"/>
                  </a:lnTo>
                  <a:lnTo>
                    <a:pt x="61" y="95"/>
                  </a:lnTo>
                  <a:lnTo>
                    <a:pt x="0" y="95"/>
                  </a:lnTo>
                  <a:cubicBezTo>
                    <a:pt x="2" y="72"/>
                    <a:pt x="13" y="64"/>
                    <a:pt x="26" y="56"/>
                  </a:cubicBezTo>
                  <a:cubicBezTo>
                    <a:pt x="42" y="46"/>
                    <a:pt x="50" y="40"/>
                    <a:pt x="50" y="27"/>
                  </a:cubicBezTo>
                  <a:cubicBezTo>
                    <a:pt x="50" y="17"/>
                    <a:pt x="42" y="10"/>
                    <a:pt x="32" y="10"/>
                  </a:cubicBezTo>
                  <a:cubicBezTo>
                    <a:pt x="19" y="10"/>
                    <a:pt x="13" y="22"/>
                    <a:pt x="14" y="34"/>
                  </a:cubicBezTo>
                  <a:lnTo>
                    <a:pt x="2" y="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7" name="Freeform 131"/>
            <p:cNvSpPr>
              <a:spLocks/>
            </p:cNvSpPr>
            <p:nvPr/>
          </p:nvSpPr>
          <p:spPr bwMode="auto">
            <a:xfrm>
              <a:off x="5634" y="508"/>
              <a:ext cx="28" cy="41"/>
            </a:xfrm>
            <a:custGeom>
              <a:avLst/>
              <a:gdLst>
                <a:gd name="T0" fmla="*/ 58 w 63"/>
                <a:gd name="T1" fmla="*/ 10 h 94"/>
                <a:gd name="T2" fmla="*/ 58 w 63"/>
                <a:gd name="T3" fmla="*/ 10 h 94"/>
                <a:gd name="T4" fmla="*/ 20 w 63"/>
                <a:gd name="T5" fmla="*/ 10 h 94"/>
                <a:gd name="T6" fmla="*/ 15 w 63"/>
                <a:gd name="T7" fmla="*/ 37 h 94"/>
                <a:gd name="T8" fmla="*/ 15 w 63"/>
                <a:gd name="T9" fmla="*/ 37 h 94"/>
                <a:gd name="T10" fmla="*/ 33 w 63"/>
                <a:gd name="T11" fmla="*/ 30 h 94"/>
                <a:gd name="T12" fmla="*/ 63 w 63"/>
                <a:gd name="T13" fmla="*/ 63 h 94"/>
                <a:gd name="T14" fmla="*/ 30 w 63"/>
                <a:gd name="T15" fmla="*/ 94 h 94"/>
                <a:gd name="T16" fmla="*/ 0 w 63"/>
                <a:gd name="T17" fmla="*/ 67 h 94"/>
                <a:gd name="T18" fmla="*/ 12 w 63"/>
                <a:gd name="T19" fmla="*/ 67 h 94"/>
                <a:gd name="T20" fmla="*/ 31 w 63"/>
                <a:gd name="T21" fmla="*/ 84 h 94"/>
                <a:gd name="T22" fmla="*/ 51 w 63"/>
                <a:gd name="T23" fmla="*/ 62 h 94"/>
                <a:gd name="T24" fmla="*/ 30 w 63"/>
                <a:gd name="T25" fmla="*/ 40 h 94"/>
                <a:gd name="T26" fmla="*/ 13 w 63"/>
                <a:gd name="T27" fmla="*/ 49 h 94"/>
                <a:gd name="T28" fmla="*/ 3 w 63"/>
                <a:gd name="T29" fmla="*/ 49 h 94"/>
                <a:gd name="T30" fmla="*/ 12 w 63"/>
                <a:gd name="T31" fmla="*/ 0 h 94"/>
                <a:gd name="T32" fmla="*/ 58 w 63"/>
                <a:gd name="T33" fmla="*/ 0 h 94"/>
                <a:gd name="T34" fmla="*/ 58 w 63"/>
                <a:gd name="T35" fmla="*/ 1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94">
                  <a:moveTo>
                    <a:pt x="58" y="10"/>
                  </a:moveTo>
                  <a:lnTo>
                    <a:pt x="58" y="10"/>
                  </a:lnTo>
                  <a:lnTo>
                    <a:pt x="20" y="10"/>
                  </a:lnTo>
                  <a:lnTo>
                    <a:pt x="15" y="37"/>
                  </a:lnTo>
                  <a:lnTo>
                    <a:pt x="15" y="37"/>
                  </a:lnTo>
                  <a:cubicBezTo>
                    <a:pt x="19" y="33"/>
                    <a:pt x="26" y="30"/>
                    <a:pt x="33" y="30"/>
                  </a:cubicBezTo>
                  <a:cubicBezTo>
                    <a:pt x="50" y="30"/>
                    <a:pt x="63" y="41"/>
                    <a:pt x="63" y="63"/>
                  </a:cubicBezTo>
                  <a:cubicBezTo>
                    <a:pt x="63" y="79"/>
                    <a:pt x="52" y="94"/>
                    <a:pt x="30" y="94"/>
                  </a:cubicBezTo>
                  <a:cubicBezTo>
                    <a:pt x="14" y="94"/>
                    <a:pt x="1" y="84"/>
                    <a:pt x="0" y="67"/>
                  </a:cubicBezTo>
                  <a:lnTo>
                    <a:pt x="12" y="67"/>
                  </a:lnTo>
                  <a:cubicBezTo>
                    <a:pt x="12" y="77"/>
                    <a:pt x="20" y="84"/>
                    <a:pt x="31" y="84"/>
                  </a:cubicBezTo>
                  <a:cubicBezTo>
                    <a:pt x="42" y="84"/>
                    <a:pt x="51" y="77"/>
                    <a:pt x="51" y="62"/>
                  </a:cubicBezTo>
                  <a:cubicBezTo>
                    <a:pt x="51" y="49"/>
                    <a:pt x="43" y="40"/>
                    <a:pt x="30" y="40"/>
                  </a:cubicBezTo>
                  <a:cubicBezTo>
                    <a:pt x="23" y="40"/>
                    <a:pt x="17" y="44"/>
                    <a:pt x="13" y="49"/>
                  </a:cubicBezTo>
                  <a:lnTo>
                    <a:pt x="3" y="49"/>
                  </a:lnTo>
                  <a:lnTo>
                    <a:pt x="12" y="0"/>
                  </a:lnTo>
                  <a:lnTo>
                    <a:pt x="58" y="0"/>
                  </a:lnTo>
                  <a:lnTo>
                    <a:pt x="58"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8" name="Freeform 132"/>
            <p:cNvSpPr>
              <a:spLocks noEditPoints="1"/>
            </p:cNvSpPr>
            <p:nvPr/>
          </p:nvSpPr>
          <p:spPr bwMode="auto">
            <a:xfrm>
              <a:off x="5667" y="507"/>
              <a:ext cx="28" cy="42"/>
            </a:xfrm>
            <a:custGeom>
              <a:avLst/>
              <a:gdLst>
                <a:gd name="T0" fmla="*/ 32 w 63"/>
                <a:gd name="T1" fmla="*/ 86 h 96"/>
                <a:gd name="T2" fmla="*/ 32 w 63"/>
                <a:gd name="T3" fmla="*/ 86 h 96"/>
                <a:gd name="T4" fmla="*/ 51 w 63"/>
                <a:gd name="T5" fmla="*/ 48 h 96"/>
                <a:gd name="T6" fmla="*/ 32 w 63"/>
                <a:gd name="T7" fmla="*/ 10 h 96"/>
                <a:gd name="T8" fmla="*/ 12 w 63"/>
                <a:gd name="T9" fmla="*/ 48 h 96"/>
                <a:gd name="T10" fmla="*/ 32 w 63"/>
                <a:gd name="T11" fmla="*/ 86 h 96"/>
                <a:gd name="T12" fmla="*/ 32 w 63"/>
                <a:gd name="T13" fmla="*/ 0 h 96"/>
                <a:gd name="T14" fmla="*/ 32 w 63"/>
                <a:gd name="T15" fmla="*/ 0 h 96"/>
                <a:gd name="T16" fmla="*/ 63 w 63"/>
                <a:gd name="T17" fmla="*/ 48 h 96"/>
                <a:gd name="T18" fmla="*/ 32 w 63"/>
                <a:gd name="T19" fmla="*/ 96 h 96"/>
                <a:gd name="T20" fmla="*/ 0 w 63"/>
                <a:gd name="T21" fmla="*/ 48 h 96"/>
                <a:gd name="T22" fmla="*/ 32 w 63"/>
                <a:gd name="T2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96">
                  <a:moveTo>
                    <a:pt x="32" y="86"/>
                  </a:moveTo>
                  <a:lnTo>
                    <a:pt x="32" y="86"/>
                  </a:lnTo>
                  <a:cubicBezTo>
                    <a:pt x="51" y="86"/>
                    <a:pt x="51" y="62"/>
                    <a:pt x="51" y="48"/>
                  </a:cubicBezTo>
                  <a:cubicBezTo>
                    <a:pt x="51" y="34"/>
                    <a:pt x="51" y="10"/>
                    <a:pt x="32" y="10"/>
                  </a:cubicBezTo>
                  <a:cubicBezTo>
                    <a:pt x="12" y="10"/>
                    <a:pt x="12" y="34"/>
                    <a:pt x="12" y="48"/>
                  </a:cubicBezTo>
                  <a:cubicBezTo>
                    <a:pt x="12" y="62"/>
                    <a:pt x="12" y="86"/>
                    <a:pt x="32" y="86"/>
                  </a:cubicBezTo>
                  <a:close/>
                  <a:moveTo>
                    <a:pt x="32" y="0"/>
                  </a:moveTo>
                  <a:lnTo>
                    <a:pt x="32" y="0"/>
                  </a:lnTo>
                  <a:cubicBezTo>
                    <a:pt x="61" y="0"/>
                    <a:pt x="63" y="27"/>
                    <a:pt x="63" y="48"/>
                  </a:cubicBezTo>
                  <a:cubicBezTo>
                    <a:pt x="63" y="69"/>
                    <a:pt x="61" y="96"/>
                    <a:pt x="32" y="96"/>
                  </a:cubicBezTo>
                  <a:cubicBezTo>
                    <a:pt x="2" y="96"/>
                    <a:pt x="0" y="69"/>
                    <a:pt x="0" y="48"/>
                  </a:cubicBezTo>
                  <a:cubicBezTo>
                    <a:pt x="0" y="27"/>
                    <a:pt x="2" y="0"/>
                    <a:pt x="3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9" name="Freeform 133"/>
            <p:cNvSpPr>
              <a:spLocks/>
            </p:cNvSpPr>
            <p:nvPr/>
          </p:nvSpPr>
          <p:spPr bwMode="auto">
            <a:xfrm>
              <a:off x="5700" y="506"/>
              <a:ext cx="39" cy="44"/>
            </a:xfrm>
            <a:custGeom>
              <a:avLst/>
              <a:gdLst>
                <a:gd name="T0" fmla="*/ 75 w 87"/>
                <a:gd name="T1" fmla="*/ 86 h 100"/>
                <a:gd name="T2" fmla="*/ 75 w 87"/>
                <a:gd name="T3" fmla="*/ 86 h 100"/>
                <a:gd name="T4" fmla="*/ 45 w 87"/>
                <a:gd name="T5" fmla="*/ 100 h 100"/>
                <a:gd name="T6" fmla="*/ 0 w 87"/>
                <a:gd name="T7" fmla="*/ 52 h 100"/>
                <a:gd name="T8" fmla="*/ 45 w 87"/>
                <a:gd name="T9" fmla="*/ 0 h 100"/>
                <a:gd name="T10" fmla="*/ 86 w 87"/>
                <a:gd name="T11" fmla="*/ 32 h 100"/>
                <a:gd name="T12" fmla="*/ 73 w 87"/>
                <a:gd name="T13" fmla="*/ 32 h 100"/>
                <a:gd name="T14" fmla="*/ 45 w 87"/>
                <a:gd name="T15" fmla="*/ 11 h 100"/>
                <a:gd name="T16" fmla="*/ 12 w 87"/>
                <a:gd name="T17" fmla="*/ 51 h 100"/>
                <a:gd name="T18" fmla="*/ 45 w 87"/>
                <a:gd name="T19" fmla="*/ 89 h 100"/>
                <a:gd name="T20" fmla="*/ 75 w 87"/>
                <a:gd name="T21" fmla="*/ 58 h 100"/>
                <a:gd name="T22" fmla="*/ 45 w 87"/>
                <a:gd name="T23" fmla="*/ 58 h 100"/>
                <a:gd name="T24" fmla="*/ 45 w 87"/>
                <a:gd name="T25" fmla="*/ 48 h 100"/>
                <a:gd name="T26" fmla="*/ 87 w 87"/>
                <a:gd name="T27" fmla="*/ 48 h 100"/>
                <a:gd name="T28" fmla="*/ 87 w 87"/>
                <a:gd name="T29" fmla="*/ 98 h 100"/>
                <a:gd name="T30" fmla="*/ 79 w 87"/>
                <a:gd name="T31" fmla="*/ 98 h 100"/>
                <a:gd name="T32" fmla="*/ 75 w 87"/>
                <a:gd name="T33"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100">
                  <a:moveTo>
                    <a:pt x="75" y="86"/>
                  </a:moveTo>
                  <a:lnTo>
                    <a:pt x="75" y="86"/>
                  </a:lnTo>
                  <a:cubicBezTo>
                    <a:pt x="68" y="96"/>
                    <a:pt x="56" y="100"/>
                    <a:pt x="45" y="100"/>
                  </a:cubicBezTo>
                  <a:cubicBezTo>
                    <a:pt x="17" y="100"/>
                    <a:pt x="0" y="77"/>
                    <a:pt x="0" y="52"/>
                  </a:cubicBezTo>
                  <a:cubicBezTo>
                    <a:pt x="0" y="24"/>
                    <a:pt x="15" y="0"/>
                    <a:pt x="45" y="0"/>
                  </a:cubicBezTo>
                  <a:cubicBezTo>
                    <a:pt x="66" y="0"/>
                    <a:pt x="82" y="10"/>
                    <a:pt x="86" y="32"/>
                  </a:cubicBezTo>
                  <a:lnTo>
                    <a:pt x="73" y="32"/>
                  </a:lnTo>
                  <a:cubicBezTo>
                    <a:pt x="71" y="17"/>
                    <a:pt x="59" y="11"/>
                    <a:pt x="45" y="11"/>
                  </a:cubicBezTo>
                  <a:cubicBezTo>
                    <a:pt x="22" y="11"/>
                    <a:pt x="12" y="31"/>
                    <a:pt x="12" y="51"/>
                  </a:cubicBezTo>
                  <a:cubicBezTo>
                    <a:pt x="12" y="71"/>
                    <a:pt x="24" y="89"/>
                    <a:pt x="45" y="89"/>
                  </a:cubicBezTo>
                  <a:cubicBezTo>
                    <a:pt x="64" y="89"/>
                    <a:pt x="76" y="76"/>
                    <a:pt x="75" y="58"/>
                  </a:cubicBezTo>
                  <a:lnTo>
                    <a:pt x="45" y="58"/>
                  </a:lnTo>
                  <a:lnTo>
                    <a:pt x="45" y="48"/>
                  </a:lnTo>
                  <a:lnTo>
                    <a:pt x="87" y="48"/>
                  </a:lnTo>
                  <a:lnTo>
                    <a:pt x="87" y="98"/>
                  </a:lnTo>
                  <a:lnTo>
                    <a:pt x="79" y="98"/>
                  </a:lnTo>
                  <a:lnTo>
                    <a:pt x="75" y="8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0" name="Freeform 134"/>
            <p:cNvSpPr>
              <a:spLocks/>
            </p:cNvSpPr>
            <p:nvPr/>
          </p:nvSpPr>
          <p:spPr bwMode="auto">
            <a:xfrm>
              <a:off x="5145" y="747"/>
              <a:ext cx="324" cy="26"/>
            </a:xfrm>
            <a:custGeom>
              <a:avLst/>
              <a:gdLst>
                <a:gd name="T0" fmla="*/ 707 w 736"/>
                <a:gd name="T1" fmla="*/ 0 h 59"/>
                <a:gd name="T2" fmla="*/ 707 w 736"/>
                <a:gd name="T3" fmla="*/ 0 h 59"/>
                <a:gd name="T4" fmla="*/ 679 w 736"/>
                <a:gd name="T5" fmla="*/ 20 h 59"/>
                <a:gd name="T6" fmla="*/ 57 w 736"/>
                <a:gd name="T7" fmla="*/ 20 h 59"/>
                <a:gd name="T8" fmla="*/ 30 w 736"/>
                <a:gd name="T9" fmla="*/ 0 h 59"/>
                <a:gd name="T10" fmla="*/ 0 w 736"/>
                <a:gd name="T11" fmla="*/ 30 h 59"/>
                <a:gd name="T12" fmla="*/ 30 w 736"/>
                <a:gd name="T13" fmla="*/ 59 h 59"/>
                <a:gd name="T14" fmla="*/ 57 w 736"/>
                <a:gd name="T15" fmla="*/ 40 h 59"/>
                <a:gd name="T16" fmla="*/ 679 w 736"/>
                <a:gd name="T17" fmla="*/ 40 h 59"/>
                <a:gd name="T18" fmla="*/ 707 w 736"/>
                <a:gd name="T19" fmla="*/ 59 h 59"/>
                <a:gd name="T20" fmla="*/ 736 w 736"/>
                <a:gd name="T21" fmla="*/ 30 h 59"/>
                <a:gd name="T22" fmla="*/ 707 w 736"/>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6" h="59">
                  <a:moveTo>
                    <a:pt x="707" y="0"/>
                  </a:moveTo>
                  <a:lnTo>
                    <a:pt x="707" y="0"/>
                  </a:lnTo>
                  <a:cubicBezTo>
                    <a:pt x="694" y="0"/>
                    <a:pt x="683" y="8"/>
                    <a:pt x="679" y="20"/>
                  </a:cubicBezTo>
                  <a:lnTo>
                    <a:pt x="57" y="20"/>
                  </a:lnTo>
                  <a:cubicBezTo>
                    <a:pt x="53" y="8"/>
                    <a:pt x="42" y="0"/>
                    <a:pt x="30" y="0"/>
                  </a:cubicBezTo>
                  <a:cubicBezTo>
                    <a:pt x="13" y="0"/>
                    <a:pt x="0" y="13"/>
                    <a:pt x="0" y="30"/>
                  </a:cubicBezTo>
                  <a:cubicBezTo>
                    <a:pt x="0" y="46"/>
                    <a:pt x="13" y="59"/>
                    <a:pt x="30" y="59"/>
                  </a:cubicBezTo>
                  <a:cubicBezTo>
                    <a:pt x="42" y="59"/>
                    <a:pt x="53" y="51"/>
                    <a:pt x="57" y="40"/>
                  </a:cubicBezTo>
                  <a:lnTo>
                    <a:pt x="679" y="40"/>
                  </a:lnTo>
                  <a:cubicBezTo>
                    <a:pt x="683" y="51"/>
                    <a:pt x="694" y="59"/>
                    <a:pt x="707" y="59"/>
                  </a:cubicBezTo>
                  <a:cubicBezTo>
                    <a:pt x="723" y="59"/>
                    <a:pt x="736" y="46"/>
                    <a:pt x="736" y="30"/>
                  </a:cubicBezTo>
                  <a:cubicBezTo>
                    <a:pt x="736" y="13"/>
                    <a:pt x="723" y="0"/>
                    <a:pt x="70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1" name="Freeform 135"/>
            <p:cNvSpPr>
              <a:spLocks noEditPoints="1"/>
            </p:cNvSpPr>
            <p:nvPr/>
          </p:nvSpPr>
          <p:spPr bwMode="auto">
            <a:xfrm>
              <a:off x="4387" y="2512"/>
              <a:ext cx="473" cy="335"/>
            </a:xfrm>
            <a:custGeom>
              <a:avLst/>
              <a:gdLst>
                <a:gd name="T0" fmla="*/ 952 w 1076"/>
                <a:gd name="T1" fmla="*/ 649 h 764"/>
                <a:gd name="T2" fmla="*/ 952 w 1076"/>
                <a:gd name="T3" fmla="*/ 649 h 764"/>
                <a:gd name="T4" fmla="*/ 121 w 1076"/>
                <a:gd name="T5" fmla="*/ 649 h 764"/>
                <a:gd name="T6" fmla="*/ 116 w 1076"/>
                <a:gd name="T7" fmla="*/ 637 h 764"/>
                <a:gd name="T8" fmla="*/ 131 w 1076"/>
                <a:gd name="T9" fmla="*/ 616 h 764"/>
                <a:gd name="T10" fmla="*/ 153 w 1076"/>
                <a:gd name="T11" fmla="*/ 605 h 764"/>
                <a:gd name="T12" fmla="*/ 911 w 1076"/>
                <a:gd name="T13" fmla="*/ 605 h 764"/>
                <a:gd name="T14" fmla="*/ 934 w 1076"/>
                <a:gd name="T15" fmla="*/ 615 h 764"/>
                <a:gd name="T16" fmla="*/ 957 w 1076"/>
                <a:gd name="T17" fmla="*/ 638 h 764"/>
                <a:gd name="T18" fmla="*/ 952 w 1076"/>
                <a:gd name="T19" fmla="*/ 649 h 764"/>
                <a:gd name="T20" fmla="*/ 584 w 1076"/>
                <a:gd name="T21" fmla="*/ 689 h 764"/>
                <a:gd name="T22" fmla="*/ 584 w 1076"/>
                <a:gd name="T23" fmla="*/ 689 h 764"/>
                <a:gd name="T24" fmla="*/ 479 w 1076"/>
                <a:gd name="T25" fmla="*/ 689 h 764"/>
                <a:gd name="T26" fmla="*/ 467 w 1076"/>
                <a:gd name="T27" fmla="*/ 675 h 764"/>
                <a:gd name="T28" fmla="*/ 484 w 1076"/>
                <a:gd name="T29" fmla="*/ 662 h 764"/>
                <a:gd name="T30" fmla="*/ 577 w 1076"/>
                <a:gd name="T31" fmla="*/ 662 h 764"/>
                <a:gd name="T32" fmla="*/ 594 w 1076"/>
                <a:gd name="T33" fmla="*/ 675 h 764"/>
                <a:gd name="T34" fmla="*/ 584 w 1076"/>
                <a:gd name="T35" fmla="*/ 689 h 764"/>
                <a:gd name="T36" fmla="*/ 134 w 1076"/>
                <a:gd name="T37" fmla="*/ 84 h 764"/>
                <a:gd name="T38" fmla="*/ 134 w 1076"/>
                <a:gd name="T39" fmla="*/ 84 h 764"/>
                <a:gd name="T40" fmla="*/ 145 w 1076"/>
                <a:gd name="T41" fmla="*/ 76 h 764"/>
                <a:gd name="T42" fmla="*/ 914 w 1076"/>
                <a:gd name="T43" fmla="*/ 76 h 764"/>
                <a:gd name="T44" fmla="*/ 925 w 1076"/>
                <a:gd name="T45" fmla="*/ 84 h 764"/>
                <a:gd name="T46" fmla="*/ 925 w 1076"/>
                <a:gd name="T47" fmla="*/ 504 h 764"/>
                <a:gd name="T48" fmla="*/ 914 w 1076"/>
                <a:gd name="T49" fmla="*/ 512 h 764"/>
                <a:gd name="T50" fmla="*/ 145 w 1076"/>
                <a:gd name="T51" fmla="*/ 512 h 764"/>
                <a:gd name="T52" fmla="*/ 134 w 1076"/>
                <a:gd name="T53" fmla="*/ 504 h 764"/>
                <a:gd name="T54" fmla="*/ 134 w 1076"/>
                <a:gd name="T55" fmla="*/ 84 h 764"/>
                <a:gd name="T56" fmla="*/ 538 w 1076"/>
                <a:gd name="T57" fmla="*/ 23 h 764"/>
                <a:gd name="T58" fmla="*/ 538 w 1076"/>
                <a:gd name="T59" fmla="*/ 23 h 764"/>
                <a:gd name="T60" fmla="*/ 552 w 1076"/>
                <a:gd name="T61" fmla="*/ 37 h 764"/>
                <a:gd name="T62" fmla="*/ 538 w 1076"/>
                <a:gd name="T63" fmla="*/ 51 h 764"/>
                <a:gd name="T64" fmla="*/ 524 w 1076"/>
                <a:gd name="T65" fmla="*/ 37 h 764"/>
                <a:gd name="T66" fmla="*/ 538 w 1076"/>
                <a:gd name="T67" fmla="*/ 23 h 764"/>
                <a:gd name="T68" fmla="*/ 1067 w 1076"/>
                <a:gd name="T69" fmla="*/ 690 h 764"/>
                <a:gd name="T70" fmla="*/ 1067 w 1076"/>
                <a:gd name="T71" fmla="*/ 690 h 764"/>
                <a:gd name="T72" fmla="*/ 1066 w 1076"/>
                <a:gd name="T73" fmla="*/ 682 h 764"/>
                <a:gd name="T74" fmla="*/ 979 w 1076"/>
                <a:gd name="T75" fmla="*/ 604 h 764"/>
                <a:gd name="T76" fmla="*/ 965 w 1076"/>
                <a:gd name="T77" fmla="*/ 596 h 764"/>
                <a:gd name="T78" fmla="*/ 973 w 1076"/>
                <a:gd name="T79" fmla="*/ 584 h 764"/>
                <a:gd name="T80" fmla="*/ 973 w 1076"/>
                <a:gd name="T81" fmla="*/ 11 h 764"/>
                <a:gd name="T82" fmla="*/ 962 w 1076"/>
                <a:gd name="T83" fmla="*/ 0 h 764"/>
                <a:gd name="T84" fmla="*/ 101 w 1076"/>
                <a:gd name="T85" fmla="*/ 0 h 764"/>
                <a:gd name="T86" fmla="*/ 90 w 1076"/>
                <a:gd name="T87" fmla="*/ 11 h 764"/>
                <a:gd name="T88" fmla="*/ 90 w 1076"/>
                <a:gd name="T89" fmla="*/ 584 h 764"/>
                <a:gd name="T90" fmla="*/ 97 w 1076"/>
                <a:gd name="T91" fmla="*/ 596 h 764"/>
                <a:gd name="T92" fmla="*/ 80 w 1076"/>
                <a:gd name="T93" fmla="*/ 605 h 764"/>
                <a:gd name="T94" fmla="*/ 9 w 1076"/>
                <a:gd name="T95" fmla="*/ 681 h 764"/>
                <a:gd name="T96" fmla="*/ 8 w 1076"/>
                <a:gd name="T97" fmla="*/ 689 h 764"/>
                <a:gd name="T98" fmla="*/ 0 w 1076"/>
                <a:gd name="T99" fmla="*/ 700 h 764"/>
                <a:gd name="T100" fmla="*/ 21 w 1076"/>
                <a:gd name="T101" fmla="*/ 744 h 764"/>
                <a:gd name="T102" fmla="*/ 51 w 1076"/>
                <a:gd name="T103" fmla="*/ 760 h 764"/>
                <a:gd name="T104" fmla="*/ 81 w 1076"/>
                <a:gd name="T105" fmla="*/ 764 h 764"/>
                <a:gd name="T106" fmla="*/ 520 w 1076"/>
                <a:gd name="T107" fmla="*/ 764 h 764"/>
                <a:gd name="T108" fmla="*/ 556 w 1076"/>
                <a:gd name="T109" fmla="*/ 764 h 764"/>
                <a:gd name="T110" fmla="*/ 995 w 1076"/>
                <a:gd name="T111" fmla="*/ 764 h 764"/>
                <a:gd name="T112" fmla="*/ 1025 w 1076"/>
                <a:gd name="T113" fmla="*/ 760 h 764"/>
                <a:gd name="T114" fmla="*/ 1054 w 1076"/>
                <a:gd name="T115" fmla="*/ 744 h 764"/>
                <a:gd name="T116" fmla="*/ 1076 w 1076"/>
                <a:gd name="T117" fmla="*/ 700 h 764"/>
                <a:gd name="T118" fmla="*/ 1067 w 1076"/>
                <a:gd name="T119" fmla="*/ 69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76" h="764">
                  <a:moveTo>
                    <a:pt x="952" y="649"/>
                  </a:moveTo>
                  <a:lnTo>
                    <a:pt x="952" y="649"/>
                  </a:lnTo>
                  <a:lnTo>
                    <a:pt x="121" y="649"/>
                  </a:lnTo>
                  <a:cubicBezTo>
                    <a:pt x="114" y="649"/>
                    <a:pt x="111" y="643"/>
                    <a:pt x="116" y="637"/>
                  </a:cubicBezTo>
                  <a:lnTo>
                    <a:pt x="131" y="616"/>
                  </a:lnTo>
                  <a:cubicBezTo>
                    <a:pt x="135" y="610"/>
                    <a:pt x="145" y="605"/>
                    <a:pt x="153" y="605"/>
                  </a:cubicBezTo>
                  <a:lnTo>
                    <a:pt x="911" y="605"/>
                  </a:lnTo>
                  <a:cubicBezTo>
                    <a:pt x="918" y="605"/>
                    <a:pt x="929" y="609"/>
                    <a:pt x="934" y="615"/>
                  </a:cubicBezTo>
                  <a:lnTo>
                    <a:pt x="957" y="638"/>
                  </a:lnTo>
                  <a:cubicBezTo>
                    <a:pt x="962" y="644"/>
                    <a:pt x="960" y="649"/>
                    <a:pt x="952" y="649"/>
                  </a:cubicBezTo>
                  <a:close/>
                  <a:moveTo>
                    <a:pt x="584" y="689"/>
                  </a:moveTo>
                  <a:lnTo>
                    <a:pt x="584" y="689"/>
                  </a:lnTo>
                  <a:lnTo>
                    <a:pt x="479" y="689"/>
                  </a:lnTo>
                  <a:cubicBezTo>
                    <a:pt x="471" y="689"/>
                    <a:pt x="466" y="683"/>
                    <a:pt x="467" y="675"/>
                  </a:cubicBezTo>
                  <a:cubicBezTo>
                    <a:pt x="469" y="668"/>
                    <a:pt x="476" y="662"/>
                    <a:pt x="484" y="662"/>
                  </a:cubicBezTo>
                  <a:lnTo>
                    <a:pt x="577" y="662"/>
                  </a:lnTo>
                  <a:cubicBezTo>
                    <a:pt x="585" y="662"/>
                    <a:pt x="593" y="668"/>
                    <a:pt x="594" y="675"/>
                  </a:cubicBezTo>
                  <a:cubicBezTo>
                    <a:pt x="596" y="683"/>
                    <a:pt x="591" y="689"/>
                    <a:pt x="584" y="689"/>
                  </a:cubicBezTo>
                  <a:close/>
                  <a:moveTo>
                    <a:pt x="134" y="84"/>
                  </a:moveTo>
                  <a:lnTo>
                    <a:pt x="134" y="84"/>
                  </a:lnTo>
                  <a:cubicBezTo>
                    <a:pt x="134" y="79"/>
                    <a:pt x="139" y="76"/>
                    <a:pt x="145" y="76"/>
                  </a:cubicBezTo>
                  <a:lnTo>
                    <a:pt x="914" y="76"/>
                  </a:lnTo>
                  <a:cubicBezTo>
                    <a:pt x="920" y="76"/>
                    <a:pt x="925" y="79"/>
                    <a:pt x="925" y="84"/>
                  </a:cubicBezTo>
                  <a:lnTo>
                    <a:pt x="925" y="504"/>
                  </a:lnTo>
                  <a:cubicBezTo>
                    <a:pt x="925" y="508"/>
                    <a:pt x="920" y="512"/>
                    <a:pt x="914" y="512"/>
                  </a:cubicBezTo>
                  <a:lnTo>
                    <a:pt x="145" y="512"/>
                  </a:lnTo>
                  <a:cubicBezTo>
                    <a:pt x="139" y="512"/>
                    <a:pt x="134" y="508"/>
                    <a:pt x="134" y="504"/>
                  </a:cubicBezTo>
                  <a:lnTo>
                    <a:pt x="134" y="84"/>
                  </a:lnTo>
                  <a:close/>
                  <a:moveTo>
                    <a:pt x="538" y="23"/>
                  </a:moveTo>
                  <a:lnTo>
                    <a:pt x="538" y="23"/>
                  </a:lnTo>
                  <a:cubicBezTo>
                    <a:pt x="546" y="23"/>
                    <a:pt x="552" y="29"/>
                    <a:pt x="552" y="37"/>
                  </a:cubicBezTo>
                  <a:cubicBezTo>
                    <a:pt x="552" y="44"/>
                    <a:pt x="546" y="51"/>
                    <a:pt x="538" y="51"/>
                  </a:cubicBezTo>
                  <a:cubicBezTo>
                    <a:pt x="530" y="51"/>
                    <a:pt x="524" y="44"/>
                    <a:pt x="524" y="37"/>
                  </a:cubicBezTo>
                  <a:cubicBezTo>
                    <a:pt x="524" y="29"/>
                    <a:pt x="530" y="23"/>
                    <a:pt x="538" y="23"/>
                  </a:cubicBezTo>
                  <a:close/>
                  <a:moveTo>
                    <a:pt x="1067" y="690"/>
                  </a:moveTo>
                  <a:lnTo>
                    <a:pt x="1067" y="690"/>
                  </a:lnTo>
                  <a:cubicBezTo>
                    <a:pt x="1070" y="688"/>
                    <a:pt x="1069" y="685"/>
                    <a:pt x="1066" y="682"/>
                  </a:cubicBezTo>
                  <a:lnTo>
                    <a:pt x="979" y="604"/>
                  </a:lnTo>
                  <a:cubicBezTo>
                    <a:pt x="976" y="601"/>
                    <a:pt x="970" y="598"/>
                    <a:pt x="965" y="596"/>
                  </a:cubicBezTo>
                  <a:cubicBezTo>
                    <a:pt x="969" y="593"/>
                    <a:pt x="973" y="588"/>
                    <a:pt x="973" y="584"/>
                  </a:cubicBezTo>
                  <a:lnTo>
                    <a:pt x="973" y="11"/>
                  </a:lnTo>
                  <a:cubicBezTo>
                    <a:pt x="973" y="5"/>
                    <a:pt x="968" y="0"/>
                    <a:pt x="962" y="0"/>
                  </a:cubicBezTo>
                  <a:lnTo>
                    <a:pt x="101" y="0"/>
                  </a:lnTo>
                  <a:cubicBezTo>
                    <a:pt x="95" y="0"/>
                    <a:pt x="90" y="5"/>
                    <a:pt x="90" y="11"/>
                  </a:cubicBezTo>
                  <a:lnTo>
                    <a:pt x="90" y="584"/>
                  </a:lnTo>
                  <a:cubicBezTo>
                    <a:pt x="90" y="588"/>
                    <a:pt x="93" y="592"/>
                    <a:pt x="97" y="596"/>
                  </a:cubicBezTo>
                  <a:cubicBezTo>
                    <a:pt x="91" y="597"/>
                    <a:pt x="84" y="601"/>
                    <a:pt x="80" y="605"/>
                  </a:cubicBezTo>
                  <a:lnTo>
                    <a:pt x="9" y="681"/>
                  </a:lnTo>
                  <a:cubicBezTo>
                    <a:pt x="6" y="685"/>
                    <a:pt x="6" y="688"/>
                    <a:pt x="8" y="689"/>
                  </a:cubicBezTo>
                  <a:cubicBezTo>
                    <a:pt x="2" y="691"/>
                    <a:pt x="0" y="700"/>
                    <a:pt x="0" y="700"/>
                  </a:cubicBezTo>
                  <a:cubicBezTo>
                    <a:pt x="0" y="700"/>
                    <a:pt x="4" y="731"/>
                    <a:pt x="21" y="744"/>
                  </a:cubicBezTo>
                  <a:cubicBezTo>
                    <a:pt x="38" y="757"/>
                    <a:pt x="50" y="756"/>
                    <a:pt x="51" y="760"/>
                  </a:cubicBezTo>
                  <a:cubicBezTo>
                    <a:pt x="52" y="764"/>
                    <a:pt x="71" y="764"/>
                    <a:pt x="81" y="764"/>
                  </a:cubicBezTo>
                  <a:lnTo>
                    <a:pt x="520" y="764"/>
                  </a:lnTo>
                  <a:lnTo>
                    <a:pt x="556" y="764"/>
                  </a:lnTo>
                  <a:lnTo>
                    <a:pt x="995" y="764"/>
                  </a:lnTo>
                  <a:cubicBezTo>
                    <a:pt x="1004" y="764"/>
                    <a:pt x="1024" y="764"/>
                    <a:pt x="1025" y="760"/>
                  </a:cubicBezTo>
                  <a:cubicBezTo>
                    <a:pt x="1026" y="756"/>
                    <a:pt x="1038" y="757"/>
                    <a:pt x="1054" y="744"/>
                  </a:cubicBezTo>
                  <a:cubicBezTo>
                    <a:pt x="1071" y="731"/>
                    <a:pt x="1076" y="700"/>
                    <a:pt x="1076" y="700"/>
                  </a:cubicBezTo>
                  <a:cubicBezTo>
                    <a:pt x="1076" y="700"/>
                    <a:pt x="1073" y="692"/>
                    <a:pt x="1067" y="6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6361147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grpSp>
        <p:nvGrpSpPr>
          <p:cNvPr id="75" name="Group 74"/>
          <p:cNvGrpSpPr/>
          <p:nvPr/>
        </p:nvGrpSpPr>
        <p:grpSpPr>
          <a:xfrm>
            <a:off x="634206" y="-83152"/>
            <a:ext cx="10795771" cy="7384858"/>
            <a:chOff x="2634587" y="132207"/>
            <a:chExt cx="8794088" cy="6851004"/>
          </a:xfrm>
        </p:grpSpPr>
        <p:grpSp>
          <p:nvGrpSpPr>
            <p:cNvPr id="9" name="Group 8"/>
            <p:cNvGrpSpPr/>
            <p:nvPr/>
          </p:nvGrpSpPr>
          <p:grpSpPr>
            <a:xfrm>
              <a:off x="2634587" y="2402431"/>
              <a:ext cx="2828625" cy="4554270"/>
              <a:chOff x="177501" y="381897"/>
              <a:chExt cx="2828625" cy="4554270"/>
            </a:xfrm>
          </p:grpSpPr>
          <p:sp>
            <p:nvSpPr>
              <p:cNvPr id="10" name="Rectangle 9"/>
              <p:cNvSpPr/>
              <p:nvPr/>
            </p:nvSpPr>
            <p:spPr>
              <a:xfrm>
                <a:off x="177501" y="381897"/>
                <a:ext cx="2828625" cy="4554270"/>
              </a:xfrm>
              <a:prstGeom prst="rect">
                <a:avLst/>
              </a:prstGeom>
              <a:solidFill>
                <a:srgbClr val="5F5F5F"/>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1" name="Rectangle 10"/>
              <p:cNvSpPr/>
              <p:nvPr/>
            </p:nvSpPr>
            <p:spPr>
              <a:xfrm>
                <a:off x="317350" y="532503"/>
                <a:ext cx="2538168" cy="4120897"/>
              </a:xfrm>
              <a:prstGeom prst="rect">
                <a:avLst/>
              </a:prstGeom>
              <a:noFill/>
              <a:ln w="12700" cap="sq">
                <a:solidFill>
                  <a:schemeClr val="bg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2" name="TextBox 11"/>
              <p:cNvSpPr txBox="1"/>
              <p:nvPr/>
            </p:nvSpPr>
            <p:spPr>
              <a:xfrm>
                <a:off x="389003" y="649243"/>
                <a:ext cx="2255670" cy="2141455"/>
              </a:xfrm>
              <a:prstGeom prst="rect">
                <a:avLst/>
              </a:prstGeom>
              <a:noFill/>
            </p:spPr>
            <p:txBody>
              <a:bodyPr wrap="square" rtlCol="0">
                <a:spAutoFit/>
              </a:bodyPr>
              <a:lstStyle/>
              <a:p>
                <a:pPr>
                  <a:lnSpc>
                    <a:spcPct val="90000"/>
                  </a:lnSpc>
                </a:pPr>
                <a:r>
                  <a:rPr lang="en-US" sz="3200" b="1" dirty="0" smtClean="0">
                    <a:solidFill>
                      <a:schemeClr val="bg1"/>
                    </a:solidFill>
                  </a:rPr>
                  <a:t>Paradox </a:t>
                </a:r>
                <a:r>
                  <a:rPr lang="en-US" sz="3200" b="1" dirty="0" err="1" smtClean="0">
                    <a:solidFill>
                      <a:schemeClr val="bg1"/>
                    </a:solidFill>
                  </a:rPr>
                  <a:t>InSight</a:t>
                </a:r>
                <a:endParaRPr lang="en-US" sz="3200" b="1" i="1" dirty="0" smtClean="0">
                  <a:solidFill>
                    <a:schemeClr val="bg1"/>
                  </a:solidFill>
                </a:endParaRPr>
              </a:p>
              <a:p>
                <a:pPr>
                  <a:lnSpc>
                    <a:spcPct val="90000"/>
                  </a:lnSpc>
                </a:pPr>
                <a:endParaRPr lang="en-US" sz="3200" b="1" i="1" dirty="0">
                  <a:solidFill>
                    <a:schemeClr val="bg1"/>
                  </a:solidFill>
                </a:endParaRPr>
              </a:p>
              <a:p>
                <a:pPr>
                  <a:lnSpc>
                    <a:spcPct val="90000"/>
                  </a:lnSpc>
                </a:pPr>
                <a:r>
                  <a:rPr lang="en-US" sz="3200" b="1" i="1" dirty="0" smtClean="0">
                    <a:solidFill>
                      <a:schemeClr val="bg1"/>
                    </a:solidFill>
                  </a:rPr>
                  <a:t>Enhanced </a:t>
                </a:r>
              </a:p>
              <a:p>
                <a:pPr>
                  <a:lnSpc>
                    <a:spcPct val="90000"/>
                  </a:lnSpc>
                </a:pPr>
                <a:r>
                  <a:rPr lang="en-US" sz="3200" b="1" i="1" dirty="0" smtClean="0">
                    <a:solidFill>
                      <a:schemeClr val="bg1"/>
                    </a:solidFill>
                  </a:rPr>
                  <a:t>System</a:t>
                </a:r>
              </a:p>
            </p:txBody>
          </p:sp>
        </p:grpSp>
        <p:grpSp>
          <p:nvGrpSpPr>
            <p:cNvPr id="14" name="Group 13"/>
            <p:cNvGrpSpPr/>
            <p:nvPr/>
          </p:nvGrpSpPr>
          <p:grpSpPr>
            <a:xfrm>
              <a:off x="5614456" y="2402431"/>
              <a:ext cx="2828625" cy="2194560"/>
              <a:chOff x="3157370" y="381897"/>
              <a:chExt cx="2828625" cy="2194560"/>
            </a:xfrm>
          </p:grpSpPr>
          <p:sp>
            <p:nvSpPr>
              <p:cNvPr id="15" name="Rectangle 14"/>
              <p:cNvSpPr/>
              <p:nvPr/>
            </p:nvSpPr>
            <p:spPr>
              <a:xfrm>
                <a:off x="3157370" y="381897"/>
                <a:ext cx="2828625" cy="2194560"/>
              </a:xfrm>
              <a:prstGeom prst="rect">
                <a:avLst/>
              </a:prstGeom>
              <a:solidFill>
                <a:schemeClr val="bg1"/>
              </a:solidFill>
              <a:ln w="12700" cap="sq">
                <a:noFill/>
                <a:miter lim="800000"/>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6" name="TextBox 15"/>
              <p:cNvSpPr txBox="1"/>
              <p:nvPr/>
            </p:nvSpPr>
            <p:spPr>
              <a:xfrm>
                <a:off x="3297220" y="496135"/>
                <a:ext cx="2060088" cy="445422"/>
              </a:xfrm>
              <a:prstGeom prst="rect">
                <a:avLst/>
              </a:prstGeom>
              <a:noFill/>
            </p:spPr>
            <p:txBody>
              <a:bodyPr wrap="square" rtlCol="0">
                <a:spAutoFit/>
              </a:bodyPr>
              <a:lstStyle/>
              <a:p>
                <a:pPr>
                  <a:lnSpc>
                    <a:spcPct val="90000"/>
                  </a:lnSpc>
                </a:pPr>
                <a:r>
                  <a:rPr lang="en-US" sz="2800" b="1" dirty="0">
                    <a:solidFill>
                      <a:schemeClr val="bg2"/>
                    </a:solidFill>
                  </a:rPr>
                  <a:t>IP150</a:t>
                </a:r>
                <a:endParaRPr lang="en-GB" sz="2800" b="1" dirty="0">
                  <a:solidFill>
                    <a:schemeClr val="bg2"/>
                  </a:solidFill>
                </a:endParaRPr>
              </a:p>
            </p:txBody>
          </p:sp>
          <p:sp>
            <p:nvSpPr>
              <p:cNvPr id="17" name="Rectangle 16"/>
              <p:cNvSpPr/>
              <p:nvPr/>
            </p:nvSpPr>
            <p:spPr>
              <a:xfrm>
                <a:off x="3157370" y="381897"/>
                <a:ext cx="58533" cy="2194559"/>
              </a:xfrm>
              <a:prstGeom prst="rect">
                <a:avLst/>
              </a:prstGeom>
              <a:solidFill>
                <a:schemeClr val="accent2"/>
              </a:solidFill>
              <a:ln w="1270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8" name="Isosceles Triangle 17"/>
              <p:cNvSpPr/>
              <p:nvPr/>
            </p:nvSpPr>
            <p:spPr>
              <a:xfrm rot="5400000">
                <a:off x="3134663" y="648887"/>
                <a:ext cx="220532" cy="115111"/>
              </a:xfrm>
              <a:prstGeom prst="triangle">
                <a:avLst/>
              </a:prstGeom>
              <a:solidFill>
                <a:schemeClr val="accent2"/>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grpSp>
          <p:nvGrpSpPr>
            <p:cNvPr id="22" name="Group 21"/>
            <p:cNvGrpSpPr/>
            <p:nvPr/>
          </p:nvGrpSpPr>
          <p:grpSpPr>
            <a:xfrm>
              <a:off x="8594325" y="132207"/>
              <a:ext cx="2828625" cy="4464784"/>
              <a:chOff x="6137239" y="-1888327"/>
              <a:chExt cx="2828625" cy="4464784"/>
            </a:xfrm>
          </p:grpSpPr>
          <p:sp>
            <p:nvSpPr>
              <p:cNvPr id="23" name="Rectangle 22"/>
              <p:cNvSpPr/>
              <p:nvPr/>
            </p:nvSpPr>
            <p:spPr>
              <a:xfrm>
                <a:off x="6137239" y="381897"/>
                <a:ext cx="2828625" cy="2194560"/>
              </a:xfrm>
              <a:prstGeom prst="rect">
                <a:avLst/>
              </a:prstGeom>
              <a:solidFill>
                <a:schemeClr val="bg1"/>
              </a:solidFill>
              <a:ln w="12700" cap="sq">
                <a:noFill/>
                <a:miter lim="800000"/>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4" name="Rectangle 23"/>
              <p:cNvSpPr/>
              <p:nvPr/>
            </p:nvSpPr>
            <p:spPr>
              <a:xfrm>
                <a:off x="6137239" y="381897"/>
                <a:ext cx="58533" cy="2194559"/>
              </a:xfrm>
              <a:prstGeom prst="rect">
                <a:avLst/>
              </a:prstGeom>
              <a:solidFill>
                <a:schemeClr val="accent1"/>
              </a:solidFill>
              <a:ln w="1270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5" name="TextBox 24"/>
              <p:cNvSpPr txBox="1"/>
              <p:nvPr/>
            </p:nvSpPr>
            <p:spPr>
              <a:xfrm>
                <a:off x="6298605" y="496135"/>
                <a:ext cx="2060088" cy="445422"/>
              </a:xfrm>
              <a:prstGeom prst="rect">
                <a:avLst/>
              </a:prstGeom>
              <a:noFill/>
            </p:spPr>
            <p:txBody>
              <a:bodyPr wrap="square" rtlCol="0">
                <a:spAutoFit/>
              </a:bodyPr>
              <a:lstStyle/>
              <a:p>
                <a:pPr>
                  <a:lnSpc>
                    <a:spcPct val="90000"/>
                  </a:lnSpc>
                </a:pPr>
                <a:r>
                  <a:rPr lang="en-US" sz="2800" b="1" dirty="0">
                    <a:solidFill>
                      <a:schemeClr val="bg2"/>
                    </a:solidFill>
                  </a:rPr>
                  <a:t>IPRS-7</a:t>
                </a:r>
                <a:endParaRPr lang="en-GB" sz="2800" b="1" dirty="0">
                  <a:solidFill>
                    <a:schemeClr val="bg2"/>
                  </a:solidFill>
                </a:endParaRPr>
              </a:p>
            </p:txBody>
          </p:sp>
          <p:sp>
            <p:nvSpPr>
              <p:cNvPr id="26" name="Isosceles Triangle 25"/>
              <p:cNvSpPr/>
              <p:nvPr/>
            </p:nvSpPr>
            <p:spPr>
              <a:xfrm rot="5400000">
                <a:off x="6114533" y="648888"/>
                <a:ext cx="220532" cy="115111"/>
              </a:xfrm>
              <a:prstGeom prst="triangle">
                <a:avLst/>
              </a:prstGeom>
              <a:solidFill>
                <a:schemeClr val="accent1"/>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nvGrpSpPr>
              <p:cNvPr id="27" name="Group 12"/>
              <p:cNvGrpSpPr>
                <a:grpSpLocks noChangeAspect="1"/>
              </p:cNvGrpSpPr>
              <p:nvPr/>
            </p:nvGrpSpPr>
            <p:grpSpPr bwMode="auto">
              <a:xfrm flipH="1">
                <a:off x="7352383" y="-1888327"/>
                <a:ext cx="17583" cy="0"/>
                <a:chOff x="3002" y="1950"/>
                <a:chExt cx="10" cy="0"/>
              </a:xfrm>
              <a:solidFill>
                <a:schemeClr val="accent1"/>
              </a:solidFill>
            </p:grpSpPr>
            <p:sp>
              <p:nvSpPr>
                <p:cNvPr id="31" name="Freeform 16"/>
                <p:cNvSpPr>
                  <a:spLocks/>
                </p:cNvSpPr>
                <p:nvPr/>
              </p:nvSpPr>
              <p:spPr bwMode="auto">
                <a:xfrm>
                  <a:off x="3002" y="1950"/>
                  <a:ext cx="10"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buClr>
                      <a:srgbClr val="FF3399"/>
                    </a:buClr>
                  </a:pPr>
                  <a:endParaRPr lang="en-US"/>
                </a:p>
              </p:txBody>
            </p:sp>
            <p:sp>
              <p:nvSpPr>
                <p:cNvPr id="32" name="Line 17"/>
                <p:cNvSpPr>
                  <a:spLocks noChangeShapeType="1"/>
                </p:cNvSpPr>
                <p:nvPr/>
              </p:nvSpPr>
              <p:spPr bwMode="auto">
                <a:xfrm>
                  <a:off x="3002" y="1950"/>
                  <a:ext cx="1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buClr>
                      <a:srgbClr val="FF3399"/>
                    </a:buClr>
                  </a:pPr>
                  <a:endParaRPr lang="en-US"/>
                </a:p>
              </p:txBody>
            </p:sp>
          </p:grpSp>
        </p:grpSp>
        <p:grpSp>
          <p:nvGrpSpPr>
            <p:cNvPr id="35" name="Group 34"/>
            <p:cNvGrpSpPr/>
            <p:nvPr/>
          </p:nvGrpSpPr>
          <p:grpSpPr>
            <a:xfrm>
              <a:off x="5608726" y="4775397"/>
              <a:ext cx="2828625" cy="2194769"/>
              <a:chOff x="3151640" y="2754863"/>
              <a:chExt cx="2828625" cy="2194769"/>
            </a:xfrm>
          </p:grpSpPr>
          <p:sp>
            <p:nvSpPr>
              <p:cNvPr id="36" name="Rectangle 35"/>
              <p:cNvSpPr/>
              <p:nvPr/>
            </p:nvSpPr>
            <p:spPr>
              <a:xfrm>
                <a:off x="3151640" y="2755072"/>
                <a:ext cx="2828625" cy="2194560"/>
              </a:xfrm>
              <a:prstGeom prst="rect">
                <a:avLst/>
              </a:prstGeom>
              <a:solidFill>
                <a:schemeClr val="bg1"/>
              </a:solidFill>
              <a:ln w="12700" cap="sq">
                <a:noFill/>
                <a:miter lim="800000"/>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7" name="Rectangle 36"/>
              <p:cNvSpPr/>
              <p:nvPr/>
            </p:nvSpPr>
            <p:spPr>
              <a:xfrm>
                <a:off x="3156931" y="2754863"/>
                <a:ext cx="58533" cy="2194559"/>
              </a:xfrm>
              <a:prstGeom prst="rect">
                <a:avLst/>
              </a:prstGeom>
              <a:solidFill>
                <a:srgbClr val="FFC000"/>
              </a:solidFill>
              <a:ln w="1270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8" name="TextBox 37"/>
              <p:cNvSpPr txBox="1"/>
              <p:nvPr/>
            </p:nvSpPr>
            <p:spPr>
              <a:xfrm>
                <a:off x="3286025" y="2842523"/>
                <a:ext cx="2548925" cy="485396"/>
              </a:xfrm>
              <a:prstGeom prst="rect">
                <a:avLst/>
              </a:prstGeom>
              <a:noFill/>
            </p:spPr>
            <p:txBody>
              <a:bodyPr wrap="square" rtlCol="0">
                <a:spAutoFit/>
              </a:bodyPr>
              <a:lstStyle/>
              <a:p>
                <a:r>
                  <a:rPr lang="en-US" sz="2800" b="1" dirty="0">
                    <a:solidFill>
                      <a:schemeClr val="bg2"/>
                    </a:solidFill>
                  </a:rPr>
                  <a:t>Touchpad / Keypad </a:t>
                </a:r>
              </a:p>
            </p:txBody>
          </p:sp>
          <p:sp>
            <p:nvSpPr>
              <p:cNvPr id="39" name="Isosceles Triangle 38"/>
              <p:cNvSpPr/>
              <p:nvPr/>
            </p:nvSpPr>
            <p:spPr>
              <a:xfrm rot="5400000">
                <a:off x="3139607" y="3040487"/>
                <a:ext cx="220532" cy="115111"/>
              </a:xfrm>
              <a:prstGeom prst="triangle">
                <a:avLst/>
              </a:prstGeom>
              <a:solidFill>
                <a:srgbClr val="FFC000"/>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grpSp>
          <p:nvGrpSpPr>
            <p:cNvPr id="49" name="Group 48"/>
            <p:cNvGrpSpPr/>
            <p:nvPr/>
          </p:nvGrpSpPr>
          <p:grpSpPr>
            <a:xfrm>
              <a:off x="8593886" y="4788651"/>
              <a:ext cx="2834789" cy="2194560"/>
              <a:chOff x="6136800" y="2768117"/>
              <a:chExt cx="2834789" cy="2194560"/>
            </a:xfrm>
          </p:grpSpPr>
          <p:sp>
            <p:nvSpPr>
              <p:cNvPr id="50" name="Rectangle 49"/>
              <p:cNvSpPr/>
              <p:nvPr/>
            </p:nvSpPr>
            <p:spPr>
              <a:xfrm>
                <a:off x="6142964" y="2768117"/>
                <a:ext cx="2828625" cy="2194560"/>
              </a:xfrm>
              <a:prstGeom prst="rect">
                <a:avLst/>
              </a:prstGeom>
              <a:solidFill>
                <a:schemeClr val="bg1"/>
              </a:solidFill>
              <a:ln w="12700" cap="sq">
                <a:noFill/>
                <a:miter lim="800000"/>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51" name="Rectangle 50"/>
              <p:cNvSpPr/>
              <p:nvPr/>
            </p:nvSpPr>
            <p:spPr>
              <a:xfrm>
                <a:off x="6136800" y="2768118"/>
                <a:ext cx="58533" cy="2194559"/>
              </a:xfrm>
              <a:prstGeom prst="rect">
                <a:avLst/>
              </a:prstGeom>
              <a:solidFill>
                <a:schemeClr val="bg2"/>
              </a:solidFill>
              <a:ln w="1270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52" name="TextBox 51"/>
              <p:cNvSpPr txBox="1"/>
              <p:nvPr/>
            </p:nvSpPr>
            <p:spPr>
              <a:xfrm>
                <a:off x="6276654" y="2893633"/>
                <a:ext cx="2060088" cy="445422"/>
              </a:xfrm>
              <a:prstGeom prst="rect">
                <a:avLst/>
              </a:prstGeom>
              <a:noFill/>
            </p:spPr>
            <p:txBody>
              <a:bodyPr wrap="square" rtlCol="0">
                <a:spAutoFit/>
              </a:bodyPr>
              <a:lstStyle/>
              <a:p>
                <a:pPr>
                  <a:lnSpc>
                    <a:spcPct val="90000"/>
                  </a:lnSpc>
                </a:pPr>
                <a:r>
                  <a:rPr lang="en-US" sz="2800" b="1" dirty="0" smtClean="0">
                    <a:solidFill>
                      <a:schemeClr val="bg2"/>
                    </a:solidFill>
                  </a:rPr>
                  <a:t>PCS250/G</a:t>
                </a:r>
                <a:endParaRPr lang="en-GB" sz="2800" b="1" dirty="0">
                  <a:solidFill>
                    <a:schemeClr val="bg2"/>
                  </a:solidFill>
                </a:endParaRPr>
              </a:p>
            </p:txBody>
          </p:sp>
          <p:sp>
            <p:nvSpPr>
              <p:cNvPr id="53" name="Isosceles Triangle 52"/>
              <p:cNvSpPr/>
              <p:nvPr/>
            </p:nvSpPr>
            <p:spPr>
              <a:xfrm rot="5400000">
                <a:off x="6114094" y="3040487"/>
                <a:ext cx="220532" cy="115111"/>
              </a:xfrm>
              <a:prstGeom prst="triangle">
                <a:avLst/>
              </a:prstGeom>
              <a:solidFill>
                <a:schemeClr val="bg2"/>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grpSp>
      <p:grpSp>
        <p:nvGrpSpPr>
          <p:cNvPr id="137" name="Group 27"/>
          <p:cNvGrpSpPr>
            <a:grpSpLocks noChangeAspect="1"/>
          </p:cNvGrpSpPr>
          <p:nvPr/>
        </p:nvGrpSpPr>
        <p:grpSpPr bwMode="auto">
          <a:xfrm>
            <a:off x="2366373" y="4676839"/>
            <a:ext cx="1315833" cy="1862867"/>
            <a:chOff x="1544" y="263"/>
            <a:chExt cx="2670" cy="3780"/>
          </a:xfrm>
          <a:noFill/>
        </p:grpSpPr>
        <p:sp>
          <p:nvSpPr>
            <p:cNvPr id="138" name="Freeform 28"/>
            <p:cNvSpPr>
              <a:spLocks/>
            </p:cNvSpPr>
            <p:nvPr/>
          </p:nvSpPr>
          <p:spPr bwMode="auto">
            <a:xfrm>
              <a:off x="1944" y="1483"/>
              <a:ext cx="802" cy="466"/>
            </a:xfrm>
            <a:custGeom>
              <a:avLst/>
              <a:gdLst>
                <a:gd name="T0" fmla="*/ 406 w 802"/>
                <a:gd name="T1" fmla="*/ 466 h 466"/>
                <a:gd name="T2" fmla="*/ 0 w 802"/>
                <a:gd name="T3" fmla="*/ 224 h 466"/>
                <a:gd name="T4" fmla="*/ 398 w 802"/>
                <a:gd name="T5" fmla="*/ 0 h 466"/>
                <a:gd name="T6" fmla="*/ 802 w 802"/>
                <a:gd name="T7" fmla="*/ 242 h 466"/>
                <a:gd name="T8" fmla="*/ 406 w 802"/>
                <a:gd name="T9" fmla="*/ 466 h 466"/>
              </a:gdLst>
              <a:ahLst/>
              <a:cxnLst>
                <a:cxn ang="0">
                  <a:pos x="T0" y="T1"/>
                </a:cxn>
                <a:cxn ang="0">
                  <a:pos x="T2" y="T3"/>
                </a:cxn>
                <a:cxn ang="0">
                  <a:pos x="T4" y="T5"/>
                </a:cxn>
                <a:cxn ang="0">
                  <a:pos x="T6" y="T7"/>
                </a:cxn>
                <a:cxn ang="0">
                  <a:pos x="T8" y="T9"/>
                </a:cxn>
              </a:cxnLst>
              <a:rect l="0" t="0" r="r" b="b"/>
              <a:pathLst>
                <a:path w="802" h="466">
                  <a:moveTo>
                    <a:pt x="406" y="466"/>
                  </a:moveTo>
                  <a:lnTo>
                    <a:pt x="0" y="224"/>
                  </a:lnTo>
                  <a:lnTo>
                    <a:pt x="398" y="0"/>
                  </a:lnTo>
                  <a:lnTo>
                    <a:pt x="802" y="242"/>
                  </a:lnTo>
                  <a:lnTo>
                    <a:pt x="406" y="46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 name="Freeform 29"/>
            <p:cNvSpPr>
              <a:spLocks/>
            </p:cNvSpPr>
            <p:nvPr/>
          </p:nvSpPr>
          <p:spPr bwMode="auto">
            <a:xfrm>
              <a:off x="1944" y="1707"/>
              <a:ext cx="406" cy="708"/>
            </a:xfrm>
            <a:custGeom>
              <a:avLst/>
              <a:gdLst>
                <a:gd name="T0" fmla="*/ 406 w 406"/>
                <a:gd name="T1" fmla="*/ 708 h 708"/>
                <a:gd name="T2" fmla="*/ 0 w 406"/>
                <a:gd name="T3" fmla="*/ 466 h 708"/>
                <a:gd name="T4" fmla="*/ 0 w 406"/>
                <a:gd name="T5" fmla="*/ 0 h 708"/>
                <a:gd name="T6" fmla="*/ 406 w 406"/>
                <a:gd name="T7" fmla="*/ 242 h 708"/>
                <a:gd name="T8" fmla="*/ 406 w 406"/>
                <a:gd name="T9" fmla="*/ 708 h 708"/>
              </a:gdLst>
              <a:ahLst/>
              <a:cxnLst>
                <a:cxn ang="0">
                  <a:pos x="T0" y="T1"/>
                </a:cxn>
                <a:cxn ang="0">
                  <a:pos x="T2" y="T3"/>
                </a:cxn>
                <a:cxn ang="0">
                  <a:pos x="T4" y="T5"/>
                </a:cxn>
                <a:cxn ang="0">
                  <a:pos x="T6" y="T7"/>
                </a:cxn>
                <a:cxn ang="0">
                  <a:pos x="T8" y="T9"/>
                </a:cxn>
              </a:cxnLst>
              <a:rect l="0" t="0" r="r" b="b"/>
              <a:pathLst>
                <a:path w="406" h="708">
                  <a:moveTo>
                    <a:pt x="406" y="708"/>
                  </a:moveTo>
                  <a:lnTo>
                    <a:pt x="0" y="466"/>
                  </a:lnTo>
                  <a:lnTo>
                    <a:pt x="0" y="0"/>
                  </a:lnTo>
                  <a:lnTo>
                    <a:pt x="406" y="242"/>
                  </a:lnTo>
                  <a:lnTo>
                    <a:pt x="406" y="708"/>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 name="Freeform 30"/>
            <p:cNvSpPr>
              <a:spLocks/>
            </p:cNvSpPr>
            <p:nvPr/>
          </p:nvSpPr>
          <p:spPr bwMode="auto">
            <a:xfrm>
              <a:off x="2350" y="1725"/>
              <a:ext cx="396" cy="690"/>
            </a:xfrm>
            <a:custGeom>
              <a:avLst/>
              <a:gdLst>
                <a:gd name="T0" fmla="*/ 0 w 396"/>
                <a:gd name="T1" fmla="*/ 224 h 690"/>
                <a:gd name="T2" fmla="*/ 396 w 396"/>
                <a:gd name="T3" fmla="*/ 0 h 690"/>
                <a:gd name="T4" fmla="*/ 396 w 396"/>
                <a:gd name="T5" fmla="*/ 464 h 690"/>
                <a:gd name="T6" fmla="*/ 0 w 396"/>
                <a:gd name="T7" fmla="*/ 690 h 690"/>
                <a:gd name="T8" fmla="*/ 0 w 396"/>
                <a:gd name="T9" fmla="*/ 224 h 690"/>
              </a:gdLst>
              <a:ahLst/>
              <a:cxnLst>
                <a:cxn ang="0">
                  <a:pos x="T0" y="T1"/>
                </a:cxn>
                <a:cxn ang="0">
                  <a:pos x="T2" y="T3"/>
                </a:cxn>
                <a:cxn ang="0">
                  <a:pos x="T4" y="T5"/>
                </a:cxn>
                <a:cxn ang="0">
                  <a:pos x="T6" y="T7"/>
                </a:cxn>
                <a:cxn ang="0">
                  <a:pos x="T8" y="T9"/>
                </a:cxn>
              </a:cxnLst>
              <a:rect l="0" t="0" r="r" b="b"/>
              <a:pathLst>
                <a:path w="396" h="690">
                  <a:moveTo>
                    <a:pt x="0" y="224"/>
                  </a:moveTo>
                  <a:lnTo>
                    <a:pt x="396" y="0"/>
                  </a:lnTo>
                  <a:lnTo>
                    <a:pt x="396" y="464"/>
                  </a:lnTo>
                  <a:lnTo>
                    <a:pt x="0" y="690"/>
                  </a:lnTo>
                  <a:lnTo>
                    <a:pt x="0" y="224"/>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 name="Freeform 31"/>
            <p:cNvSpPr>
              <a:spLocks/>
            </p:cNvSpPr>
            <p:nvPr/>
          </p:nvSpPr>
          <p:spPr bwMode="auto">
            <a:xfrm>
              <a:off x="2736" y="923"/>
              <a:ext cx="800" cy="466"/>
            </a:xfrm>
            <a:custGeom>
              <a:avLst/>
              <a:gdLst>
                <a:gd name="T0" fmla="*/ 404 w 800"/>
                <a:gd name="T1" fmla="*/ 466 h 466"/>
                <a:gd name="T2" fmla="*/ 0 w 800"/>
                <a:gd name="T3" fmla="*/ 224 h 466"/>
                <a:gd name="T4" fmla="*/ 396 w 800"/>
                <a:gd name="T5" fmla="*/ 0 h 466"/>
                <a:gd name="T6" fmla="*/ 800 w 800"/>
                <a:gd name="T7" fmla="*/ 242 h 466"/>
                <a:gd name="T8" fmla="*/ 404 w 800"/>
                <a:gd name="T9" fmla="*/ 466 h 466"/>
              </a:gdLst>
              <a:ahLst/>
              <a:cxnLst>
                <a:cxn ang="0">
                  <a:pos x="T0" y="T1"/>
                </a:cxn>
                <a:cxn ang="0">
                  <a:pos x="T2" y="T3"/>
                </a:cxn>
                <a:cxn ang="0">
                  <a:pos x="T4" y="T5"/>
                </a:cxn>
                <a:cxn ang="0">
                  <a:pos x="T6" y="T7"/>
                </a:cxn>
                <a:cxn ang="0">
                  <a:pos x="T8" y="T9"/>
                </a:cxn>
              </a:cxnLst>
              <a:rect l="0" t="0" r="r" b="b"/>
              <a:pathLst>
                <a:path w="800" h="466">
                  <a:moveTo>
                    <a:pt x="404" y="466"/>
                  </a:moveTo>
                  <a:lnTo>
                    <a:pt x="0" y="224"/>
                  </a:lnTo>
                  <a:lnTo>
                    <a:pt x="396" y="0"/>
                  </a:lnTo>
                  <a:lnTo>
                    <a:pt x="800" y="242"/>
                  </a:lnTo>
                  <a:lnTo>
                    <a:pt x="404" y="46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 name="Freeform 32"/>
            <p:cNvSpPr>
              <a:spLocks/>
            </p:cNvSpPr>
            <p:nvPr/>
          </p:nvSpPr>
          <p:spPr bwMode="auto">
            <a:xfrm>
              <a:off x="2736" y="1147"/>
              <a:ext cx="404" cy="708"/>
            </a:xfrm>
            <a:custGeom>
              <a:avLst/>
              <a:gdLst>
                <a:gd name="T0" fmla="*/ 404 w 404"/>
                <a:gd name="T1" fmla="*/ 708 h 708"/>
                <a:gd name="T2" fmla="*/ 0 w 404"/>
                <a:gd name="T3" fmla="*/ 466 h 708"/>
                <a:gd name="T4" fmla="*/ 0 w 404"/>
                <a:gd name="T5" fmla="*/ 0 h 708"/>
                <a:gd name="T6" fmla="*/ 404 w 404"/>
                <a:gd name="T7" fmla="*/ 242 h 708"/>
                <a:gd name="T8" fmla="*/ 404 w 404"/>
                <a:gd name="T9" fmla="*/ 708 h 708"/>
              </a:gdLst>
              <a:ahLst/>
              <a:cxnLst>
                <a:cxn ang="0">
                  <a:pos x="T0" y="T1"/>
                </a:cxn>
                <a:cxn ang="0">
                  <a:pos x="T2" y="T3"/>
                </a:cxn>
                <a:cxn ang="0">
                  <a:pos x="T4" y="T5"/>
                </a:cxn>
                <a:cxn ang="0">
                  <a:pos x="T6" y="T7"/>
                </a:cxn>
                <a:cxn ang="0">
                  <a:pos x="T8" y="T9"/>
                </a:cxn>
              </a:cxnLst>
              <a:rect l="0" t="0" r="r" b="b"/>
              <a:pathLst>
                <a:path w="404" h="708">
                  <a:moveTo>
                    <a:pt x="404" y="708"/>
                  </a:moveTo>
                  <a:lnTo>
                    <a:pt x="0" y="466"/>
                  </a:lnTo>
                  <a:lnTo>
                    <a:pt x="0" y="0"/>
                  </a:lnTo>
                  <a:lnTo>
                    <a:pt x="404" y="242"/>
                  </a:lnTo>
                  <a:lnTo>
                    <a:pt x="404" y="708"/>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 name="Freeform 33"/>
            <p:cNvSpPr>
              <a:spLocks/>
            </p:cNvSpPr>
            <p:nvPr/>
          </p:nvSpPr>
          <p:spPr bwMode="auto">
            <a:xfrm>
              <a:off x="3140" y="1165"/>
              <a:ext cx="396" cy="690"/>
            </a:xfrm>
            <a:custGeom>
              <a:avLst/>
              <a:gdLst>
                <a:gd name="T0" fmla="*/ 0 w 396"/>
                <a:gd name="T1" fmla="*/ 224 h 690"/>
                <a:gd name="T2" fmla="*/ 396 w 396"/>
                <a:gd name="T3" fmla="*/ 0 h 690"/>
                <a:gd name="T4" fmla="*/ 396 w 396"/>
                <a:gd name="T5" fmla="*/ 464 h 690"/>
                <a:gd name="T6" fmla="*/ 0 w 396"/>
                <a:gd name="T7" fmla="*/ 690 h 690"/>
                <a:gd name="T8" fmla="*/ 0 w 396"/>
                <a:gd name="T9" fmla="*/ 224 h 690"/>
              </a:gdLst>
              <a:ahLst/>
              <a:cxnLst>
                <a:cxn ang="0">
                  <a:pos x="T0" y="T1"/>
                </a:cxn>
                <a:cxn ang="0">
                  <a:pos x="T2" y="T3"/>
                </a:cxn>
                <a:cxn ang="0">
                  <a:pos x="T4" y="T5"/>
                </a:cxn>
                <a:cxn ang="0">
                  <a:pos x="T6" y="T7"/>
                </a:cxn>
                <a:cxn ang="0">
                  <a:pos x="T8" y="T9"/>
                </a:cxn>
              </a:cxnLst>
              <a:rect l="0" t="0" r="r" b="b"/>
              <a:pathLst>
                <a:path w="396" h="690">
                  <a:moveTo>
                    <a:pt x="0" y="224"/>
                  </a:moveTo>
                  <a:lnTo>
                    <a:pt x="396" y="0"/>
                  </a:lnTo>
                  <a:lnTo>
                    <a:pt x="396" y="464"/>
                  </a:lnTo>
                  <a:lnTo>
                    <a:pt x="0" y="690"/>
                  </a:lnTo>
                  <a:lnTo>
                    <a:pt x="0" y="224"/>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4" name="Freeform 34"/>
            <p:cNvSpPr>
              <a:spLocks/>
            </p:cNvSpPr>
            <p:nvPr/>
          </p:nvSpPr>
          <p:spPr bwMode="auto">
            <a:xfrm>
              <a:off x="3412" y="263"/>
              <a:ext cx="802" cy="468"/>
            </a:xfrm>
            <a:custGeom>
              <a:avLst/>
              <a:gdLst>
                <a:gd name="T0" fmla="*/ 406 w 802"/>
                <a:gd name="T1" fmla="*/ 468 h 468"/>
                <a:gd name="T2" fmla="*/ 0 w 802"/>
                <a:gd name="T3" fmla="*/ 226 h 468"/>
                <a:gd name="T4" fmla="*/ 398 w 802"/>
                <a:gd name="T5" fmla="*/ 0 h 468"/>
                <a:gd name="T6" fmla="*/ 802 w 802"/>
                <a:gd name="T7" fmla="*/ 242 h 468"/>
                <a:gd name="T8" fmla="*/ 406 w 802"/>
                <a:gd name="T9" fmla="*/ 468 h 468"/>
              </a:gdLst>
              <a:ahLst/>
              <a:cxnLst>
                <a:cxn ang="0">
                  <a:pos x="T0" y="T1"/>
                </a:cxn>
                <a:cxn ang="0">
                  <a:pos x="T2" y="T3"/>
                </a:cxn>
                <a:cxn ang="0">
                  <a:pos x="T4" y="T5"/>
                </a:cxn>
                <a:cxn ang="0">
                  <a:pos x="T6" y="T7"/>
                </a:cxn>
                <a:cxn ang="0">
                  <a:pos x="T8" y="T9"/>
                </a:cxn>
              </a:cxnLst>
              <a:rect l="0" t="0" r="r" b="b"/>
              <a:pathLst>
                <a:path w="802" h="468">
                  <a:moveTo>
                    <a:pt x="406" y="468"/>
                  </a:moveTo>
                  <a:lnTo>
                    <a:pt x="0" y="226"/>
                  </a:lnTo>
                  <a:lnTo>
                    <a:pt x="398" y="0"/>
                  </a:lnTo>
                  <a:lnTo>
                    <a:pt x="802" y="242"/>
                  </a:lnTo>
                  <a:lnTo>
                    <a:pt x="406" y="468"/>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5" name="Freeform 35"/>
            <p:cNvSpPr>
              <a:spLocks/>
            </p:cNvSpPr>
            <p:nvPr/>
          </p:nvSpPr>
          <p:spPr bwMode="auto">
            <a:xfrm>
              <a:off x="3412" y="489"/>
              <a:ext cx="406" cy="706"/>
            </a:xfrm>
            <a:custGeom>
              <a:avLst/>
              <a:gdLst>
                <a:gd name="T0" fmla="*/ 406 w 406"/>
                <a:gd name="T1" fmla="*/ 706 h 706"/>
                <a:gd name="T2" fmla="*/ 0 w 406"/>
                <a:gd name="T3" fmla="*/ 464 h 706"/>
                <a:gd name="T4" fmla="*/ 0 w 406"/>
                <a:gd name="T5" fmla="*/ 0 h 706"/>
                <a:gd name="T6" fmla="*/ 406 w 406"/>
                <a:gd name="T7" fmla="*/ 242 h 706"/>
                <a:gd name="T8" fmla="*/ 406 w 406"/>
                <a:gd name="T9" fmla="*/ 706 h 706"/>
              </a:gdLst>
              <a:ahLst/>
              <a:cxnLst>
                <a:cxn ang="0">
                  <a:pos x="T0" y="T1"/>
                </a:cxn>
                <a:cxn ang="0">
                  <a:pos x="T2" y="T3"/>
                </a:cxn>
                <a:cxn ang="0">
                  <a:pos x="T4" y="T5"/>
                </a:cxn>
                <a:cxn ang="0">
                  <a:pos x="T6" y="T7"/>
                </a:cxn>
                <a:cxn ang="0">
                  <a:pos x="T8" y="T9"/>
                </a:cxn>
              </a:cxnLst>
              <a:rect l="0" t="0" r="r" b="b"/>
              <a:pathLst>
                <a:path w="406" h="706">
                  <a:moveTo>
                    <a:pt x="406" y="706"/>
                  </a:moveTo>
                  <a:lnTo>
                    <a:pt x="0" y="464"/>
                  </a:lnTo>
                  <a:lnTo>
                    <a:pt x="0" y="0"/>
                  </a:lnTo>
                  <a:lnTo>
                    <a:pt x="406" y="242"/>
                  </a:lnTo>
                  <a:lnTo>
                    <a:pt x="406" y="70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6" name="Freeform 36"/>
            <p:cNvSpPr>
              <a:spLocks/>
            </p:cNvSpPr>
            <p:nvPr/>
          </p:nvSpPr>
          <p:spPr bwMode="auto">
            <a:xfrm>
              <a:off x="3818" y="505"/>
              <a:ext cx="396" cy="690"/>
            </a:xfrm>
            <a:custGeom>
              <a:avLst/>
              <a:gdLst>
                <a:gd name="T0" fmla="*/ 0 w 396"/>
                <a:gd name="T1" fmla="*/ 226 h 690"/>
                <a:gd name="T2" fmla="*/ 396 w 396"/>
                <a:gd name="T3" fmla="*/ 0 h 690"/>
                <a:gd name="T4" fmla="*/ 396 w 396"/>
                <a:gd name="T5" fmla="*/ 464 h 690"/>
                <a:gd name="T6" fmla="*/ 0 w 396"/>
                <a:gd name="T7" fmla="*/ 690 h 690"/>
                <a:gd name="T8" fmla="*/ 0 w 396"/>
                <a:gd name="T9" fmla="*/ 226 h 690"/>
              </a:gdLst>
              <a:ahLst/>
              <a:cxnLst>
                <a:cxn ang="0">
                  <a:pos x="T0" y="T1"/>
                </a:cxn>
                <a:cxn ang="0">
                  <a:pos x="T2" y="T3"/>
                </a:cxn>
                <a:cxn ang="0">
                  <a:pos x="T4" y="T5"/>
                </a:cxn>
                <a:cxn ang="0">
                  <a:pos x="T6" y="T7"/>
                </a:cxn>
                <a:cxn ang="0">
                  <a:pos x="T8" y="T9"/>
                </a:cxn>
              </a:cxnLst>
              <a:rect l="0" t="0" r="r" b="b"/>
              <a:pathLst>
                <a:path w="396" h="690">
                  <a:moveTo>
                    <a:pt x="0" y="226"/>
                  </a:moveTo>
                  <a:lnTo>
                    <a:pt x="396" y="0"/>
                  </a:lnTo>
                  <a:lnTo>
                    <a:pt x="396" y="464"/>
                  </a:lnTo>
                  <a:lnTo>
                    <a:pt x="0" y="690"/>
                  </a:lnTo>
                  <a:lnTo>
                    <a:pt x="0" y="22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7" name="Freeform 37"/>
            <p:cNvSpPr>
              <a:spLocks/>
            </p:cNvSpPr>
            <p:nvPr/>
          </p:nvSpPr>
          <p:spPr bwMode="auto">
            <a:xfrm>
              <a:off x="3146" y="2653"/>
              <a:ext cx="802" cy="468"/>
            </a:xfrm>
            <a:custGeom>
              <a:avLst/>
              <a:gdLst>
                <a:gd name="T0" fmla="*/ 404 w 802"/>
                <a:gd name="T1" fmla="*/ 468 h 468"/>
                <a:gd name="T2" fmla="*/ 0 w 802"/>
                <a:gd name="T3" fmla="*/ 226 h 468"/>
                <a:gd name="T4" fmla="*/ 398 w 802"/>
                <a:gd name="T5" fmla="*/ 0 h 468"/>
                <a:gd name="T6" fmla="*/ 802 w 802"/>
                <a:gd name="T7" fmla="*/ 242 h 468"/>
                <a:gd name="T8" fmla="*/ 404 w 802"/>
                <a:gd name="T9" fmla="*/ 468 h 468"/>
              </a:gdLst>
              <a:ahLst/>
              <a:cxnLst>
                <a:cxn ang="0">
                  <a:pos x="T0" y="T1"/>
                </a:cxn>
                <a:cxn ang="0">
                  <a:pos x="T2" y="T3"/>
                </a:cxn>
                <a:cxn ang="0">
                  <a:pos x="T4" y="T5"/>
                </a:cxn>
                <a:cxn ang="0">
                  <a:pos x="T6" y="T7"/>
                </a:cxn>
                <a:cxn ang="0">
                  <a:pos x="T8" y="T9"/>
                </a:cxn>
              </a:cxnLst>
              <a:rect l="0" t="0" r="r" b="b"/>
              <a:pathLst>
                <a:path w="802" h="468">
                  <a:moveTo>
                    <a:pt x="404" y="468"/>
                  </a:moveTo>
                  <a:lnTo>
                    <a:pt x="0" y="226"/>
                  </a:lnTo>
                  <a:lnTo>
                    <a:pt x="398" y="0"/>
                  </a:lnTo>
                  <a:lnTo>
                    <a:pt x="802" y="242"/>
                  </a:lnTo>
                  <a:lnTo>
                    <a:pt x="404" y="468"/>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8" name="Freeform 38"/>
            <p:cNvSpPr>
              <a:spLocks/>
            </p:cNvSpPr>
            <p:nvPr/>
          </p:nvSpPr>
          <p:spPr bwMode="auto">
            <a:xfrm>
              <a:off x="3146" y="2879"/>
              <a:ext cx="404" cy="706"/>
            </a:xfrm>
            <a:custGeom>
              <a:avLst/>
              <a:gdLst>
                <a:gd name="T0" fmla="*/ 404 w 404"/>
                <a:gd name="T1" fmla="*/ 706 h 706"/>
                <a:gd name="T2" fmla="*/ 0 w 404"/>
                <a:gd name="T3" fmla="*/ 464 h 706"/>
                <a:gd name="T4" fmla="*/ 0 w 404"/>
                <a:gd name="T5" fmla="*/ 0 h 706"/>
                <a:gd name="T6" fmla="*/ 404 w 404"/>
                <a:gd name="T7" fmla="*/ 242 h 706"/>
                <a:gd name="T8" fmla="*/ 404 w 404"/>
                <a:gd name="T9" fmla="*/ 706 h 706"/>
              </a:gdLst>
              <a:ahLst/>
              <a:cxnLst>
                <a:cxn ang="0">
                  <a:pos x="T0" y="T1"/>
                </a:cxn>
                <a:cxn ang="0">
                  <a:pos x="T2" y="T3"/>
                </a:cxn>
                <a:cxn ang="0">
                  <a:pos x="T4" y="T5"/>
                </a:cxn>
                <a:cxn ang="0">
                  <a:pos x="T6" y="T7"/>
                </a:cxn>
                <a:cxn ang="0">
                  <a:pos x="T8" y="T9"/>
                </a:cxn>
              </a:cxnLst>
              <a:rect l="0" t="0" r="r" b="b"/>
              <a:pathLst>
                <a:path w="404" h="706">
                  <a:moveTo>
                    <a:pt x="404" y="706"/>
                  </a:moveTo>
                  <a:lnTo>
                    <a:pt x="0" y="464"/>
                  </a:lnTo>
                  <a:lnTo>
                    <a:pt x="0" y="0"/>
                  </a:lnTo>
                  <a:lnTo>
                    <a:pt x="404" y="242"/>
                  </a:lnTo>
                  <a:lnTo>
                    <a:pt x="404" y="70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9" name="Freeform 39"/>
            <p:cNvSpPr>
              <a:spLocks/>
            </p:cNvSpPr>
            <p:nvPr/>
          </p:nvSpPr>
          <p:spPr bwMode="auto">
            <a:xfrm>
              <a:off x="3550" y="2895"/>
              <a:ext cx="398" cy="690"/>
            </a:xfrm>
            <a:custGeom>
              <a:avLst/>
              <a:gdLst>
                <a:gd name="T0" fmla="*/ 0 w 398"/>
                <a:gd name="T1" fmla="*/ 226 h 690"/>
                <a:gd name="T2" fmla="*/ 398 w 398"/>
                <a:gd name="T3" fmla="*/ 0 h 690"/>
                <a:gd name="T4" fmla="*/ 398 w 398"/>
                <a:gd name="T5" fmla="*/ 466 h 690"/>
                <a:gd name="T6" fmla="*/ 0 w 398"/>
                <a:gd name="T7" fmla="*/ 690 h 690"/>
                <a:gd name="T8" fmla="*/ 0 w 398"/>
                <a:gd name="T9" fmla="*/ 226 h 690"/>
              </a:gdLst>
              <a:ahLst/>
              <a:cxnLst>
                <a:cxn ang="0">
                  <a:pos x="T0" y="T1"/>
                </a:cxn>
                <a:cxn ang="0">
                  <a:pos x="T2" y="T3"/>
                </a:cxn>
                <a:cxn ang="0">
                  <a:pos x="T4" y="T5"/>
                </a:cxn>
                <a:cxn ang="0">
                  <a:pos x="T6" y="T7"/>
                </a:cxn>
                <a:cxn ang="0">
                  <a:pos x="T8" y="T9"/>
                </a:cxn>
              </a:cxnLst>
              <a:rect l="0" t="0" r="r" b="b"/>
              <a:pathLst>
                <a:path w="398" h="690">
                  <a:moveTo>
                    <a:pt x="0" y="226"/>
                  </a:moveTo>
                  <a:lnTo>
                    <a:pt x="398" y="0"/>
                  </a:lnTo>
                  <a:lnTo>
                    <a:pt x="398" y="466"/>
                  </a:lnTo>
                  <a:lnTo>
                    <a:pt x="0" y="690"/>
                  </a:lnTo>
                  <a:lnTo>
                    <a:pt x="0" y="22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0" name="Freeform 40"/>
            <p:cNvSpPr>
              <a:spLocks/>
            </p:cNvSpPr>
            <p:nvPr/>
          </p:nvSpPr>
          <p:spPr bwMode="auto">
            <a:xfrm>
              <a:off x="2750" y="2879"/>
              <a:ext cx="802" cy="468"/>
            </a:xfrm>
            <a:custGeom>
              <a:avLst/>
              <a:gdLst>
                <a:gd name="T0" fmla="*/ 406 w 802"/>
                <a:gd name="T1" fmla="*/ 468 h 468"/>
                <a:gd name="T2" fmla="*/ 0 w 802"/>
                <a:gd name="T3" fmla="*/ 226 h 468"/>
                <a:gd name="T4" fmla="*/ 398 w 802"/>
                <a:gd name="T5" fmla="*/ 0 h 468"/>
                <a:gd name="T6" fmla="*/ 802 w 802"/>
                <a:gd name="T7" fmla="*/ 242 h 468"/>
                <a:gd name="T8" fmla="*/ 406 w 802"/>
                <a:gd name="T9" fmla="*/ 468 h 468"/>
              </a:gdLst>
              <a:ahLst/>
              <a:cxnLst>
                <a:cxn ang="0">
                  <a:pos x="T0" y="T1"/>
                </a:cxn>
                <a:cxn ang="0">
                  <a:pos x="T2" y="T3"/>
                </a:cxn>
                <a:cxn ang="0">
                  <a:pos x="T4" y="T5"/>
                </a:cxn>
                <a:cxn ang="0">
                  <a:pos x="T6" y="T7"/>
                </a:cxn>
                <a:cxn ang="0">
                  <a:pos x="T8" y="T9"/>
                </a:cxn>
              </a:cxnLst>
              <a:rect l="0" t="0" r="r" b="b"/>
              <a:pathLst>
                <a:path w="802" h="468">
                  <a:moveTo>
                    <a:pt x="406" y="468"/>
                  </a:moveTo>
                  <a:lnTo>
                    <a:pt x="0" y="226"/>
                  </a:lnTo>
                  <a:lnTo>
                    <a:pt x="398" y="0"/>
                  </a:lnTo>
                  <a:lnTo>
                    <a:pt x="802" y="242"/>
                  </a:lnTo>
                  <a:lnTo>
                    <a:pt x="406" y="468"/>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1" name="Freeform 41"/>
            <p:cNvSpPr>
              <a:spLocks/>
            </p:cNvSpPr>
            <p:nvPr/>
          </p:nvSpPr>
          <p:spPr bwMode="auto">
            <a:xfrm>
              <a:off x="2750" y="3105"/>
              <a:ext cx="406" cy="706"/>
            </a:xfrm>
            <a:custGeom>
              <a:avLst/>
              <a:gdLst>
                <a:gd name="T0" fmla="*/ 406 w 406"/>
                <a:gd name="T1" fmla="*/ 706 h 706"/>
                <a:gd name="T2" fmla="*/ 0 w 406"/>
                <a:gd name="T3" fmla="*/ 464 h 706"/>
                <a:gd name="T4" fmla="*/ 0 w 406"/>
                <a:gd name="T5" fmla="*/ 0 h 706"/>
                <a:gd name="T6" fmla="*/ 406 w 406"/>
                <a:gd name="T7" fmla="*/ 242 h 706"/>
                <a:gd name="T8" fmla="*/ 406 w 406"/>
                <a:gd name="T9" fmla="*/ 706 h 706"/>
              </a:gdLst>
              <a:ahLst/>
              <a:cxnLst>
                <a:cxn ang="0">
                  <a:pos x="T0" y="T1"/>
                </a:cxn>
                <a:cxn ang="0">
                  <a:pos x="T2" y="T3"/>
                </a:cxn>
                <a:cxn ang="0">
                  <a:pos x="T4" y="T5"/>
                </a:cxn>
                <a:cxn ang="0">
                  <a:pos x="T6" y="T7"/>
                </a:cxn>
                <a:cxn ang="0">
                  <a:pos x="T8" y="T9"/>
                </a:cxn>
              </a:cxnLst>
              <a:rect l="0" t="0" r="r" b="b"/>
              <a:pathLst>
                <a:path w="406" h="706">
                  <a:moveTo>
                    <a:pt x="406" y="706"/>
                  </a:moveTo>
                  <a:lnTo>
                    <a:pt x="0" y="464"/>
                  </a:lnTo>
                  <a:lnTo>
                    <a:pt x="0" y="0"/>
                  </a:lnTo>
                  <a:lnTo>
                    <a:pt x="406" y="242"/>
                  </a:lnTo>
                  <a:lnTo>
                    <a:pt x="406" y="70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2" name="Freeform 42"/>
            <p:cNvSpPr>
              <a:spLocks/>
            </p:cNvSpPr>
            <p:nvPr/>
          </p:nvSpPr>
          <p:spPr bwMode="auto">
            <a:xfrm>
              <a:off x="3156" y="3121"/>
              <a:ext cx="396" cy="690"/>
            </a:xfrm>
            <a:custGeom>
              <a:avLst/>
              <a:gdLst>
                <a:gd name="T0" fmla="*/ 0 w 396"/>
                <a:gd name="T1" fmla="*/ 226 h 690"/>
                <a:gd name="T2" fmla="*/ 396 w 396"/>
                <a:gd name="T3" fmla="*/ 0 h 690"/>
                <a:gd name="T4" fmla="*/ 396 w 396"/>
                <a:gd name="T5" fmla="*/ 464 h 690"/>
                <a:gd name="T6" fmla="*/ 0 w 396"/>
                <a:gd name="T7" fmla="*/ 690 h 690"/>
                <a:gd name="T8" fmla="*/ 0 w 396"/>
                <a:gd name="T9" fmla="*/ 226 h 690"/>
              </a:gdLst>
              <a:ahLst/>
              <a:cxnLst>
                <a:cxn ang="0">
                  <a:pos x="T0" y="T1"/>
                </a:cxn>
                <a:cxn ang="0">
                  <a:pos x="T2" y="T3"/>
                </a:cxn>
                <a:cxn ang="0">
                  <a:pos x="T4" y="T5"/>
                </a:cxn>
                <a:cxn ang="0">
                  <a:pos x="T6" y="T7"/>
                </a:cxn>
                <a:cxn ang="0">
                  <a:pos x="T8" y="T9"/>
                </a:cxn>
              </a:cxnLst>
              <a:rect l="0" t="0" r="r" b="b"/>
              <a:pathLst>
                <a:path w="396" h="690">
                  <a:moveTo>
                    <a:pt x="0" y="226"/>
                  </a:moveTo>
                  <a:lnTo>
                    <a:pt x="396" y="0"/>
                  </a:lnTo>
                  <a:lnTo>
                    <a:pt x="396" y="464"/>
                  </a:lnTo>
                  <a:lnTo>
                    <a:pt x="0" y="690"/>
                  </a:lnTo>
                  <a:lnTo>
                    <a:pt x="0" y="22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3" name="Freeform 43"/>
            <p:cNvSpPr>
              <a:spLocks/>
            </p:cNvSpPr>
            <p:nvPr/>
          </p:nvSpPr>
          <p:spPr bwMode="auto">
            <a:xfrm>
              <a:off x="1544" y="2627"/>
              <a:ext cx="802" cy="468"/>
            </a:xfrm>
            <a:custGeom>
              <a:avLst/>
              <a:gdLst>
                <a:gd name="T0" fmla="*/ 406 w 802"/>
                <a:gd name="T1" fmla="*/ 468 h 468"/>
                <a:gd name="T2" fmla="*/ 0 w 802"/>
                <a:gd name="T3" fmla="*/ 226 h 468"/>
                <a:gd name="T4" fmla="*/ 398 w 802"/>
                <a:gd name="T5" fmla="*/ 0 h 468"/>
                <a:gd name="T6" fmla="*/ 802 w 802"/>
                <a:gd name="T7" fmla="*/ 242 h 468"/>
                <a:gd name="T8" fmla="*/ 406 w 802"/>
                <a:gd name="T9" fmla="*/ 468 h 468"/>
              </a:gdLst>
              <a:ahLst/>
              <a:cxnLst>
                <a:cxn ang="0">
                  <a:pos x="T0" y="T1"/>
                </a:cxn>
                <a:cxn ang="0">
                  <a:pos x="T2" y="T3"/>
                </a:cxn>
                <a:cxn ang="0">
                  <a:pos x="T4" y="T5"/>
                </a:cxn>
                <a:cxn ang="0">
                  <a:pos x="T6" y="T7"/>
                </a:cxn>
                <a:cxn ang="0">
                  <a:pos x="T8" y="T9"/>
                </a:cxn>
              </a:cxnLst>
              <a:rect l="0" t="0" r="r" b="b"/>
              <a:pathLst>
                <a:path w="802" h="468">
                  <a:moveTo>
                    <a:pt x="406" y="468"/>
                  </a:moveTo>
                  <a:lnTo>
                    <a:pt x="0" y="226"/>
                  </a:lnTo>
                  <a:lnTo>
                    <a:pt x="398" y="0"/>
                  </a:lnTo>
                  <a:lnTo>
                    <a:pt x="802" y="242"/>
                  </a:lnTo>
                  <a:lnTo>
                    <a:pt x="406" y="468"/>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4" name="Freeform 44"/>
            <p:cNvSpPr>
              <a:spLocks/>
            </p:cNvSpPr>
            <p:nvPr/>
          </p:nvSpPr>
          <p:spPr bwMode="auto">
            <a:xfrm>
              <a:off x="1544" y="2853"/>
              <a:ext cx="406" cy="706"/>
            </a:xfrm>
            <a:custGeom>
              <a:avLst/>
              <a:gdLst>
                <a:gd name="T0" fmla="*/ 406 w 406"/>
                <a:gd name="T1" fmla="*/ 706 h 706"/>
                <a:gd name="T2" fmla="*/ 0 w 406"/>
                <a:gd name="T3" fmla="*/ 464 h 706"/>
                <a:gd name="T4" fmla="*/ 0 w 406"/>
                <a:gd name="T5" fmla="*/ 0 h 706"/>
                <a:gd name="T6" fmla="*/ 406 w 406"/>
                <a:gd name="T7" fmla="*/ 242 h 706"/>
                <a:gd name="T8" fmla="*/ 406 w 406"/>
                <a:gd name="T9" fmla="*/ 706 h 706"/>
              </a:gdLst>
              <a:ahLst/>
              <a:cxnLst>
                <a:cxn ang="0">
                  <a:pos x="T0" y="T1"/>
                </a:cxn>
                <a:cxn ang="0">
                  <a:pos x="T2" y="T3"/>
                </a:cxn>
                <a:cxn ang="0">
                  <a:pos x="T4" y="T5"/>
                </a:cxn>
                <a:cxn ang="0">
                  <a:pos x="T6" y="T7"/>
                </a:cxn>
                <a:cxn ang="0">
                  <a:pos x="T8" y="T9"/>
                </a:cxn>
              </a:cxnLst>
              <a:rect l="0" t="0" r="r" b="b"/>
              <a:pathLst>
                <a:path w="406" h="706">
                  <a:moveTo>
                    <a:pt x="406" y="706"/>
                  </a:moveTo>
                  <a:lnTo>
                    <a:pt x="0" y="464"/>
                  </a:lnTo>
                  <a:lnTo>
                    <a:pt x="0" y="0"/>
                  </a:lnTo>
                  <a:lnTo>
                    <a:pt x="406" y="242"/>
                  </a:lnTo>
                  <a:lnTo>
                    <a:pt x="406" y="70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5" name="Freeform 45"/>
            <p:cNvSpPr>
              <a:spLocks/>
            </p:cNvSpPr>
            <p:nvPr/>
          </p:nvSpPr>
          <p:spPr bwMode="auto">
            <a:xfrm>
              <a:off x="1950" y="2869"/>
              <a:ext cx="396" cy="690"/>
            </a:xfrm>
            <a:custGeom>
              <a:avLst/>
              <a:gdLst>
                <a:gd name="T0" fmla="*/ 0 w 396"/>
                <a:gd name="T1" fmla="*/ 226 h 690"/>
                <a:gd name="T2" fmla="*/ 396 w 396"/>
                <a:gd name="T3" fmla="*/ 0 h 690"/>
                <a:gd name="T4" fmla="*/ 396 w 396"/>
                <a:gd name="T5" fmla="*/ 464 h 690"/>
                <a:gd name="T6" fmla="*/ 0 w 396"/>
                <a:gd name="T7" fmla="*/ 690 h 690"/>
                <a:gd name="T8" fmla="*/ 0 w 396"/>
                <a:gd name="T9" fmla="*/ 226 h 690"/>
              </a:gdLst>
              <a:ahLst/>
              <a:cxnLst>
                <a:cxn ang="0">
                  <a:pos x="T0" y="T1"/>
                </a:cxn>
                <a:cxn ang="0">
                  <a:pos x="T2" y="T3"/>
                </a:cxn>
                <a:cxn ang="0">
                  <a:pos x="T4" y="T5"/>
                </a:cxn>
                <a:cxn ang="0">
                  <a:pos x="T6" y="T7"/>
                </a:cxn>
                <a:cxn ang="0">
                  <a:pos x="T8" y="T9"/>
                </a:cxn>
              </a:cxnLst>
              <a:rect l="0" t="0" r="r" b="b"/>
              <a:pathLst>
                <a:path w="396" h="690">
                  <a:moveTo>
                    <a:pt x="0" y="226"/>
                  </a:moveTo>
                  <a:lnTo>
                    <a:pt x="396" y="0"/>
                  </a:lnTo>
                  <a:lnTo>
                    <a:pt x="396" y="464"/>
                  </a:lnTo>
                  <a:lnTo>
                    <a:pt x="0" y="690"/>
                  </a:lnTo>
                  <a:lnTo>
                    <a:pt x="0" y="22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6" name="Freeform 46"/>
            <p:cNvSpPr>
              <a:spLocks/>
            </p:cNvSpPr>
            <p:nvPr/>
          </p:nvSpPr>
          <p:spPr bwMode="auto">
            <a:xfrm>
              <a:off x="1950" y="2873"/>
              <a:ext cx="802" cy="466"/>
            </a:xfrm>
            <a:custGeom>
              <a:avLst/>
              <a:gdLst>
                <a:gd name="T0" fmla="*/ 406 w 802"/>
                <a:gd name="T1" fmla="*/ 466 h 466"/>
                <a:gd name="T2" fmla="*/ 0 w 802"/>
                <a:gd name="T3" fmla="*/ 224 h 466"/>
                <a:gd name="T4" fmla="*/ 398 w 802"/>
                <a:gd name="T5" fmla="*/ 0 h 466"/>
                <a:gd name="T6" fmla="*/ 802 w 802"/>
                <a:gd name="T7" fmla="*/ 240 h 466"/>
                <a:gd name="T8" fmla="*/ 406 w 802"/>
                <a:gd name="T9" fmla="*/ 466 h 466"/>
              </a:gdLst>
              <a:ahLst/>
              <a:cxnLst>
                <a:cxn ang="0">
                  <a:pos x="T0" y="T1"/>
                </a:cxn>
                <a:cxn ang="0">
                  <a:pos x="T2" y="T3"/>
                </a:cxn>
                <a:cxn ang="0">
                  <a:pos x="T4" y="T5"/>
                </a:cxn>
                <a:cxn ang="0">
                  <a:pos x="T6" y="T7"/>
                </a:cxn>
                <a:cxn ang="0">
                  <a:pos x="T8" y="T9"/>
                </a:cxn>
              </a:cxnLst>
              <a:rect l="0" t="0" r="r" b="b"/>
              <a:pathLst>
                <a:path w="802" h="466">
                  <a:moveTo>
                    <a:pt x="406" y="466"/>
                  </a:moveTo>
                  <a:lnTo>
                    <a:pt x="0" y="224"/>
                  </a:lnTo>
                  <a:lnTo>
                    <a:pt x="398" y="0"/>
                  </a:lnTo>
                  <a:lnTo>
                    <a:pt x="802" y="240"/>
                  </a:lnTo>
                  <a:lnTo>
                    <a:pt x="406" y="46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7" name="Freeform 47"/>
            <p:cNvSpPr>
              <a:spLocks/>
            </p:cNvSpPr>
            <p:nvPr/>
          </p:nvSpPr>
          <p:spPr bwMode="auto">
            <a:xfrm>
              <a:off x="1950" y="3097"/>
              <a:ext cx="406" cy="706"/>
            </a:xfrm>
            <a:custGeom>
              <a:avLst/>
              <a:gdLst>
                <a:gd name="T0" fmla="*/ 406 w 406"/>
                <a:gd name="T1" fmla="*/ 706 h 706"/>
                <a:gd name="T2" fmla="*/ 0 w 406"/>
                <a:gd name="T3" fmla="*/ 466 h 706"/>
                <a:gd name="T4" fmla="*/ 0 w 406"/>
                <a:gd name="T5" fmla="*/ 0 h 706"/>
                <a:gd name="T6" fmla="*/ 406 w 406"/>
                <a:gd name="T7" fmla="*/ 242 h 706"/>
                <a:gd name="T8" fmla="*/ 406 w 406"/>
                <a:gd name="T9" fmla="*/ 706 h 706"/>
              </a:gdLst>
              <a:ahLst/>
              <a:cxnLst>
                <a:cxn ang="0">
                  <a:pos x="T0" y="T1"/>
                </a:cxn>
                <a:cxn ang="0">
                  <a:pos x="T2" y="T3"/>
                </a:cxn>
                <a:cxn ang="0">
                  <a:pos x="T4" y="T5"/>
                </a:cxn>
                <a:cxn ang="0">
                  <a:pos x="T6" y="T7"/>
                </a:cxn>
                <a:cxn ang="0">
                  <a:pos x="T8" y="T9"/>
                </a:cxn>
              </a:cxnLst>
              <a:rect l="0" t="0" r="r" b="b"/>
              <a:pathLst>
                <a:path w="406" h="706">
                  <a:moveTo>
                    <a:pt x="406" y="706"/>
                  </a:moveTo>
                  <a:lnTo>
                    <a:pt x="0" y="466"/>
                  </a:lnTo>
                  <a:lnTo>
                    <a:pt x="0" y="0"/>
                  </a:lnTo>
                  <a:lnTo>
                    <a:pt x="406" y="242"/>
                  </a:lnTo>
                  <a:lnTo>
                    <a:pt x="406" y="70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8" name="Freeform 48"/>
            <p:cNvSpPr>
              <a:spLocks/>
            </p:cNvSpPr>
            <p:nvPr/>
          </p:nvSpPr>
          <p:spPr bwMode="auto">
            <a:xfrm>
              <a:off x="2356" y="3113"/>
              <a:ext cx="396" cy="690"/>
            </a:xfrm>
            <a:custGeom>
              <a:avLst/>
              <a:gdLst>
                <a:gd name="T0" fmla="*/ 0 w 396"/>
                <a:gd name="T1" fmla="*/ 226 h 690"/>
                <a:gd name="T2" fmla="*/ 396 w 396"/>
                <a:gd name="T3" fmla="*/ 0 h 690"/>
                <a:gd name="T4" fmla="*/ 396 w 396"/>
                <a:gd name="T5" fmla="*/ 466 h 690"/>
                <a:gd name="T6" fmla="*/ 0 w 396"/>
                <a:gd name="T7" fmla="*/ 690 h 690"/>
                <a:gd name="T8" fmla="*/ 0 w 396"/>
                <a:gd name="T9" fmla="*/ 226 h 690"/>
              </a:gdLst>
              <a:ahLst/>
              <a:cxnLst>
                <a:cxn ang="0">
                  <a:pos x="T0" y="T1"/>
                </a:cxn>
                <a:cxn ang="0">
                  <a:pos x="T2" y="T3"/>
                </a:cxn>
                <a:cxn ang="0">
                  <a:pos x="T4" y="T5"/>
                </a:cxn>
                <a:cxn ang="0">
                  <a:pos x="T6" y="T7"/>
                </a:cxn>
                <a:cxn ang="0">
                  <a:pos x="T8" y="T9"/>
                </a:cxn>
              </a:cxnLst>
              <a:rect l="0" t="0" r="r" b="b"/>
              <a:pathLst>
                <a:path w="396" h="690">
                  <a:moveTo>
                    <a:pt x="0" y="226"/>
                  </a:moveTo>
                  <a:lnTo>
                    <a:pt x="396" y="0"/>
                  </a:lnTo>
                  <a:lnTo>
                    <a:pt x="396" y="466"/>
                  </a:lnTo>
                  <a:lnTo>
                    <a:pt x="0" y="690"/>
                  </a:lnTo>
                  <a:lnTo>
                    <a:pt x="0" y="22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9" name="Freeform 49"/>
            <p:cNvSpPr>
              <a:spLocks/>
            </p:cNvSpPr>
            <p:nvPr/>
          </p:nvSpPr>
          <p:spPr bwMode="auto">
            <a:xfrm>
              <a:off x="2350" y="3113"/>
              <a:ext cx="802" cy="466"/>
            </a:xfrm>
            <a:custGeom>
              <a:avLst/>
              <a:gdLst>
                <a:gd name="T0" fmla="*/ 406 w 802"/>
                <a:gd name="T1" fmla="*/ 466 h 466"/>
                <a:gd name="T2" fmla="*/ 0 w 802"/>
                <a:gd name="T3" fmla="*/ 224 h 466"/>
                <a:gd name="T4" fmla="*/ 398 w 802"/>
                <a:gd name="T5" fmla="*/ 0 h 466"/>
                <a:gd name="T6" fmla="*/ 802 w 802"/>
                <a:gd name="T7" fmla="*/ 240 h 466"/>
                <a:gd name="T8" fmla="*/ 406 w 802"/>
                <a:gd name="T9" fmla="*/ 466 h 466"/>
              </a:gdLst>
              <a:ahLst/>
              <a:cxnLst>
                <a:cxn ang="0">
                  <a:pos x="T0" y="T1"/>
                </a:cxn>
                <a:cxn ang="0">
                  <a:pos x="T2" y="T3"/>
                </a:cxn>
                <a:cxn ang="0">
                  <a:pos x="T4" y="T5"/>
                </a:cxn>
                <a:cxn ang="0">
                  <a:pos x="T6" y="T7"/>
                </a:cxn>
                <a:cxn ang="0">
                  <a:pos x="T8" y="T9"/>
                </a:cxn>
              </a:cxnLst>
              <a:rect l="0" t="0" r="r" b="b"/>
              <a:pathLst>
                <a:path w="802" h="466">
                  <a:moveTo>
                    <a:pt x="406" y="466"/>
                  </a:moveTo>
                  <a:lnTo>
                    <a:pt x="0" y="224"/>
                  </a:lnTo>
                  <a:lnTo>
                    <a:pt x="398" y="0"/>
                  </a:lnTo>
                  <a:lnTo>
                    <a:pt x="802" y="240"/>
                  </a:lnTo>
                  <a:lnTo>
                    <a:pt x="406" y="46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0" name="Freeform 50"/>
            <p:cNvSpPr>
              <a:spLocks/>
            </p:cNvSpPr>
            <p:nvPr/>
          </p:nvSpPr>
          <p:spPr bwMode="auto">
            <a:xfrm>
              <a:off x="2350" y="3337"/>
              <a:ext cx="406" cy="706"/>
            </a:xfrm>
            <a:custGeom>
              <a:avLst/>
              <a:gdLst>
                <a:gd name="T0" fmla="*/ 406 w 406"/>
                <a:gd name="T1" fmla="*/ 706 h 706"/>
                <a:gd name="T2" fmla="*/ 0 w 406"/>
                <a:gd name="T3" fmla="*/ 466 h 706"/>
                <a:gd name="T4" fmla="*/ 0 w 406"/>
                <a:gd name="T5" fmla="*/ 0 h 706"/>
                <a:gd name="T6" fmla="*/ 406 w 406"/>
                <a:gd name="T7" fmla="*/ 242 h 706"/>
                <a:gd name="T8" fmla="*/ 406 w 406"/>
                <a:gd name="T9" fmla="*/ 706 h 706"/>
              </a:gdLst>
              <a:ahLst/>
              <a:cxnLst>
                <a:cxn ang="0">
                  <a:pos x="T0" y="T1"/>
                </a:cxn>
                <a:cxn ang="0">
                  <a:pos x="T2" y="T3"/>
                </a:cxn>
                <a:cxn ang="0">
                  <a:pos x="T4" y="T5"/>
                </a:cxn>
                <a:cxn ang="0">
                  <a:pos x="T6" y="T7"/>
                </a:cxn>
                <a:cxn ang="0">
                  <a:pos x="T8" y="T9"/>
                </a:cxn>
              </a:cxnLst>
              <a:rect l="0" t="0" r="r" b="b"/>
              <a:pathLst>
                <a:path w="406" h="706">
                  <a:moveTo>
                    <a:pt x="406" y="706"/>
                  </a:moveTo>
                  <a:lnTo>
                    <a:pt x="0" y="466"/>
                  </a:lnTo>
                  <a:lnTo>
                    <a:pt x="0" y="0"/>
                  </a:lnTo>
                  <a:lnTo>
                    <a:pt x="406" y="242"/>
                  </a:lnTo>
                  <a:lnTo>
                    <a:pt x="406" y="70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1" name="Freeform 51"/>
            <p:cNvSpPr>
              <a:spLocks/>
            </p:cNvSpPr>
            <p:nvPr/>
          </p:nvSpPr>
          <p:spPr bwMode="auto">
            <a:xfrm>
              <a:off x="2756" y="3353"/>
              <a:ext cx="396" cy="690"/>
            </a:xfrm>
            <a:custGeom>
              <a:avLst/>
              <a:gdLst>
                <a:gd name="T0" fmla="*/ 0 w 396"/>
                <a:gd name="T1" fmla="*/ 226 h 690"/>
                <a:gd name="T2" fmla="*/ 396 w 396"/>
                <a:gd name="T3" fmla="*/ 0 h 690"/>
                <a:gd name="T4" fmla="*/ 396 w 396"/>
                <a:gd name="T5" fmla="*/ 466 h 690"/>
                <a:gd name="T6" fmla="*/ 0 w 396"/>
                <a:gd name="T7" fmla="*/ 690 h 690"/>
                <a:gd name="T8" fmla="*/ 0 w 396"/>
                <a:gd name="T9" fmla="*/ 226 h 690"/>
              </a:gdLst>
              <a:ahLst/>
              <a:cxnLst>
                <a:cxn ang="0">
                  <a:pos x="T0" y="T1"/>
                </a:cxn>
                <a:cxn ang="0">
                  <a:pos x="T2" y="T3"/>
                </a:cxn>
                <a:cxn ang="0">
                  <a:pos x="T4" y="T5"/>
                </a:cxn>
                <a:cxn ang="0">
                  <a:pos x="T6" y="T7"/>
                </a:cxn>
                <a:cxn ang="0">
                  <a:pos x="T8" y="T9"/>
                </a:cxn>
              </a:cxnLst>
              <a:rect l="0" t="0" r="r" b="b"/>
              <a:pathLst>
                <a:path w="396" h="690">
                  <a:moveTo>
                    <a:pt x="0" y="226"/>
                  </a:moveTo>
                  <a:lnTo>
                    <a:pt x="396" y="0"/>
                  </a:lnTo>
                  <a:lnTo>
                    <a:pt x="396" y="466"/>
                  </a:lnTo>
                  <a:lnTo>
                    <a:pt x="0" y="690"/>
                  </a:lnTo>
                  <a:lnTo>
                    <a:pt x="0" y="22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2" name="Freeform 52"/>
            <p:cNvSpPr>
              <a:spLocks/>
            </p:cNvSpPr>
            <p:nvPr/>
          </p:nvSpPr>
          <p:spPr bwMode="auto">
            <a:xfrm>
              <a:off x="1544" y="2161"/>
              <a:ext cx="802" cy="468"/>
            </a:xfrm>
            <a:custGeom>
              <a:avLst/>
              <a:gdLst>
                <a:gd name="T0" fmla="*/ 406 w 802"/>
                <a:gd name="T1" fmla="*/ 468 h 468"/>
                <a:gd name="T2" fmla="*/ 0 w 802"/>
                <a:gd name="T3" fmla="*/ 226 h 468"/>
                <a:gd name="T4" fmla="*/ 398 w 802"/>
                <a:gd name="T5" fmla="*/ 0 h 468"/>
                <a:gd name="T6" fmla="*/ 802 w 802"/>
                <a:gd name="T7" fmla="*/ 242 h 468"/>
                <a:gd name="T8" fmla="*/ 406 w 802"/>
                <a:gd name="T9" fmla="*/ 468 h 468"/>
              </a:gdLst>
              <a:ahLst/>
              <a:cxnLst>
                <a:cxn ang="0">
                  <a:pos x="T0" y="T1"/>
                </a:cxn>
                <a:cxn ang="0">
                  <a:pos x="T2" y="T3"/>
                </a:cxn>
                <a:cxn ang="0">
                  <a:pos x="T4" y="T5"/>
                </a:cxn>
                <a:cxn ang="0">
                  <a:pos x="T6" y="T7"/>
                </a:cxn>
                <a:cxn ang="0">
                  <a:pos x="T8" y="T9"/>
                </a:cxn>
              </a:cxnLst>
              <a:rect l="0" t="0" r="r" b="b"/>
              <a:pathLst>
                <a:path w="802" h="468">
                  <a:moveTo>
                    <a:pt x="406" y="468"/>
                  </a:moveTo>
                  <a:lnTo>
                    <a:pt x="0" y="226"/>
                  </a:lnTo>
                  <a:lnTo>
                    <a:pt x="398" y="0"/>
                  </a:lnTo>
                  <a:lnTo>
                    <a:pt x="802" y="242"/>
                  </a:lnTo>
                  <a:lnTo>
                    <a:pt x="406" y="468"/>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3" name="Freeform 53"/>
            <p:cNvSpPr>
              <a:spLocks/>
            </p:cNvSpPr>
            <p:nvPr/>
          </p:nvSpPr>
          <p:spPr bwMode="auto">
            <a:xfrm>
              <a:off x="1544" y="2387"/>
              <a:ext cx="406" cy="706"/>
            </a:xfrm>
            <a:custGeom>
              <a:avLst/>
              <a:gdLst>
                <a:gd name="T0" fmla="*/ 406 w 406"/>
                <a:gd name="T1" fmla="*/ 706 h 706"/>
                <a:gd name="T2" fmla="*/ 0 w 406"/>
                <a:gd name="T3" fmla="*/ 464 h 706"/>
                <a:gd name="T4" fmla="*/ 0 w 406"/>
                <a:gd name="T5" fmla="*/ 0 h 706"/>
                <a:gd name="T6" fmla="*/ 406 w 406"/>
                <a:gd name="T7" fmla="*/ 242 h 706"/>
                <a:gd name="T8" fmla="*/ 406 w 406"/>
                <a:gd name="T9" fmla="*/ 706 h 706"/>
              </a:gdLst>
              <a:ahLst/>
              <a:cxnLst>
                <a:cxn ang="0">
                  <a:pos x="T0" y="T1"/>
                </a:cxn>
                <a:cxn ang="0">
                  <a:pos x="T2" y="T3"/>
                </a:cxn>
                <a:cxn ang="0">
                  <a:pos x="T4" y="T5"/>
                </a:cxn>
                <a:cxn ang="0">
                  <a:pos x="T6" y="T7"/>
                </a:cxn>
                <a:cxn ang="0">
                  <a:pos x="T8" y="T9"/>
                </a:cxn>
              </a:cxnLst>
              <a:rect l="0" t="0" r="r" b="b"/>
              <a:pathLst>
                <a:path w="406" h="706">
                  <a:moveTo>
                    <a:pt x="406" y="706"/>
                  </a:moveTo>
                  <a:lnTo>
                    <a:pt x="0" y="464"/>
                  </a:lnTo>
                  <a:lnTo>
                    <a:pt x="0" y="0"/>
                  </a:lnTo>
                  <a:lnTo>
                    <a:pt x="406" y="242"/>
                  </a:lnTo>
                  <a:lnTo>
                    <a:pt x="406" y="70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4" name="Freeform 54"/>
            <p:cNvSpPr>
              <a:spLocks/>
            </p:cNvSpPr>
            <p:nvPr/>
          </p:nvSpPr>
          <p:spPr bwMode="auto">
            <a:xfrm>
              <a:off x="1950" y="2403"/>
              <a:ext cx="396" cy="690"/>
            </a:xfrm>
            <a:custGeom>
              <a:avLst/>
              <a:gdLst>
                <a:gd name="T0" fmla="*/ 0 w 396"/>
                <a:gd name="T1" fmla="*/ 226 h 690"/>
                <a:gd name="T2" fmla="*/ 396 w 396"/>
                <a:gd name="T3" fmla="*/ 0 h 690"/>
                <a:gd name="T4" fmla="*/ 396 w 396"/>
                <a:gd name="T5" fmla="*/ 464 h 690"/>
                <a:gd name="T6" fmla="*/ 0 w 396"/>
                <a:gd name="T7" fmla="*/ 690 h 690"/>
                <a:gd name="T8" fmla="*/ 0 w 396"/>
                <a:gd name="T9" fmla="*/ 226 h 690"/>
              </a:gdLst>
              <a:ahLst/>
              <a:cxnLst>
                <a:cxn ang="0">
                  <a:pos x="T0" y="T1"/>
                </a:cxn>
                <a:cxn ang="0">
                  <a:pos x="T2" y="T3"/>
                </a:cxn>
                <a:cxn ang="0">
                  <a:pos x="T4" y="T5"/>
                </a:cxn>
                <a:cxn ang="0">
                  <a:pos x="T6" y="T7"/>
                </a:cxn>
                <a:cxn ang="0">
                  <a:pos x="T8" y="T9"/>
                </a:cxn>
              </a:cxnLst>
              <a:rect l="0" t="0" r="r" b="b"/>
              <a:pathLst>
                <a:path w="396" h="690">
                  <a:moveTo>
                    <a:pt x="0" y="226"/>
                  </a:moveTo>
                  <a:lnTo>
                    <a:pt x="396" y="0"/>
                  </a:lnTo>
                  <a:lnTo>
                    <a:pt x="396" y="464"/>
                  </a:lnTo>
                  <a:lnTo>
                    <a:pt x="0" y="690"/>
                  </a:lnTo>
                  <a:lnTo>
                    <a:pt x="0" y="22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5" name="Freeform 55"/>
            <p:cNvSpPr>
              <a:spLocks/>
            </p:cNvSpPr>
            <p:nvPr/>
          </p:nvSpPr>
          <p:spPr bwMode="auto">
            <a:xfrm>
              <a:off x="1544" y="1705"/>
              <a:ext cx="802" cy="466"/>
            </a:xfrm>
            <a:custGeom>
              <a:avLst/>
              <a:gdLst>
                <a:gd name="T0" fmla="*/ 406 w 802"/>
                <a:gd name="T1" fmla="*/ 466 h 466"/>
                <a:gd name="T2" fmla="*/ 0 w 802"/>
                <a:gd name="T3" fmla="*/ 226 h 466"/>
                <a:gd name="T4" fmla="*/ 398 w 802"/>
                <a:gd name="T5" fmla="*/ 0 h 466"/>
                <a:gd name="T6" fmla="*/ 802 w 802"/>
                <a:gd name="T7" fmla="*/ 242 h 466"/>
                <a:gd name="T8" fmla="*/ 406 w 802"/>
                <a:gd name="T9" fmla="*/ 466 h 466"/>
              </a:gdLst>
              <a:ahLst/>
              <a:cxnLst>
                <a:cxn ang="0">
                  <a:pos x="T0" y="T1"/>
                </a:cxn>
                <a:cxn ang="0">
                  <a:pos x="T2" y="T3"/>
                </a:cxn>
                <a:cxn ang="0">
                  <a:pos x="T4" y="T5"/>
                </a:cxn>
                <a:cxn ang="0">
                  <a:pos x="T6" y="T7"/>
                </a:cxn>
                <a:cxn ang="0">
                  <a:pos x="T8" y="T9"/>
                </a:cxn>
              </a:cxnLst>
              <a:rect l="0" t="0" r="r" b="b"/>
              <a:pathLst>
                <a:path w="802" h="466">
                  <a:moveTo>
                    <a:pt x="406" y="466"/>
                  </a:moveTo>
                  <a:lnTo>
                    <a:pt x="0" y="226"/>
                  </a:lnTo>
                  <a:lnTo>
                    <a:pt x="398" y="0"/>
                  </a:lnTo>
                  <a:lnTo>
                    <a:pt x="802" y="242"/>
                  </a:lnTo>
                  <a:lnTo>
                    <a:pt x="406" y="46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6" name="Freeform 56"/>
            <p:cNvSpPr>
              <a:spLocks/>
            </p:cNvSpPr>
            <p:nvPr/>
          </p:nvSpPr>
          <p:spPr bwMode="auto">
            <a:xfrm>
              <a:off x="1544" y="1931"/>
              <a:ext cx="406" cy="706"/>
            </a:xfrm>
            <a:custGeom>
              <a:avLst/>
              <a:gdLst>
                <a:gd name="T0" fmla="*/ 406 w 406"/>
                <a:gd name="T1" fmla="*/ 706 h 706"/>
                <a:gd name="T2" fmla="*/ 0 w 406"/>
                <a:gd name="T3" fmla="*/ 464 h 706"/>
                <a:gd name="T4" fmla="*/ 0 w 406"/>
                <a:gd name="T5" fmla="*/ 0 h 706"/>
                <a:gd name="T6" fmla="*/ 406 w 406"/>
                <a:gd name="T7" fmla="*/ 240 h 706"/>
                <a:gd name="T8" fmla="*/ 406 w 406"/>
                <a:gd name="T9" fmla="*/ 706 h 706"/>
              </a:gdLst>
              <a:ahLst/>
              <a:cxnLst>
                <a:cxn ang="0">
                  <a:pos x="T0" y="T1"/>
                </a:cxn>
                <a:cxn ang="0">
                  <a:pos x="T2" y="T3"/>
                </a:cxn>
                <a:cxn ang="0">
                  <a:pos x="T4" y="T5"/>
                </a:cxn>
                <a:cxn ang="0">
                  <a:pos x="T6" y="T7"/>
                </a:cxn>
                <a:cxn ang="0">
                  <a:pos x="T8" y="T9"/>
                </a:cxn>
              </a:cxnLst>
              <a:rect l="0" t="0" r="r" b="b"/>
              <a:pathLst>
                <a:path w="406" h="706">
                  <a:moveTo>
                    <a:pt x="406" y="706"/>
                  </a:moveTo>
                  <a:lnTo>
                    <a:pt x="0" y="464"/>
                  </a:lnTo>
                  <a:lnTo>
                    <a:pt x="0" y="0"/>
                  </a:lnTo>
                  <a:lnTo>
                    <a:pt x="406" y="240"/>
                  </a:lnTo>
                  <a:lnTo>
                    <a:pt x="406" y="70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7" name="Freeform 57"/>
            <p:cNvSpPr>
              <a:spLocks/>
            </p:cNvSpPr>
            <p:nvPr/>
          </p:nvSpPr>
          <p:spPr bwMode="auto">
            <a:xfrm>
              <a:off x="1950" y="1947"/>
              <a:ext cx="396" cy="690"/>
            </a:xfrm>
            <a:custGeom>
              <a:avLst/>
              <a:gdLst>
                <a:gd name="T0" fmla="*/ 0 w 396"/>
                <a:gd name="T1" fmla="*/ 224 h 690"/>
                <a:gd name="T2" fmla="*/ 396 w 396"/>
                <a:gd name="T3" fmla="*/ 0 h 690"/>
                <a:gd name="T4" fmla="*/ 396 w 396"/>
                <a:gd name="T5" fmla="*/ 464 h 690"/>
                <a:gd name="T6" fmla="*/ 0 w 396"/>
                <a:gd name="T7" fmla="*/ 690 h 690"/>
                <a:gd name="T8" fmla="*/ 0 w 396"/>
                <a:gd name="T9" fmla="*/ 224 h 690"/>
              </a:gdLst>
              <a:ahLst/>
              <a:cxnLst>
                <a:cxn ang="0">
                  <a:pos x="T0" y="T1"/>
                </a:cxn>
                <a:cxn ang="0">
                  <a:pos x="T2" y="T3"/>
                </a:cxn>
                <a:cxn ang="0">
                  <a:pos x="T4" y="T5"/>
                </a:cxn>
                <a:cxn ang="0">
                  <a:pos x="T6" y="T7"/>
                </a:cxn>
                <a:cxn ang="0">
                  <a:pos x="T8" y="T9"/>
                </a:cxn>
              </a:cxnLst>
              <a:rect l="0" t="0" r="r" b="b"/>
              <a:pathLst>
                <a:path w="396" h="690">
                  <a:moveTo>
                    <a:pt x="0" y="224"/>
                  </a:moveTo>
                  <a:lnTo>
                    <a:pt x="396" y="0"/>
                  </a:lnTo>
                  <a:lnTo>
                    <a:pt x="396" y="464"/>
                  </a:lnTo>
                  <a:lnTo>
                    <a:pt x="0" y="690"/>
                  </a:lnTo>
                  <a:lnTo>
                    <a:pt x="0" y="224"/>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8" name="Freeform 58"/>
            <p:cNvSpPr>
              <a:spLocks/>
            </p:cNvSpPr>
            <p:nvPr/>
          </p:nvSpPr>
          <p:spPr bwMode="auto">
            <a:xfrm>
              <a:off x="2344" y="1725"/>
              <a:ext cx="802" cy="466"/>
            </a:xfrm>
            <a:custGeom>
              <a:avLst/>
              <a:gdLst>
                <a:gd name="T0" fmla="*/ 406 w 802"/>
                <a:gd name="T1" fmla="*/ 466 h 466"/>
                <a:gd name="T2" fmla="*/ 0 w 802"/>
                <a:gd name="T3" fmla="*/ 224 h 466"/>
                <a:gd name="T4" fmla="*/ 398 w 802"/>
                <a:gd name="T5" fmla="*/ 0 h 466"/>
                <a:gd name="T6" fmla="*/ 802 w 802"/>
                <a:gd name="T7" fmla="*/ 240 h 466"/>
                <a:gd name="T8" fmla="*/ 406 w 802"/>
                <a:gd name="T9" fmla="*/ 466 h 466"/>
              </a:gdLst>
              <a:ahLst/>
              <a:cxnLst>
                <a:cxn ang="0">
                  <a:pos x="T0" y="T1"/>
                </a:cxn>
                <a:cxn ang="0">
                  <a:pos x="T2" y="T3"/>
                </a:cxn>
                <a:cxn ang="0">
                  <a:pos x="T4" y="T5"/>
                </a:cxn>
                <a:cxn ang="0">
                  <a:pos x="T6" y="T7"/>
                </a:cxn>
                <a:cxn ang="0">
                  <a:pos x="T8" y="T9"/>
                </a:cxn>
              </a:cxnLst>
              <a:rect l="0" t="0" r="r" b="b"/>
              <a:pathLst>
                <a:path w="802" h="466">
                  <a:moveTo>
                    <a:pt x="406" y="466"/>
                  </a:moveTo>
                  <a:lnTo>
                    <a:pt x="0" y="224"/>
                  </a:lnTo>
                  <a:lnTo>
                    <a:pt x="398" y="0"/>
                  </a:lnTo>
                  <a:lnTo>
                    <a:pt x="802" y="240"/>
                  </a:lnTo>
                  <a:lnTo>
                    <a:pt x="406" y="46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9" name="Freeform 59"/>
            <p:cNvSpPr>
              <a:spLocks/>
            </p:cNvSpPr>
            <p:nvPr/>
          </p:nvSpPr>
          <p:spPr bwMode="auto">
            <a:xfrm>
              <a:off x="2344" y="1949"/>
              <a:ext cx="406" cy="706"/>
            </a:xfrm>
            <a:custGeom>
              <a:avLst/>
              <a:gdLst>
                <a:gd name="T0" fmla="*/ 406 w 406"/>
                <a:gd name="T1" fmla="*/ 706 h 706"/>
                <a:gd name="T2" fmla="*/ 0 w 406"/>
                <a:gd name="T3" fmla="*/ 466 h 706"/>
                <a:gd name="T4" fmla="*/ 0 w 406"/>
                <a:gd name="T5" fmla="*/ 0 h 706"/>
                <a:gd name="T6" fmla="*/ 406 w 406"/>
                <a:gd name="T7" fmla="*/ 242 h 706"/>
                <a:gd name="T8" fmla="*/ 406 w 406"/>
                <a:gd name="T9" fmla="*/ 706 h 706"/>
              </a:gdLst>
              <a:ahLst/>
              <a:cxnLst>
                <a:cxn ang="0">
                  <a:pos x="T0" y="T1"/>
                </a:cxn>
                <a:cxn ang="0">
                  <a:pos x="T2" y="T3"/>
                </a:cxn>
                <a:cxn ang="0">
                  <a:pos x="T4" y="T5"/>
                </a:cxn>
                <a:cxn ang="0">
                  <a:pos x="T6" y="T7"/>
                </a:cxn>
                <a:cxn ang="0">
                  <a:pos x="T8" y="T9"/>
                </a:cxn>
              </a:cxnLst>
              <a:rect l="0" t="0" r="r" b="b"/>
              <a:pathLst>
                <a:path w="406" h="706">
                  <a:moveTo>
                    <a:pt x="406" y="706"/>
                  </a:moveTo>
                  <a:lnTo>
                    <a:pt x="0" y="466"/>
                  </a:lnTo>
                  <a:lnTo>
                    <a:pt x="0" y="0"/>
                  </a:lnTo>
                  <a:lnTo>
                    <a:pt x="406" y="242"/>
                  </a:lnTo>
                  <a:lnTo>
                    <a:pt x="406" y="70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0" name="Freeform 60"/>
            <p:cNvSpPr>
              <a:spLocks/>
            </p:cNvSpPr>
            <p:nvPr/>
          </p:nvSpPr>
          <p:spPr bwMode="auto">
            <a:xfrm>
              <a:off x="2750" y="1965"/>
              <a:ext cx="396" cy="690"/>
            </a:xfrm>
            <a:custGeom>
              <a:avLst/>
              <a:gdLst>
                <a:gd name="T0" fmla="*/ 0 w 396"/>
                <a:gd name="T1" fmla="*/ 226 h 690"/>
                <a:gd name="T2" fmla="*/ 396 w 396"/>
                <a:gd name="T3" fmla="*/ 0 h 690"/>
                <a:gd name="T4" fmla="*/ 396 w 396"/>
                <a:gd name="T5" fmla="*/ 466 h 690"/>
                <a:gd name="T6" fmla="*/ 0 w 396"/>
                <a:gd name="T7" fmla="*/ 690 h 690"/>
                <a:gd name="T8" fmla="*/ 0 w 396"/>
                <a:gd name="T9" fmla="*/ 226 h 690"/>
              </a:gdLst>
              <a:ahLst/>
              <a:cxnLst>
                <a:cxn ang="0">
                  <a:pos x="T0" y="T1"/>
                </a:cxn>
                <a:cxn ang="0">
                  <a:pos x="T2" y="T3"/>
                </a:cxn>
                <a:cxn ang="0">
                  <a:pos x="T4" y="T5"/>
                </a:cxn>
                <a:cxn ang="0">
                  <a:pos x="T6" y="T7"/>
                </a:cxn>
                <a:cxn ang="0">
                  <a:pos x="T8" y="T9"/>
                </a:cxn>
              </a:cxnLst>
              <a:rect l="0" t="0" r="r" b="b"/>
              <a:pathLst>
                <a:path w="396" h="690">
                  <a:moveTo>
                    <a:pt x="0" y="226"/>
                  </a:moveTo>
                  <a:lnTo>
                    <a:pt x="396" y="0"/>
                  </a:lnTo>
                  <a:lnTo>
                    <a:pt x="396" y="466"/>
                  </a:lnTo>
                  <a:lnTo>
                    <a:pt x="0" y="690"/>
                  </a:lnTo>
                  <a:lnTo>
                    <a:pt x="0" y="22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1" name="Freeform 61"/>
            <p:cNvSpPr>
              <a:spLocks/>
            </p:cNvSpPr>
            <p:nvPr/>
          </p:nvSpPr>
          <p:spPr bwMode="auto">
            <a:xfrm>
              <a:off x="3146" y="2195"/>
              <a:ext cx="802" cy="466"/>
            </a:xfrm>
            <a:custGeom>
              <a:avLst/>
              <a:gdLst>
                <a:gd name="T0" fmla="*/ 404 w 802"/>
                <a:gd name="T1" fmla="*/ 466 h 466"/>
                <a:gd name="T2" fmla="*/ 0 w 802"/>
                <a:gd name="T3" fmla="*/ 224 h 466"/>
                <a:gd name="T4" fmla="*/ 398 w 802"/>
                <a:gd name="T5" fmla="*/ 0 h 466"/>
                <a:gd name="T6" fmla="*/ 802 w 802"/>
                <a:gd name="T7" fmla="*/ 242 h 466"/>
                <a:gd name="T8" fmla="*/ 404 w 802"/>
                <a:gd name="T9" fmla="*/ 466 h 466"/>
              </a:gdLst>
              <a:ahLst/>
              <a:cxnLst>
                <a:cxn ang="0">
                  <a:pos x="T0" y="T1"/>
                </a:cxn>
                <a:cxn ang="0">
                  <a:pos x="T2" y="T3"/>
                </a:cxn>
                <a:cxn ang="0">
                  <a:pos x="T4" y="T5"/>
                </a:cxn>
                <a:cxn ang="0">
                  <a:pos x="T6" y="T7"/>
                </a:cxn>
                <a:cxn ang="0">
                  <a:pos x="T8" y="T9"/>
                </a:cxn>
              </a:cxnLst>
              <a:rect l="0" t="0" r="r" b="b"/>
              <a:pathLst>
                <a:path w="802" h="466">
                  <a:moveTo>
                    <a:pt x="404" y="466"/>
                  </a:moveTo>
                  <a:lnTo>
                    <a:pt x="0" y="224"/>
                  </a:lnTo>
                  <a:lnTo>
                    <a:pt x="398" y="0"/>
                  </a:lnTo>
                  <a:lnTo>
                    <a:pt x="802" y="242"/>
                  </a:lnTo>
                  <a:lnTo>
                    <a:pt x="404" y="46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2" name="Freeform 62"/>
            <p:cNvSpPr>
              <a:spLocks/>
            </p:cNvSpPr>
            <p:nvPr/>
          </p:nvSpPr>
          <p:spPr bwMode="auto">
            <a:xfrm>
              <a:off x="3146" y="2419"/>
              <a:ext cx="404" cy="708"/>
            </a:xfrm>
            <a:custGeom>
              <a:avLst/>
              <a:gdLst>
                <a:gd name="T0" fmla="*/ 404 w 404"/>
                <a:gd name="T1" fmla="*/ 708 h 708"/>
                <a:gd name="T2" fmla="*/ 0 w 404"/>
                <a:gd name="T3" fmla="*/ 466 h 708"/>
                <a:gd name="T4" fmla="*/ 0 w 404"/>
                <a:gd name="T5" fmla="*/ 0 h 708"/>
                <a:gd name="T6" fmla="*/ 404 w 404"/>
                <a:gd name="T7" fmla="*/ 242 h 708"/>
                <a:gd name="T8" fmla="*/ 404 w 404"/>
                <a:gd name="T9" fmla="*/ 708 h 708"/>
              </a:gdLst>
              <a:ahLst/>
              <a:cxnLst>
                <a:cxn ang="0">
                  <a:pos x="T0" y="T1"/>
                </a:cxn>
                <a:cxn ang="0">
                  <a:pos x="T2" y="T3"/>
                </a:cxn>
                <a:cxn ang="0">
                  <a:pos x="T4" y="T5"/>
                </a:cxn>
                <a:cxn ang="0">
                  <a:pos x="T6" y="T7"/>
                </a:cxn>
                <a:cxn ang="0">
                  <a:pos x="T8" y="T9"/>
                </a:cxn>
              </a:cxnLst>
              <a:rect l="0" t="0" r="r" b="b"/>
              <a:pathLst>
                <a:path w="404" h="708">
                  <a:moveTo>
                    <a:pt x="404" y="708"/>
                  </a:moveTo>
                  <a:lnTo>
                    <a:pt x="0" y="466"/>
                  </a:lnTo>
                  <a:lnTo>
                    <a:pt x="0" y="0"/>
                  </a:lnTo>
                  <a:lnTo>
                    <a:pt x="404" y="242"/>
                  </a:lnTo>
                  <a:lnTo>
                    <a:pt x="404" y="708"/>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3" name="Freeform 63"/>
            <p:cNvSpPr>
              <a:spLocks/>
            </p:cNvSpPr>
            <p:nvPr/>
          </p:nvSpPr>
          <p:spPr bwMode="auto">
            <a:xfrm>
              <a:off x="3550" y="2437"/>
              <a:ext cx="398" cy="690"/>
            </a:xfrm>
            <a:custGeom>
              <a:avLst/>
              <a:gdLst>
                <a:gd name="T0" fmla="*/ 0 w 398"/>
                <a:gd name="T1" fmla="*/ 224 h 690"/>
                <a:gd name="T2" fmla="*/ 398 w 398"/>
                <a:gd name="T3" fmla="*/ 0 h 690"/>
                <a:gd name="T4" fmla="*/ 398 w 398"/>
                <a:gd name="T5" fmla="*/ 464 h 690"/>
                <a:gd name="T6" fmla="*/ 0 w 398"/>
                <a:gd name="T7" fmla="*/ 690 h 690"/>
                <a:gd name="T8" fmla="*/ 0 w 398"/>
                <a:gd name="T9" fmla="*/ 224 h 690"/>
              </a:gdLst>
              <a:ahLst/>
              <a:cxnLst>
                <a:cxn ang="0">
                  <a:pos x="T0" y="T1"/>
                </a:cxn>
                <a:cxn ang="0">
                  <a:pos x="T2" y="T3"/>
                </a:cxn>
                <a:cxn ang="0">
                  <a:pos x="T4" y="T5"/>
                </a:cxn>
                <a:cxn ang="0">
                  <a:pos x="T6" y="T7"/>
                </a:cxn>
                <a:cxn ang="0">
                  <a:pos x="T8" y="T9"/>
                </a:cxn>
              </a:cxnLst>
              <a:rect l="0" t="0" r="r" b="b"/>
              <a:pathLst>
                <a:path w="398" h="690">
                  <a:moveTo>
                    <a:pt x="0" y="224"/>
                  </a:moveTo>
                  <a:lnTo>
                    <a:pt x="398" y="0"/>
                  </a:lnTo>
                  <a:lnTo>
                    <a:pt x="398" y="464"/>
                  </a:lnTo>
                  <a:lnTo>
                    <a:pt x="0" y="690"/>
                  </a:lnTo>
                  <a:lnTo>
                    <a:pt x="0" y="224"/>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4" name="Freeform 64"/>
            <p:cNvSpPr>
              <a:spLocks/>
            </p:cNvSpPr>
            <p:nvPr/>
          </p:nvSpPr>
          <p:spPr bwMode="auto">
            <a:xfrm>
              <a:off x="3146" y="1739"/>
              <a:ext cx="802" cy="466"/>
            </a:xfrm>
            <a:custGeom>
              <a:avLst/>
              <a:gdLst>
                <a:gd name="T0" fmla="*/ 404 w 802"/>
                <a:gd name="T1" fmla="*/ 466 h 466"/>
                <a:gd name="T2" fmla="*/ 0 w 802"/>
                <a:gd name="T3" fmla="*/ 224 h 466"/>
                <a:gd name="T4" fmla="*/ 398 w 802"/>
                <a:gd name="T5" fmla="*/ 0 h 466"/>
                <a:gd name="T6" fmla="*/ 802 w 802"/>
                <a:gd name="T7" fmla="*/ 240 h 466"/>
                <a:gd name="T8" fmla="*/ 404 w 802"/>
                <a:gd name="T9" fmla="*/ 466 h 466"/>
              </a:gdLst>
              <a:ahLst/>
              <a:cxnLst>
                <a:cxn ang="0">
                  <a:pos x="T0" y="T1"/>
                </a:cxn>
                <a:cxn ang="0">
                  <a:pos x="T2" y="T3"/>
                </a:cxn>
                <a:cxn ang="0">
                  <a:pos x="T4" y="T5"/>
                </a:cxn>
                <a:cxn ang="0">
                  <a:pos x="T6" y="T7"/>
                </a:cxn>
                <a:cxn ang="0">
                  <a:pos x="T8" y="T9"/>
                </a:cxn>
              </a:cxnLst>
              <a:rect l="0" t="0" r="r" b="b"/>
              <a:pathLst>
                <a:path w="802" h="466">
                  <a:moveTo>
                    <a:pt x="404" y="466"/>
                  </a:moveTo>
                  <a:lnTo>
                    <a:pt x="0" y="224"/>
                  </a:lnTo>
                  <a:lnTo>
                    <a:pt x="398" y="0"/>
                  </a:lnTo>
                  <a:lnTo>
                    <a:pt x="802" y="240"/>
                  </a:lnTo>
                  <a:lnTo>
                    <a:pt x="404" y="46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5" name="Freeform 65"/>
            <p:cNvSpPr>
              <a:spLocks/>
            </p:cNvSpPr>
            <p:nvPr/>
          </p:nvSpPr>
          <p:spPr bwMode="auto">
            <a:xfrm>
              <a:off x="3146" y="1963"/>
              <a:ext cx="404" cy="706"/>
            </a:xfrm>
            <a:custGeom>
              <a:avLst/>
              <a:gdLst>
                <a:gd name="T0" fmla="*/ 404 w 404"/>
                <a:gd name="T1" fmla="*/ 706 h 706"/>
                <a:gd name="T2" fmla="*/ 0 w 404"/>
                <a:gd name="T3" fmla="*/ 466 h 706"/>
                <a:gd name="T4" fmla="*/ 0 w 404"/>
                <a:gd name="T5" fmla="*/ 0 h 706"/>
                <a:gd name="T6" fmla="*/ 404 w 404"/>
                <a:gd name="T7" fmla="*/ 242 h 706"/>
                <a:gd name="T8" fmla="*/ 404 w 404"/>
                <a:gd name="T9" fmla="*/ 706 h 706"/>
              </a:gdLst>
              <a:ahLst/>
              <a:cxnLst>
                <a:cxn ang="0">
                  <a:pos x="T0" y="T1"/>
                </a:cxn>
                <a:cxn ang="0">
                  <a:pos x="T2" y="T3"/>
                </a:cxn>
                <a:cxn ang="0">
                  <a:pos x="T4" y="T5"/>
                </a:cxn>
                <a:cxn ang="0">
                  <a:pos x="T6" y="T7"/>
                </a:cxn>
                <a:cxn ang="0">
                  <a:pos x="T8" y="T9"/>
                </a:cxn>
              </a:cxnLst>
              <a:rect l="0" t="0" r="r" b="b"/>
              <a:pathLst>
                <a:path w="404" h="706">
                  <a:moveTo>
                    <a:pt x="404" y="706"/>
                  </a:moveTo>
                  <a:lnTo>
                    <a:pt x="0" y="466"/>
                  </a:lnTo>
                  <a:lnTo>
                    <a:pt x="0" y="0"/>
                  </a:lnTo>
                  <a:lnTo>
                    <a:pt x="404" y="242"/>
                  </a:lnTo>
                  <a:lnTo>
                    <a:pt x="404" y="70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6" name="Freeform 66"/>
            <p:cNvSpPr>
              <a:spLocks/>
            </p:cNvSpPr>
            <p:nvPr/>
          </p:nvSpPr>
          <p:spPr bwMode="auto">
            <a:xfrm>
              <a:off x="3550" y="1979"/>
              <a:ext cx="398" cy="690"/>
            </a:xfrm>
            <a:custGeom>
              <a:avLst/>
              <a:gdLst>
                <a:gd name="T0" fmla="*/ 0 w 398"/>
                <a:gd name="T1" fmla="*/ 226 h 690"/>
                <a:gd name="T2" fmla="*/ 398 w 398"/>
                <a:gd name="T3" fmla="*/ 0 h 690"/>
                <a:gd name="T4" fmla="*/ 398 w 398"/>
                <a:gd name="T5" fmla="*/ 466 h 690"/>
                <a:gd name="T6" fmla="*/ 0 w 398"/>
                <a:gd name="T7" fmla="*/ 690 h 690"/>
                <a:gd name="T8" fmla="*/ 0 w 398"/>
                <a:gd name="T9" fmla="*/ 226 h 690"/>
              </a:gdLst>
              <a:ahLst/>
              <a:cxnLst>
                <a:cxn ang="0">
                  <a:pos x="T0" y="T1"/>
                </a:cxn>
                <a:cxn ang="0">
                  <a:pos x="T2" y="T3"/>
                </a:cxn>
                <a:cxn ang="0">
                  <a:pos x="T4" y="T5"/>
                </a:cxn>
                <a:cxn ang="0">
                  <a:pos x="T6" y="T7"/>
                </a:cxn>
                <a:cxn ang="0">
                  <a:pos x="T8" y="T9"/>
                </a:cxn>
              </a:cxnLst>
              <a:rect l="0" t="0" r="r" b="b"/>
              <a:pathLst>
                <a:path w="398" h="690">
                  <a:moveTo>
                    <a:pt x="0" y="226"/>
                  </a:moveTo>
                  <a:lnTo>
                    <a:pt x="398" y="0"/>
                  </a:lnTo>
                  <a:lnTo>
                    <a:pt x="398" y="466"/>
                  </a:lnTo>
                  <a:lnTo>
                    <a:pt x="0" y="690"/>
                  </a:lnTo>
                  <a:lnTo>
                    <a:pt x="0" y="22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7" name="Freeform 67"/>
            <p:cNvSpPr>
              <a:spLocks/>
            </p:cNvSpPr>
            <p:nvPr/>
          </p:nvSpPr>
          <p:spPr bwMode="auto">
            <a:xfrm>
              <a:off x="1950" y="2407"/>
              <a:ext cx="802" cy="466"/>
            </a:xfrm>
            <a:custGeom>
              <a:avLst/>
              <a:gdLst>
                <a:gd name="T0" fmla="*/ 406 w 802"/>
                <a:gd name="T1" fmla="*/ 466 h 466"/>
                <a:gd name="T2" fmla="*/ 0 w 802"/>
                <a:gd name="T3" fmla="*/ 224 h 466"/>
                <a:gd name="T4" fmla="*/ 398 w 802"/>
                <a:gd name="T5" fmla="*/ 0 h 466"/>
                <a:gd name="T6" fmla="*/ 802 w 802"/>
                <a:gd name="T7" fmla="*/ 240 h 466"/>
                <a:gd name="T8" fmla="*/ 406 w 802"/>
                <a:gd name="T9" fmla="*/ 466 h 466"/>
              </a:gdLst>
              <a:ahLst/>
              <a:cxnLst>
                <a:cxn ang="0">
                  <a:pos x="T0" y="T1"/>
                </a:cxn>
                <a:cxn ang="0">
                  <a:pos x="T2" y="T3"/>
                </a:cxn>
                <a:cxn ang="0">
                  <a:pos x="T4" y="T5"/>
                </a:cxn>
                <a:cxn ang="0">
                  <a:pos x="T6" y="T7"/>
                </a:cxn>
                <a:cxn ang="0">
                  <a:pos x="T8" y="T9"/>
                </a:cxn>
              </a:cxnLst>
              <a:rect l="0" t="0" r="r" b="b"/>
              <a:pathLst>
                <a:path w="802" h="466">
                  <a:moveTo>
                    <a:pt x="406" y="466"/>
                  </a:moveTo>
                  <a:lnTo>
                    <a:pt x="0" y="224"/>
                  </a:lnTo>
                  <a:lnTo>
                    <a:pt x="398" y="0"/>
                  </a:lnTo>
                  <a:lnTo>
                    <a:pt x="802" y="240"/>
                  </a:lnTo>
                  <a:lnTo>
                    <a:pt x="406" y="46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8" name="Freeform 68"/>
            <p:cNvSpPr>
              <a:spLocks/>
            </p:cNvSpPr>
            <p:nvPr/>
          </p:nvSpPr>
          <p:spPr bwMode="auto">
            <a:xfrm>
              <a:off x="1950" y="2631"/>
              <a:ext cx="406" cy="706"/>
            </a:xfrm>
            <a:custGeom>
              <a:avLst/>
              <a:gdLst>
                <a:gd name="T0" fmla="*/ 406 w 406"/>
                <a:gd name="T1" fmla="*/ 706 h 706"/>
                <a:gd name="T2" fmla="*/ 0 w 406"/>
                <a:gd name="T3" fmla="*/ 466 h 706"/>
                <a:gd name="T4" fmla="*/ 0 w 406"/>
                <a:gd name="T5" fmla="*/ 0 h 706"/>
                <a:gd name="T6" fmla="*/ 406 w 406"/>
                <a:gd name="T7" fmla="*/ 242 h 706"/>
                <a:gd name="T8" fmla="*/ 406 w 406"/>
                <a:gd name="T9" fmla="*/ 706 h 706"/>
              </a:gdLst>
              <a:ahLst/>
              <a:cxnLst>
                <a:cxn ang="0">
                  <a:pos x="T0" y="T1"/>
                </a:cxn>
                <a:cxn ang="0">
                  <a:pos x="T2" y="T3"/>
                </a:cxn>
                <a:cxn ang="0">
                  <a:pos x="T4" y="T5"/>
                </a:cxn>
                <a:cxn ang="0">
                  <a:pos x="T6" y="T7"/>
                </a:cxn>
                <a:cxn ang="0">
                  <a:pos x="T8" y="T9"/>
                </a:cxn>
              </a:cxnLst>
              <a:rect l="0" t="0" r="r" b="b"/>
              <a:pathLst>
                <a:path w="406" h="706">
                  <a:moveTo>
                    <a:pt x="406" y="706"/>
                  </a:moveTo>
                  <a:lnTo>
                    <a:pt x="0" y="466"/>
                  </a:lnTo>
                  <a:lnTo>
                    <a:pt x="0" y="0"/>
                  </a:lnTo>
                  <a:lnTo>
                    <a:pt x="406" y="242"/>
                  </a:lnTo>
                  <a:lnTo>
                    <a:pt x="406" y="70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9" name="Freeform 69"/>
            <p:cNvSpPr>
              <a:spLocks/>
            </p:cNvSpPr>
            <p:nvPr/>
          </p:nvSpPr>
          <p:spPr bwMode="auto">
            <a:xfrm>
              <a:off x="2356" y="2647"/>
              <a:ext cx="396" cy="690"/>
            </a:xfrm>
            <a:custGeom>
              <a:avLst/>
              <a:gdLst>
                <a:gd name="T0" fmla="*/ 0 w 396"/>
                <a:gd name="T1" fmla="*/ 226 h 690"/>
                <a:gd name="T2" fmla="*/ 396 w 396"/>
                <a:gd name="T3" fmla="*/ 0 h 690"/>
                <a:gd name="T4" fmla="*/ 396 w 396"/>
                <a:gd name="T5" fmla="*/ 466 h 690"/>
                <a:gd name="T6" fmla="*/ 0 w 396"/>
                <a:gd name="T7" fmla="*/ 690 h 690"/>
                <a:gd name="T8" fmla="*/ 0 w 396"/>
                <a:gd name="T9" fmla="*/ 226 h 690"/>
              </a:gdLst>
              <a:ahLst/>
              <a:cxnLst>
                <a:cxn ang="0">
                  <a:pos x="T0" y="T1"/>
                </a:cxn>
                <a:cxn ang="0">
                  <a:pos x="T2" y="T3"/>
                </a:cxn>
                <a:cxn ang="0">
                  <a:pos x="T4" y="T5"/>
                </a:cxn>
                <a:cxn ang="0">
                  <a:pos x="T6" y="T7"/>
                </a:cxn>
                <a:cxn ang="0">
                  <a:pos x="T8" y="T9"/>
                </a:cxn>
              </a:cxnLst>
              <a:rect l="0" t="0" r="r" b="b"/>
              <a:pathLst>
                <a:path w="396" h="690">
                  <a:moveTo>
                    <a:pt x="0" y="226"/>
                  </a:moveTo>
                  <a:lnTo>
                    <a:pt x="396" y="0"/>
                  </a:lnTo>
                  <a:lnTo>
                    <a:pt x="396" y="466"/>
                  </a:lnTo>
                  <a:lnTo>
                    <a:pt x="0" y="690"/>
                  </a:lnTo>
                  <a:lnTo>
                    <a:pt x="0" y="22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0" name="Freeform 70"/>
            <p:cNvSpPr>
              <a:spLocks/>
            </p:cNvSpPr>
            <p:nvPr/>
          </p:nvSpPr>
          <p:spPr bwMode="auto">
            <a:xfrm>
              <a:off x="2750" y="2421"/>
              <a:ext cx="802" cy="466"/>
            </a:xfrm>
            <a:custGeom>
              <a:avLst/>
              <a:gdLst>
                <a:gd name="T0" fmla="*/ 406 w 802"/>
                <a:gd name="T1" fmla="*/ 466 h 466"/>
                <a:gd name="T2" fmla="*/ 0 w 802"/>
                <a:gd name="T3" fmla="*/ 224 h 466"/>
                <a:gd name="T4" fmla="*/ 398 w 802"/>
                <a:gd name="T5" fmla="*/ 0 h 466"/>
                <a:gd name="T6" fmla="*/ 802 w 802"/>
                <a:gd name="T7" fmla="*/ 240 h 466"/>
                <a:gd name="T8" fmla="*/ 406 w 802"/>
                <a:gd name="T9" fmla="*/ 466 h 466"/>
              </a:gdLst>
              <a:ahLst/>
              <a:cxnLst>
                <a:cxn ang="0">
                  <a:pos x="T0" y="T1"/>
                </a:cxn>
                <a:cxn ang="0">
                  <a:pos x="T2" y="T3"/>
                </a:cxn>
                <a:cxn ang="0">
                  <a:pos x="T4" y="T5"/>
                </a:cxn>
                <a:cxn ang="0">
                  <a:pos x="T6" y="T7"/>
                </a:cxn>
                <a:cxn ang="0">
                  <a:pos x="T8" y="T9"/>
                </a:cxn>
              </a:cxnLst>
              <a:rect l="0" t="0" r="r" b="b"/>
              <a:pathLst>
                <a:path w="802" h="466">
                  <a:moveTo>
                    <a:pt x="406" y="466"/>
                  </a:moveTo>
                  <a:lnTo>
                    <a:pt x="0" y="224"/>
                  </a:lnTo>
                  <a:lnTo>
                    <a:pt x="398" y="0"/>
                  </a:lnTo>
                  <a:lnTo>
                    <a:pt x="802" y="240"/>
                  </a:lnTo>
                  <a:lnTo>
                    <a:pt x="406" y="46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1" name="Freeform 71"/>
            <p:cNvSpPr>
              <a:spLocks/>
            </p:cNvSpPr>
            <p:nvPr/>
          </p:nvSpPr>
          <p:spPr bwMode="auto">
            <a:xfrm>
              <a:off x="2750" y="2645"/>
              <a:ext cx="406" cy="708"/>
            </a:xfrm>
            <a:custGeom>
              <a:avLst/>
              <a:gdLst>
                <a:gd name="T0" fmla="*/ 406 w 406"/>
                <a:gd name="T1" fmla="*/ 708 h 708"/>
                <a:gd name="T2" fmla="*/ 0 w 406"/>
                <a:gd name="T3" fmla="*/ 466 h 708"/>
                <a:gd name="T4" fmla="*/ 0 w 406"/>
                <a:gd name="T5" fmla="*/ 0 h 708"/>
                <a:gd name="T6" fmla="*/ 406 w 406"/>
                <a:gd name="T7" fmla="*/ 242 h 708"/>
                <a:gd name="T8" fmla="*/ 406 w 406"/>
                <a:gd name="T9" fmla="*/ 708 h 708"/>
              </a:gdLst>
              <a:ahLst/>
              <a:cxnLst>
                <a:cxn ang="0">
                  <a:pos x="T0" y="T1"/>
                </a:cxn>
                <a:cxn ang="0">
                  <a:pos x="T2" y="T3"/>
                </a:cxn>
                <a:cxn ang="0">
                  <a:pos x="T4" y="T5"/>
                </a:cxn>
                <a:cxn ang="0">
                  <a:pos x="T6" y="T7"/>
                </a:cxn>
                <a:cxn ang="0">
                  <a:pos x="T8" y="T9"/>
                </a:cxn>
              </a:cxnLst>
              <a:rect l="0" t="0" r="r" b="b"/>
              <a:pathLst>
                <a:path w="406" h="708">
                  <a:moveTo>
                    <a:pt x="406" y="708"/>
                  </a:moveTo>
                  <a:lnTo>
                    <a:pt x="0" y="466"/>
                  </a:lnTo>
                  <a:lnTo>
                    <a:pt x="0" y="0"/>
                  </a:lnTo>
                  <a:lnTo>
                    <a:pt x="406" y="242"/>
                  </a:lnTo>
                  <a:lnTo>
                    <a:pt x="406" y="708"/>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2" name="Freeform 72"/>
            <p:cNvSpPr>
              <a:spLocks/>
            </p:cNvSpPr>
            <p:nvPr/>
          </p:nvSpPr>
          <p:spPr bwMode="auto">
            <a:xfrm>
              <a:off x="3156" y="2661"/>
              <a:ext cx="396" cy="692"/>
            </a:xfrm>
            <a:custGeom>
              <a:avLst/>
              <a:gdLst>
                <a:gd name="T0" fmla="*/ 0 w 396"/>
                <a:gd name="T1" fmla="*/ 226 h 692"/>
                <a:gd name="T2" fmla="*/ 396 w 396"/>
                <a:gd name="T3" fmla="*/ 0 h 692"/>
                <a:gd name="T4" fmla="*/ 396 w 396"/>
                <a:gd name="T5" fmla="*/ 466 h 692"/>
                <a:gd name="T6" fmla="*/ 0 w 396"/>
                <a:gd name="T7" fmla="*/ 692 h 692"/>
                <a:gd name="T8" fmla="*/ 0 w 396"/>
                <a:gd name="T9" fmla="*/ 226 h 692"/>
              </a:gdLst>
              <a:ahLst/>
              <a:cxnLst>
                <a:cxn ang="0">
                  <a:pos x="T0" y="T1"/>
                </a:cxn>
                <a:cxn ang="0">
                  <a:pos x="T2" y="T3"/>
                </a:cxn>
                <a:cxn ang="0">
                  <a:pos x="T4" y="T5"/>
                </a:cxn>
                <a:cxn ang="0">
                  <a:pos x="T6" y="T7"/>
                </a:cxn>
                <a:cxn ang="0">
                  <a:pos x="T8" y="T9"/>
                </a:cxn>
              </a:cxnLst>
              <a:rect l="0" t="0" r="r" b="b"/>
              <a:pathLst>
                <a:path w="396" h="692">
                  <a:moveTo>
                    <a:pt x="0" y="226"/>
                  </a:moveTo>
                  <a:lnTo>
                    <a:pt x="396" y="0"/>
                  </a:lnTo>
                  <a:lnTo>
                    <a:pt x="396" y="466"/>
                  </a:lnTo>
                  <a:lnTo>
                    <a:pt x="0" y="692"/>
                  </a:lnTo>
                  <a:lnTo>
                    <a:pt x="0" y="22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3" name="Freeform 73"/>
            <p:cNvSpPr>
              <a:spLocks/>
            </p:cNvSpPr>
            <p:nvPr/>
          </p:nvSpPr>
          <p:spPr bwMode="auto">
            <a:xfrm>
              <a:off x="2350" y="2647"/>
              <a:ext cx="802" cy="466"/>
            </a:xfrm>
            <a:custGeom>
              <a:avLst/>
              <a:gdLst>
                <a:gd name="T0" fmla="*/ 406 w 802"/>
                <a:gd name="T1" fmla="*/ 466 h 466"/>
                <a:gd name="T2" fmla="*/ 0 w 802"/>
                <a:gd name="T3" fmla="*/ 224 h 466"/>
                <a:gd name="T4" fmla="*/ 398 w 802"/>
                <a:gd name="T5" fmla="*/ 0 h 466"/>
                <a:gd name="T6" fmla="*/ 802 w 802"/>
                <a:gd name="T7" fmla="*/ 240 h 466"/>
                <a:gd name="T8" fmla="*/ 406 w 802"/>
                <a:gd name="T9" fmla="*/ 466 h 466"/>
              </a:gdLst>
              <a:ahLst/>
              <a:cxnLst>
                <a:cxn ang="0">
                  <a:pos x="T0" y="T1"/>
                </a:cxn>
                <a:cxn ang="0">
                  <a:pos x="T2" y="T3"/>
                </a:cxn>
                <a:cxn ang="0">
                  <a:pos x="T4" y="T5"/>
                </a:cxn>
                <a:cxn ang="0">
                  <a:pos x="T6" y="T7"/>
                </a:cxn>
                <a:cxn ang="0">
                  <a:pos x="T8" y="T9"/>
                </a:cxn>
              </a:cxnLst>
              <a:rect l="0" t="0" r="r" b="b"/>
              <a:pathLst>
                <a:path w="802" h="466">
                  <a:moveTo>
                    <a:pt x="406" y="466"/>
                  </a:moveTo>
                  <a:lnTo>
                    <a:pt x="0" y="224"/>
                  </a:lnTo>
                  <a:lnTo>
                    <a:pt x="398" y="0"/>
                  </a:lnTo>
                  <a:lnTo>
                    <a:pt x="802" y="240"/>
                  </a:lnTo>
                  <a:lnTo>
                    <a:pt x="406" y="46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4" name="Freeform 74"/>
            <p:cNvSpPr>
              <a:spLocks/>
            </p:cNvSpPr>
            <p:nvPr/>
          </p:nvSpPr>
          <p:spPr bwMode="auto">
            <a:xfrm>
              <a:off x="2350" y="2871"/>
              <a:ext cx="406" cy="706"/>
            </a:xfrm>
            <a:custGeom>
              <a:avLst/>
              <a:gdLst>
                <a:gd name="T0" fmla="*/ 406 w 406"/>
                <a:gd name="T1" fmla="*/ 706 h 706"/>
                <a:gd name="T2" fmla="*/ 0 w 406"/>
                <a:gd name="T3" fmla="*/ 466 h 706"/>
                <a:gd name="T4" fmla="*/ 0 w 406"/>
                <a:gd name="T5" fmla="*/ 0 h 706"/>
                <a:gd name="T6" fmla="*/ 406 w 406"/>
                <a:gd name="T7" fmla="*/ 242 h 706"/>
                <a:gd name="T8" fmla="*/ 406 w 406"/>
                <a:gd name="T9" fmla="*/ 706 h 706"/>
              </a:gdLst>
              <a:ahLst/>
              <a:cxnLst>
                <a:cxn ang="0">
                  <a:pos x="T0" y="T1"/>
                </a:cxn>
                <a:cxn ang="0">
                  <a:pos x="T2" y="T3"/>
                </a:cxn>
                <a:cxn ang="0">
                  <a:pos x="T4" y="T5"/>
                </a:cxn>
                <a:cxn ang="0">
                  <a:pos x="T6" y="T7"/>
                </a:cxn>
                <a:cxn ang="0">
                  <a:pos x="T8" y="T9"/>
                </a:cxn>
              </a:cxnLst>
              <a:rect l="0" t="0" r="r" b="b"/>
              <a:pathLst>
                <a:path w="406" h="706">
                  <a:moveTo>
                    <a:pt x="406" y="706"/>
                  </a:moveTo>
                  <a:lnTo>
                    <a:pt x="0" y="466"/>
                  </a:lnTo>
                  <a:lnTo>
                    <a:pt x="0" y="0"/>
                  </a:lnTo>
                  <a:lnTo>
                    <a:pt x="406" y="242"/>
                  </a:lnTo>
                  <a:lnTo>
                    <a:pt x="406" y="70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5" name="Freeform 75"/>
            <p:cNvSpPr>
              <a:spLocks/>
            </p:cNvSpPr>
            <p:nvPr/>
          </p:nvSpPr>
          <p:spPr bwMode="auto">
            <a:xfrm>
              <a:off x="2756" y="2887"/>
              <a:ext cx="396" cy="690"/>
            </a:xfrm>
            <a:custGeom>
              <a:avLst/>
              <a:gdLst>
                <a:gd name="T0" fmla="*/ 0 w 396"/>
                <a:gd name="T1" fmla="*/ 226 h 690"/>
                <a:gd name="T2" fmla="*/ 396 w 396"/>
                <a:gd name="T3" fmla="*/ 0 h 690"/>
                <a:gd name="T4" fmla="*/ 396 w 396"/>
                <a:gd name="T5" fmla="*/ 466 h 690"/>
                <a:gd name="T6" fmla="*/ 0 w 396"/>
                <a:gd name="T7" fmla="*/ 690 h 690"/>
                <a:gd name="T8" fmla="*/ 0 w 396"/>
                <a:gd name="T9" fmla="*/ 226 h 690"/>
              </a:gdLst>
              <a:ahLst/>
              <a:cxnLst>
                <a:cxn ang="0">
                  <a:pos x="T0" y="T1"/>
                </a:cxn>
                <a:cxn ang="0">
                  <a:pos x="T2" y="T3"/>
                </a:cxn>
                <a:cxn ang="0">
                  <a:pos x="T4" y="T5"/>
                </a:cxn>
                <a:cxn ang="0">
                  <a:pos x="T6" y="T7"/>
                </a:cxn>
                <a:cxn ang="0">
                  <a:pos x="T8" y="T9"/>
                </a:cxn>
              </a:cxnLst>
              <a:rect l="0" t="0" r="r" b="b"/>
              <a:pathLst>
                <a:path w="396" h="690">
                  <a:moveTo>
                    <a:pt x="0" y="226"/>
                  </a:moveTo>
                  <a:lnTo>
                    <a:pt x="396" y="0"/>
                  </a:lnTo>
                  <a:lnTo>
                    <a:pt x="396" y="466"/>
                  </a:lnTo>
                  <a:lnTo>
                    <a:pt x="0" y="690"/>
                  </a:lnTo>
                  <a:lnTo>
                    <a:pt x="0" y="22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6" name="Freeform 76"/>
            <p:cNvSpPr>
              <a:spLocks/>
            </p:cNvSpPr>
            <p:nvPr/>
          </p:nvSpPr>
          <p:spPr bwMode="auto">
            <a:xfrm>
              <a:off x="1950" y="1949"/>
              <a:ext cx="802" cy="468"/>
            </a:xfrm>
            <a:custGeom>
              <a:avLst/>
              <a:gdLst>
                <a:gd name="T0" fmla="*/ 406 w 802"/>
                <a:gd name="T1" fmla="*/ 468 h 468"/>
                <a:gd name="T2" fmla="*/ 0 w 802"/>
                <a:gd name="T3" fmla="*/ 226 h 468"/>
                <a:gd name="T4" fmla="*/ 398 w 802"/>
                <a:gd name="T5" fmla="*/ 0 h 468"/>
                <a:gd name="T6" fmla="*/ 802 w 802"/>
                <a:gd name="T7" fmla="*/ 242 h 468"/>
                <a:gd name="T8" fmla="*/ 406 w 802"/>
                <a:gd name="T9" fmla="*/ 468 h 468"/>
              </a:gdLst>
              <a:ahLst/>
              <a:cxnLst>
                <a:cxn ang="0">
                  <a:pos x="T0" y="T1"/>
                </a:cxn>
                <a:cxn ang="0">
                  <a:pos x="T2" y="T3"/>
                </a:cxn>
                <a:cxn ang="0">
                  <a:pos x="T4" y="T5"/>
                </a:cxn>
                <a:cxn ang="0">
                  <a:pos x="T6" y="T7"/>
                </a:cxn>
                <a:cxn ang="0">
                  <a:pos x="T8" y="T9"/>
                </a:cxn>
              </a:cxnLst>
              <a:rect l="0" t="0" r="r" b="b"/>
              <a:pathLst>
                <a:path w="802" h="468">
                  <a:moveTo>
                    <a:pt x="406" y="468"/>
                  </a:moveTo>
                  <a:lnTo>
                    <a:pt x="0" y="226"/>
                  </a:lnTo>
                  <a:lnTo>
                    <a:pt x="398" y="0"/>
                  </a:lnTo>
                  <a:lnTo>
                    <a:pt x="802" y="242"/>
                  </a:lnTo>
                  <a:lnTo>
                    <a:pt x="406" y="468"/>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7" name="Freeform 77"/>
            <p:cNvSpPr>
              <a:spLocks/>
            </p:cNvSpPr>
            <p:nvPr/>
          </p:nvSpPr>
          <p:spPr bwMode="auto">
            <a:xfrm>
              <a:off x="1950" y="2175"/>
              <a:ext cx="406" cy="706"/>
            </a:xfrm>
            <a:custGeom>
              <a:avLst/>
              <a:gdLst>
                <a:gd name="T0" fmla="*/ 406 w 406"/>
                <a:gd name="T1" fmla="*/ 706 h 706"/>
                <a:gd name="T2" fmla="*/ 0 w 406"/>
                <a:gd name="T3" fmla="*/ 464 h 706"/>
                <a:gd name="T4" fmla="*/ 0 w 406"/>
                <a:gd name="T5" fmla="*/ 0 h 706"/>
                <a:gd name="T6" fmla="*/ 406 w 406"/>
                <a:gd name="T7" fmla="*/ 242 h 706"/>
                <a:gd name="T8" fmla="*/ 406 w 406"/>
                <a:gd name="T9" fmla="*/ 706 h 706"/>
              </a:gdLst>
              <a:ahLst/>
              <a:cxnLst>
                <a:cxn ang="0">
                  <a:pos x="T0" y="T1"/>
                </a:cxn>
                <a:cxn ang="0">
                  <a:pos x="T2" y="T3"/>
                </a:cxn>
                <a:cxn ang="0">
                  <a:pos x="T4" y="T5"/>
                </a:cxn>
                <a:cxn ang="0">
                  <a:pos x="T6" y="T7"/>
                </a:cxn>
                <a:cxn ang="0">
                  <a:pos x="T8" y="T9"/>
                </a:cxn>
              </a:cxnLst>
              <a:rect l="0" t="0" r="r" b="b"/>
              <a:pathLst>
                <a:path w="406" h="706">
                  <a:moveTo>
                    <a:pt x="406" y="706"/>
                  </a:moveTo>
                  <a:lnTo>
                    <a:pt x="0" y="464"/>
                  </a:lnTo>
                  <a:lnTo>
                    <a:pt x="0" y="0"/>
                  </a:lnTo>
                  <a:lnTo>
                    <a:pt x="406" y="242"/>
                  </a:lnTo>
                  <a:lnTo>
                    <a:pt x="406" y="70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8" name="Freeform 78"/>
            <p:cNvSpPr>
              <a:spLocks/>
            </p:cNvSpPr>
            <p:nvPr/>
          </p:nvSpPr>
          <p:spPr bwMode="auto">
            <a:xfrm>
              <a:off x="2356" y="2191"/>
              <a:ext cx="396" cy="690"/>
            </a:xfrm>
            <a:custGeom>
              <a:avLst/>
              <a:gdLst>
                <a:gd name="T0" fmla="*/ 0 w 396"/>
                <a:gd name="T1" fmla="*/ 226 h 690"/>
                <a:gd name="T2" fmla="*/ 396 w 396"/>
                <a:gd name="T3" fmla="*/ 0 h 690"/>
                <a:gd name="T4" fmla="*/ 396 w 396"/>
                <a:gd name="T5" fmla="*/ 466 h 690"/>
                <a:gd name="T6" fmla="*/ 0 w 396"/>
                <a:gd name="T7" fmla="*/ 690 h 690"/>
                <a:gd name="T8" fmla="*/ 0 w 396"/>
                <a:gd name="T9" fmla="*/ 226 h 690"/>
              </a:gdLst>
              <a:ahLst/>
              <a:cxnLst>
                <a:cxn ang="0">
                  <a:pos x="T0" y="T1"/>
                </a:cxn>
                <a:cxn ang="0">
                  <a:pos x="T2" y="T3"/>
                </a:cxn>
                <a:cxn ang="0">
                  <a:pos x="T4" y="T5"/>
                </a:cxn>
                <a:cxn ang="0">
                  <a:pos x="T6" y="T7"/>
                </a:cxn>
                <a:cxn ang="0">
                  <a:pos x="T8" y="T9"/>
                </a:cxn>
              </a:cxnLst>
              <a:rect l="0" t="0" r="r" b="b"/>
              <a:pathLst>
                <a:path w="396" h="690">
                  <a:moveTo>
                    <a:pt x="0" y="226"/>
                  </a:moveTo>
                  <a:lnTo>
                    <a:pt x="396" y="0"/>
                  </a:lnTo>
                  <a:lnTo>
                    <a:pt x="396" y="466"/>
                  </a:lnTo>
                  <a:lnTo>
                    <a:pt x="0" y="690"/>
                  </a:lnTo>
                  <a:lnTo>
                    <a:pt x="0" y="22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9" name="Freeform 79"/>
            <p:cNvSpPr>
              <a:spLocks/>
            </p:cNvSpPr>
            <p:nvPr/>
          </p:nvSpPr>
          <p:spPr bwMode="auto">
            <a:xfrm>
              <a:off x="2750" y="1965"/>
              <a:ext cx="802" cy="466"/>
            </a:xfrm>
            <a:custGeom>
              <a:avLst/>
              <a:gdLst>
                <a:gd name="T0" fmla="*/ 406 w 802"/>
                <a:gd name="T1" fmla="*/ 466 h 466"/>
                <a:gd name="T2" fmla="*/ 0 w 802"/>
                <a:gd name="T3" fmla="*/ 224 h 466"/>
                <a:gd name="T4" fmla="*/ 398 w 802"/>
                <a:gd name="T5" fmla="*/ 0 h 466"/>
                <a:gd name="T6" fmla="*/ 802 w 802"/>
                <a:gd name="T7" fmla="*/ 240 h 466"/>
                <a:gd name="T8" fmla="*/ 406 w 802"/>
                <a:gd name="T9" fmla="*/ 466 h 466"/>
              </a:gdLst>
              <a:ahLst/>
              <a:cxnLst>
                <a:cxn ang="0">
                  <a:pos x="T0" y="T1"/>
                </a:cxn>
                <a:cxn ang="0">
                  <a:pos x="T2" y="T3"/>
                </a:cxn>
                <a:cxn ang="0">
                  <a:pos x="T4" y="T5"/>
                </a:cxn>
                <a:cxn ang="0">
                  <a:pos x="T6" y="T7"/>
                </a:cxn>
                <a:cxn ang="0">
                  <a:pos x="T8" y="T9"/>
                </a:cxn>
              </a:cxnLst>
              <a:rect l="0" t="0" r="r" b="b"/>
              <a:pathLst>
                <a:path w="802" h="466">
                  <a:moveTo>
                    <a:pt x="406" y="466"/>
                  </a:moveTo>
                  <a:lnTo>
                    <a:pt x="0" y="224"/>
                  </a:lnTo>
                  <a:lnTo>
                    <a:pt x="398" y="0"/>
                  </a:lnTo>
                  <a:lnTo>
                    <a:pt x="802" y="240"/>
                  </a:lnTo>
                  <a:lnTo>
                    <a:pt x="406" y="46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0" name="Freeform 80"/>
            <p:cNvSpPr>
              <a:spLocks/>
            </p:cNvSpPr>
            <p:nvPr/>
          </p:nvSpPr>
          <p:spPr bwMode="auto">
            <a:xfrm>
              <a:off x="2750" y="2189"/>
              <a:ext cx="406" cy="706"/>
            </a:xfrm>
            <a:custGeom>
              <a:avLst/>
              <a:gdLst>
                <a:gd name="T0" fmla="*/ 406 w 406"/>
                <a:gd name="T1" fmla="*/ 706 h 706"/>
                <a:gd name="T2" fmla="*/ 0 w 406"/>
                <a:gd name="T3" fmla="*/ 466 h 706"/>
                <a:gd name="T4" fmla="*/ 0 w 406"/>
                <a:gd name="T5" fmla="*/ 0 h 706"/>
                <a:gd name="T6" fmla="*/ 406 w 406"/>
                <a:gd name="T7" fmla="*/ 242 h 706"/>
                <a:gd name="T8" fmla="*/ 406 w 406"/>
                <a:gd name="T9" fmla="*/ 706 h 706"/>
              </a:gdLst>
              <a:ahLst/>
              <a:cxnLst>
                <a:cxn ang="0">
                  <a:pos x="T0" y="T1"/>
                </a:cxn>
                <a:cxn ang="0">
                  <a:pos x="T2" y="T3"/>
                </a:cxn>
                <a:cxn ang="0">
                  <a:pos x="T4" y="T5"/>
                </a:cxn>
                <a:cxn ang="0">
                  <a:pos x="T6" y="T7"/>
                </a:cxn>
                <a:cxn ang="0">
                  <a:pos x="T8" y="T9"/>
                </a:cxn>
              </a:cxnLst>
              <a:rect l="0" t="0" r="r" b="b"/>
              <a:pathLst>
                <a:path w="406" h="706">
                  <a:moveTo>
                    <a:pt x="406" y="706"/>
                  </a:moveTo>
                  <a:lnTo>
                    <a:pt x="0" y="466"/>
                  </a:lnTo>
                  <a:lnTo>
                    <a:pt x="0" y="0"/>
                  </a:lnTo>
                  <a:lnTo>
                    <a:pt x="406" y="242"/>
                  </a:lnTo>
                  <a:lnTo>
                    <a:pt x="406" y="70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1" name="Freeform 81"/>
            <p:cNvSpPr>
              <a:spLocks/>
            </p:cNvSpPr>
            <p:nvPr/>
          </p:nvSpPr>
          <p:spPr bwMode="auto">
            <a:xfrm>
              <a:off x="3156" y="2205"/>
              <a:ext cx="396" cy="690"/>
            </a:xfrm>
            <a:custGeom>
              <a:avLst/>
              <a:gdLst>
                <a:gd name="T0" fmla="*/ 0 w 396"/>
                <a:gd name="T1" fmla="*/ 226 h 690"/>
                <a:gd name="T2" fmla="*/ 396 w 396"/>
                <a:gd name="T3" fmla="*/ 0 h 690"/>
                <a:gd name="T4" fmla="*/ 396 w 396"/>
                <a:gd name="T5" fmla="*/ 466 h 690"/>
                <a:gd name="T6" fmla="*/ 0 w 396"/>
                <a:gd name="T7" fmla="*/ 690 h 690"/>
                <a:gd name="T8" fmla="*/ 0 w 396"/>
                <a:gd name="T9" fmla="*/ 226 h 690"/>
              </a:gdLst>
              <a:ahLst/>
              <a:cxnLst>
                <a:cxn ang="0">
                  <a:pos x="T0" y="T1"/>
                </a:cxn>
                <a:cxn ang="0">
                  <a:pos x="T2" y="T3"/>
                </a:cxn>
                <a:cxn ang="0">
                  <a:pos x="T4" y="T5"/>
                </a:cxn>
                <a:cxn ang="0">
                  <a:pos x="T6" y="T7"/>
                </a:cxn>
                <a:cxn ang="0">
                  <a:pos x="T8" y="T9"/>
                </a:cxn>
              </a:cxnLst>
              <a:rect l="0" t="0" r="r" b="b"/>
              <a:pathLst>
                <a:path w="396" h="690">
                  <a:moveTo>
                    <a:pt x="0" y="226"/>
                  </a:moveTo>
                  <a:lnTo>
                    <a:pt x="396" y="0"/>
                  </a:lnTo>
                  <a:lnTo>
                    <a:pt x="396" y="466"/>
                  </a:lnTo>
                  <a:lnTo>
                    <a:pt x="0" y="690"/>
                  </a:lnTo>
                  <a:lnTo>
                    <a:pt x="0" y="22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2" name="Freeform 82"/>
            <p:cNvSpPr>
              <a:spLocks/>
            </p:cNvSpPr>
            <p:nvPr/>
          </p:nvSpPr>
          <p:spPr bwMode="auto">
            <a:xfrm>
              <a:off x="2350" y="2189"/>
              <a:ext cx="802" cy="468"/>
            </a:xfrm>
            <a:custGeom>
              <a:avLst/>
              <a:gdLst>
                <a:gd name="T0" fmla="*/ 406 w 802"/>
                <a:gd name="T1" fmla="*/ 468 h 468"/>
                <a:gd name="T2" fmla="*/ 0 w 802"/>
                <a:gd name="T3" fmla="*/ 226 h 468"/>
                <a:gd name="T4" fmla="*/ 398 w 802"/>
                <a:gd name="T5" fmla="*/ 0 h 468"/>
                <a:gd name="T6" fmla="*/ 802 w 802"/>
                <a:gd name="T7" fmla="*/ 242 h 468"/>
                <a:gd name="T8" fmla="*/ 406 w 802"/>
                <a:gd name="T9" fmla="*/ 468 h 468"/>
              </a:gdLst>
              <a:ahLst/>
              <a:cxnLst>
                <a:cxn ang="0">
                  <a:pos x="T0" y="T1"/>
                </a:cxn>
                <a:cxn ang="0">
                  <a:pos x="T2" y="T3"/>
                </a:cxn>
                <a:cxn ang="0">
                  <a:pos x="T4" y="T5"/>
                </a:cxn>
                <a:cxn ang="0">
                  <a:pos x="T6" y="T7"/>
                </a:cxn>
                <a:cxn ang="0">
                  <a:pos x="T8" y="T9"/>
                </a:cxn>
              </a:cxnLst>
              <a:rect l="0" t="0" r="r" b="b"/>
              <a:pathLst>
                <a:path w="802" h="468">
                  <a:moveTo>
                    <a:pt x="406" y="468"/>
                  </a:moveTo>
                  <a:lnTo>
                    <a:pt x="0" y="226"/>
                  </a:lnTo>
                  <a:lnTo>
                    <a:pt x="398" y="0"/>
                  </a:lnTo>
                  <a:lnTo>
                    <a:pt x="802" y="242"/>
                  </a:lnTo>
                  <a:lnTo>
                    <a:pt x="406" y="468"/>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3" name="Freeform 83"/>
            <p:cNvSpPr>
              <a:spLocks/>
            </p:cNvSpPr>
            <p:nvPr/>
          </p:nvSpPr>
          <p:spPr bwMode="auto">
            <a:xfrm>
              <a:off x="2350" y="2415"/>
              <a:ext cx="406" cy="706"/>
            </a:xfrm>
            <a:custGeom>
              <a:avLst/>
              <a:gdLst>
                <a:gd name="T0" fmla="*/ 406 w 406"/>
                <a:gd name="T1" fmla="*/ 706 h 706"/>
                <a:gd name="T2" fmla="*/ 0 w 406"/>
                <a:gd name="T3" fmla="*/ 464 h 706"/>
                <a:gd name="T4" fmla="*/ 0 w 406"/>
                <a:gd name="T5" fmla="*/ 0 h 706"/>
                <a:gd name="T6" fmla="*/ 406 w 406"/>
                <a:gd name="T7" fmla="*/ 242 h 706"/>
                <a:gd name="T8" fmla="*/ 406 w 406"/>
                <a:gd name="T9" fmla="*/ 706 h 706"/>
              </a:gdLst>
              <a:ahLst/>
              <a:cxnLst>
                <a:cxn ang="0">
                  <a:pos x="T0" y="T1"/>
                </a:cxn>
                <a:cxn ang="0">
                  <a:pos x="T2" y="T3"/>
                </a:cxn>
                <a:cxn ang="0">
                  <a:pos x="T4" y="T5"/>
                </a:cxn>
                <a:cxn ang="0">
                  <a:pos x="T6" y="T7"/>
                </a:cxn>
                <a:cxn ang="0">
                  <a:pos x="T8" y="T9"/>
                </a:cxn>
              </a:cxnLst>
              <a:rect l="0" t="0" r="r" b="b"/>
              <a:pathLst>
                <a:path w="406" h="706">
                  <a:moveTo>
                    <a:pt x="406" y="706"/>
                  </a:moveTo>
                  <a:lnTo>
                    <a:pt x="0" y="464"/>
                  </a:lnTo>
                  <a:lnTo>
                    <a:pt x="0" y="0"/>
                  </a:lnTo>
                  <a:lnTo>
                    <a:pt x="406" y="242"/>
                  </a:lnTo>
                  <a:lnTo>
                    <a:pt x="406" y="70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4" name="Freeform 84"/>
            <p:cNvSpPr>
              <a:spLocks/>
            </p:cNvSpPr>
            <p:nvPr/>
          </p:nvSpPr>
          <p:spPr bwMode="auto">
            <a:xfrm>
              <a:off x="2756" y="2431"/>
              <a:ext cx="396" cy="690"/>
            </a:xfrm>
            <a:custGeom>
              <a:avLst/>
              <a:gdLst>
                <a:gd name="T0" fmla="*/ 0 w 396"/>
                <a:gd name="T1" fmla="*/ 226 h 690"/>
                <a:gd name="T2" fmla="*/ 396 w 396"/>
                <a:gd name="T3" fmla="*/ 0 h 690"/>
                <a:gd name="T4" fmla="*/ 396 w 396"/>
                <a:gd name="T5" fmla="*/ 466 h 690"/>
                <a:gd name="T6" fmla="*/ 0 w 396"/>
                <a:gd name="T7" fmla="*/ 690 h 690"/>
                <a:gd name="T8" fmla="*/ 0 w 396"/>
                <a:gd name="T9" fmla="*/ 226 h 690"/>
              </a:gdLst>
              <a:ahLst/>
              <a:cxnLst>
                <a:cxn ang="0">
                  <a:pos x="T0" y="T1"/>
                </a:cxn>
                <a:cxn ang="0">
                  <a:pos x="T2" y="T3"/>
                </a:cxn>
                <a:cxn ang="0">
                  <a:pos x="T4" y="T5"/>
                </a:cxn>
                <a:cxn ang="0">
                  <a:pos x="T6" y="T7"/>
                </a:cxn>
                <a:cxn ang="0">
                  <a:pos x="T8" y="T9"/>
                </a:cxn>
              </a:cxnLst>
              <a:rect l="0" t="0" r="r" b="b"/>
              <a:pathLst>
                <a:path w="396" h="690">
                  <a:moveTo>
                    <a:pt x="0" y="226"/>
                  </a:moveTo>
                  <a:lnTo>
                    <a:pt x="396" y="0"/>
                  </a:lnTo>
                  <a:lnTo>
                    <a:pt x="396" y="466"/>
                  </a:lnTo>
                  <a:lnTo>
                    <a:pt x="0" y="690"/>
                  </a:lnTo>
                  <a:lnTo>
                    <a:pt x="0" y="226"/>
                  </a:lnTo>
                  <a:close/>
                </a:path>
              </a:pathLst>
            </a:custGeom>
            <a:grp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95" name="Freeform 20"/>
          <p:cNvSpPr>
            <a:spLocks/>
          </p:cNvSpPr>
          <p:nvPr/>
        </p:nvSpPr>
        <p:spPr bwMode="auto">
          <a:xfrm>
            <a:off x="6542799" y="3649623"/>
            <a:ext cx="1014721" cy="900911"/>
          </a:xfrm>
          <a:custGeom>
            <a:avLst/>
            <a:gdLst>
              <a:gd name="T0" fmla="*/ 76 w 106"/>
              <a:gd name="T1" fmla="*/ 66 h 90"/>
              <a:gd name="T2" fmla="*/ 58 w 106"/>
              <a:gd name="T3" fmla="*/ 54 h 90"/>
              <a:gd name="T4" fmla="*/ 49 w 106"/>
              <a:gd name="T5" fmla="*/ 45 h 90"/>
              <a:gd name="T6" fmla="*/ 63 w 106"/>
              <a:gd name="T7" fmla="*/ 31 h 90"/>
              <a:gd name="T8" fmla="*/ 76 w 106"/>
              <a:gd name="T9" fmla="*/ 24 h 90"/>
              <a:gd name="T10" fmla="*/ 76 w 106"/>
              <a:gd name="T11" fmla="*/ 34 h 90"/>
              <a:gd name="T12" fmla="*/ 106 w 106"/>
              <a:gd name="T13" fmla="*/ 17 h 90"/>
              <a:gd name="T14" fmla="*/ 76 w 106"/>
              <a:gd name="T15" fmla="*/ 0 h 90"/>
              <a:gd name="T16" fmla="*/ 76 w 106"/>
              <a:gd name="T17" fmla="*/ 10 h 90"/>
              <a:gd name="T18" fmla="*/ 48 w 106"/>
              <a:gd name="T19" fmla="*/ 26 h 90"/>
              <a:gd name="T20" fmla="*/ 39 w 106"/>
              <a:gd name="T21" fmla="*/ 35 h 90"/>
              <a:gd name="T22" fmla="*/ 31 w 106"/>
              <a:gd name="T23" fmla="*/ 38 h 90"/>
              <a:gd name="T24" fmla="*/ 31 w 106"/>
              <a:gd name="T25" fmla="*/ 38 h 90"/>
              <a:gd name="T26" fmla="*/ 0 w 106"/>
              <a:gd name="T27" fmla="*/ 38 h 90"/>
              <a:gd name="T28" fmla="*/ 0 w 106"/>
              <a:gd name="T29" fmla="*/ 52 h 90"/>
              <a:gd name="T30" fmla="*/ 0 w 106"/>
              <a:gd name="T31" fmla="*/ 52 h 90"/>
              <a:gd name="T32" fmla="*/ 0 w 106"/>
              <a:gd name="T33" fmla="*/ 52 h 90"/>
              <a:gd name="T34" fmla="*/ 0 w 106"/>
              <a:gd name="T35" fmla="*/ 52 h 90"/>
              <a:gd name="T36" fmla="*/ 31 w 106"/>
              <a:gd name="T37" fmla="*/ 52 h 90"/>
              <a:gd name="T38" fmla="*/ 39 w 106"/>
              <a:gd name="T39" fmla="*/ 55 h 90"/>
              <a:gd name="T40" fmla="*/ 53 w 106"/>
              <a:gd name="T41" fmla="*/ 69 h 90"/>
              <a:gd name="T42" fmla="*/ 76 w 106"/>
              <a:gd name="T43" fmla="*/ 80 h 90"/>
              <a:gd name="T44" fmla="*/ 76 w 106"/>
              <a:gd name="T45" fmla="*/ 90 h 90"/>
              <a:gd name="T46" fmla="*/ 106 w 106"/>
              <a:gd name="T47" fmla="*/ 73 h 90"/>
              <a:gd name="T48" fmla="*/ 76 w 106"/>
              <a:gd name="T49" fmla="*/ 56 h 90"/>
              <a:gd name="T50" fmla="*/ 76 w 106"/>
              <a:gd name="T5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 h="90">
                <a:moveTo>
                  <a:pt x="76" y="66"/>
                </a:moveTo>
                <a:cubicBezTo>
                  <a:pt x="69" y="65"/>
                  <a:pt x="64" y="60"/>
                  <a:pt x="58" y="54"/>
                </a:cubicBezTo>
                <a:cubicBezTo>
                  <a:pt x="56" y="51"/>
                  <a:pt x="53" y="48"/>
                  <a:pt x="49" y="45"/>
                </a:cubicBezTo>
                <a:cubicBezTo>
                  <a:pt x="55" y="40"/>
                  <a:pt x="59" y="35"/>
                  <a:pt x="63" y="31"/>
                </a:cubicBezTo>
                <a:cubicBezTo>
                  <a:pt x="67" y="27"/>
                  <a:pt x="71" y="25"/>
                  <a:pt x="76" y="24"/>
                </a:cubicBezTo>
                <a:cubicBezTo>
                  <a:pt x="76" y="34"/>
                  <a:pt x="76" y="34"/>
                  <a:pt x="76" y="34"/>
                </a:cubicBezTo>
                <a:cubicBezTo>
                  <a:pt x="106" y="17"/>
                  <a:pt x="106" y="17"/>
                  <a:pt x="106" y="17"/>
                </a:cubicBezTo>
                <a:cubicBezTo>
                  <a:pt x="76" y="0"/>
                  <a:pt x="76" y="0"/>
                  <a:pt x="76" y="0"/>
                </a:cubicBezTo>
                <a:cubicBezTo>
                  <a:pt x="76" y="10"/>
                  <a:pt x="76" y="10"/>
                  <a:pt x="76" y="10"/>
                </a:cubicBezTo>
                <a:cubicBezTo>
                  <a:pt x="62" y="11"/>
                  <a:pt x="54" y="20"/>
                  <a:pt x="48" y="26"/>
                </a:cubicBezTo>
                <a:cubicBezTo>
                  <a:pt x="45" y="30"/>
                  <a:pt x="42" y="33"/>
                  <a:pt x="39" y="35"/>
                </a:cubicBezTo>
                <a:cubicBezTo>
                  <a:pt x="37" y="37"/>
                  <a:pt x="34" y="38"/>
                  <a:pt x="31" y="38"/>
                </a:cubicBezTo>
                <a:cubicBezTo>
                  <a:pt x="31" y="38"/>
                  <a:pt x="31" y="38"/>
                  <a:pt x="31" y="38"/>
                </a:cubicBezTo>
                <a:cubicBezTo>
                  <a:pt x="0" y="38"/>
                  <a:pt x="0" y="38"/>
                  <a:pt x="0" y="38"/>
                </a:cubicBezTo>
                <a:cubicBezTo>
                  <a:pt x="0" y="52"/>
                  <a:pt x="0" y="52"/>
                  <a:pt x="0" y="52"/>
                </a:cubicBezTo>
                <a:cubicBezTo>
                  <a:pt x="0" y="52"/>
                  <a:pt x="0" y="52"/>
                  <a:pt x="0" y="52"/>
                </a:cubicBezTo>
                <a:cubicBezTo>
                  <a:pt x="0" y="52"/>
                  <a:pt x="0" y="52"/>
                  <a:pt x="0" y="52"/>
                </a:cubicBezTo>
                <a:cubicBezTo>
                  <a:pt x="0" y="52"/>
                  <a:pt x="0" y="52"/>
                  <a:pt x="0" y="52"/>
                </a:cubicBezTo>
                <a:cubicBezTo>
                  <a:pt x="31" y="52"/>
                  <a:pt x="31" y="52"/>
                  <a:pt x="31" y="52"/>
                </a:cubicBezTo>
                <a:cubicBezTo>
                  <a:pt x="34" y="52"/>
                  <a:pt x="37" y="53"/>
                  <a:pt x="39" y="55"/>
                </a:cubicBezTo>
                <a:cubicBezTo>
                  <a:pt x="43" y="58"/>
                  <a:pt x="48" y="64"/>
                  <a:pt x="53" y="69"/>
                </a:cubicBezTo>
                <a:cubicBezTo>
                  <a:pt x="59" y="74"/>
                  <a:pt x="66" y="79"/>
                  <a:pt x="76" y="80"/>
                </a:cubicBezTo>
                <a:cubicBezTo>
                  <a:pt x="76" y="90"/>
                  <a:pt x="76" y="90"/>
                  <a:pt x="76" y="90"/>
                </a:cubicBezTo>
                <a:cubicBezTo>
                  <a:pt x="106" y="73"/>
                  <a:pt x="106" y="73"/>
                  <a:pt x="106" y="73"/>
                </a:cubicBezTo>
                <a:cubicBezTo>
                  <a:pt x="76" y="56"/>
                  <a:pt x="76" y="56"/>
                  <a:pt x="76" y="56"/>
                </a:cubicBezTo>
                <a:cubicBezTo>
                  <a:pt x="76" y="66"/>
                  <a:pt x="76" y="66"/>
                  <a:pt x="76" y="6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97" name="Title 3"/>
          <p:cNvSpPr txBox="1">
            <a:spLocks/>
          </p:cNvSpPr>
          <p:nvPr/>
        </p:nvSpPr>
        <p:spPr>
          <a:xfrm>
            <a:off x="481806"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GB"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Components of an Enhanced System</a:t>
            </a:r>
            <a:endParaRPr lang="en-US" sz="5400" b="1" dirty="0">
              <a:solidFill>
                <a:srgbClr val="473931"/>
              </a:solidFill>
            </a:endParaRPr>
          </a:p>
        </p:txBody>
      </p:sp>
      <p:sp>
        <p:nvSpPr>
          <p:cNvPr id="100" name="Freeform 15"/>
          <p:cNvSpPr>
            <a:spLocks noEditPoints="1"/>
          </p:cNvSpPr>
          <p:nvPr/>
        </p:nvSpPr>
        <p:spPr bwMode="auto">
          <a:xfrm>
            <a:off x="10125102" y="3446778"/>
            <a:ext cx="1100904" cy="1078637"/>
          </a:xfrm>
          <a:custGeom>
            <a:avLst/>
            <a:gdLst>
              <a:gd name="T0" fmla="*/ 346 w 1306"/>
              <a:gd name="T1" fmla="*/ 708 h 1278"/>
              <a:gd name="T2" fmla="*/ 346 w 1306"/>
              <a:gd name="T3" fmla="*/ 708 h 1278"/>
              <a:gd name="T4" fmla="*/ 320 w 1306"/>
              <a:gd name="T5" fmla="*/ 691 h 1278"/>
              <a:gd name="T6" fmla="*/ 250 w 1306"/>
              <a:gd name="T7" fmla="*/ 534 h 1278"/>
              <a:gd name="T8" fmla="*/ 276 w 1306"/>
              <a:gd name="T9" fmla="*/ 421 h 1278"/>
              <a:gd name="T10" fmla="*/ 277 w 1306"/>
              <a:gd name="T11" fmla="*/ 351 h 1278"/>
              <a:gd name="T12" fmla="*/ 653 w 1306"/>
              <a:gd name="T13" fmla="*/ 0 h 1278"/>
              <a:gd name="T14" fmla="*/ 1030 w 1306"/>
              <a:gd name="T15" fmla="*/ 324 h 1278"/>
              <a:gd name="T16" fmla="*/ 1035 w 1306"/>
              <a:gd name="T17" fmla="*/ 432 h 1278"/>
              <a:gd name="T18" fmla="*/ 1045 w 1306"/>
              <a:gd name="T19" fmla="*/ 596 h 1278"/>
              <a:gd name="T20" fmla="*/ 959 w 1306"/>
              <a:gd name="T21" fmla="*/ 708 h 1278"/>
              <a:gd name="T22" fmla="*/ 346 w 1306"/>
              <a:gd name="T23" fmla="*/ 708 h 1278"/>
              <a:gd name="T24" fmla="*/ 392 w 1306"/>
              <a:gd name="T25" fmla="*/ 666 h 1278"/>
              <a:gd name="T26" fmla="*/ 392 w 1306"/>
              <a:gd name="T27" fmla="*/ 666 h 1278"/>
              <a:gd name="T28" fmla="*/ 401 w 1306"/>
              <a:gd name="T29" fmla="*/ 695 h 1278"/>
              <a:gd name="T30" fmla="*/ 897 w 1306"/>
              <a:gd name="T31" fmla="*/ 714 h 1278"/>
              <a:gd name="T32" fmla="*/ 790 w 1306"/>
              <a:gd name="T33" fmla="*/ 735 h 1278"/>
              <a:gd name="T34" fmla="*/ 730 w 1306"/>
              <a:gd name="T35" fmla="*/ 771 h 1278"/>
              <a:gd name="T36" fmla="*/ 661 w 1306"/>
              <a:gd name="T37" fmla="*/ 703 h 1278"/>
              <a:gd name="T38" fmla="*/ 730 w 1306"/>
              <a:gd name="T39" fmla="*/ 634 h 1278"/>
              <a:gd name="T40" fmla="*/ 794 w 1306"/>
              <a:gd name="T41" fmla="*/ 679 h 1278"/>
              <a:gd name="T42" fmla="*/ 866 w 1306"/>
              <a:gd name="T43" fmla="*/ 665 h 1278"/>
              <a:gd name="T44" fmla="*/ 923 w 1306"/>
              <a:gd name="T45" fmla="*/ 640 h 1278"/>
              <a:gd name="T46" fmla="*/ 923 w 1306"/>
              <a:gd name="T47" fmla="*/ 640 h 1278"/>
              <a:gd name="T48" fmla="*/ 976 w 1306"/>
              <a:gd name="T49" fmla="*/ 601 h 1278"/>
              <a:gd name="T50" fmla="*/ 991 w 1306"/>
              <a:gd name="T51" fmla="*/ 580 h 1278"/>
              <a:gd name="T52" fmla="*/ 980 w 1306"/>
              <a:gd name="T53" fmla="*/ 450 h 1278"/>
              <a:gd name="T54" fmla="*/ 964 w 1306"/>
              <a:gd name="T55" fmla="*/ 435 h 1278"/>
              <a:gd name="T56" fmla="*/ 527 w 1306"/>
              <a:gd name="T57" fmla="*/ 240 h 1278"/>
              <a:gd name="T58" fmla="*/ 360 w 1306"/>
              <a:gd name="T59" fmla="*/ 430 h 1278"/>
              <a:gd name="T60" fmla="*/ 331 w 1306"/>
              <a:gd name="T61" fmla="*/ 442 h 1278"/>
              <a:gd name="T62" fmla="*/ 307 w 1306"/>
              <a:gd name="T63" fmla="*/ 532 h 1278"/>
              <a:gd name="T64" fmla="*/ 356 w 1306"/>
              <a:gd name="T65" fmla="*/ 648 h 1278"/>
              <a:gd name="T66" fmla="*/ 392 w 1306"/>
              <a:gd name="T67" fmla="*/ 666 h 1278"/>
              <a:gd name="T68" fmla="*/ 125 w 1306"/>
              <a:gd name="T69" fmla="*/ 1011 h 1278"/>
              <a:gd name="T70" fmla="*/ 125 w 1306"/>
              <a:gd name="T71" fmla="*/ 1011 h 1278"/>
              <a:gd name="T72" fmla="*/ 407 w 1306"/>
              <a:gd name="T73" fmla="*/ 905 h 1278"/>
              <a:gd name="T74" fmla="*/ 552 w 1306"/>
              <a:gd name="T75" fmla="*/ 1234 h 1278"/>
              <a:gd name="T76" fmla="*/ 591 w 1306"/>
              <a:gd name="T77" fmla="*/ 1121 h 1278"/>
              <a:gd name="T78" fmla="*/ 571 w 1306"/>
              <a:gd name="T79" fmla="*/ 1095 h 1278"/>
              <a:gd name="T80" fmla="*/ 558 w 1306"/>
              <a:gd name="T81" fmla="*/ 1026 h 1278"/>
              <a:gd name="T82" fmla="*/ 567 w 1306"/>
              <a:gd name="T83" fmla="*/ 987 h 1278"/>
              <a:gd name="T84" fmla="*/ 600 w 1306"/>
              <a:gd name="T85" fmla="*/ 973 h 1278"/>
              <a:gd name="T86" fmla="*/ 705 w 1306"/>
              <a:gd name="T87" fmla="*/ 973 h 1278"/>
              <a:gd name="T88" fmla="*/ 738 w 1306"/>
              <a:gd name="T89" fmla="*/ 987 h 1278"/>
              <a:gd name="T90" fmla="*/ 747 w 1306"/>
              <a:gd name="T91" fmla="*/ 1026 h 1278"/>
              <a:gd name="T92" fmla="*/ 734 w 1306"/>
              <a:gd name="T93" fmla="*/ 1095 h 1278"/>
              <a:gd name="T94" fmla="*/ 715 w 1306"/>
              <a:gd name="T95" fmla="*/ 1121 h 1278"/>
              <a:gd name="T96" fmla="*/ 753 w 1306"/>
              <a:gd name="T97" fmla="*/ 1234 h 1278"/>
              <a:gd name="T98" fmla="*/ 900 w 1306"/>
              <a:gd name="T99" fmla="*/ 906 h 1278"/>
              <a:gd name="T100" fmla="*/ 1180 w 1306"/>
              <a:gd name="T101" fmla="*/ 1011 h 1278"/>
              <a:gd name="T102" fmla="*/ 1306 w 1306"/>
              <a:gd name="T103" fmla="*/ 1174 h 1278"/>
              <a:gd name="T104" fmla="*/ 1306 w 1306"/>
              <a:gd name="T105" fmla="*/ 1226 h 1278"/>
              <a:gd name="T106" fmla="*/ 1253 w 1306"/>
              <a:gd name="T107" fmla="*/ 1278 h 1278"/>
              <a:gd name="T108" fmla="*/ 52 w 1306"/>
              <a:gd name="T109" fmla="*/ 1278 h 1278"/>
              <a:gd name="T110" fmla="*/ 0 w 1306"/>
              <a:gd name="T111" fmla="*/ 1226 h 1278"/>
              <a:gd name="T112" fmla="*/ 0 w 1306"/>
              <a:gd name="T113" fmla="*/ 1174 h 1278"/>
              <a:gd name="T114" fmla="*/ 125 w 1306"/>
              <a:gd name="T115" fmla="*/ 1011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06" h="1278">
                <a:moveTo>
                  <a:pt x="346" y="708"/>
                </a:moveTo>
                <a:lnTo>
                  <a:pt x="346" y="708"/>
                </a:lnTo>
                <a:cubicBezTo>
                  <a:pt x="336" y="704"/>
                  <a:pt x="328" y="698"/>
                  <a:pt x="320" y="691"/>
                </a:cubicBezTo>
                <a:cubicBezTo>
                  <a:pt x="274" y="653"/>
                  <a:pt x="252" y="592"/>
                  <a:pt x="250" y="534"/>
                </a:cubicBezTo>
                <a:cubicBezTo>
                  <a:pt x="249" y="496"/>
                  <a:pt x="255" y="453"/>
                  <a:pt x="276" y="421"/>
                </a:cubicBezTo>
                <a:cubicBezTo>
                  <a:pt x="276" y="397"/>
                  <a:pt x="276" y="355"/>
                  <a:pt x="277" y="351"/>
                </a:cubicBezTo>
                <a:cubicBezTo>
                  <a:pt x="301" y="146"/>
                  <a:pt x="411" y="0"/>
                  <a:pt x="653" y="0"/>
                </a:cubicBezTo>
                <a:cubicBezTo>
                  <a:pt x="887" y="0"/>
                  <a:pt x="1000" y="130"/>
                  <a:pt x="1030" y="324"/>
                </a:cubicBezTo>
                <a:cubicBezTo>
                  <a:pt x="1035" y="360"/>
                  <a:pt x="1034" y="396"/>
                  <a:pt x="1035" y="432"/>
                </a:cubicBezTo>
                <a:cubicBezTo>
                  <a:pt x="1060" y="480"/>
                  <a:pt x="1061" y="544"/>
                  <a:pt x="1045" y="596"/>
                </a:cubicBezTo>
                <a:cubicBezTo>
                  <a:pt x="1031" y="642"/>
                  <a:pt x="1003" y="687"/>
                  <a:pt x="959" y="708"/>
                </a:cubicBezTo>
                <a:cubicBezTo>
                  <a:pt x="871" y="993"/>
                  <a:pt x="433" y="989"/>
                  <a:pt x="346" y="708"/>
                </a:cubicBezTo>
                <a:close/>
                <a:moveTo>
                  <a:pt x="392" y="666"/>
                </a:moveTo>
                <a:lnTo>
                  <a:pt x="392" y="666"/>
                </a:lnTo>
                <a:cubicBezTo>
                  <a:pt x="395" y="675"/>
                  <a:pt x="398" y="685"/>
                  <a:pt x="401" y="695"/>
                </a:cubicBezTo>
                <a:cubicBezTo>
                  <a:pt x="476" y="912"/>
                  <a:pt x="806" y="922"/>
                  <a:pt x="897" y="714"/>
                </a:cubicBezTo>
                <a:cubicBezTo>
                  <a:pt x="863" y="726"/>
                  <a:pt x="826" y="734"/>
                  <a:pt x="790" y="735"/>
                </a:cubicBezTo>
                <a:cubicBezTo>
                  <a:pt x="779" y="756"/>
                  <a:pt x="756" y="771"/>
                  <a:pt x="730" y="771"/>
                </a:cubicBezTo>
                <a:cubicBezTo>
                  <a:pt x="692" y="771"/>
                  <a:pt x="661" y="741"/>
                  <a:pt x="661" y="703"/>
                </a:cubicBezTo>
                <a:cubicBezTo>
                  <a:pt x="661" y="665"/>
                  <a:pt x="692" y="634"/>
                  <a:pt x="730" y="634"/>
                </a:cubicBezTo>
                <a:cubicBezTo>
                  <a:pt x="759" y="634"/>
                  <a:pt x="784" y="653"/>
                  <a:pt x="794" y="679"/>
                </a:cubicBezTo>
                <a:cubicBezTo>
                  <a:pt x="818" y="677"/>
                  <a:pt x="843" y="673"/>
                  <a:pt x="866" y="665"/>
                </a:cubicBezTo>
                <a:cubicBezTo>
                  <a:pt x="886" y="659"/>
                  <a:pt x="905" y="651"/>
                  <a:pt x="923" y="640"/>
                </a:cubicBezTo>
                <a:lnTo>
                  <a:pt x="923" y="640"/>
                </a:lnTo>
                <a:cubicBezTo>
                  <a:pt x="942" y="629"/>
                  <a:pt x="960" y="616"/>
                  <a:pt x="976" y="601"/>
                </a:cubicBezTo>
                <a:cubicBezTo>
                  <a:pt x="986" y="593"/>
                  <a:pt x="987" y="592"/>
                  <a:pt x="991" y="580"/>
                </a:cubicBezTo>
                <a:cubicBezTo>
                  <a:pt x="1003" y="539"/>
                  <a:pt x="1004" y="486"/>
                  <a:pt x="980" y="450"/>
                </a:cubicBezTo>
                <a:cubicBezTo>
                  <a:pt x="975" y="442"/>
                  <a:pt x="970" y="438"/>
                  <a:pt x="964" y="435"/>
                </a:cubicBezTo>
                <a:cubicBezTo>
                  <a:pt x="703" y="429"/>
                  <a:pt x="570" y="245"/>
                  <a:pt x="527" y="240"/>
                </a:cubicBezTo>
                <a:cubicBezTo>
                  <a:pt x="384" y="223"/>
                  <a:pt x="403" y="381"/>
                  <a:pt x="360" y="430"/>
                </a:cubicBezTo>
                <a:cubicBezTo>
                  <a:pt x="354" y="437"/>
                  <a:pt x="339" y="434"/>
                  <a:pt x="331" y="442"/>
                </a:cubicBezTo>
                <a:cubicBezTo>
                  <a:pt x="309" y="461"/>
                  <a:pt x="306" y="505"/>
                  <a:pt x="307" y="532"/>
                </a:cubicBezTo>
                <a:cubicBezTo>
                  <a:pt x="308" y="574"/>
                  <a:pt x="323" y="620"/>
                  <a:pt x="356" y="648"/>
                </a:cubicBezTo>
                <a:cubicBezTo>
                  <a:pt x="367" y="657"/>
                  <a:pt x="379" y="661"/>
                  <a:pt x="392" y="666"/>
                </a:cubicBezTo>
                <a:close/>
                <a:moveTo>
                  <a:pt x="125" y="1011"/>
                </a:moveTo>
                <a:lnTo>
                  <a:pt x="125" y="1011"/>
                </a:lnTo>
                <a:lnTo>
                  <a:pt x="407" y="905"/>
                </a:lnTo>
                <a:lnTo>
                  <a:pt x="552" y="1234"/>
                </a:lnTo>
                <a:lnTo>
                  <a:pt x="591" y="1121"/>
                </a:lnTo>
                <a:cubicBezTo>
                  <a:pt x="580" y="1116"/>
                  <a:pt x="573" y="1107"/>
                  <a:pt x="571" y="1095"/>
                </a:cubicBezTo>
                <a:lnTo>
                  <a:pt x="558" y="1026"/>
                </a:lnTo>
                <a:cubicBezTo>
                  <a:pt x="555" y="1012"/>
                  <a:pt x="557" y="999"/>
                  <a:pt x="567" y="987"/>
                </a:cubicBezTo>
                <a:cubicBezTo>
                  <a:pt x="575" y="979"/>
                  <a:pt x="586" y="973"/>
                  <a:pt x="600" y="973"/>
                </a:cubicBezTo>
                <a:lnTo>
                  <a:pt x="705" y="973"/>
                </a:lnTo>
                <a:cubicBezTo>
                  <a:pt x="719" y="973"/>
                  <a:pt x="730" y="979"/>
                  <a:pt x="738" y="987"/>
                </a:cubicBezTo>
                <a:cubicBezTo>
                  <a:pt x="748" y="999"/>
                  <a:pt x="750" y="1012"/>
                  <a:pt x="747" y="1026"/>
                </a:cubicBezTo>
                <a:lnTo>
                  <a:pt x="734" y="1095"/>
                </a:lnTo>
                <a:cubicBezTo>
                  <a:pt x="732" y="1107"/>
                  <a:pt x="725" y="1116"/>
                  <a:pt x="715" y="1121"/>
                </a:cubicBezTo>
                <a:lnTo>
                  <a:pt x="753" y="1234"/>
                </a:lnTo>
                <a:lnTo>
                  <a:pt x="900" y="906"/>
                </a:lnTo>
                <a:lnTo>
                  <a:pt x="1180" y="1011"/>
                </a:lnTo>
                <a:cubicBezTo>
                  <a:pt x="1243" y="1039"/>
                  <a:pt x="1306" y="1100"/>
                  <a:pt x="1306" y="1174"/>
                </a:cubicBezTo>
                <a:lnTo>
                  <a:pt x="1306" y="1226"/>
                </a:lnTo>
                <a:cubicBezTo>
                  <a:pt x="1306" y="1255"/>
                  <a:pt x="1282" y="1278"/>
                  <a:pt x="1253" y="1278"/>
                </a:cubicBezTo>
                <a:lnTo>
                  <a:pt x="52" y="1278"/>
                </a:lnTo>
                <a:cubicBezTo>
                  <a:pt x="23" y="1278"/>
                  <a:pt x="0" y="1255"/>
                  <a:pt x="0" y="1226"/>
                </a:cubicBezTo>
                <a:lnTo>
                  <a:pt x="0" y="1174"/>
                </a:lnTo>
                <a:cubicBezTo>
                  <a:pt x="0" y="1102"/>
                  <a:pt x="58" y="1041"/>
                  <a:pt x="125" y="10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5" name="Group 4"/>
          <p:cNvGrpSpPr/>
          <p:nvPr/>
        </p:nvGrpSpPr>
        <p:grpSpPr>
          <a:xfrm>
            <a:off x="10534991" y="5877456"/>
            <a:ext cx="678315" cy="1208350"/>
            <a:chOff x="8740775" y="903288"/>
            <a:chExt cx="341312" cy="608013"/>
          </a:xfrm>
        </p:grpSpPr>
        <p:sp>
          <p:nvSpPr>
            <p:cNvPr id="95" name="Freeform 124"/>
            <p:cNvSpPr>
              <a:spLocks/>
            </p:cNvSpPr>
            <p:nvPr/>
          </p:nvSpPr>
          <p:spPr bwMode="auto">
            <a:xfrm>
              <a:off x="8807450" y="903288"/>
              <a:ext cx="101600" cy="608013"/>
            </a:xfrm>
            <a:custGeom>
              <a:avLst/>
              <a:gdLst>
                <a:gd name="T0" fmla="*/ 0 w 145"/>
                <a:gd name="T1" fmla="*/ 872 h 872"/>
                <a:gd name="T2" fmla="*/ 0 w 145"/>
                <a:gd name="T3" fmla="*/ 872 h 872"/>
                <a:gd name="T4" fmla="*/ 145 w 145"/>
                <a:gd name="T5" fmla="*/ 872 h 872"/>
                <a:gd name="T6" fmla="*/ 145 w 145"/>
                <a:gd name="T7" fmla="*/ 0 h 872"/>
                <a:gd name="T8" fmla="*/ 0 w 145"/>
                <a:gd name="T9" fmla="*/ 0 h 872"/>
                <a:gd name="T10" fmla="*/ 0 w 145"/>
                <a:gd name="T11" fmla="*/ 872 h 872"/>
              </a:gdLst>
              <a:ahLst/>
              <a:cxnLst>
                <a:cxn ang="0">
                  <a:pos x="T0" y="T1"/>
                </a:cxn>
                <a:cxn ang="0">
                  <a:pos x="T2" y="T3"/>
                </a:cxn>
                <a:cxn ang="0">
                  <a:pos x="T4" y="T5"/>
                </a:cxn>
                <a:cxn ang="0">
                  <a:pos x="T6" y="T7"/>
                </a:cxn>
                <a:cxn ang="0">
                  <a:pos x="T8" y="T9"/>
                </a:cxn>
                <a:cxn ang="0">
                  <a:pos x="T10" y="T11"/>
                </a:cxn>
              </a:cxnLst>
              <a:rect l="0" t="0" r="r" b="b"/>
              <a:pathLst>
                <a:path w="145" h="872">
                  <a:moveTo>
                    <a:pt x="0" y="872"/>
                  </a:moveTo>
                  <a:lnTo>
                    <a:pt x="0" y="872"/>
                  </a:lnTo>
                  <a:lnTo>
                    <a:pt x="145" y="872"/>
                  </a:lnTo>
                  <a:lnTo>
                    <a:pt x="145" y="0"/>
                  </a:lnTo>
                  <a:lnTo>
                    <a:pt x="0" y="0"/>
                  </a:lnTo>
                  <a:lnTo>
                    <a:pt x="0" y="872"/>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6" name="Freeform 125"/>
            <p:cNvSpPr>
              <a:spLocks/>
            </p:cNvSpPr>
            <p:nvPr/>
          </p:nvSpPr>
          <p:spPr bwMode="auto">
            <a:xfrm>
              <a:off x="8916987" y="903288"/>
              <a:ext cx="165100" cy="608013"/>
            </a:xfrm>
            <a:custGeom>
              <a:avLst/>
              <a:gdLst>
                <a:gd name="T0" fmla="*/ 201 w 236"/>
                <a:gd name="T1" fmla="*/ 0 h 872"/>
                <a:gd name="T2" fmla="*/ 201 w 236"/>
                <a:gd name="T3" fmla="*/ 0 h 872"/>
                <a:gd name="T4" fmla="*/ 0 w 236"/>
                <a:gd name="T5" fmla="*/ 0 h 872"/>
                <a:gd name="T6" fmla="*/ 0 w 236"/>
                <a:gd name="T7" fmla="*/ 872 h 872"/>
                <a:gd name="T8" fmla="*/ 201 w 236"/>
                <a:gd name="T9" fmla="*/ 872 h 872"/>
                <a:gd name="T10" fmla="*/ 236 w 236"/>
                <a:gd name="T11" fmla="*/ 837 h 872"/>
                <a:gd name="T12" fmla="*/ 236 w 236"/>
                <a:gd name="T13" fmla="*/ 34 h 872"/>
                <a:gd name="T14" fmla="*/ 201 w 236"/>
                <a:gd name="T15" fmla="*/ 0 h 8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872">
                  <a:moveTo>
                    <a:pt x="201" y="0"/>
                  </a:moveTo>
                  <a:lnTo>
                    <a:pt x="201" y="0"/>
                  </a:lnTo>
                  <a:lnTo>
                    <a:pt x="0" y="0"/>
                  </a:lnTo>
                  <a:lnTo>
                    <a:pt x="0" y="872"/>
                  </a:lnTo>
                  <a:lnTo>
                    <a:pt x="201" y="872"/>
                  </a:lnTo>
                  <a:cubicBezTo>
                    <a:pt x="221" y="872"/>
                    <a:pt x="236" y="856"/>
                    <a:pt x="236" y="837"/>
                  </a:cubicBezTo>
                  <a:lnTo>
                    <a:pt x="236" y="34"/>
                  </a:lnTo>
                  <a:cubicBezTo>
                    <a:pt x="236" y="15"/>
                    <a:pt x="221" y="0"/>
                    <a:pt x="201" y="0"/>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9" name="Freeform 126"/>
            <p:cNvSpPr>
              <a:spLocks noEditPoints="1"/>
            </p:cNvSpPr>
            <p:nvPr/>
          </p:nvSpPr>
          <p:spPr bwMode="auto">
            <a:xfrm>
              <a:off x="8740775" y="903288"/>
              <a:ext cx="58737" cy="608013"/>
            </a:xfrm>
            <a:custGeom>
              <a:avLst/>
              <a:gdLst>
                <a:gd name="T0" fmla="*/ 66 w 83"/>
                <a:gd name="T1" fmla="*/ 276 h 872"/>
                <a:gd name="T2" fmla="*/ 66 w 83"/>
                <a:gd name="T3" fmla="*/ 276 h 872"/>
                <a:gd name="T4" fmla="*/ 59 w 83"/>
                <a:gd name="T5" fmla="*/ 269 h 872"/>
                <a:gd name="T6" fmla="*/ 66 w 83"/>
                <a:gd name="T7" fmla="*/ 263 h 872"/>
                <a:gd name="T8" fmla="*/ 73 w 83"/>
                <a:gd name="T9" fmla="*/ 269 h 872"/>
                <a:gd name="T10" fmla="*/ 66 w 83"/>
                <a:gd name="T11" fmla="*/ 276 h 872"/>
                <a:gd name="T12" fmla="*/ 66 w 83"/>
                <a:gd name="T13" fmla="*/ 302 h 872"/>
                <a:gd name="T14" fmla="*/ 66 w 83"/>
                <a:gd name="T15" fmla="*/ 302 h 872"/>
                <a:gd name="T16" fmla="*/ 59 w 83"/>
                <a:gd name="T17" fmla="*/ 295 h 872"/>
                <a:gd name="T18" fmla="*/ 66 w 83"/>
                <a:gd name="T19" fmla="*/ 289 h 872"/>
                <a:gd name="T20" fmla="*/ 73 w 83"/>
                <a:gd name="T21" fmla="*/ 295 h 872"/>
                <a:gd name="T22" fmla="*/ 66 w 83"/>
                <a:gd name="T23" fmla="*/ 302 h 872"/>
                <a:gd name="T24" fmla="*/ 66 w 83"/>
                <a:gd name="T25" fmla="*/ 328 h 872"/>
                <a:gd name="T26" fmla="*/ 66 w 83"/>
                <a:gd name="T27" fmla="*/ 328 h 872"/>
                <a:gd name="T28" fmla="*/ 59 w 83"/>
                <a:gd name="T29" fmla="*/ 321 h 872"/>
                <a:gd name="T30" fmla="*/ 66 w 83"/>
                <a:gd name="T31" fmla="*/ 315 h 872"/>
                <a:gd name="T32" fmla="*/ 73 w 83"/>
                <a:gd name="T33" fmla="*/ 321 h 872"/>
                <a:gd name="T34" fmla="*/ 66 w 83"/>
                <a:gd name="T35" fmla="*/ 328 h 872"/>
                <a:gd name="T36" fmla="*/ 66 w 83"/>
                <a:gd name="T37" fmla="*/ 354 h 872"/>
                <a:gd name="T38" fmla="*/ 66 w 83"/>
                <a:gd name="T39" fmla="*/ 354 h 872"/>
                <a:gd name="T40" fmla="*/ 59 w 83"/>
                <a:gd name="T41" fmla="*/ 347 h 872"/>
                <a:gd name="T42" fmla="*/ 66 w 83"/>
                <a:gd name="T43" fmla="*/ 341 h 872"/>
                <a:gd name="T44" fmla="*/ 73 w 83"/>
                <a:gd name="T45" fmla="*/ 347 h 872"/>
                <a:gd name="T46" fmla="*/ 66 w 83"/>
                <a:gd name="T47" fmla="*/ 354 h 872"/>
                <a:gd name="T48" fmla="*/ 66 w 83"/>
                <a:gd name="T49" fmla="*/ 380 h 872"/>
                <a:gd name="T50" fmla="*/ 66 w 83"/>
                <a:gd name="T51" fmla="*/ 380 h 872"/>
                <a:gd name="T52" fmla="*/ 59 w 83"/>
                <a:gd name="T53" fmla="*/ 373 h 872"/>
                <a:gd name="T54" fmla="*/ 66 w 83"/>
                <a:gd name="T55" fmla="*/ 367 h 872"/>
                <a:gd name="T56" fmla="*/ 73 w 83"/>
                <a:gd name="T57" fmla="*/ 373 h 872"/>
                <a:gd name="T58" fmla="*/ 66 w 83"/>
                <a:gd name="T59" fmla="*/ 380 h 872"/>
                <a:gd name="T60" fmla="*/ 66 w 83"/>
                <a:gd name="T61" fmla="*/ 406 h 872"/>
                <a:gd name="T62" fmla="*/ 66 w 83"/>
                <a:gd name="T63" fmla="*/ 406 h 872"/>
                <a:gd name="T64" fmla="*/ 59 w 83"/>
                <a:gd name="T65" fmla="*/ 399 h 872"/>
                <a:gd name="T66" fmla="*/ 66 w 83"/>
                <a:gd name="T67" fmla="*/ 393 h 872"/>
                <a:gd name="T68" fmla="*/ 73 w 83"/>
                <a:gd name="T69" fmla="*/ 399 h 872"/>
                <a:gd name="T70" fmla="*/ 66 w 83"/>
                <a:gd name="T71" fmla="*/ 406 h 872"/>
                <a:gd name="T72" fmla="*/ 66 w 83"/>
                <a:gd name="T73" fmla="*/ 432 h 872"/>
                <a:gd name="T74" fmla="*/ 66 w 83"/>
                <a:gd name="T75" fmla="*/ 432 h 872"/>
                <a:gd name="T76" fmla="*/ 59 w 83"/>
                <a:gd name="T77" fmla="*/ 426 h 872"/>
                <a:gd name="T78" fmla="*/ 66 w 83"/>
                <a:gd name="T79" fmla="*/ 419 h 872"/>
                <a:gd name="T80" fmla="*/ 73 w 83"/>
                <a:gd name="T81" fmla="*/ 426 h 872"/>
                <a:gd name="T82" fmla="*/ 66 w 83"/>
                <a:gd name="T83" fmla="*/ 432 h 872"/>
                <a:gd name="T84" fmla="*/ 35 w 83"/>
                <a:gd name="T85" fmla="*/ 0 h 872"/>
                <a:gd name="T86" fmla="*/ 35 w 83"/>
                <a:gd name="T87" fmla="*/ 0 h 872"/>
                <a:gd name="T88" fmla="*/ 0 w 83"/>
                <a:gd name="T89" fmla="*/ 34 h 872"/>
                <a:gd name="T90" fmla="*/ 0 w 83"/>
                <a:gd name="T91" fmla="*/ 837 h 872"/>
                <a:gd name="T92" fmla="*/ 35 w 83"/>
                <a:gd name="T93" fmla="*/ 872 h 872"/>
                <a:gd name="T94" fmla="*/ 83 w 83"/>
                <a:gd name="T95" fmla="*/ 872 h 872"/>
                <a:gd name="T96" fmla="*/ 83 w 83"/>
                <a:gd name="T97" fmla="*/ 0 h 872"/>
                <a:gd name="T98" fmla="*/ 35 w 83"/>
                <a:gd name="T99"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3" h="872">
                  <a:moveTo>
                    <a:pt x="66" y="276"/>
                  </a:moveTo>
                  <a:lnTo>
                    <a:pt x="66" y="276"/>
                  </a:lnTo>
                  <a:cubicBezTo>
                    <a:pt x="62" y="276"/>
                    <a:pt x="59" y="273"/>
                    <a:pt x="59" y="269"/>
                  </a:cubicBezTo>
                  <a:cubicBezTo>
                    <a:pt x="59" y="266"/>
                    <a:pt x="62" y="263"/>
                    <a:pt x="66" y="263"/>
                  </a:cubicBezTo>
                  <a:cubicBezTo>
                    <a:pt x="70" y="263"/>
                    <a:pt x="73" y="266"/>
                    <a:pt x="73" y="269"/>
                  </a:cubicBezTo>
                  <a:cubicBezTo>
                    <a:pt x="73" y="273"/>
                    <a:pt x="70" y="276"/>
                    <a:pt x="66" y="276"/>
                  </a:cubicBezTo>
                  <a:close/>
                  <a:moveTo>
                    <a:pt x="66" y="302"/>
                  </a:moveTo>
                  <a:lnTo>
                    <a:pt x="66" y="302"/>
                  </a:lnTo>
                  <a:cubicBezTo>
                    <a:pt x="62" y="302"/>
                    <a:pt x="59" y="299"/>
                    <a:pt x="59" y="295"/>
                  </a:cubicBezTo>
                  <a:cubicBezTo>
                    <a:pt x="59" y="292"/>
                    <a:pt x="62" y="289"/>
                    <a:pt x="66" y="289"/>
                  </a:cubicBezTo>
                  <a:cubicBezTo>
                    <a:pt x="70" y="289"/>
                    <a:pt x="73" y="292"/>
                    <a:pt x="73" y="295"/>
                  </a:cubicBezTo>
                  <a:cubicBezTo>
                    <a:pt x="73" y="299"/>
                    <a:pt x="70" y="302"/>
                    <a:pt x="66" y="302"/>
                  </a:cubicBezTo>
                  <a:close/>
                  <a:moveTo>
                    <a:pt x="66" y="328"/>
                  </a:moveTo>
                  <a:lnTo>
                    <a:pt x="66" y="328"/>
                  </a:lnTo>
                  <a:cubicBezTo>
                    <a:pt x="62" y="328"/>
                    <a:pt x="59" y="325"/>
                    <a:pt x="59" y="321"/>
                  </a:cubicBezTo>
                  <a:cubicBezTo>
                    <a:pt x="59" y="318"/>
                    <a:pt x="62" y="315"/>
                    <a:pt x="66" y="315"/>
                  </a:cubicBezTo>
                  <a:cubicBezTo>
                    <a:pt x="70" y="315"/>
                    <a:pt x="73" y="318"/>
                    <a:pt x="73" y="321"/>
                  </a:cubicBezTo>
                  <a:cubicBezTo>
                    <a:pt x="73" y="325"/>
                    <a:pt x="70" y="328"/>
                    <a:pt x="66" y="328"/>
                  </a:cubicBezTo>
                  <a:close/>
                  <a:moveTo>
                    <a:pt x="66" y="354"/>
                  </a:moveTo>
                  <a:lnTo>
                    <a:pt x="66" y="354"/>
                  </a:lnTo>
                  <a:cubicBezTo>
                    <a:pt x="62" y="354"/>
                    <a:pt x="59" y="351"/>
                    <a:pt x="59" y="347"/>
                  </a:cubicBezTo>
                  <a:cubicBezTo>
                    <a:pt x="59" y="344"/>
                    <a:pt x="62" y="341"/>
                    <a:pt x="66" y="341"/>
                  </a:cubicBezTo>
                  <a:cubicBezTo>
                    <a:pt x="70" y="341"/>
                    <a:pt x="73" y="344"/>
                    <a:pt x="73" y="347"/>
                  </a:cubicBezTo>
                  <a:cubicBezTo>
                    <a:pt x="73" y="351"/>
                    <a:pt x="70" y="354"/>
                    <a:pt x="66" y="354"/>
                  </a:cubicBezTo>
                  <a:close/>
                  <a:moveTo>
                    <a:pt x="66" y="380"/>
                  </a:moveTo>
                  <a:lnTo>
                    <a:pt x="66" y="380"/>
                  </a:lnTo>
                  <a:cubicBezTo>
                    <a:pt x="62" y="380"/>
                    <a:pt x="59" y="377"/>
                    <a:pt x="59" y="373"/>
                  </a:cubicBezTo>
                  <a:cubicBezTo>
                    <a:pt x="59" y="370"/>
                    <a:pt x="62" y="367"/>
                    <a:pt x="66" y="367"/>
                  </a:cubicBezTo>
                  <a:cubicBezTo>
                    <a:pt x="70" y="367"/>
                    <a:pt x="73" y="370"/>
                    <a:pt x="73" y="373"/>
                  </a:cubicBezTo>
                  <a:cubicBezTo>
                    <a:pt x="73" y="377"/>
                    <a:pt x="70" y="380"/>
                    <a:pt x="66" y="380"/>
                  </a:cubicBezTo>
                  <a:close/>
                  <a:moveTo>
                    <a:pt x="66" y="406"/>
                  </a:moveTo>
                  <a:lnTo>
                    <a:pt x="66" y="406"/>
                  </a:lnTo>
                  <a:cubicBezTo>
                    <a:pt x="62" y="406"/>
                    <a:pt x="59" y="403"/>
                    <a:pt x="59" y="399"/>
                  </a:cubicBezTo>
                  <a:cubicBezTo>
                    <a:pt x="59" y="396"/>
                    <a:pt x="62" y="393"/>
                    <a:pt x="66" y="393"/>
                  </a:cubicBezTo>
                  <a:cubicBezTo>
                    <a:pt x="70" y="393"/>
                    <a:pt x="73" y="396"/>
                    <a:pt x="73" y="399"/>
                  </a:cubicBezTo>
                  <a:cubicBezTo>
                    <a:pt x="73" y="403"/>
                    <a:pt x="70" y="406"/>
                    <a:pt x="66" y="406"/>
                  </a:cubicBezTo>
                  <a:close/>
                  <a:moveTo>
                    <a:pt x="66" y="432"/>
                  </a:moveTo>
                  <a:lnTo>
                    <a:pt x="66" y="432"/>
                  </a:lnTo>
                  <a:cubicBezTo>
                    <a:pt x="62" y="432"/>
                    <a:pt x="59" y="429"/>
                    <a:pt x="59" y="426"/>
                  </a:cubicBezTo>
                  <a:cubicBezTo>
                    <a:pt x="59" y="422"/>
                    <a:pt x="62" y="419"/>
                    <a:pt x="66" y="419"/>
                  </a:cubicBezTo>
                  <a:cubicBezTo>
                    <a:pt x="70" y="419"/>
                    <a:pt x="73" y="422"/>
                    <a:pt x="73" y="426"/>
                  </a:cubicBezTo>
                  <a:cubicBezTo>
                    <a:pt x="73" y="429"/>
                    <a:pt x="70" y="432"/>
                    <a:pt x="66" y="432"/>
                  </a:cubicBezTo>
                  <a:close/>
                  <a:moveTo>
                    <a:pt x="35" y="0"/>
                  </a:moveTo>
                  <a:lnTo>
                    <a:pt x="35" y="0"/>
                  </a:lnTo>
                  <a:cubicBezTo>
                    <a:pt x="16" y="0"/>
                    <a:pt x="0" y="15"/>
                    <a:pt x="0" y="34"/>
                  </a:cubicBezTo>
                  <a:lnTo>
                    <a:pt x="0" y="837"/>
                  </a:lnTo>
                  <a:cubicBezTo>
                    <a:pt x="0" y="856"/>
                    <a:pt x="16" y="872"/>
                    <a:pt x="35" y="872"/>
                  </a:cubicBezTo>
                  <a:lnTo>
                    <a:pt x="83" y="872"/>
                  </a:lnTo>
                  <a:lnTo>
                    <a:pt x="83" y="0"/>
                  </a:lnTo>
                  <a:lnTo>
                    <a:pt x="3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01" name="Freeform 21"/>
          <p:cNvSpPr>
            <a:spLocks noEditPoints="1"/>
          </p:cNvSpPr>
          <p:nvPr/>
        </p:nvSpPr>
        <p:spPr bwMode="auto">
          <a:xfrm>
            <a:off x="6196806" y="6171404"/>
            <a:ext cx="1346200" cy="901702"/>
          </a:xfrm>
          <a:custGeom>
            <a:avLst/>
            <a:gdLst>
              <a:gd name="T0" fmla="*/ 653 w 722"/>
              <a:gd name="T1" fmla="*/ 394 h 486"/>
              <a:gd name="T2" fmla="*/ 653 w 722"/>
              <a:gd name="T3" fmla="*/ 394 h 486"/>
              <a:gd name="T4" fmla="*/ 634 w 722"/>
              <a:gd name="T5" fmla="*/ 414 h 486"/>
              <a:gd name="T6" fmla="*/ 92 w 722"/>
              <a:gd name="T7" fmla="*/ 414 h 486"/>
              <a:gd name="T8" fmla="*/ 74 w 722"/>
              <a:gd name="T9" fmla="*/ 394 h 486"/>
              <a:gd name="T10" fmla="*/ 74 w 722"/>
              <a:gd name="T11" fmla="*/ 93 h 486"/>
              <a:gd name="T12" fmla="*/ 92 w 722"/>
              <a:gd name="T13" fmla="*/ 73 h 486"/>
              <a:gd name="T14" fmla="*/ 634 w 722"/>
              <a:gd name="T15" fmla="*/ 73 h 486"/>
              <a:gd name="T16" fmla="*/ 653 w 722"/>
              <a:gd name="T17" fmla="*/ 93 h 486"/>
              <a:gd name="T18" fmla="*/ 653 w 722"/>
              <a:gd name="T19" fmla="*/ 394 h 486"/>
              <a:gd name="T20" fmla="*/ 334 w 722"/>
              <a:gd name="T21" fmla="*/ 48 h 486"/>
              <a:gd name="T22" fmla="*/ 334 w 722"/>
              <a:gd name="T23" fmla="*/ 48 h 486"/>
              <a:gd name="T24" fmla="*/ 388 w 722"/>
              <a:gd name="T25" fmla="*/ 48 h 486"/>
              <a:gd name="T26" fmla="*/ 390 w 722"/>
              <a:gd name="T27" fmla="*/ 51 h 486"/>
              <a:gd name="T28" fmla="*/ 388 w 722"/>
              <a:gd name="T29" fmla="*/ 53 h 486"/>
              <a:gd name="T30" fmla="*/ 334 w 722"/>
              <a:gd name="T31" fmla="*/ 53 h 486"/>
              <a:gd name="T32" fmla="*/ 331 w 722"/>
              <a:gd name="T33" fmla="*/ 51 h 486"/>
              <a:gd name="T34" fmla="*/ 334 w 722"/>
              <a:gd name="T35" fmla="*/ 48 h 486"/>
              <a:gd name="T36" fmla="*/ 334 w 722"/>
              <a:gd name="T37" fmla="*/ 34 h 486"/>
              <a:gd name="T38" fmla="*/ 334 w 722"/>
              <a:gd name="T39" fmla="*/ 34 h 486"/>
              <a:gd name="T40" fmla="*/ 388 w 722"/>
              <a:gd name="T41" fmla="*/ 34 h 486"/>
              <a:gd name="T42" fmla="*/ 390 w 722"/>
              <a:gd name="T43" fmla="*/ 37 h 486"/>
              <a:gd name="T44" fmla="*/ 388 w 722"/>
              <a:gd name="T45" fmla="*/ 40 h 486"/>
              <a:gd name="T46" fmla="*/ 334 w 722"/>
              <a:gd name="T47" fmla="*/ 40 h 486"/>
              <a:gd name="T48" fmla="*/ 331 w 722"/>
              <a:gd name="T49" fmla="*/ 37 h 486"/>
              <a:gd name="T50" fmla="*/ 334 w 722"/>
              <a:gd name="T51" fmla="*/ 34 h 486"/>
              <a:gd name="T52" fmla="*/ 334 w 722"/>
              <a:gd name="T53" fmla="*/ 19 h 486"/>
              <a:gd name="T54" fmla="*/ 334 w 722"/>
              <a:gd name="T55" fmla="*/ 19 h 486"/>
              <a:gd name="T56" fmla="*/ 388 w 722"/>
              <a:gd name="T57" fmla="*/ 19 h 486"/>
              <a:gd name="T58" fmla="*/ 390 w 722"/>
              <a:gd name="T59" fmla="*/ 22 h 486"/>
              <a:gd name="T60" fmla="*/ 388 w 722"/>
              <a:gd name="T61" fmla="*/ 25 h 486"/>
              <a:gd name="T62" fmla="*/ 334 w 722"/>
              <a:gd name="T63" fmla="*/ 25 h 486"/>
              <a:gd name="T64" fmla="*/ 331 w 722"/>
              <a:gd name="T65" fmla="*/ 22 h 486"/>
              <a:gd name="T66" fmla="*/ 334 w 722"/>
              <a:gd name="T67" fmla="*/ 19 h 486"/>
              <a:gd name="T68" fmla="*/ 678 w 722"/>
              <a:gd name="T69" fmla="*/ 0 h 486"/>
              <a:gd name="T70" fmla="*/ 678 w 722"/>
              <a:gd name="T71" fmla="*/ 0 h 486"/>
              <a:gd name="T72" fmla="*/ 44 w 722"/>
              <a:gd name="T73" fmla="*/ 0 h 486"/>
              <a:gd name="T74" fmla="*/ 0 w 722"/>
              <a:gd name="T75" fmla="*/ 43 h 486"/>
              <a:gd name="T76" fmla="*/ 0 w 722"/>
              <a:gd name="T77" fmla="*/ 442 h 486"/>
              <a:gd name="T78" fmla="*/ 44 w 722"/>
              <a:gd name="T79" fmla="*/ 486 h 486"/>
              <a:gd name="T80" fmla="*/ 678 w 722"/>
              <a:gd name="T81" fmla="*/ 486 h 486"/>
              <a:gd name="T82" fmla="*/ 722 w 722"/>
              <a:gd name="T83" fmla="*/ 442 h 486"/>
              <a:gd name="T84" fmla="*/ 722 w 722"/>
              <a:gd name="T85" fmla="*/ 43 h 486"/>
              <a:gd name="T86" fmla="*/ 678 w 722"/>
              <a:gd name="T87"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2" h="486">
                <a:moveTo>
                  <a:pt x="653" y="394"/>
                </a:moveTo>
                <a:lnTo>
                  <a:pt x="653" y="394"/>
                </a:lnTo>
                <a:cubicBezTo>
                  <a:pt x="653" y="405"/>
                  <a:pt x="644" y="414"/>
                  <a:pt x="634" y="414"/>
                </a:cubicBezTo>
                <a:lnTo>
                  <a:pt x="92" y="414"/>
                </a:lnTo>
                <a:cubicBezTo>
                  <a:pt x="82" y="414"/>
                  <a:pt x="74" y="405"/>
                  <a:pt x="74" y="394"/>
                </a:cubicBezTo>
                <a:lnTo>
                  <a:pt x="74" y="93"/>
                </a:lnTo>
                <a:cubicBezTo>
                  <a:pt x="74" y="82"/>
                  <a:pt x="82" y="73"/>
                  <a:pt x="92" y="73"/>
                </a:cubicBezTo>
                <a:lnTo>
                  <a:pt x="634" y="73"/>
                </a:lnTo>
                <a:cubicBezTo>
                  <a:pt x="644" y="73"/>
                  <a:pt x="653" y="82"/>
                  <a:pt x="653" y="93"/>
                </a:cubicBezTo>
                <a:lnTo>
                  <a:pt x="653" y="394"/>
                </a:lnTo>
                <a:close/>
                <a:moveTo>
                  <a:pt x="334" y="48"/>
                </a:moveTo>
                <a:lnTo>
                  <a:pt x="334" y="48"/>
                </a:lnTo>
                <a:lnTo>
                  <a:pt x="388" y="48"/>
                </a:lnTo>
                <a:cubicBezTo>
                  <a:pt x="389" y="48"/>
                  <a:pt x="390" y="49"/>
                  <a:pt x="390" y="51"/>
                </a:cubicBezTo>
                <a:cubicBezTo>
                  <a:pt x="390" y="52"/>
                  <a:pt x="389" y="53"/>
                  <a:pt x="388" y="53"/>
                </a:cubicBezTo>
                <a:lnTo>
                  <a:pt x="334" y="53"/>
                </a:lnTo>
                <a:cubicBezTo>
                  <a:pt x="332" y="53"/>
                  <a:pt x="331" y="52"/>
                  <a:pt x="331" y="51"/>
                </a:cubicBezTo>
                <a:cubicBezTo>
                  <a:pt x="331" y="49"/>
                  <a:pt x="332" y="48"/>
                  <a:pt x="334" y="48"/>
                </a:cubicBezTo>
                <a:close/>
                <a:moveTo>
                  <a:pt x="334" y="34"/>
                </a:moveTo>
                <a:lnTo>
                  <a:pt x="334" y="34"/>
                </a:lnTo>
                <a:lnTo>
                  <a:pt x="388" y="34"/>
                </a:lnTo>
                <a:cubicBezTo>
                  <a:pt x="389" y="34"/>
                  <a:pt x="390" y="36"/>
                  <a:pt x="390" y="37"/>
                </a:cubicBezTo>
                <a:cubicBezTo>
                  <a:pt x="390" y="39"/>
                  <a:pt x="389" y="40"/>
                  <a:pt x="388" y="40"/>
                </a:cubicBezTo>
                <a:lnTo>
                  <a:pt x="334" y="40"/>
                </a:lnTo>
                <a:cubicBezTo>
                  <a:pt x="332" y="40"/>
                  <a:pt x="331" y="39"/>
                  <a:pt x="331" y="37"/>
                </a:cubicBezTo>
                <a:cubicBezTo>
                  <a:pt x="331" y="36"/>
                  <a:pt x="332" y="34"/>
                  <a:pt x="334" y="34"/>
                </a:cubicBezTo>
                <a:close/>
                <a:moveTo>
                  <a:pt x="334" y="19"/>
                </a:moveTo>
                <a:lnTo>
                  <a:pt x="334" y="19"/>
                </a:lnTo>
                <a:lnTo>
                  <a:pt x="388" y="19"/>
                </a:lnTo>
                <a:cubicBezTo>
                  <a:pt x="389" y="19"/>
                  <a:pt x="390" y="21"/>
                  <a:pt x="390" y="22"/>
                </a:cubicBezTo>
                <a:cubicBezTo>
                  <a:pt x="390" y="24"/>
                  <a:pt x="389" y="25"/>
                  <a:pt x="388" y="25"/>
                </a:cubicBezTo>
                <a:lnTo>
                  <a:pt x="334" y="25"/>
                </a:lnTo>
                <a:cubicBezTo>
                  <a:pt x="332" y="25"/>
                  <a:pt x="331" y="24"/>
                  <a:pt x="331" y="22"/>
                </a:cubicBezTo>
                <a:cubicBezTo>
                  <a:pt x="331" y="21"/>
                  <a:pt x="332" y="19"/>
                  <a:pt x="334" y="19"/>
                </a:cubicBezTo>
                <a:close/>
                <a:moveTo>
                  <a:pt x="678" y="0"/>
                </a:moveTo>
                <a:lnTo>
                  <a:pt x="678" y="0"/>
                </a:lnTo>
                <a:lnTo>
                  <a:pt x="44" y="0"/>
                </a:lnTo>
                <a:cubicBezTo>
                  <a:pt x="20" y="0"/>
                  <a:pt x="0" y="19"/>
                  <a:pt x="0" y="43"/>
                </a:cubicBezTo>
                <a:lnTo>
                  <a:pt x="0" y="442"/>
                </a:lnTo>
                <a:cubicBezTo>
                  <a:pt x="0" y="466"/>
                  <a:pt x="20" y="486"/>
                  <a:pt x="44" y="486"/>
                </a:cubicBezTo>
                <a:lnTo>
                  <a:pt x="678" y="486"/>
                </a:lnTo>
                <a:cubicBezTo>
                  <a:pt x="702" y="486"/>
                  <a:pt x="722" y="466"/>
                  <a:pt x="722" y="442"/>
                </a:cubicBezTo>
                <a:lnTo>
                  <a:pt x="722" y="43"/>
                </a:lnTo>
                <a:cubicBezTo>
                  <a:pt x="722" y="19"/>
                  <a:pt x="702" y="0"/>
                  <a:pt x="678" y="0"/>
                </a:cubicBez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7622732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6680502"/>
              </p:ext>
            </p:extLst>
          </p:nvPr>
        </p:nvGraphicFramePr>
        <p:xfrm>
          <a:off x="253206" y="2325424"/>
          <a:ext cx="11811000" cy="914400"/>
        </p:xfrm>
        <a:graphic>
          <a:graphicData uri="http://schemas.openxmlformats.org/drawingml/2006/table">
            <a:tbl>
              <a:tblPr firstRow="1" bandRow="1">
                <a:tableStyleId>{5C22544A-7EE6-4342-B048-85BDC9FD1C3A}</a:tableStyleId>
              </a:tblPr>
              <a:tblGrid>
                <a:gridCol w="3020250"/>
                <a:gridCol w="2847150"/>
                <a:gridCol w="3193350"/>
                <a:gridCol w="2750250"/>
              </a:tblGrid>
              <a:tr h="914400">
                <a:tc>
                  <a:txBody>
                    <a:bodyPr/>
                    <a:lstStyle/>
                    <a:p>
                      <a:pPr algn="ctr">
                        <a:lnSpc>
                          <a:spcPct val="90000"/>
                        </a:lnSpc>
                      </a:pPr>
                      <a:r>
                        <a:rPr lang="en-US" sz="2000" b="1" kern="1200" dirty="0" smtClean="0">
                          <a:solidFill>
                            <a:schemeClr val="bg1">
                              <a:lumMod val="50000"/>
                            </a:schemeClr>
                          </a:solidFill>
                          <a:latin typeface="+mn-lt"/>
                          <a:ea typeface="+mn-ea"/>
                          <a:cs typeface="+mn-cs"/>
                        </a:rPr>
                        <a:t>      IP150</a:t>
                      </a:r>
                      <a:endParaRPr lang="en-GB" sz="2000" b="1" kern="1200" dirty="0">
                        <a:solidFill>
                          <a:schemeClr val="bg1">
                            <a:lumMod val="50000"/>
                          </a:schemeClr>
                        </a:solidFill>
                        <a:latin typeface="+mn-lt"/>
                        <a:ea typeface="+mn-ea"/>
                        <a:cs typeface="+mn-cs"/>
                      </a:endParaRPr>
                    </a:p>
                  </a:txBody>
                  <a:tcPr anchor="ctr">
                    <a:lnL w="12700" cmpd="sng">
                      <a:noFill/>
                    </a:lnL>
                    <a:lnR w="12700" cap="flat" cmpd="sng" algn="ctr">
                      <a:solidFill>
                        <a:schemeClr val="bg1">
                          <a:lumMod val="85000"/>
                        </a:schemeClr>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2000" b="0" kern="1200" dirty="0" smtClean="0">
                          <a:solidFill>
                            <a:schemeClr val="bg1">
                              <a:lumMod val="50000"/>
                            </a:schemeClr>
                          </a:solidFill>
                          <a:latin typeface="+mn-lt"/>
                          <a:ea typeface="+mn-ea"/>
                          <a:cs typeface="+mn-cs"/>
                        </a:rPr>
                        <a:t>IPRS-7</a:t>
                      </a:r>
                      <a:endParaRPr lang="en-GB" sz="2000" b="0" kern="1200" dirty="0">
                        <a:solidFill>
                          <a:schemeClr val="bg1">
                            <a:lumMod val="50000"/>
                          </a:schemeClr>
                        </a:solidFill>
                        <a:latin typeface="+mn-lt"/>
                        <a:ea typeface="+mn-ea"/>
                        <a:cs typeface="+mn-cs"/>
                      </a:endParaRPr>
                    </a:p>
                  </a:txBody>
                  <a:tcPr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2000" b="0" kern="1200" dirty="0" smtClean="0">
                          <a:solidFill>
                            <a:schemeClr val="bg1">
                              <a:lumMod val="50000"/>
                            </a:schemeClr>
                          </a:solidFill>
                          <a:latin typeface="+mn-lt"/>
                          <a:ea typeface="+mn-ea"/>
                          <a:cs typeface="+mn-cs"/>
                        </a:rPr>
                        <a:t>        Touchpad / Keypad </a:t>
                      </a:r>
                      <a:endParaRPr lang="en-US" sz="2000" b="0" kern="1200" dirty="0">
                        <a:solidFill>
                          <a:schemeClr val="bg1">
                            <a:lumMod val="50000"/>
                          </a:schemeClr>
                        </a:solidFill>
                        <a:latin typeface="+mn-lt"/>
                        <a:ea typeface="+mn-ea"/>
                        <a:cs typeface="+mn-cs"/>
                      </a:endParaRPr>
                    </a:p>
                  </a:txBody>
                  <a:tcPr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2000" b="0" kern="1200" dirty="0" smtClean="0">
                          <a:solidFill>
                            <a:schemeClr val="bg1">
                              <a:lumMod val="50000"/>
                            </a:schemeClr>
                          </a:solidFill>
                          <a:latin typeface="+mn-lt"/>
                          <a:ea typeface="+mn-ea"/>
                          <a:cs typeface="+mn-cs"/>
                        </a:rPr>
                        <a:t>PCS250/G</a:t>
                      </a:r>
                      <a:endParaRPr lang="en-GB" sz="2000" b="0" kern="1200" dirty="0">
                        <a:solidFill>
                          <a:schemeClr val="bg1">
                            <a:lumMod val="50000"/>
                          </a:schemeClr>
                        </a:solidFill>
                        <a:latin typeface="+mn-lt"/>
                        <a:ea typeface="+mn-ea"/>
                        <a:cs typeface="+mn-cs"/>
                      </a:endParaRPr>
                    </a:p>
                  </a:txBody>
                  <a:tcPr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6" name="Rectangle 5"/>
          <p:cNvSpPr/>
          <p:nvPr/>
        </p:nvSpPr>
        <p:spPr>
          <a:xfrm flipV="1">
            <a:off x="653115" y="3160932"/>
            <a:ext cx="11411091" cy="45719"/>
          </a:xfrm>
          <a:prstGeom prst="rect">
            <a:avLst/>
          </a:prstGeom>
          <a:solidFill>
            <a:schemeClr val="bg1">
              <a:lumMod val="85000"/>
            </a:schemeClr>
          </a:solidFill>
          <a:ln w="28575" cap="sq">
            <a:solidFill>
              <a:schemeClr val="accent4">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8" name="Rectangle 7"/>
          <p:cNvSpPr/>
          <p:nvPr/>
        </p:nvSpPr>
        <p:spPr>
          <a:xfrm flipV="1">
            <a:off x="653114" y="3160931"/>
            <a:ext cx="2610000" cy="45719"/>
          </a:xfrm>
          <a:prstGeom prst="rect">
            <a:avLst/>
          </a:prstGeom>
          <a:solidFill>
            <a:schemeClr val="accent2"/>
          </a:solidFill>
          <a:ln w="2857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ln w="28575">
                <a:solidFill>
                  <a:schemeClr val="tx1"/>
                </a:solidFill>
              </a:ln>
            </a:endParaRPr>
          </a:p>
        </p:txBody>
      </p:sp>
      <p:sp>
        <p:nvSpPr>
          <p:cNvPr id="9" name="Isosceles Triangle 8"/>
          <p:cNvSpPr/>
          <p:nvPr/>
        </p:nvSpPr>
        <p:spPr>
          <a:xfrm>
            <a:off x="1777206" y="2996710"/>
            <a:ext cx="328181" cy="152400"/>
          </a:xfrm>
          <a:prstGeom prst="triangle">
            <a:avLst/>
          </a:prstGeom>
          <a:solidFill>
            <a:schemeClr val="accent2"/>
          </a:solidFill>
          <a:ln w="12700" cap="sq" cmpd="sng" algn="ctr">
            <a:solidFill>
              <a:schemeClr val="accent2"/>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rgbClr val="FFFFFF"/>
              </a:solidFill>
              <a:effectLst/>
              <a:uLnTx/>
              <a:uFillTx/>
              <a:latin typeface="Arial"/>
            </a:endParaRPr>
          </a:p>
        </p:txBody>
      </p:sp>
      <p:sp>
        <p:nvSpPr>
          <p:cNvPr id="10" name="Content Placeholder 2"/>
          <p:cNvSpPr txBox="1">
            <a:spLocks/>
          </p:cNvSpPr>
          <p:nvPr/>
        </p:nvSpPr>
        <p:spPr>
          <a:xfrm>
            <a:off x="513714" y="3491706"/>
            <a:ext cx="11702892" cy="2690282"/>
          </a:xfrm>
          <a:prstGeom prst="rect">
            <a:avLst/>
          </a:prstGeom>
        </p:spPr>
        <p:txBody>
          <a:bodyPr vert="horz" lIns="123782" tIns="61891" rIns="123782" bIns="61891" rtlCol="0">
            <a:noAutofit/>
          </a:bodyPr>
          <a:lstStyle>
            <a:lvl1pPr marL="464184" indent="-464184" algn="l" defTabSz="1237823"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1005731" indent="-386820" algn="l" defTabSz="1237823"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47279" indent="-309456" algn="l" defTabSz="12378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66191"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85102"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404014"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4022926"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641837"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260749"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r>
              <a:rPr lang="en-US" sz="2800" b="1" dirty="0" smtClean="0">
                <a:solidFill>
                  <a:schemeClr val="accent2"/>
                </a:solidFill>
              </a:rPr>
              <a:t>IP150 communications Internet module</a:t>
            </a:r>
          </a:p>
          <a:p>
            <a:pPr>
              <a:buClr>
                <a:srgbClr val="FF0000"/>
              </a:buClr>
            </a:pPr>
            <a:r>
              <a:rPr lang="en-US" sz="2400" dirty="0" smtClean="0"/>
              <a:t>Ethernet port to connect to the Internet</a:t>
            </a:r>
          </a:p>
          <a:p>
            <a:pPr>
              <a:buClr>
                <a:srgbClr val="FF0000"/>
              </a:buClr>
            </a:pPr>
            <a:r>
              <a:rPr lang="en-US" sz="2400" dirty="0" smtClean="0"/>
              <a:t>Serial connector to connect to EVOHD panel</a:t>
            </a:r>
          </a:p>
          <a:p>
            <a:pPr>
              <a:buClr>
                <a:srgbClr val="FF0000"/>
              </a:buClr>
            </a:pPr>
            <a:r>
              <a:rPr lang="en-US" sz="2400" dirty="0" smtClean="0"/>
              <a:t>Allows you to connect a laptop to the EVOHD panel through the Internet</a:t>
            </a:r>
          </a:p>
          <a:p>
            <a:pPr>
              <a:buClr>
                <a:srgbClr val="FF0000"/>
              </a:buClr>
            </a:pPr>
            <a:r>
              <a:rPr lang="fr-CA" sz="2400" dirty="0" err="1" smtClean="0"/>
              <a:t>Receive</a:t>
            </a:r>
            <a:r>
              <a:rPr lang="fr-CA" sz="2400" dirty="0" smtClean="0"/>
              <a:t> SSL </a:t>
            </a:r>
            <a:r>
              <a:rPr lang="fr-CA" sz="2400" dirty="0" err="1" smtClean="0"/>
              <a:t>encrypted</a:t>
            </a:r>
            <a:r>
              <a:rPr lang="fr-CA" sz="2400" dirty="0" smtClean="0"/>
              <a:t> email notifications </a:t>
            </a:r>
            <a:r>
              <a:rPr lang="fr-CA" sz="2400" dirty="0" err="1" smtClean="0"/>
              <a:t>anywhere</a:t>
            </a:r>
            <a:r>
              <a:rPr lang="fr-CA" sz="2400" dirty="0" smtClean="0"/>
              <a:t> in the world </a:t>
            </a:r>
            <a:r>
              <a:rPr lang="fr-CA" sz="2400" dirty="0" err="1" smtClean="0"/>
              <a:t>when</a:t>
            </a:r>
            <a:r>
              <a:rPr lang="fr-CA" sz="2400" dirty="0" smtClean="0"/>
              <a:t> </a:t>
            </a:r>
            <a:r>
              <a:rPr lang="fr-CA" sz="2400" dirty="0" err="1" smtClean="0"/>
              <a:t>your</a:t>
            </a:r>
            <a:r>
              <a:rPr lang="fr-CA" sz="2400" dirty="0" smtClean="0"/>
              <a:t> system </a:t>
            </a:r>
            <a:r>
              <a:rPr lang="fr-CA" sz="2400" dirty="0" err="1" smtClean="0"/>
              <a:t>detects</a:t>
            </a:r>
            <a:r>
              <a:rPr lang="fr-CA" sz="2400" dirty="0" smtClean="0"/>
              <a:t> </a:t>
            </a:r>
            <a:r>
              <a:rPr lang="fr-CA" sz="2400" dirty="0" err="1" smtClean="0"/>
              <a:t>activity</a:t>
            </a:r>
            <a:endParaRPr lang="en-US" sz="2400" dirty="0"/>
          </a:p>
        </p:txBody>
      </p:sp>
      <p:sp>
        <p:nvSpPr>
          <p:cNvPr id="12" name="Title 3"/>
          <p:cNvSpPr txBox="1">
            <a:spLocks/>
          </p:cNvSpPr>
          <p:nvPr/>
        </p:nvSpPr>
        <p:spPr>
          <a:xfrm>
            <a:off x="481806" y="7530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GB"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Communication Module IP150</a:t>
            </a:r>
            <a:endParaRPr lang="en-US" sz="5400" b="1" dirty="0">
              <a:solidFill>
                <a:srgbClr val="473931"/>
              </a:solidFill>
            </a:endParaRPr>
          </a:p>
        </p:txBody>
      </p:sp>
    </p:spTree>
    <p:extLst>
      <p:ext uri="{BB962C8B-B14F-4D97-AF65-F5344CB8AC3E}">
        <p14:creationId xmlns:p14="http://schemas.microsoft.com/office/powerpoint/2010/main" val="12629563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2" name="Content Placeholder 2"/>
          <p:cNvSpPr>
            <a:spLocks noGrp="1"/>
          </p:cNvSpPr>
          <p:nvPr>
            <p:ph idx="1"/>
          </p:nvPr>
        </p:nvSpPr>
        <p:spPr>
          <a:xfrm>
            <a:off x="481806" y="3491706"/>
            <a:ext cx="11702892" cy="2667076"/>
          </a:xfrm>
        </p:spPr>
        <p:txBody>
          <a:bodyPr>
            <a:normAutofit/>
          </a:bodyPr>
          <a:lstStyle/>
          <a:p>
            <a:pPr>
              <a:buClr>
                <a:schemeClr val="accent1"/>
              </a:buClr>
            </a:pPr>
            <a:r>
              <a:rPr lang="en-US" sz="2400" dirty="0"/>
              <a:t>IP / GPRS PC Receiver Software</a:t>
            </a:r>
          </a:p>
          <a:p>
            <a:pPr>
              <a:buClr>
                <a:schemeClr val="accent1"/>
              </a:buClr>
            </a:pPr>
            <a:r>
              <a:rPr lang="en-US" sz="2400" dirty="0"/>
              <a:t>Supports SMS registration and reporting protocol through commercial GSM / GPRS modem </a:t>
            </a:r>
          </a:p>
          <a:p>
            <a:pPr>
              <a:buClr>
                <a:schemeClr val="accent1"/>
              </a:buClr>
            </a:pPr>
            <a:r>
              <a:rPr lang="en-US" sz="2400" dirty="0"/>
              <a:t>Converts incoming IP signal from a Paradox communication device to ADEMCO 685, SURGARD MLR2-DG, or RADIONICS 6500 and sends via PC communication to a monitoring software</a:t>
            </a:r>
          </a:p>
        </p:txBody>
      </p:sp>
      <p:sp>
        <p:nvSpPr>
          <p:cNvPr id="17" name="Title 3"/>
          <p:cNvSpPr txBox="1">
            <a:spLocks/>
          </p:cNvSpPr>
          <p:nvPr/>
        </p:nvSpPr>
        <p:spPr>
          <a:xfrm>
            <a:off x="481806"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GB"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Receiver module IPRS-7 </a:t>
            </a:r>
            <a:endParaRPr lang="en-US" sz="5400" b="1" dirty="0">
              <a:solidFill>
                <a:srgbClr val="473931"/>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195074611"/>
              </p:ext>
            </p:extLst>
          </p:nvPr>
        </p:nvGraphicFramePr>
        <p:xfrm>
          <a:off x="253206" y="2325424"/>
          <a:ext cx="11811000" cy="914400"/>
        </p:xfrm>
        <a:graphic>
          <a:graphicData uri="http://schemas.openxmlformats.org/drawingml/2006/table">
            <a:tbl>
              <a:tblPr firstRow="1" bandRow="1">
                <a:tableStyleId>{5C22544A-7EE6-4342-B048-85BDC9FD1C3A}</a:tableStyleId>
              </a:tblPr>
              <a:tblGrid>
                <a:gridCol w="3020250"/>
                <a:gridCol w="2847150"/>
                <a:gridCol w="3193350"/>
                <a:gridCol w="2750250"/>
              </a:tblGrid>
              <a:tr h="914400">
                <a:tc>
                  <a:txBody>
                    <a:bodyPr/>
                    <a:lstStyle/>
                    <a:p>
                      <a:pPr algn="ctr">
                        <a:lnSpc>
                          <a:spcPct val="90000"/>
                        </a:lnSpc>
                      </a:pPr>
                      <a:r>
                        <a:rPr lang="en-US" sz="2000" b="0" kern="1200" dirty="0" smtClean="0">
                          <a:solidFill>
                            <a:schemeClr val="bg1">
                              <a:lumMod val="50000"/>
                            </a:schemeClr>
                          </a:solidFill>
                          <a:latin typeface="+mn-lt"/>
                          <a:ea typeface="+mn-ea"/>
                          <a:cs typeface="+mn-cs"/>
                        </a:rPr>
                        <a:t>      IP150</a:t>
                      </a:r>
                      <a:endParaRPr lang="en-GB" sz="2000" b="0" kern="1200" dirty="0">
                        <a:solidFill>
                          <a:schemeClr val="bg1">
                            <a:lumMod val="50000"/>
                          </a:schemeClr>
                        </a:solidFill>
                        <a:latin typeface="+mn-lt"/>
                        <a:ea typeface="+mn-ea"/>
                        <a:cs typeface="+mn-cs"/>
                      </a:endParaRPr>
                    </a:p>
                  </a:txBody>
                  <a:tcPr anchor="ctr">
                    <a:lnL w="12700" cmpd="sng">
                      <a:noFill/>
                    </a:lnL>
                    <a:lnR w="12700" cap="flat" cmpd="sng" algn="ctr">
                      <a:solidFill>
                        <a:schemeClr val="bg1">
                          <a:lumMod val="85000"/>
                        </a:schemeClr>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2000" b="1" kern="1200" dirty="0" smtClean="0">
                          <a:solidFill>
                            <a:schemeClr val="bg1">
                              <a:lumMod val="50000"/>
                            </a:schemeClr>
                          </a:solidFill>
                          <a:latin typeface="+mn-lt"/>
                          <a:ea typeface="+mn-ea"/>
                          <a:cs typeface="+mn-cs"/>
                        </a:rPr>
                        <a:t>IPRS-7</a:t>
                      </a:r>
                      <a:endParaRPr lang="en-GB" sz="2000" b="1" kern="1200" dirty="0">
                        <a:solidFill>
                          <a:schemeClr val="bg1">
                            <a:lumMod val="50000"/>
                          </a:schemeClr>
                        </a:solidFill>
                        <a:latin typeface="+mn-lt"/>
                        <a:ea typeface="+mn-ea"/>
                        <a:cs typeface="+mn-cs"/>
                      </a:endParaRPr>
                    </a:p>
                  </a:txBody>
                  <a:tcPr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2000" b="0" kern="1200" dirty="0" smtClean="0">
                          <a:solidFill>
                            <a:schemeClr val="bg1">
                              <a:lumMod val="50000"/>
                            </a:schemeClr>
                          </a:solidFill>
                          <a:latin typeface="+mn-lt"/>
                          <a:ea typeface="+mn-ea"/>
                          <a:cs typeface="+mn-cs"/>
                        </a:rPr>
                        <a:t>        Touchpad / Keypad </a:t>
                      </a:r>
                      <a:endParaRPr lang="en-US" sz="2000" b="0" kern="1200" dirty="0">
                        <a:solidFill>
                          <a:schemeClr val="bg1">
                            <a:lumMod val="50000"/>
                          </a:schemeClr>
                        </a:solidFill>
                        <a:latin typeface="+mn-lt"/>
                        <a:ea typeface="+mn-ea"/>
                        <a:cs typeface="+mn-cs"/>
                      </a:endParaRPr>
                    </a:p>
                  </a:txBody>
                  <a:tcPr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2000" b="0" kern="1200" dirty="0" smtClean="0">
                          <a:solidFill>
                            <a:schemeClr val="bg1">
                              <a:lumMod val="50000"/>
                            </a:schemeClr>
                          </a:solidFill>
                          <a:latin typeface="+mn-lt"/>
                          <a:ea typeface="+mn-ea"/>
                          <a:cs typeface="+mn-cs"/>
                        </a:rPr>
                        <a:t>PCS250/G</a:t>
                      </a:r>
                      <a:endParaRPr lang="en-GB" sz="2000" b="0" kern="1200" dirty="0">
                        <a:solidFill>
                          <a:schemeClr val="bg1">
                            <a:lumMod val="50000"/>
                          </a:schemeClr>
                        </a:solidFill>
                        <a:latin typeface="+mn-lt"/>
                        <a:ea typeface="+mn-ea"/>
                        <a:cs typeface="+mn-cs"/>
                      </a:endParaRPr>
                    </a:p>
                  </a:txBody>
                  <a:tcPr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4" name="Rectangle 13"/>
          <p:cNvSpPr/>
          <p:nvPr/>
        </p:nvSpPr>
        <p:spPr>
          <a:xfrm flipV="1">
            <a:off x="653115" y="3160932"/>
            <a:ext cx="11411091" cy="45719"/>
          </a:xfrm>
          <a:prstGeom prst="rect">
            <a:avLst/>
          </a:prstGeom>
          <a:solidFill>
            <a:schemeClr val="bg1">
              <a:lumMod val="85000"/>
            </a:schemeClr>
          </a:solidFill>
          <a:ln w="28575" cap="sq">
            <a:solidFill>
              <a:schemeClr val="accent4">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9" name="Rectangle 18"/>
          <p:cNvSpPr/>
          <p:nvPr/>
        </p:nvSpPr>
        <p:spPr>
          <a:xfrm flipV="1">
            <a:off x="3282014" y="3160930"/>
            <a:ext cx="2838592" cy="45719"/>
          </a:xfrm>
          <a:prstGeom prst="rect">
            <a:avLst/>
          </a:prstGeom>
          <a:solidFill>
            <a:schemeClr val="accent1"/>
          </a:solidFill>
          <a:ln w="28575"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ln w="28575">
                <a:solidFill>
                  <a:schemeClr val="tx1"/>
                </a:solidFill>
              </a:ln>
            </a:endParaRPr>
          </a:p>
        </p:txBody>
      </p:sp>
      <p:sp>
        <p:nvSpPr>
          <p:cNvPr id="20" name="Isosceles Triangle 19"/>
          <p:cNvSpPr/>
          <p:nvPr/>
        </p:nvSpPr>
        <p:spPr>
          <a:xfrm>
            <a:off x="4557496" y="2996710"/>
            <a:ext cx="328181" cy="152400"/>
          </a:xfrm>
          <a:prstGeom prst="triangle">
            <a:avLst/>
          </a:prstGeom>
          <a:solidFill>
            <a:schemeClr val="accent1"/>
          </a:solidFill>
          <a:ln w="12700" cap="sq" cmpd="sng" algn="ctr">
            <a:solidFill>
              <a:schemeClr val="accent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rgbClr val="FFFFFF"/>
              </a:solidFill>
              <a:effectLst/>
              <a:uLnTx/>
              <a:uFillTx/>
              <a:latin typeface="Arial"/>
            </a:endParaRPr>
          </a:p>
        </p:txBody>
      </p:sp>
    </p:spTree>
    <p:extLst>
      <p:ext uri="{BB962C8B-B14F-4D97-AF65-F5344CB8AC3E}">
        <p14:creationId xmlns:p14="http://schemas.microsoft.com/office/powerpoint/2010/main" val="3621463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20712" y="3316466"/>
            <a:ext cx="12037218" cy="4356840"/>
            <a:chOff x="390498" y="3137788"/>
            <a:chExt cx="12117466" cy="4535134"/>
          </a:xfrm>
        </p:grpSpPr>
        <p:grpSp>
          <p:nvGrpSpPr>
            <p:cNvPr id="10" name="Group 9"/>
            <p:cNvGrpSpPr/>
            <p:nvPr/>
          </p:nvGrpSpPr>
          <p:grpSpPr>
            <a:xfrm>
              <a:off x="390498" y="3137788"/>
              <a:ext cx="12117466" cy="4535134"/>
              <a:chOff x="2482157" y="2752101"/>
              <a:chExt cx="6895614" cy="3247200"/>
            </a:xfrm>
          </p:grpSpPr>
          <p:sp>
            <p:nvSpPr>
              <p:cNvPr id="4" name="Rectangle 3"/>
              <p:cNvSpPr/>
              <p:nvPr/>
            </p:nvSpPr>
            <p:spPr>
              <a:xfrm>
                <a:off x="7316348" y="2787686"/>
                <a:ext cx="2058593" cy="3211615"/>
              </a:xfrm>
              <a:prstGeom prst="rect">
                <a:avLst/>
              </a:prstGeom>
              <a:solidFill>
                <a:schemeClr val="accent4">
                  <a:lumMod val="95000"/>
                </a:schemeClr>
              </a:solidFill>
              <a:ln>
                <a:noFill/>
              </a:ln>
              <a:effectLst>
                <a:outerShdw blurRad="127000" dist="12700" dir="2700000" algn="tl"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tx2"/>
                  </a:solidFill>
                </a:endParaRPr>
              </a:p>
            </p:txBody>
          </p:sp>
          <p:sp>
            <p:nvSpPr>
              <p:cNvPr id="5" name="Rectangle 4"/>
              <p:cNvSpPr/>
              <p:nvPr/>
            </p:nvSpPr>
            <p:spPr>
              <a:xfrm>
                <a:off x="2482157" y="2760601"/>
                <a:ext cx="2058593" cy="3211615"/>
              </a:xfrm>
              <a:prstGeom prst="rect">
                <a:avLst/>
              </a:prstGeom>
              <a:solidFill>
                <a:schemeClr val="accent4">
                  <a:lumMod val="95000"/>
                </a:schemeClr>
              </a:solidFill>
              <a:ln>
                <a:noFill/>
              </a:ln>
              <a:effectLst>
                <a:outerShdw blurRad="127000" dist="12700" dir="2700000" algn="tl"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tx2"/>
                  </a:solidFill>
                </a:endParaRPr>
              </a:p>
            </p:txBody>
          </p:sp>
          <p:sp>
            <p:nvSpPr>
              <p:cNvPr id="6" name="Rectangle 5"/>
              <p:cNvSpPr/>
              <p:nvPr/>
            </p:nvSpPr>
            <p:spPr>
              <a:xfrm>
                <a:off x="7313517" y="2786191"/>
                <a:ext cx="2064254" cy="396000"/>
              </a:xfrm>
              <a:prstGeom prst="rect">
                <a:avLst/>
              </a:prstGeom>
              <a:solidFill>
                <a:srgbClr val="C00000"/>
              </a:solidFill>
              <a:ln w="1905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smtClean="0"/>
                  <a:t>Insight</a:t>
                </a:r>
                <a:r>
                  <a:rPr lang="en-US" b="1" dirty="0"/>
                  <a:t>™ app</a:t>
                </a:r>
              </a:p>
            </p:txBody>
          </p:sp>
          <p:sp>
            <p:nvSpPr>
              <p:cNvPr id="7" name="Rectangle 6"/>
              <p:cNvSpPr/>
              <p:nvPr/>
            </p:nvSpPr>
            <p:spPr>
              <a:xfrm>
                <a:off x="2485933" y="2752101"/>
                <a:ext cx="2064254" cy="396000"/>
              </a:xfrm>
              <a:prstGeom prst="rect">
                <a:avLst/>
              </a:prstGeom>
              <a:solidFill>
                <a:schemeClr val="accent1"/>
              </a:solidFill>
              <a:ln w="1905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t>EVOHD</a:t>
                </a:r>
              </a:p>
            </p:txBody>
          </p:sp>
          <p:sp>
            <p:nvSpPr>
              <p:cNvPr id="8" name="Rectangle 7"/>
              <p:cNvSpPr/>
              <p:nvPr/>
            </p:nvSpPr>
            <p:spPr>
              <a:xfrm>
                <a:off x="4909080" y="2762097"/>
                <a:ext cx="2058593" cy="3211615"/>
              </a:xfrm>
              <a:prstGeom prst="rect">
                <a:avLst/>
              </a:prstGeom>
              <a:solidFill>
                <a:schemeClr val="accent4">
                  <a:lumMod val="95000"/>
                </a:schemeClr>
              </a:solidFill>
              <a:ln>
                <a:noFill/>
              </a:ln>
              <a:effectLst>
                <a:outerShdw blurRad="127000" dist="12700" dir="2700000" algn="tl"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tx2"/>
                  </a:solidFill>
                </a:endParaRPr>
              </a:p>
            </p:txBody>
          </p:sp>
          <p:sp>
            <p:nvSpPr>
              <p:cNvPr id="9" name="Rectangle 8"/>
              <p:cNvSpPr/>
              <p:nvPr/>
            </p:nvSpPr>
            <p:spPr>
              <a:xfrm>
                <a:off x="4906249" y="2760601"/>
                <a:ext cx="2064254" cy="396000"/>
              </a:xfrm>
              <a:prstGeom prst="rect">
                <a:avLst/>
              </a:prstGeom>
              <a:solidFill>
                <a:schemeClr val="bg2">
                  <a:alpha val="90000"/>
                </a:schemeClr>
              </a:solidFill>
              <a:ln w="1905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b="1" dirty="0" smtClean="0"/>
                  <a:t>HD77 Camera</a:t>
                </a:r>
                <a:endParaRPr lang="en-GB" b="1" dirty="0"/>
              </a:p>
            </p:txBody>
          </p:sp>
        </p:grpSp>
        <p:pic>
          <p:nvPicPr>
            <p:cNvPr id="11" name="Picture 10" descr="HD7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594" y="4278565"/>
              <a:ext cx="1472843" cy="281382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3115" y="4397710"/>
              <a:ext cx="1462244" cy="2775502"/>
            </a:xfrm>
            <a:prstGeom prst="rect">
              <a:avLst/>
            </a:prstGeom>
          </p:spPr>
        </p:pic>
        <p:pic>
          <p:nvPicPr>
            <p:cNvPr id="13" name="Picture 2" descr="EVOHD"/>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170" b="61396" l="1361" r="100000"/>
                      </a14:imgEffect>
                    </a14:imgLayer>
                  </a14:imgProps>
                </a:ext>
                <a:ext uri="{28A0092B-C50C-407E-A947-70E740481C1C}">
                  <a14:useLocalDpi xmlns:a14="http://schemas.microsoft.com/office/drawing/2010/main" val="0"/>
                </a:ext>
              </a:extLst>
            </a:blip>
            <a:srcRect t="31470" b="34265"/>
            <a:stretch/>
          </p:blipFill>
          <p:spPr bwMode="auto">
            <a:xfrm>
              <a:off x="496022" y="4704413"/>
              <a:ext cx="3379657" cy="1356361"/>
            </a:xfrm>
            <a:prstGeom prst="rect">
              <a:avLst/>
            </a:prstGeom>
            <a:ln>
              <a:noFill/>
            </a:ln>
            <a:effectLst>
              <a:outerShdw blurRad="292100" dist="139700" dir="2700000" algn="tl" rotWithShape="0">
                <a:srgbClr val="333333">
                  <a:alpha val="65000"/>
                </a:srgbClr>
              </a:outerShdw>
            </a:effectLst>
            <a:extLst/>
          </p:spPr>
        </p:pic>
      </p:grpSp>
      <p:sp>
        <p:nvSpPr>
          <p:cNvPr id="15" name="Title 3"/>
          <p:cNvSpPr>
            <a:spLocks noGrp="1"/>
          </p:cNvSpPr>
          <p:nvPr>
            <p:ph type="title"/>
          </p:nvPr>
        </p:nvSpPr>
        <p:spPr>
          <a:xfrm>
            <a:off x="513714" y="748506"/>
            <a:ext cx="11702892" cy="1443302"/>
          </a:xfrm>
        </p:spPr>
        <p:txBody>
          <a:bodyPr>
            <a:noAutofit/>
          </a:bodyPr>
          <a:lstStyle/>
          <a:p>
            <a:r>
              <a:rPr lang="en-US" sz="5400" b="1" spc="64" dirty="0">
                <a:ln w="13500">
                  <a:solidFill>
                    <a:schemeClr val="accent1">
                      <a:shade val="2500"/>
                      <a:alpha val="6500"/>
                    </a:schemeClr>
                  </a:solidFill>
                  <a:prstDash val="solid"/>
                </a:ln>
              </a:rPr>
              <a:t>Paradox </a:t>
            </a:r>
            <a:r>
              <a:rPr lang="en-US" sz="5400" b="1" spc="64" dirty="0" smtClean="0">
                <a:ln w="13500">
                  <a:solidFill>
                    <a:schemeClr val="accent1">
                      <a:shade val="2500"/>
                      <a:alpha val="6500"/>
                    </a:schemeClr>
                  </a:solidFill>
                  <a:prstDash val="solid"/>
                </a:ln>
              </a:rPr>
              <a:t>Insight</a:t>
            </a:r>
            <a:r>
              <a:rPr lang="en-US" sz="5400" b="1" spc="50" dirty="0" smtClean="0">
                <a:ln w="13500">
                  <a:solidFill>
                    <a:schemeClr val="accent1">
                      <a:shade val="2500"/>
                      <a:alpha val="6500"/>
                    </a:schemeClr>
                  </a:solidFill>
                  <a:prstDash val="solid"/>
                </a:ln>
              </a:rPr>
              <a:t>™ </a:t>
            </a:r>
            <a:r>
              <a:rPr lang="en-US" sz="5400" b="1" spc="64" dirty="0" smtClean="0">
                <a:ln w="13500">
                  <a:solidFill>
                    <a:schemeClr val="accent1">
                      <a:shade val="2500"/>
                      <a:alpha val="6500"/>
                    </a:schemeClr>
                  </a:solidFill>
                  <a:prstDash val="solid"/>
                </a:ln>
              </a:rPr>
              <a:t>Offering</a:t>
            </a:r>
            <a:endParaRPr lang="en-US" sz="5400" b="1" spc="64" dirty="0">
              <a:ln w="13500">
                <a:solidFill>
                  <a:schemeClr val="accent1">
                    <a:shade val="2500"/>
                    <a:alpha val="6500"/>
                  </a:schemeClr>
                </a:solidFill>
                <a:prstDash val="solid"/>
              </a:ln>
            </a:endParaRPr>
          </a:p>
        </p:txBody>
      </p:sp>
      <p:sp>
        <p:nvSpPr>
          <p:cNvPr id="16" name="Rectangle 15"/>
          <p:cNvSpPr/>
          <p:nvPr/>
        </p:nvSpPr>
        <p:spPr>
          <a:xfrm>
            <a:off x="634206" y="2080399"/>
            <a:ext cx="12039600" cy="954107"/>
          </a:xfrm>
          <a:prstGeom prst="rect">
            <a:avLst/>
          </a:prstGeom>
        </p:spPr>
        <p:txBody>
          <a:bodyPr wrap="square">
            <a:spAutoFit/>
          </a:bodyPr>
          <a:lstStyle/>
          <a:p>
            <a:r>
              <a:rPr lang="en-US" sz="2800" dirty="0" smtClean="0">
                <a:latin typeface="Calibri Light"/>
                <a:ea typeface="+mj-ea"/>
                <a:cs typeface="Calibri Light"/>
              </a:rPr>
              <a:t>The 1</a:t>
            </a:r>
            <a:r>
              <a:rPr lang="en-US" sz="2800" baseline="30000" dirty="0" smtClean="0">
                <a:latin typeface="Calibri Light"/>
                <a:ea typeface="+mj-ea"/>
                <a:cs typeface="Calibri Light"/>
              </a:rPr>
              <a:t>ST</a:t>
            </a:r>
            <a:r>
              <a:rPr lang="en-US" sz="2800" dirty="0" smtClean="0">
                <a:latin typeface="Calibri Light"/>
                <a:ea typeface="+mj-ea"/>
                <a:cs typeface="Calibri Light"/>
              </a:rPr>
              <a:t> integrated </a:t>
            </a:r>
            <a:r>
              <a:rPr lang="en-US" sz="2800" dirty="0">
                <a:latin typeface="Calibri Light"/>
                <a:ea typeface="+mj-ea"/>
                <a:cs typeface="Calibri Light"/>
              </a:rPr>
              <a:t>solution of HD video/audio monitoring with superior security capabilities to monitor your home &amp; business anytime from </a:t>
            </a:r>
            <a:r>
              <a:rPr lang="en-US" sz="2800" dirty="0" smtClean="0">
                <a:latin typeface="Calibri Light"/>
                <a:ea typeface="+mj-ea"/>
                <a:cs typeface="Calibri Light"/>
              </a:rPr>
              <a:t>anywhere</a:t>
            </a:r>
            <a:endParaRPr lang="en-US" sz="2800" dirty="0">
              <a:latin typeface="Calibri Light"/>
              <a:ea typeface="+mj-ea"/>
              <a:cs typeface="Calibri Light"/>
            </a:endParaRPr>
          </a:p>
        </p:txBody>
      </p:sp>
      <p:sp>
        <p:nvSpPr>
          <p:cNvPr id="17" name="Rectangle 16"/>
          <p:cNvSpPr/>
          <p:nvPr/>
        </p:nvSpPr>
        <p:spPr>
          <a:xfrm>
            <a:off x="10408047" y="1434306"/>
            <a:ext cx="2595166" cy="400110"/>
          </a:xfrm>
          <a:prstGeom prst="rect">
            <a:avLst/>
          </a:prstGeom>
        </p:spPr>
        <p:txBody>
          <a:bodyPr wrap="square">
            <a:spAutoFit/>
          </a:bodyPr>
          <a:lstStyle/>
          <a:p>
            <a:r>
              <a:rPr lang="en-US" sz="2000" b="1" spc="64" dirty="0">
                <a:ln w="13500">
                  <a:solidFill>
                    <a:schemeClr val="accent1">
                      <a:shade val="2500"/>
                      <a:alpha val="6500"/>
                    </a:schemeClr>
                  </a:solidFill>
                  <a:prstDash val="solid"/>
                </a:ln>
                <a:latin typeface="Calibri Light"/>
                <a:ea typeface="+mj-ea"/>
                <a:cs typeface="Calibri Light"/>
              </a:rPr>
              <a:t>CE, EN 50131  </a:t>
            </a:r>
          </a:p>
        </p:txBody>
      </p:sp>
    </p:spTree>
    <p:extLst>
      <p:ext uri="{BB962C8B-B14F-4D97-AF65-F5344CB8AC3E}">
        <p14:creationId xmlns:p14="http://schemas.microsoft.com/office/powerpoint/2010/main" val="25153066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1806" y="3567830"/>
            <a:ext cx="6858000" cy="4343476"/>
          </a:xfrm>
        </p:spPr>
        <p:txBody>
          <a:bodyPr>
            <a:normAutofit lnSpcReduction="10000"/>
          </a:bodyPr>
          <a:lstStyle/>
          <a:p>
            <a:pPr>
              <a:buClr>
                <a:srgbClr val="FFC000"/>
              </a:buClr>
            </a:pPr>
            <a:r>
              <a:rPr lang="en-US" sz="2400" dirty="0"/>
              <a:t>Multi language programmable</a:t>
            </a:r>
          </a:p>
          <a:p>
            <a:pPr>
              <a:buClr>
                <a:srgbClr val="FFC000"/>
              </a:buClr>
            </a:pPr>
            <a:r>
              <a:rPr lang="en-US" sz="2400" dirty="0"/>
              <a:t>Panic buttons</a:t>
            </a:r>
          </a:p>
          <a:p>
            <a:pPr>
              <a:buClr>
                <a:srgbClr val="FFC000"/>
              </a:buClr>
            </a:pPr>
            <a:r>
              <a:rPr lang="en-US" sz="2400" dirty="0" err="1"/>
              <a:t>SpotON</a:t>
            </a:r>
            <a:r>
              <a:rPr lang="en-US" sz="2400" dirty="0"/>
              <a:t> locator </a:t>
            </a:r>
          </a:p>
          <a:p>
            <a:pPr>
              <a:buClr>
                <a:srgbClr val="FFC000"/>
              </a:buClr>
            </a:pPr>
            <a:r>
              <a:rPr lang="en-US" sz="2400" dirty="0" err="1"/>
              <a:t>OneScreen</a:t>
            </a:r>
            <a:r>
              <a:rPr lang="en-US" sz="2400" dirty="0"/>
              <a:t> </a:t>
            </a:r>
            <a:r>
              <a:rPr lang="en-US" sz="2400" dirty="0" smtClean="0"/>
              <a:t>monitoring</a:t>
            </a:r>
          </a:p>
          <a:p>
            <a:pPr>
              <a:buClr>
                <a:srgbClr val="FFC000"/>
              </a:buClr>
              <a:buFont typeface="Wingdings" panose="05000000000000000000" pitchFamily="2" charset="2"/>
              <a:buChar char="§"/>
            </a:pPr>
            <a:endParaRPr lang="en-US" sz="2400" dirty="0"/>
          </a:p>
          <a:p>
            <a:pPr marL="0" indent="0">
              <a:buClr>
                <a:srgbClr val="FFC000"/>
              </a:buClr>
              <a:buNone/>
            </a:pPr>
            <a:r>
              <a:rPr lang="fr-CA" sz="3600" b="1" dirty="0">
                <a:solidFill>
                  <a:srgbClr val="FFC000"/>
                </a:solidFill>
              </a:rPr>
              <a:t>TM50 </a:t>
            </a:r>
            <a:r>
              <a:rPr lang="fr-CA" sz="3600" b="1" dirty="0" err="1" smtClean="0">
                <a:solidFill>
                  <a:srgbClr val="FFC000"/>
                </a:solidFill>
              </a:rPr>
              <a:t>Touch</a:t>
            </a:r>
            <a:r>
              <a:rPr lang="fr-CA" sz="3600" b="1" dirty="0" smtClean="0">
                <a:solidFill>
                  <a:srgbClr val="FFC000"/>
                </a:solidFill>
              </a:rPr>
              <a:t>-pad</a:t>
            </a:r>
            <a:endParaRPr lang="fr-CA" sz="3600" b="1" dirty="0">
              <a:solidFill>
                <a:srgbClr val="FFC000"/>
              </a:solidFill>
            </a:endParaRPr>
          </a:p>
          <a:p>
            <a:pPr>
              <a:buClr>
                <a:srgbClr val="FFC000"/>
              </a:buClr>
            </a:pPr>
            <a:r>
              <a:rPr lang="en-US" sz="2400" dirty="0"/>
              <a:t>System Arm / Disarm</a:t>
            </a:r>
          </a:p>
          <a:p>
            <a:pPr>
              <a:buClr>
                <a:srgbClr val="FFC000"/>
              </a:buClr>
            </a:pPr>
            <a:r>
              <a:rPr lang="en-US" sz="2400" dirty="0"/>
              <a:t>Compatible for configuring all other Paradox components through the touchpad</a:t>
            </a:r>
          </a:p>
          <a:p>
            <a:pPr>
              <a:buClr>
                <a:srgbClr val="FFC000"/>
              </a:buClr>
            </a:pPr>
            <a:r>
              <a:rPr lang="en-US" sz="2400" dirty="0"/>
              <a:t>Personalization</a:t>
            </a:r>
          </a:p>
          <a:p>
            <a:pPr marL="0" indent="0">
              <a:buNone/>
            </a:pPr>
            <a:endParaRPr lang="en-US" sz="2400" dirty="0"/>
          </a:p>
        </p:txBody>
      </p:sp>
      <p:sp>
        <p:nvSpPr>
          <p:cNvPr id="11" name="Title 3"/>
          <p:cNvSpPr txBox="1">
            <a:spLocks/>
          </p:cNvSpPr>
          <p:nvPr/>
        </p:nvSpPr>
        <p:spPr>
          <a:xfrm>
            <a:off x="481806"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GB"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Touchpad / Keypad</a:t>
            </a:r>
            <a:endParaRPr lang="en-US" sz="5400" b="1" dirty="0">
              <a:solidFill>
                <a:srgbClr val="473931"/>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4022517409"/>
              </p:ext>
            </p:extLst>
          </p:nvPr>
        </p:nvGraphicFramePr>
        <p:xfrm>
          <a:off x="253206" y="2325424"/>
          <a:ext cx="11811000" cy="914400"/>
        </p:xfrm>
        <a:graphic>
          <a:graphicData uri="http://schemas.openxmlformats.org/drawingml/2006/table">
            <a:tbl>
              <a:tblPr firstRow="1" bandRow="1">
                <a:tableStyleId>{5C22544A-7EE6-4342-B048-85BDC9FD1C3A}</a:tableStyleId>
              </a:tblPr>
              <a:tblGrid>
                <a:gridCol w="3020250"/>
                <a:gridCol w="2847150"/>
                <a:gridCol w="3193350"/>
                <a:gridCol w="2750250"/>
              </a:tblGrid>
              <a:tr h="914400">
                <a:tc>
                  <a:txBody>
                    <a:bodyPr/>
                    <a:lstStyle/>
                    <a:p>
                      <a:pPr algn="ctr">
                        <a:lnSpc>
                          <a:spcPct val="90000"/>
                        </a:lnSpc>
                      </a:pPr>
                      <a:r>
                        <a:rPr lang="en-US" sz="2000" b="0" kern="1200" dirty="0" smtClean="0">
                          <a:solidFill>
                            <a:schemeClr val="bg1">
                              <a:lumMod val="50000"/>
                            </a:schemeClr>
                          </a:solidFill>
                          <a:latin typeface="+mn-lt"/>
                          <a:ea typeface="+mn-ea"/>
                          <a:cs typeface="+mn-cs"/>
                        </a:rPr>
                        <a:t>      IP150</a:t>
                      </a:r>
                      <a:endParaRPr lang="en-GB" sz="2000" b="0" kern="1200" dirty="0">
                        <a:solidFill>
                          <a:schemeClr val="bg1">
                            <a:lumMod val="50000"/>
                          </a:schemeClr>
                        </a:solidFill>
                        <a:latin typeface="+mn-lt"/>
                        <a:ea typeface="+mn-ea"/>
                        <a:cs typeface="+mn-cs"/>
                      </a:endParaRPr>
                    </a:p>
                  </a:txBody>
                  <a:tcPr anchor="ctr">
                    <a:lnL w="12700" cmpd="sng">
                      <a:noFill/>
                    </a:lnL>
                    <a:lnR w="12700" cap="flat" cmpd="sng" algn="ctr">
                      <a:solidFill>
                        <a:schemeClr val="bg1">
                          <a:lumMod val="85000"/>
                        </a:schemeClr>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2000" b="0" kern="1200" dirty="0" smtClean="0">
                          <a:solidFill>
                            <a:schemeClr val="bg1">
                              <a:lumMod val="50000"/>
                            </a:schemeClr>
                          </a:solidFill>
                          <a:latin typeface="+mn-lt"/>
                          <a:ea typeface="+mn-ea"/>
                          <a:cs typeface="+mn-cs"/>
                        </a:rPr>
                        <a:t>IPRS-7</a:t>
                      </a:r>
                      <a:endParaRPr lang="en-GB" sz="2000" b="0" kern="1200" dirty="0">
                        <a:solidFill>
                          <a:schemeClr val="bg1">
                            <a:lumMod val="50000"/>
                          </a:schemeClr>
                        </a:solidFill>
                        <a:latin typeface="+mn-lt"/>
                        <a:ea typeface="+mn-ea"/>
                        <a:cs typeface="+mn-cs"/>
                      </a:endParaRPr>
                    </a:p>
                  </a:txBody>
                  <a:tcPr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2000" b="1" kern="1200" dirty="0" smtClean="0">
                          <a:solidFill>
                            <a:schemeClr val="bg1">
                              <a:lumMod val="50000"/>
                            </a:schemeClr>
                          </a:solidFill>
                          <a:latin typeface="+mn-lt"/>
                          <a:ea typeface="+mn-ea"/>
                          <a:cs typeface="+mn-cs"/>
                        </a:rPr>
                        <a:t>        Touchpad / Keypad </a:t>
                      </a:r>
                      <a:endParaRPr lang="en-US" sz="2000" b="1" kern="1200" dirty="0">
                        <a:solidFill>
                          <a:schemeClr val="bg1">
                            <a:lumMod val="50000"/>
                          </a:schemeClr>
                        </a:solidFill>
                        <a:latin typeface="+mn-lt"/>
                        <a:ea typeface="+mn-ea"/>
                        <a:cs typeface="+mn-cs"/>
                      </a:endParaRPr>
                    </a:p>
                  </a:txBody>
                  <a:tcPr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2000" b="0" kern="1200" dirty="0" smtClean="0">
                          <a:solidFill>
                            <a:schemeClr val="bg1">
                              <a:lumMod val="50000"/>
                            </a:schemeClr>
                          </a:solidFill>
                          <a:latin typeface="+mn-lt"/>
                          <a:ea typeface="+mn-ea"/>
                          <a:cs typeface="+mn-cs"/>
                        </a:rPr>
                        <a:t>PCS250/G</a:t>
                      </a:r>
                      <a:endParaRPr lang="en-GB" sz="2000" b="0" kern="1200" dirty="0">
                        <a:solidFill>
                          <a:schemeClr val="bg1">
                            <a:lumMod val="50000"/>
                          </a:schemeClr>
                        </a:solidFill>
                        <a:latin typeface="+mn-lt"/>
                        <a:ea typeface="+mn-ea"/>
                        <a:cs typeface="+mn-cs"/>
                      </a:endParaRPr>
                    </a:p>
                  </a:txBody>
                  <a:tcPr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4" name="Rectangle 13"/>
          <p:cNvSpPr/>
          <p:nvPr/>
        </p:nvSpPr>
        <p:spPr>
          <a:xfrm flipV="1">
            <a:off x="653115" y="3160932"/>
            <a:ext cx="11411091" cy="45719"/>
          </a:xfrm>
          <a:prstGeom prst="rect">
            <a:avLst/>
          </a:prstGeom>
          <a:solidFill>
            <a:schemeClr val="bg1">
              <a:lumMod val="85000"/>
            </a:schemeClr>
          </a:solidFill>
          <a:ln w="28575" cap="sq">
            <a:solidFill>
              <a:schemeClr val="accent4">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5" name="Rectangle 14"/>
          <p:cNvSpPr/>
          <p:nvPr/>
        </p:nvSpPr>
        <p:spPr>
          <a:xfrm flipV="1">
            <a:off x="6135846" y="3160930"/>
            <a:ext cx="3168000" cy="45719"/>
          </a:xfrm>
          <a:prstGeom prst="rect">
            <a:avLst/>
          </a:prstGeom>
          <a:solidFill>
            <a:srgbClr val="FFC000"/>
          </a:solidFill>
          <a:ln w="28575" cap="sq">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ln w="28575">
                <a:solidFill>
                  <a:schemeClr val="tx1"/>
                </a:solidFill>
              </a:ln>
            </a:endParaRPr>
          </a:p>
        </p:txBody>
      </p:sp>
      <p:sp>
        <p:nvSpPr>
          <p:cNvPr id="16" name="Isosceles Triangle 15"/>
          <p:cNvSpPr/>
          <p:nvPr/>
        </p:nvSpPr>
        <p:spPr>
          <a:xfrm>
            <a:off x="7555755" y="2996710"/>
            <a:ext cx="328181" cy="152400"/>
          </a:xfrm>
          <a:prstGeom prst="triangle">
            <a:avLst/>
          </a:prstGeom>
          <a:solidFill>
            <a:srgbClr val="FFC000"/>
          </a:solidFill>
          <a:ln w="12700" cap="sq" cmpd="sng" algn="ctr">
            <a:solidFill>
              <a:srgbClr val="FFC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rgbClr val="FFFFFF"/>
              </a:solidFill>
              <a:effectLst/>
              <a:uLnTx/>
              <a:uFillTx/>
              <a:latin typeface="Arial"/>
            </a:endParaRPr>
          </a:p>
        </p:txBody>
      </p:sp>
      <p:pic>
        <p:nvPicPr>
          <p:cNvPr id="1026" name="Picture 2" descr="C:\Users\sigalitk\AppData\Local\Microsoft\Windows\Temporary Internet Files\Content.Outlook\EXZ04975\TM50-PristineWhite_Keypad_english (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6406" y="2577306"/>
            <a:ext cx="5663103"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2139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1806" y="3496466"/>
            <a:ext cx="11702892" cy="2057400"/>
          </a:xfrm>
        </p:spPr>
        <p:txBody>
          <a:bodyPr>
            <a:noAutofit/>
          </a:bodyPr>
          <a:lstStyle/>
          <a:p>
            <a:r>
              <a:rPr lang="en-US" sz="2400" dirty="0" smtClean="0"/>
              <a:t>Empowers </a:t>
            </a:r>
            <a:r>
              <a:rPr lang="en-US" sz="2400" dirty="0"/>
              <a:t>Paradox Insight™ with the ability to send alarm notifications via SMS/text </a:t>
            </a:r>
            <a:r>
              <a:rPr lang="en-US" sz="2400" dirty="0" smtClean="0"/>
              <a:t>messages</a:t>
            </a:r>
            <a:endParaRPr lang="en-US" sz="2400" dirty="0"/>
          </a:p>
          <a:p>
            <a:r>
              <a:rPr lang="en-US" sz="2400" dirty="0" smtClean="0"/>
              <a:t>Can </a:t>
            </a:r>
            <a:r>
              <a:rPr lang="en-US" sz="2400" dirty="0"/>
              <a:t>be used as a backup to a traditional landline, or as a primary communicator where no landline is available. </a:t>
            </a:r>
            <a:endParaRPr lang="fr-CA" sz="2400" dirty="0" smtClean="0"/>
          </a:p>
          <a:p>
            <a:r>
              <a:rPr lang="fr-CA" sz="2400" dirty="0" smtClean="0"/>
              <a:t>In </a:t>
            </a:r>
            <a:r>
              <a:rPr lang="fr-CA" sz="2400" dirty="0"/>
              <a:t>GPRS mode, messages are </a:t>
            </a:r>
            <a:r>
              <a:rPr lang="fr-CA" sz="2400" dirty="0" err="1"/>
              <a:t>secured</a:t>
            </a:r>
            <a:r>
              <a:rPr lang="fr-CA" sz="2400" dirty="0"/>
              <a:t> </a:t>
            </a:r>
            <a:r>
              <a:rPr lang="fr-CA" sz="2400" dirty="0" err="1"/>
              <a:t>with</a:t>
            </a:r>
            <a:r>
              <a:rPr lang="fr-CA" sz="2400" dirty="0"/>
              <a:t> 128-bit (MD5) and 256-bit (AES) </a:t>
            </a:r>
            <a:r>
              <a:rPr lang="fr-CA" sz="2400" dirty="0" err="1" smtClean="0"/>
              <a:t>encryption</a:t>
            </a:r>
            <a:r>
              <a:rPr lang="fr-CA" sz="2400" dirty="0" smtClean="0"/>
              <a:t> </a:t>
            </a:r>
            <a:r>
              <a:rPr lang="fr-CA" sz="2400" dirty="0"/>
              <a:t>(PCS250G </a:t>
            </a:r>
            <a:r>
              <a:rPr lang="fr-CA" sz="2400" dirty="0" err="1"/>
              <a:t>only</a:t>
            </a:r>
            <a:r>
              <a:rPr lang="fr-CA" sz="2400" dirty="0"/>
              <a:t>)</a:t>
            </a:r>
          </a:p>
          <a:p>
            <a:endParaRPr lang="en-US" sz="2400" dirty="0"/>
          </a:p>
        </p:txBody>
      </p:sp>
      <p:sp>
        <p:nvSpPr>
          <p:cNvPr id="17" name="Title 3"/>
          <p:cNvSpPr txBox="1">
            <a:spLocks/>
          </p:cNvSpPr>
          <p:nvPr/>
        </p:nvSpPr>
        <p:spPr>
          <a:xfrm>
            <a:off x="481806"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GB" sz="5400" b="1" spc="64" dirty="0" smtClean="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PCS250/G</a:t>
            </a:r>
            <a:endParaRPr lang="en-US" sz="5400" b="1" dirty="0">
              <a:solidFill>
                <a:srgbClr val="473931"/>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3299530156"/>
              </p:ext>
            </p:extLst>
          </p:nvPr>
        </p:nvGraphicFramePr>
        <p:xfrm>
          <a:off x="253206" y="2325424"/>
          <a:ext cx="11811000" cy="914400"/>
        </p:xfrm>
        <a:graphic>
          <a:graphicData uri="http://schemas.openxmlformats.org/drawingml/2006/table">
            <a:tbl>
              <a:tblPr firstRow="1" bandRow="1">
                <a:tableStyleId>{5C22544A-7EE6-4342-B048-85BDC9FD1C3A}</a:tableStyleId>
              </a:tblPr>
              <a:tblGrid>
                <a:gridCol w="3020250"/>
                <a:gridCol w="2847150"/>
                <a:gridCol w="3193350"/>
                <a:gridCol w="2750250"/>
              </a:tblGrid>
              <a:tr h="914400">
                <a:tc>
                  <a:txBody>
                    <a:bodyPr/>
                    <a:lstStyle/>
                    <a:p>
                      <a:pPr algn="ctr">
                        <a:lnSpc>
                          <a:spcPct val="90000"/>
                        </a:lnSpc>
                      </a:pPr>
                      <a:r>
                        <a:rPr lang="en-US" sz="2000" b="0" kern="1200" dirty="0" smtClean="0">
                          <a:solidFill>
                            <a:schemeClr val="bg1">
                              <a:lumMod val="50000"/>
                            </a:schemeClr>
                          </a:solidFill>
                          <a:latin typeface="+mn-lt"/>
                          <a:ea typeface="+mn-ea"/>
                          <a:cs typeface="+mn-cs"/>
                        </a:rPr>
                        <a:t>      IP150</a:t>
                      </a:r>
                      <a:endParaRPr lang="en-GB" sz="2000" b="0" kern="1200" dirty="0">
                        <a:solidFill>
                          <a:schemeClr val="bg1">
                            <a:lumMod val="50000"/>
                          </a:schemeClr>
                        </a:solidFill>
                        <a:latin typeface="+mn-lt"/>
                        <a:ea typeface="+mn-ea"/>
                        <a:cs typeface="+mn-cs"/>
                      </a:endParaRPr>
                    </a:p>
                  </a:txBody>
                  <a:tcPr anchor="ctr">
                    <a:lnL w="12700" cmpd="sng">
                      <a:noFill/>
                    </a:lnL>
                    <a:lnR w="12700" cap="flat" cmpd="sng" algn="ctr">
                      <a:solidFill>
                        <a:schemeClr val="bg1">
                          <a:lumMod val="85000"/>
                        </a:schemeClr>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2000" b="0" kern="1200" dirty="0" smtClean="0">
                          <a:solidFill>
                            <a:schemeClr val="bg1">
                              <a:lumMod val="50000"/>
                            </a:schemeClr>
                          </a:solidFill>
                          <a:latin typeface="+mn-lt"/>
                          <a:ea typeface="+mn-ea"/>
                          <a:cs typeface="+mn-cs"/>
                        </a:rPr>
                        <a:t>IPRS-7</a:t>
                      </a:r>
                      <a:endParaRPr lang="en-GB" sz="2000" b="0" kern="1200" dirty="0">
                        <a:solidFill>
                          <a:schemeClr val="bg1">
                            <a:lumMod val="50000"/>
                          </a:schemeClr>
                        </a:solidFill>
                        <a:latin typeface="+mn-lt"/>
                        <a:ea typeface="+mn-ea"/>
                        <a:cs typeface="+mn-cs"/>
                      </a:endParaRPr>
                    </a:p>
                  </a:txBody>
                  <a:tcPr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2000" b="0" kern="1200" dirty="0" smtClean="0">
                          <a:solidFill>
                            <a:schemeClr val="bg1">
                              <a:lumMod val="50000"/>
                            </a:schemeClr>
                          </a:solidFill>
                          <a:latin typeface="+mn-lt"/>
                          <a:ea typeface="+mn-ea"/>
                          <a:cs typeface="+mn-cs"/>
                        </a:rPr>
                        <a:t>        Touchpad / Keypad </a:t>
                      </a:r>
                      <a:endParaRPr lang="en-US" sz="2000" b="0" kern="1200" dirty="0">
                        <a:solidFill>
                          <a:schemeClr val="bg1">
                            <a:lumMod val="50000"/>
                          </a:schemeClr>
                        </a:solidFill>
                        <a:latin typeface="+mn-lt"/>
                        <a:ea typeface="+mn-ea"/>
                        <a:cs typeface="+mn-cs"/>
                      </a:endParaRPr>
                    </a:p>
                  </a:txBody>
                  <a:tcPr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2000" b="1" kern="1200" dirty="0" smtClean="0">
                          <a:solidFill>
                            <a:schemeClr val="bg1">
                              <a:lumMod val="50000"/>
                            </a:schemeClr>
                          </a:solidFill>
                          <a:latin typeface="+mn-lt"/>
                          <a:ea typeface="+mn-ea"/>
                          <a:cs typeface="+mn-cs"/>
                        </a:rPr>
                        <a:t>PCS250/G</a:t>
                      </a:r>
                      <a:endParaRPr lang="en-GB" sz="2000" b="1" kern="1200" dirty="0">
                        <a:solidFill>
                          <a:schemeClr val="bg1">
                            <a:lumMod val="50000"/>
                          </a:schemeClr>
                        </a:solidFill>
                        <a:latin typeface="+mn-lt"/>
                        <a:ea typeface="+mn-ea"/>
                        <a:cs typeface="+mn-cs"/>
                      </a:endParaRPr>
                    </a:p>
                  </a:txBody>
                  <a:tcPr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2" name="Rectangle 11"/>
          <p:cNvSpPr/>
          <p:nvPr/>
        </p:nvSpPr>
        <p:spPr>
          <a:xfrm flipV="1">
            <a:off x="653115" y="3160932"/>
            <a:ext cx="11411091" cy="45719"/>
          </a:xfrm>
          <a:prstGeom prst="rect">
            <a:avLst/>
          </a:prstGeom>
          <a:solidFill>
            <a:schemeClr val="bg1">
              <a:lumMod val="85000"/>
            </a:schemeClr>
          </a:solidFill>
          <a:ln w="28575" cap="sq">
            <a:solidFill>
              <a:schemeClr val="accent4">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3" name="Rectangle 12"/>
          <p:cNvSpPr/>
          <p:nvPr/>
        </p:nvSpPr>
        <p:spPr>
          <a:xfrm flipV="1">
            <a:off x="9328626" y="3160930"/>
            <a:ext cx="2735580" cy="45719"/>
          </a:xfrm>
          <a:prstGeom prst="rect">
            <a:avLst/>
          </a:prstGeom>
          <a:solidFill>
            <a:schemeClr val="bg1">
              <a:lumMod val="50000"/>
            </a:schemeClr>
          </a:solidFill>
          <a:ln w="28575" cap="sq">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ln w="28575">
                <a:solidFill>
                  <a:schemeClr val="tx1"/>
                </a:solidFill>
              </a:ln>
            </a:endParaRPr>
          </a:p>
        </p:txBody>
      </p:sp>
      <p:sp>
        <p:nvSpPr>
          <p:cNvPr id="14" name="Isosceles Triangle 13"/>
          <p:cNvSpPr/>
          <p:nvPr/>
        </p:nvSpPr>
        <p:spPr>
          <a:xfrm>
            <a:off x="10547305" y="2996710"/>
            <a:ext cx="328181" cy="152400"/>
          </a:xfrm>
          <a:prstGeom prst="triangle">
            <a:avLst/>
          </a:prstGeom>
          <a:solidFill>
            <a:schemeClr val="bg1">
              <a:lumMod val="50000"/>
            </a:schemeClr>
          </a:solidFill>
          <a:ln w="12700" cap="sq" cmpd="sng" algn="ctr">
            <a:solidFill>
              <a:schemeClr val="bg1">
                <a:lumMod val="50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rgbClr val="FFFFFF"/>
              </a:solidFill>
              <a:effectLst/>
              <a:uLnTx/>
              <a:uFillTx/>
              <a:latin typeface="Arial"/>
            </a:endParaRPr>
          </a:p>
        </p:txBody>
      </p:sp>
    </p:spTree>
    <p:extLst>
      <p:ext uri="{BB962C8B-B14F-4D97-AF65-F5344CB8AC3E}">
        <p14:creationId xmlns:p14="http://schemas.microsoft.com/office/powerpoint/2010/main" val="14639577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34406" y="3083099"/>
            <a:ext cx="8229600" cy="1780207"/>
          </a:xfrm>
          <a:prstGeom prst="rect">
            <a:avLst/>
          </a:prstGeom>
        </p:spPr>
        <p:txBody>
          <a:bodyPr wrap="square" lIns="117071" tIns="58535" rIns="117071" bIns="58535">
            <a:spAutoFit/>
          </a:bodyPr>
          <a:lstStyle/>
          <a:p>
            <a:pPr algn="ctr">
              <a:spcBef>
                <a:spcPct val="0"/>
              </a:spcBef>
              <a:defRPr/>
            </a:pPr>
            <a:r>
              <a:rPr lang="en-US" sz="5400" b="1" dirty="0" smtClean="0">
                <a:solidFill>
                  <a:schemeClr val="accent1"/>
                </a:solidFill>
                <a:latin typeface="+mj-lt"/>
                <a:cs typeface="Metric Light"/>
              </a:rPr>
              <a:t>Paradox Insight </a:t>
            </a:r>
          </a:p>
          <a:p>
            <a:pPr algn="ctr">
              <a:spcBef>
                <a:spcPct val="0"/>
              </a:spcBef>
              <a:defRPr/>
            </a:pPr>
            <a:r>
              <a:rPr lang="en-US" sz="5400" b="1" dirty="0" smtClean="0">
                <a:solidFill>
                  <a:schemeClr val="accent1"/>
                </a:solidFill>
                <a:latin typeface="+mj-lt"/>
                <a:cs typeface="Metric Light"/>
              </a:rPr>
              <a:t>System Requirements</a:t>
            </a:r>
            <a:endParaRPr lang="en-US" sz="5400" b="1" dirty="0">
              <a:solidFill>
                <a:schemeClr val="accent1"/>
              </a:solidFill>
              <a:latin typeface="+mj-lt"/>
              <a:cs typeface="Metric Light"/>
            </a:endParaRPr>
          </a:p>
        </p:txBody>
      </p:sp>
    </p:spTree>
    <p:extLst>
      <p:ext uri="{BB962C8B-B14F-4D97-AF65-F5344CB8AC3E}">
        <p14:creationId xmlns:p14="http://schemas.microsoft.com/office/powerpoint/2010/main" val="36366221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lvl="0">
              <a:buClr>
                <a:schemeClr val="accent1"/>
              </a:buClr>
            </a:pPr>
            <a:r>
              <a:rPr lang="en-US" sz="2400" dirty="0" smtClean="0"/>
              <a:t>Internet </a:t>
            </a:r>
            <a:r>
              <a:rPr lang="en-US" sz="2400" dirty="0"/>
              <a:t>connection </a:t>
            </a:r>
            <a:r>
              <a:rPr lang="en-US" sz="2400" dirty="0" smtClean="0"/>
              <a:t>w/ minimum </a:t>
            </a:r>
            <a:r>
              <a:rPr lang="en-US" sz="2400" dirty="0"/>
              <a:t>upload speed of .5Mb/s</a:t>
            </a:r>
          </a:p>
          <a:p>
            <a:pPr lvl="0">
              <a:buClr>
                <a:schemeClr val="accent1"/>
              </a:buClr>
            </a:pPr>
            <a:r>
              <a:rPr lang="en-US" sz="2400" dirty="0" smtClean="0"/>
              <a:t>Router </a:t>
            </a:r>
            <a:r>
              <a:rPr lang="en-US" sz="2400" dirty="0"/>
              <a:t>with at least 5 available hardwired physical connections (Ethernet connections</a:t>
            </a:r>
            <a:r>
              <a:rPr lang="en-US" sz="2400" dirty="0" smtClean="0"/>
              <a:t>)</a:t>
            </a:r>
          </a:p>
          <a:p>
            <a:pPr>
              <a:buClr>
                <a:schemeClr val="accent1"/>
              </a:buClr>
            </a:pPr>
            <a:r>
              <a:rPr lang="en-US" sz="2400" dirty="0" smtClean="0"/>
              <a:t>Switch</a:t>
            </a:r>
            <a:r>
              <a:rPr lang="en-US" sz="2400" dirty="0" smtClean="0"/>
              <a:t> </a:t>
            </a:r>
            <a:r>
              <a:rPr lang="en-US" sz="2400" dirty="0"/>
              <a:t>with enough ports to connect all of the cameras plus 2 more </a:t>
            </a:r>
            <a:r>
              <a:rPr lang="en-US" sz="2400" dirty="0" smtClean="0"/>
              <a:t>ports</a:t>
            </a:r>
            <a:endParaRPr lang="en-US" sz="2400" dirty="0" smtClean="0"/>
          </a:p>
          <a:p>
            <a:pPr lvl="1">
              <a:buClr>
                <a:schemeClr val="accent1"/>
              </a:buClr>
              <a:buFont typeface="Arial" panose="020B0604020202020204" pitchFamily="34" charset="0"/>
              <a:buChar char="•"/>
            </a:pPr>
            <a:r>
              <a:rPr lang="en-US" sz="2400" dirty="0" smtClean="0"/>
              <a:t>Each </a:t>
            </a:r>
            <a:r>
              <a:rPr lang="en-US" sz="2400" dirty="0"/>
              <a:t>HD77 port will need to be reserved (or </a:t>
            </a:r>
            <a:r>
              <a:rPr lang="en-US" sz="2400" dirty="0" smtClean="0"/>
              <a:t>bound) </a:t>
            </a:r>
            <a:r>
              <a:rPr lang="en-US" sz="2400" dirty="0"/>
              <a:t>for its </a:t>
            </a:r>
            <a:r>
              <a:rPr lang="en-US" sz="2400" dirty="0" smtClean="0"/>
              <a:t>camera</a:t>
            </a:r>
          </a:p>
          <a:p>
            <a:pPr lvl="1">
              <a:buClr>
                <a:schemeClr val="accent1"/>
              </a:buClr>
              <a:buFont typeface="Arial" panose="020B0604020202020204" pitchFamily="34" charset="0"/>
              <a:buChar char="•"/>
            </a:pPr>
            <a:r>
              <a:rPr lang="en-US" sz="2400" dirty="0" smtClean="0"/>
              <a:t>Each </a:t>
            </a:r>
            <a:r>
              <a:rPr lang="en-US" sz="2400" dirty="0"/>
              <a:t>HD77 in the system will have a different IP address </a:t>
            </a:r>
            <a:endParaRPr lang="en-US" sz="2400" dirty="0" smtClean="0"/>
          </a:p>
          <a:p>
            <a:pPr lvl="2">
              <a:buClr>
                <a:schemeClr val="accent1"/>
              </a:buClr>
            </a:pPr>
            <a:r>
              <a:rPr lang="en-US" sz="2400" dirty="0"/>
              <a:t>E</a:t>
            </a:r>
            <a:r>
              <a:rPr lang="en-US" sz="2400" dirty="0" smtClean="0"/>
              <a:t>ach IP address </a:t>
            </a:r>
            <a:r>
              <a:rPr lang="en-US" sz="2400" dirty="0"/>
              <a:t>will need port forwarding to two ports of its IP </a:t>
            </a:r>
            <a:r>
              <a:rPr lang="en-US" sz="2400" dirty="0" smtClean="0"/>
              <a:t>address</a:t>
            </a:r>
          </a:p>
          <a:p>
            <a:pPr lvl="0">
              <a:buClr>
                <a:schemeClr val="accent1"/>
              </a:buClr>
            </a:pPr>
            <a:r>
              <a:rPr lang="en-US" sz="2400" dirty="0" smtClean="0"/>
              <a:t>PMH </a:t>
            </a:r>
            <a:r>
              <a:rPr lang="en-US" sz="2400" dirty="0"/>
              <a:t>account (for registration of the HD77 for access through the APP</a:t>
            </a:r>
            <a:r>
              <a:rPr lang="en-US" sz="2400" dirty="0" smtClean="0"/>
              <a:t>)</a:t>
            </a:r>
          </a:p>
          <a:p>
            <a:pPr lvl="1">
              <a:buClr>
                <a:schemeClr val="accent1"/>
              </a:buClr>
              <a:buFont typeface="Arial" panose="020B0604020202020204" pitchFamily="34" charset="0"/>
              <a:buChar char="•"/>
            </a:pPr>
            <a:r>
              <a:rPr lang="en-US" sz="2400" dirty="0" smtClean="0"/>
              <a:t>One </a:t>
            </a:r>
            <a:r>
              <a:rPr lang="en-US" sz="2400" dirty="0"/>
              <a:t>PMH account is enough to accommodate  sites for all of your </a:t>
            </a:r>
            <a:r>
              <a:rPr lang="en-US" sz="2400" dirty="0" smtClean="0"/>
              <a:t>customers</a:t>
            </a:r>
          </a:p>
          <a:p>
            <a:pPr lvl="0">
              <a:buClr>
                <a:schemeClr val="accent1"/>
              </a:buClr>
            </a:pPr>
            <a:r>
              <a:rPr lang="en-US" sz="2400" dirty="0" smtClean="0"/>
              <a:t>Applicable with iPhone iOS 6 </a:t>
            </a:r>
            <a:r>
              <a:rPr lang="en-US" sz="2400" dirty="0"/>
              <a:t>or </a:t>
            </a:r>
            <a:r>
              <a:rPr lang="en-US" sz="2400" dirty="0" smtClean="0"/>
              <a:t>higher</a:t>
            </a:r>
            <a:endParaRPr lang="en-US" sz="2400" dirty="0"/>
          </a:p>
        </p:txBody>
      </p:sp>
      <p:sp>
        <p:nvSpPr>
          <p:cNvPr id="8" name="Title 3"/>
          <p:cNvSpPr txBox="1">
            <a:spLocks/>
          </p:cNvSpPr>
          <p:nvPr/>
        </p:nvSpPr>
        <p:spPr>
          <a:xfrm>
            <a:off x="481806"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GB"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Requirements for a Full System</a:t>
            </a:r>
            <a:endParaRPr lang="en-US" sz="5400" b="1" dirty="0">
              <a:solidFill>
                <a:srgbClr val="473931"/>
              </a:solidFill>
            </a:endParaRPr>
          </a:p>
        </p:txBody>
      </p:sp>
    </p:spTree>
    <p:extLst>
      <p:ext uri="{BB962C8B-B14F-4D97-AF65-F5344CB8AC3E}">
        <p14:creationId xmlns:p14="http://schemas.microsoft.com/office/powerpoint/2010/main" val="8485230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800" b="1" dirty="0" smtClean="0">
                <a:solidFill>
                  <a:schemeClr val="accent1"/>
                </a:solidFill>
              </a:rPr>
              <a:t>Additional tools </a:t>
            </a:r>
            <a:r>
              <a:rPr lang="en-US" sz="2800" b="1" dirty="0">
                <a:solidFill>
                  <a:schemeClr val="accent1"/>
                </a:solidFill>
              </a:rPr>
              <a:t>and </a:t>
            </a:r>
            <a:r>
              <a:rPr lang="en-US" sz="2800" b="1" dirty="0" err="1" smtClean="0">
                <a:solidFill>
                  <a:schemeClr val="accent1"/>
                </a:solidFill>
              </a:rPr>
              <a:t>softwares</a:t>
            </a:r>
            <a:endParaRPr lang="en-US" sz="2800" b="1" dirty="0">
              <a:solidFill>
                <a:schemeClr val="accent1"/>
              </a:solidFill>
            </a:endParaRPr>
          </a:p>
          <a:p>
            <a:pPr>
              <a:buClr>
                <a:schemeClr val="accent1"/>
              </a:buClr>
            </a:pPr>
            <a:r>
              <a:rPr lang="en-US" sz="2400" dirty="0"/>
              <a:t>A laptop With Windows XP or 7</a:t>
            </a:r>
          </a:p>
          <a:p>
            <a:pPr>
              <a:buClr>
                <a:schemeClr val="accent1"/>
              </a:buClr>
            </a:pPr>
            <a:r>
              <a:rPr lang="en-US" sz="2400" dirty="0"/>
              <a:t>A connection from laptop to the system either by: 307USB cable to connect to the EVOHD serial port or IP150 Internet module</a:t>
            </a:r>
          </a:p>
          <a:p>
            <a:pPr marL="0" indent="0">
              <a:buNone/>
            </a:pPr>
            <a:endParaRPr lang="en-US" sz="2400" dirty="0"/>
          </a:p>
          <a:p>
            <a:pPr marL="0" indent="0">
              <a:buNone/>
            </a:pPr>
            <a:r>
              <a:rPr lang="en-US" sz="2800" b="1" dirty="0" err="1">
                <a:solidFill>
                  <a:schemeClr val="accent1"/>
                </a:solidFill>
              </a:rPr>
              <a:t>Softwares</a:t>
            </a:r>
            <a:endParaRPr lang="en-US" sz="2800" b="1" dirty="0">
              <a:solidFill>
                <a:schemeClr val="accent1"/>
              </a:solidFill>
            </a:endParaRPr>
          </a:p>
          <a:p>
            <a:pPr>
              <a:buClr>
                <a:schemeClr val="accent1"/>
              </a:buClr>
            </a:pPr>
            <a:r>
              <a:rPr lang="en-US" sz="2400" dirty="0"/>
              <a:t>BabyWare Installer software </a:t>
            </a:r>
            <a:r>
              <a:rPr lang="en-US" sz="2400" dirty="0" smtClean="0"/>
              <a:t>V2.8 </a:t>
            </a:r>
            <a:r>
              <a:rPr lang="en-US" sz="2400" dirty="0"/>
              <a:t>or higher (downloadable from paradox.com)</a:t>
            </a:r>
          </a:p>
          <a:p>
            <a:pPr>
              <a:buClr>
                <a:schemeClr val="accent1"/>
              </a:buClr>
            </a:pPr>
            <a:r>
              <a:rPr lang="en-US" sz="2400" dirty="0"/>
              <a:t>Paradox IP Exploring Tool </a:t>
            </a:r>
            <a:r>
              <a:rPr lang="en-US" sz="2400" dirty="0" smtClean="0"/>
              <a:t>V1.7 </a:t>
            </a:r>
            <a:r>
              <a:rPr lang="en-US" sz="2400" dirty="0"/>
              <a:t>or higher (downloadable from paradox.com)</a:t>
            </a:r>
          </a:p>
          <a:p>
            <a:pPr>
              <a:buClr>
                <a:schemeClr val="accent1"/>
              </a:buClr>
            </a:pPr>
            <a:r>
              <a:rPr lang="en-US" sz="2400" dirty="0"/>
              <a:t>Paradox </a:t>
            </a:r>
            <a:r>
              <a:rPr lang="en-US" sz="2400" dirty="0" err="1"/>
              <a:t>InSight</a:t>
            </a:r>
            <a:r>
              <a:rPr lang="en-US" sz="2400" dirty="0"/>
              <a:t> App (downloadable from iTunes)</a:t>
            </a:r>
          </a:p>
          <a:p>
            <a:pPr>
              <a:buClr>
                <a:schemeClr val="accent1"/>
              </a:buClr>
            </a:pPr>
            <a:r>
              <a:rPr lang="en-US" sz="2400" dirty="0"/>
              <a:t>CMS will need IPRS-7 version 4 or </a:t>
            </a:r>
            <a:r>
              <a:rPr lang="en-US" sz="2400" dirty="0" smtClean="0"/>
              <a:t>above</a:t>
            </a:r>
            <a:endParaRPr lang="en-US" sz="2400" dirty="0"/>
          </a:p>
          <a:p>
            <a:pPr marL="0" indent="0">
              <a:buNone/>
            </a:pPr>
            <a:r>
              <a:rPr lang="en-US" sz="2400" dirty="0"/>
              <a:t>      ** Make sure the CMS receives reports through an IPRS-7	</a:t>
            </a:r>
          </a:p>
          <a:p>
            <a:pPr marL="0" indent="0">
              <a:buNone/>
            </a:pPr>
            <a:endParaRPr lang="en-US" sz="2800" dirty="0"/>
          </a:p>
        </p:txBody>
      </p:sp>
      <p:sp>
        <p:nvSpPr>
          <p:cNvPr id="8" name="Title 3"/>
          <p:cNvSpPr txBox="1">
            <a:spLocks/>
          </p:cNvSpPr>
          <p:nvPr/>
        </p:nvSpPr>
        <p:spPr>
          <a:xfrm>
            <a:off x="481806"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GB"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Tools and Software Requirements</a:t>
            </a:r>
            <a:endParaRPr lang="en-US" sz="5400" b="1" dirty="0">
              <a:solidFill>
                <a:srgbClr val="473931"/>
              </a:solidFill>
            </a:endParaRPr>
          </a:p>
        </p:txBody>
      </p:sp>
    </p:spTree>
    <p:extLst>
      <p:ext uri="{BB962C8B-B14F-4D97-AF65-F5344CB8AC3E}">
        <p14:creationId xmlns:p14="http://schemas.microsoft.com/office/powerpoint/2010/main" val="40252942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69561" y="3793936"/>
            <a:ext cx="6613445" cy="2136170"/>
          </a:xfrm>
        </p:spPr>
        <p:txBody>
          <a:bodyPr numCol="2">
            <a:normAutofit/>
          </a:bodyPr>
          <a:lstStyle/>
          <a:p>
            <a:pPr marL="0" indent="0">
              <a:buNone/>
            </a:pPr>
            <a:r>
              <a:rPr lang="en-US" sz="2800" b="1" dirty="0">
                <a:solidFill>
                  <a:schemeClr val="bg2"/>
                </a:solidFill>
              </a:rPr>
              <a:t>Installer Software</a:t>
            </a:r>
          </a:p>
          <a:p>
            <a:pPr>
              <a:buClr>
                <a:schemeClr val="accent1"/>
              </a:buClr>
            </a:pPr>
            <a:r>
              <a:rPr lang="en-US" sz="2400" dirty="0" err="1">
                <a:solidFill>
                  <a:schemeClr val="bg2"/>
                </a:solidFill>
              </a:rPr>
              <a:t>BabyWare</a:t>
            </a:r>
            <a:endParaRPr lang="en-US" sz="2400" dirty="0">
              <a:solidFill>
                <a:schemeClr val="bg2"/>
              </a:solidFill>
            </a:endParaRPr>
          </a:p>
          <a:p>
            <a:pPr>
              <a:buClr>
                <a:schemeClr val="accent1"/>
              </a:buClr>
            </a:pPr>
            <a:r>
              <a:rPr lang="en-US" sz="2400" dirty="0" err="1">
                <a:solidFill>
                  <a:schemeClr val="bg2"/>
                </a:solidFill>
              </a:rPr>
              <a:t>InField</a:t>
            </a:r>
            <a:endParaRPr lang="en-US" sz="2400" dirty="0">
              <a:solidFill>
                <a:schemeClr val="bg2"/>
              </a:solidFill>
            </a:endParaRPr>
          </a:p>
          <a:p>
            <a:pPr>
              <a:buClr>
                <a:schemeClr val="accent1"/>
              </a:buClr>
            </a:pPr>
            <a:r>
              <a:rPr lang="en-US" sz="2400" dirty="0">
                <a:solidFill>
                  <a:schemeClr val="bg2"/>
                </a:solidFill>
              </a:rPr>
              <a:t>IP Exploring Tool</a:t>
            </a:r>
          </a:p>
          <a:p>
            <a:pPr marL="0" indent="0">
              <a:buNone/>
            </a:pPr>
            <a:r>
              <a:rPr lang="en-US" sz="2800" b="1" dirty="0" smtClean="0">
                <a:solidFill>
                  <a:schemeClr val="bg2"/>
                </a:solidFill>
              </a:rPr>
              <a:t>End </a:t>
            </a:r>
            <a:r>
              <a:rPr lang="en-US" sz="2800" b="1" dirty="0">
                <a:solidFill>
                  <a:schemeClr val="bg2"/>
                </a:solidFill>
              </a:rPr>
              <a:t>User Software</a:t>
            </a:r>
          </a:p>
          <a:p>
            <a:pPr>
              <a:buClr>
                <a:schemeClr val="accent1"/>
              </a:buClr>
            </a:pPr>
            <a:r>
              <a:rPr lang="en-US" sz="2400" dirty="0">
                <a:solidFill>
                  <a:schemeClr val="bg2"/>
                </a:solidFill>
              </a:rPr>
              <a:t>Insight App</a:t>
            </a:r>
          </a:p>
          <a:p>
            <a:pPr>
              <a:buClr>
                <a:schemeClr val="accent1"/>
              </a:buClr>
            </a:pPr>
            <a:r>
              <a:rPr lang="en-US" sz="2400" dirty="0" err="1">
                <a:solidFill>
                  <a:schemeClr val="bg2"/>
                </a:solidFill>
              </a:rPr>
              <a:t>NEware</a:t>
            </a:r>
            <a:endParaRPr lang="en-US" sz="2400" dirty="0">
              <a:solidFill>
                <a:schemeClr val="bg2"/>
              </a:solidFill>
            </a:endParaRPr>
          </a:p>
        </p:txBody>
      </p:sp>
      <p:sp>
        <p:nvSpPr>
          <p:cNvPr id="5" name="Rectangle 4"/>
          <p:cNvSpPr/>
          <p:nvPr/>
        </p:nvSpPr>
        <p:spPr>
          <a:xfrm>
            <a:off x="2234406" y="2422336"/>
            <a:ext cx="8229600" cy="949210"/>
          </a:xfrm>
          <a:prstGeom prst="rect">
            <a:avLst/>
          </a:prstGeom>
        </p:spPr>
        <p:txBody>
          <a:bodyPr wrap="square" lIns="117071" tIns="58535" rIns="117071" bIns="58535">
            <a:spAutoFit/>
          </a:bodyPr>
          <a:lstStyle/>
          <a:p>
            <a:pPr algn="ctr">
              <a:spcBef>
                <a:spcPct val="0"/>
              </a:spcBef>
              <a:defRPr/>
            </a:pPr>
            <a:r>
              <a:rPr lang="en-US" sz="5400" b="1" dirty="0" err="1">
                <a:solidFill>
                  <a:schemeClr val="accent1"/>
                </a:solidFill>
              </a:rPr>
              <a:t>Softwares</a:t>
            </a:r>
            <a:endParaRPr lang="en-US" sz="5400" b="1" dirty="0">
              <a:solidFill>
                <a:schemeClr val="accent1"/>
              </a:solidFill>
              <a:latin typeface="+mj-lt"/>
              <a:cs typeface="Metric Light"/>
            </a:endParaRPr>
          </a:p>
        </p:txBody>
      </p:sp>
    </p:spTree>
    <p:extLst>
      <p:ext uri="{BB962C8B-B14F-4D97-AF65-F5344CB8AC3E}">
        <p14:creationId xmlns:p14="http://schemas.microsoft.com/office/powerpoint/2010/main" val="40585402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800" b="1" dirty="0" err="1">
                <a:solidFill>
                  <a:schemeClr val="accent1"/>
                </a:solidFill>
              </a:rPr>
              <a:t>BabyWare</a:t>
            </a:r>
            <a:r>
              <a:rPr lang="en-US" sz="2800" b="1" dirty="0" smtClean="0">
                <a:solidFill>
                  <a:schemeClr val="accent1"/>
                </a:solidFill>
              </a:rPr>
              <a:t>: </a:t>
            </a:r>
            <a:r>
              <a:rPr lang="en-US" sz="2800" b="1" dirty="0" smtClean="0"/>
              <a:t>Installer </a:t>
            </a:r>
            <a:r>
              <a:rPr lang="en-US" sz="2800" b="1" dirty="0"/>
              <a:t>PC Software</a:t>
            </a:r>
          </a:p>
          <a:p>
            <a:pPr>
              <a:buClr>
                <a:schemeClr val="accent1"/>
              </a:buClr>
            </a:pPr>
            <a:r>
              <a:rPr lang="en-US" sz="2400" dirty="0"/>
              <a:t>Configure the whole system from your computer</a:t>
            </a:r>
          </a:p>
          <a:p>
            <a:pPr>
              <a:buClr>
                <a:schemeClr val="accent1"/>
              </a:buClr>
            </a:pPr>
            <a:r>
              <a:rPr lang="en-US" sz="2400" dirty="0"/>
              <a:t>No punching in dozens of numbers into a keypad</a:t>
            </a:r>
          </a:p>
          <a:p>
            <a:pPr>
              <a:buClr>
                <a:schemeClr val="accent1"/>
              </a:buClr>
            </a:pPr>
            <a:r>
              <a:rPr lang="en-US" sz="2400" dirty="0"/>
              <a:t>Access to all configurable parameters</a:t>
            </a:r>
          </a:p>
          <a:p>
            <a:pPr>
              <a:buClr>
                <a:schemeClr val="accent1"/>
              </a:buClr>
            </a:pPr>
            <a:r>
              <a:rPr lang="en-US" sz="2400" dirty="0"/>
              <a:t>No </a:t>
            </a:r>
            <a:r>
              <a:rPr lang="en-US" sz="2400" dirty="0" smtClean="0"/>
              <a:t>programming codes</a:t>
            </a:r>
            <a:endParaRPr lang="en-US" sz="2400" dirty="0"/>
          </a:p>
        </p:txBody>
      </p:sp>
      <p:pic>
        <p:nvPicPr>
          <p:cNvPr id="10" name="Picture 9" descr="BabyWare.png"/>
          <p:cNvPicPr>
            <a:picLocks noChangeAspect="1"/>
          </p:cNvPicPr>
          <p:nvPr/>
        </p:nvPicPr>
        <p:blipFill>
          <a:blip r:embed="rId4" cstate="print"/>
          <a:stretch>
            <a:fillRect/>
          </a:stretch>
        </p:blipFill>
        <p:spPr>
          <a:xfrm>
            <a:off x="634206" y="4935118"/>
            <a:ext cx="4161972" cy="1909388"/>
          </a:xfrm>
          <a:prstGeom prst="rect">
            <a:avLst/>
          </a:prstGeom>
        </p:spPr>
      </p:pic>
      <p:sp>
        <p:nvSpPr>
          <p:cNvPr id="6" name="Title 3"/>
          <p:cNvSpPr txBox="1">
            <a:spLocks/>
          </p:cNvSpPr>
          <p:nvPr/>
        </p:nvSpPr>
        <p:spPr>
          <a:xfrm>
            <a:off x="481806"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GB"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Installer Software</a:t>
            </a:r>
            <a:endParaRPr lang="en-US" sz="5400" b="1" dirty="0">
              <a:solidFill>
                <a:srgbClr val="473931"/>
              </a:solidFill>
            </a:endParaRPr>
          </a:p>
        </p:txBody>
      </p:sp>
    </p:spTree>
    <p:extLst>
      <p:ext uri="{BB962C8B-B14F-4D97-AF65-F5344CB8AC3E}">
        <p14:creationId xmlns:p14="http://schemas.microsoft.com/office/powerpoint/2010/main" val="5107340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800" b="1" dirty="0" err="1" smtClean="0">
                <a:solidFill>
                  <a:schemeClr val="accent1"/>
                </a:solidFill>
              </a:rPr>
              <a:t>InField</a:t>
            </a:r>
            <a:r>
              <a:rPr lang="en-US" sz="2800" b="1" dirty="0" smtClean="0"/>
              <a:t>: Firmware </a:t>
            </a:r>
            <a:r>
              <a:rPr lang="en-US" sz="2800" b="1" dirty="0"/>
              <a:t>Upgrade Software</a:t>
            </a:r>
          </a:p>
          <a:p>
            <a:pPr>
              <a:buClr>
                <a:srgbClr val="9DC431"/>
              </a:buClr>
            </a:pPr>
            <a:r>
              <a:rPr lang="en-US" sz="2400" dirty="0"/>
              <a:t>Downloadable through Paradox.com with a login and password</a:t>
            </a:r>
          </a:p>
          <a:p>
            <a:pPr>
              <a:buClr>
                <a:srgbClr val="9DC431"/>
              </a:buClr>
            </a:pPr>
            <a:r>
              <a:rPr lang="en-US" sz="2400" dirty="0"/>
              <a:t>Available within </a:t>
            </a:r>
            <a:r>
              <a:rPr lang="en-US" sz="2400" dirty="0" err="1"/>
              <a:t>BabyWare</a:t>
            </a:r>
            <a:endParaRPr lang="en-US" sz="2400" dirty="0"/>
          </a:p>
          <a:p>
            <a:pPr>
              <a:buClr>
                <a:srgbClr val="9DC431"/>
              </a:buClr>
            </a:pPr>
            <a:r>
              <a:rPr lang="en-US" sz="2400" dirty="0"/>
              <a:t>This SW allows you to upgrade FW for all components EXCEPT HD77 cameras which get </a:t>
            </a:r>
            <a:r>
              <a:rPr lang="en-US" sz="2400" dirty="0" err="1"/>
              <a:t>updgraded</a:t>
            </a:r>
            <a:r>
              <a:rPr lang="en-US" sz="2400" dirty="0"/>
              <a:t> through </a:t>
            </a:r>
            <a:r>
              <a:rPr lang="en-US" sz="2400" dirty="0" err="1"/>
              <a:t>BabyWare</a:t>
            </a:r>
            <a:endParaRPr lang="en-US" sz="2400" dirty="0"/>
          </a:p>
          <a:p>
            <a:pPr lvl="1">
              <a:buFont typeface="Wingdings" panose="05000000000000000000" pitchFamily="2" charset="2"/>
              <a:buChar char="§"/>
            </a:pPr>
            <a:endParaRPr lang="en-US" sz="2400" dirty="0">
              <a:latin typeface="Metric Light" pitchFamily="34" charset="0"/>
            </a:endParaRPr>
          </a:p>
          <a:p>
            <a:pPr lvl="1">
              <a:buFont typeface="Wingdings" panose="05000000000000000000" pitchFamily="2" charset="2"/>
              <a:buChar char="§"/>
            </a:pPr>
            <a:endParaRPr lang="en-US" sz="2400" dirty="0">
              <a:latin typeface="Metric Light" pitchFamily="34" charset="0"/>
            </a:endParaRPr>
          </a:p>
        </p:txBody>
      </p:sp>
      <p:pic>
        <p:nvPicPr>
          <p:cNvPr id="13" name="Picture 12" descr="Infield.png"/>
          <p:cNvPicPr>
            <a:picLocks noChangeAspect="1"/>
          </p:cNvPicPr>
          <p:nvPr/>
        </p:nvPicPr>
        <p:blipFill>
          <a:blip r:embed="rId4" cstate="print"/>
          <a:stretch>
            <a:fillRect/>
          </a:stretch>
        </p:blipFill>
        <p:spPr>
          <a:xfrm>
            <a:off x="710404" y="3872706"/>
            <a:ext cx="4114802" cy="4114801"/>
          </a:xfrm>
          <a:prstGeom prst="rect">
            <a:avLst/>
          </a:prstGeom>
          <a:effectLst>
            <a:outerShdw blurRad="50800" dist="38100" dir="2700000" algn="tl" rotWithShape="0">
              <a:prstClr val="black">
                <a:alpha val="40000"/>
              </a:prstClr>
            </a:outerShdw>
          </a:effectLst>
        </p:spPr>
      </p:pic>
      <p:sp>
        <p:nvSpPr>
          <p:cNvPr id="7" name="Title 3"/>
          <p:cNvSpPr txBox="1">
            <a:spLocks/>
          </p:cNvSpPr>
          <p:nvPr/>
        </p:nvSpPr>
        <p:spPr>
          <a:xfrm>
            <a:off x="481806"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GB"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Installer Software</a:t>
            </a:r>
            <a:endParaRPr lang="en-US" sz="5400" b="1" dirty="0">
              <a:solidFill>
                <a:srgbClr val="473931"/>
              </a:solidFill>
            </a:endParaRPr>
          </a:p>
        </p:txBody>
      </p:sp>
    </p:spTree>
    <p:extLst>
      <p:ext uri="{BB962C8B-B14F-4D97-AF65-F5344CB8AC3E}">
        <p14:creationId xmlns:p14="http://schemas.microsoft.com/office/powerpoint/2010/main" val="42268417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1806" y="2272430"/>
            <a:ext cx="6019800" cy="4724476"/>
          </a:xfrm>
        </p:spPr>
        <p:txBody>
          <a:bodyPr>
            <a:normAutofit/>
          </a:bodyPr>
          <a:lstStyle/>
          <a:p>
            <a:pPr marL="0" indent="0">
              <a:buNone/>
            </a:pPr>
            <a:r>
              <a:rPr lang="en-US" sz="2800" b="1" dirty="0">
                <a:solidFill>
                  <a:schemeClr val="accent1"/>
                </a:solidFill>
              </a:rPr>
              <a:t>IP Exploring Tool</a:t>
            </a:r>
            <a:endParaRPr lang="en-US" sz="2400" b="1" dirty="0">
              <a:solidFill>
                <a:schemeClr val="accent1"/>
              </a:solidFill>
            </a:endParaRPr>
          </a:p>
          <a:p>
            <a:pPr marL="571326" indent="-571410">
              <a:buClr>
                <a:srgbClr val="9DC431"/>
              </a:buClr>
            </a:pPr>
            <a:r>
              <a:rPr lang="en-US" sz="2400" dirty="0"/>
              <a:t>Identifies each Paradox component connected to your network </a:t>
            </a:r>
          </a:p>
          <a:p>
            <a:pPr marL="571326" indent="-571410">
              <a:buClr>
                <a:srgbClr val="9DC431"/>
              </a:buClr>
            </a:pPr>
            <a:r>
              <a:rPr lang="en-US" sz="2400" dirty="0"/>
              <a:t>Gives you the:</a:t>
            </a:r>
          </a:p>
          <a:p>
            <a:pPr marL="1112787" lvl="1" indent="-571410">
              <a:buClr>
                <a:srgbClr val="9DC431"/>
              </a:buClr>
              <a:buFont typeface="Arial" panose="020B0604020202020204" pitchFamily="34" charset="0"/>
              <a:buChar char="•"/>
            </a:pPr>
            <a:r>
              <a:rPr lang="en-US" sz="2400" dirty="0"/>
              <a:t>IP address</a:t>
            </a:r>
          </a:p>
          <a:p>
            <a:pPr marL="1112787" lvl="1" indent="-571410">
              <a:buClr>
                <a:srgbClr val="9DC431"/>
              </a:buClr>
              <a:buFont typeface="Arial" panose="020B0604020202020204" pitchFamily="34" charset="0"/>
              <a:buChar char="•"/>
            </a:pPr>
            <a:r>
              <a:rPr lang="en-US" sz="2400" dirty="0"/>
              <a:t>Subnet mask</a:t>
            </a:r>
          </a:p>
          <a:p>
            <a:pPr marL="1112787" lvl="1" indent="-571410">
              <a:buClr>
                <a:srgbClr val="9DC431"/>
              </a:buClr>
              <a:buFont typeface="Arial" panose="020B0604020202020204" pitchFamily="34" charset="0"/>
              <a:buChar char="•"/>
            </a:pPr>
            <a:r>
              <a:rPr lang="en-US" sz="2400" dirty="0"/>
              <a:t>Port </a:t>
            </a:r>
          </a:p>
          <a:p>
            <a:pPr marL="1112787" lvl="1" indent="-571410">
              <a:buClr>
                <a:srgbClr val="9DC431"/>
              </a:buClr>
              <a:buFont typeface="Arial" panose="020B0604020202020204" pitchFamily="34" charset="0"/>
              <a:buChar char="•"/>
            </a:pPr>
            <a:r>
              <a:rPr lang="fr-CA" sz="2400" dirty="0" err="1"/>
              <a:t>Device</a:t>
            </a:r>
            <a:r>
              <a:rPr lang="fr-CA" sz="2400" dirty="0"/>
              <a:t> type (</a:t>
            </a:r>
            <a:r>
              <a:rPr lang="fr-CA" sz="2400" dirty="0" smtClean="0"/>
              <a:t>V1.7)</a:t>
            </a:r>
            <a:endParaRPr lang="en-US" sz="2400"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3606" y="2424906"/>
            <a:ext cx="4760109" cy="379222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txBox="1">
            <a:spLocks/>
          </p:cNvSpPr>
          <p:nvPr/>
        </p:nvSpPr>
        <p:spPr>
          <a:xfrm>
            <a:off x="481806"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GB"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Installer Software</a:t>
            </a:r>
            <a:endParaRPr lang="en-US" sz="5400" b="1" dirty="0">
              <a:solidFill>
                <a:srgbClr val="473931"/>
              </a:solidFill>
            </a:endParaRPr>
          </a:p>
        </p:txBody>
      </p:sp>
    </p:spTree>
    <p:extLst>
      <p:ext uri="{BB962C8B-B14F-4D97-AF65-F5344CB8AC3E}">
        <p14:creationId xmlns:p14="http://schemas.microsoft.com/office/powerpoint/2010/main" val="20163026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1806" y="2272430"/>
            <a:ext cx="11702892" cy="2895676"/>
          </a:xfrm>
        </p:spPr>
        <p:txBody>
          <a:bodyPr>
            <a:normAutofit/>
          </a:bodyPr>
          <a:lstStyle/>
          <a:p>
            <a:pPr marL="0" indent="0">
              <a:buNone/>
            </a:pPr>
            <a:r>
              <a:rPr lang="en-US" sz="2400" dirty="0"/>
              <a:t>The </a:t>
            </a:r>
            <a:r>
              <a:rPr lang="en-US" sz="2400" dirty="0" err="1">
                <a:solidFill>
                  <a:schemeClr val="accent1"/>
                </a:solidFill>
              </a:rPr>
              <a:t>ParadoxMyHome</a:t>
            </a:r>
            <a:r>
              <a:rPr lang="en-US" sz="2400" dirty="0"/>
              <a:t> site is </a:t>
            </a:r>
            <a:r>
              <a:rPr lang="en-US" sz="2400" dirty="0" smtClean="0"/>
              <a:t>a FREE </a:t>
            </a:r>
            <a:r>
              <a:rPr lang="en-US" sz="2400" dirty="0"/>
              <a:t>DNS site that allows you to register your Paradox IP module for easy access to sites with a Dynamic IP </a:t>
            </a:r>
            <a:r>
              <a:rPr lang="en-US" sz="2400" dirty="0" smtClean="0"/>
              <a:t>address</a:t>
            </a:r>
          </a:p>
          <a:p>
            <a:pPr marL="0" indent="0">
              <a:buNone/>
            </a:pPr>
            <a:endParaRPr lang="en-US" sz="2400" dirty="0"/>
          </a:p>
          <a:p>
            <a:pPr>
              <a:buClr>
                <a:srgbClr val="9DC431"/>
              </a:buClr>
            </a:pPr>
            <a:r>
              <a:rPr lang="en-US" sz="2400" dirty="0"/>
              <a:t>Registration site for systems with HD77 detector / cameras</a:t>
            </a:r>
          </a:p>
          <a:p>
            <a:pPr>
              <a:buClr>
                <a:srgbClr val="9DC431"/>
              </a:buClr>
            </a:pPr>
            <a:r>
              <a:rPr lang="en-US" sz="2400" dirty="0" smtClean="0"/>
              <a:t>Installers need </a:t>
            </a:r>
            <a:r>
              <a:rPr lang="en-US" sz="2400" dirty="0"/>
              <a:t>to be registered with a login username and password</a:t>
            </a:r>
          </a:p>
          <a:p>
            <a:pPr>
              <a:buClr>
                <a:srgbClr val="9DC431"/>
              </a:buClr>
            </a:pPr>
            <a:r>
              <a:rPr lang="en-US" sz="2400" dirty="0"/>
              <a:t>Each of your installations will have a </a:t>
            </a:r>
            <a:r>
              <a:rPr lang="en-US" sz="2400" dirty="0" err="1"/>
              <a:t>ParadoxMyHome</a:t>
            </a:r>
            <a:r>
              <a:rPr lang="en-US" sz="2400" dirty="0"/>
              <a:t> </a:t>
            </a:r>
            <a:r>
              <a:rPr lang="en-US" sz="2400" dirty="0" err="1" smtClean="0"/>
              <a:t>SiteID</a:t>
            </a:r>
            <a:endParaRPr lang="en-US" sz="2400" dirty="0"/>
          </a:p>
        </p:txBody>
      </p:sp>
      <p:sp>
        <p:nvSpPr>
          <p:cNvPr id="5" name="Title 3"/>
          <p:cNvSpPr txBox="1">
            <a:spLocks/>
          </p:cNvSpPr>
          <p:nvPr/>
        </p:nvSpPr>
        <p:spPr>
          <a:xfrm>
            <a:off x="481806"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GB" sz="5400" b="1" spc="64" dirty="0" err="1">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ParadoxMyHome</a:t>
            </a:r>
            <a:r>
              <a:rPr lang="en-GB"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 Site</a:t>
            </a:r>
            <a:endParaRPr lang="en-US" sz="5400" b="1" dirty="0">
              <a:solidFill>
                <a:srgbClr val="473931"/>
              </a:solidFill>
            </a:endParaRPr>
          </a:p>
        </p:txBody>
      </p:sp>
    </p:spTree>
    <p:extLst>
      <p:ext uri="{BB962C8B-B14F-4D97-AF65-F5344CB8AC3E}">
        <p14:creationId xmlns:p14="http://schemas.microsoft.com/office/powerpoint/2010/main" val="1156647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405606" y="524404"/>
            <a:ext cx="11702892" cy="1443302"/>
          </a:xfrm>
        </p:spPr>
        <p:txBody>
          <a:bodyPr>
            <a:normAutofit/>
          </a:bodyPr>
          <a:lstStyle/>
          <a:p>
            <a:r>
              <a:rPr lang="en-US" dirty="0"/>
              <a:t>Paradox Insight™ </a:t>
            </a:r>
            <a:r>
              <a:rPr lang="en-US" dirty="0" smtClean="0"/>
              <a:t>Highlights</a:t>
            </a:r>
            <a:endParaRPr lang="en-GB" dirty="0"/>
          </a:p>
        </p:txBody>
      </p:sp>
      <p:grpSp>
        <p:nvGrpSpPr>
          <p:cNvPr id="9" name="Group 8"/>
          <p:cNvGrpSpPr/>
          <p:nvPr/>
        </p:nvGrpSpPr>
        <p:grpSpPr>
          <a:xfrm>
            <a:off x="786606" y="2348706"/>
            <a:ext cx="9448800" cy="461665"/>
            <a:chOff x="939006" y="2268041"/>
            <a:chExt cx="9448800" cy="461665"/>
          </a:xfrm>
        </p:grpSpPr>
        <p:grpSp>
          <p:nvGrpSpPr>
            <p:cNvPr id="20" name="Group 19"/>
            <p:cNvGrpSpPr/>
            <p:nvPr/>
          </p:nvGrpSpPr>
          <p:grpSpPr>
            <a:xfrm>
              <a:off x="939006" y="2348706"/>
              <a:ext cx="162540" cy="318208"/>
              <a:chOff x="2410691" y="1631881"/>
              <a:chExt cx="114300" cy="252000"/>
            </a:xfrm>
          </p:grpSpPr>
          <p:sp>
            <p:nvSpPr>
              <p:cNvPr id="21" name="Rectangle 20"/>
              <p:cNvSpPr/>
              <p:nvPr/>
            </p:nvSpPr>
            <p:spPr>
              <a:xfrm>
                <a:off x="2436668" y="1631881"/>
                <a:ext cx="45719" cy="25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a:solidFill>
                    <a:srgbClr val="FFFFFF"/>
                  </a:solidFill>
                </a:endParaRPr>
              </a:p>
            </p:txBody>
          </p:sp>
          <p:sp>
            <p:nvSpPr>
              <p:cNvPr id="22" name="Isosceles Triangle 21"/>
              <p:cNvSpPr/>
              <p:nvPr/>
            </p:nvSpPr>
            <p:spPr>
              <a:xfrm rot="5400000">
                <a:off x="2400300" y="1700731"/>
                <a:ext cx="135082" cy="114300"/>
              </a:xfrm>
              <a:prstGeom prst="triangl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a:solidFill>
                    <a:srgbClr val="FFFFFF"/>
                  </a:solidFill>
                </a:endParaRPr>
              </a:p>
            </p:txBody>
          </p:sp>
        </p:grpSp>
        <p:sp>
          <p:nvSpPr>
            <p:cNvPr id="8" name="Rectangle 7"/>
            <p:cNvSpPr/>
            <p:nvPr/>
          </p:nvSpPr>
          <p:spPr>
            <a:xfrm>
              <a:off x="1243806" y="2268041"/>
              <a:ext cx="9144000" cy="461665"/>
            </a:xfrm>
            <a:prstGeom prst="rect">
              <a:avLst/>
            </a:prstGeom>
          </p:spPr>
          <p:txBody>
            <a:bodyPr wrap="square">
              <a:spAutoFit/>
            </a:bodyPr>
            <a:lstStyle/>
            <a:p>
              <a:pPr lvl="0"/>
              <a:r>
                <a:rPr lang="en-US" dirty="0" smtClean="0"/>
                <a:t>HD </a:t>
              </a:r>
              <a:r>
                <a:rPr lang="en-US" dirty="0"/>
                <a:t>video and audio camera (720p) with superior PIR detector</a:t>
              </a:r>
            </a:p>
          </p:txBody>
        </p:sp>
      </p:grpSp>
      <p:grpSp>
        <p:nvGrpSpPr>
          <p:cNvPr id="11" name="Group 10"/>
          <p:cNvGrpSpPr/>
          <p:nvPr/>
        </p:nvGrpSpPr>
        <p:grpSpPr>
          <a:xfrm>
            <a:off x="786606" y="3110706"/>
            <a:ext cx="11734800" cy="461665"/>
            <a:chOff x="939006" y="2953841"/>
            <a:chExt cx="11734800" cy="461665"/>
          </a:xfrm>
        </p:grpSpPr>
        <p:grpSp>
          <p:nvGrpSpPr>
            <p:cNvPr id="23" name="Group 22"/>
            <p:cNvGrpSpPr/>
            <p:nvPr/>
          </p:nvGrpSpPr>
          <p:grpSpPr>
            <a:xfrm>
              <a:off x="939006" y="3034506"/>
              <a:ext cx="162540" cy="318208"/>
              <a:chOff x="2410691" y="1631881"/>
              <a:chExt cx="114300" cy="252000"/>
            </a:xfrm>
          </p:grpSpPr>
          <p:sp>
            <p:nvSpPr>
              <p:cNvPr id="24" name="Rectangle 23"/>
              <p:cNvSpPr/>
              <p:nvPr/>
            </p:nvSpPr>
            <p:spPr>
              <a:xfrm>
                <a:off x="2436668" y="1631881"/>
                <a:ext cx="45719" cy="25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a:solidFill>
                    <a:srgbClr val="FFFFFF"/>
                  </a:solidFill>
                </a:endParaRPr>
              </a:p>
            </p:txBody>
          </p:sp>
          <p:sp>
            <p:nvSpPr>
              <p:cNvPr id="25" name="Isosceles Triangle 24"/>
              <p:cNvSpPr/>
              <p:nvPr/>
            </p:nvSpPr>
            <p:spPr>
              <a:xfrm rot="5400000">
                <a:off x="2400300" y="1700731"/>
                <a:ext cx="135082" cy="114300"/>
              </a:xfrm>
              <a:prstGeom prs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a:solidFill>
                    <a:srgbClr val="FFFFFF"/>
                  </a:solidFill>
                </a:endParaRPr>
              </a:p>
            </p:txBody>
          </p:sp>
        </p:grpSp>
        <p:sp>
          <p:nvSpPr>
            <p:cNvPr id="10" name="Rectangle 9"/>
            <p:cNvSpPr/>
            <p:nvPr/>
          </p:nvSpPr>
          <p:spPr>
            <a:xfrm>
              <a:off x="1243806" y="2953841"/>
              <a:ext cx="11430000" cy="461665"/>
            </a:xfrm>
            <a:prstGeom prst="rect">
              <a:avLst/>
            </a:prstGeom>
          </p:spPr>
          <p:txBody>
            <a:bodyPr wrap="square">
              <a:spAutoFit/>
            </a:bodyPr>
            <a:lstStyle/>
            <a:p>
              <a:pPr lvl="0"/>
              <a:r>
                <a:rPr lang="en-US" dirty="0"/>
                <a:t>Unlimited viewing/recording of live HD video and audio streaming – anytime, anywhere</a:t>
              </a:r>
            </a:p>
          </p:txBody>
        </p:sp>
      </p:grpSp>
      <p:grpSp>
        <p:nvGrpSpPr>
          <p:cNvPr id="13" name="Group 12"/>
          <p:cNvGrpSpPr/>
          <p:nvPr/>
        </p:nvGrpSpPr>
        <p:grpSpPr>
          <a:xfrm>
            <a:off x="786606" y="3872706"/>
            <a:ext cx="11734800" cy="461665"/>
            <a:chOff x="939006" y="3563441"/>
            <a:chExt cx="11734800" cy="461665"/>
          </a:xfrm>
        </p:grpSpPr>
        <p:grpSp>
          <p:nvGrpSpPr>
            <p:cNvPr id="26" name="Group 25"/>
            <p:cNvGrpSpPr/>
            <p:nvPr/>
          </p:nvGrpSpPr>
          <p:grpSpPr>
            <a:xfrm>
              <a:off x="939006" y="3644106"/>
              <a:ext cx="162540" cy="318208"/>
              <a:chOff x="2410691" y="1631881"/>
              <a:chExt cx="114300" cy="252000"/>
            </a:xfrm>
          </p:grpSpPr>
          <p:sp>
            <p:nvSpPr>
              <p:cNvPr id="27" name="Rectangle 26"/>
              <p:cNvSpPr/>
              <p:nvPr/>
            </p:nvSpPr>
            <p:spPr>
              <a:xfrm>
                <a:off x="2436668" y="1631881"/>
                <a:ext cx="45719" cy="25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a:solidFill>
                    <a:srgbClr val="FFFFFF"/>
                  </a:solidFill>
                </a:endParaRPr>
              </a:p>
            </p:txBody>
          </p:sp>
          <p:sp>
            <p:nvSpPr>
              <p:cNvPr id="28" name="Isosceles Triangle 27"/>
              <p:cNvSpPr/>
              <p:nvPr/>
            </p:nvSpPr>
            <p:spPr>
              <a:xfrm rot="5400000">
                <a:off x="2400300" y="1700731"/>
                <a:ext cx="135082" cy="114300"/>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a:solidFill>
                    <a:srgbClr val="FFFFFF"/>
                  </a:solidFill>
                </a:endParaRPr>
              </a:p>
            </p:txBody>
          </p:sp>
        </p:grpSp>
        <p:sp>
          <p:nvSpPr>
            <p:cNvPr id="12" name="Rectangle 11"/>
            <p:cNvSpPr/>
            <p:nvPr/>
          </p:nvSpPr>
          <p:spPr>
            <a:xfrm>
              <a:off x="1243806" y="3563441"/>
              <a:ext cx="11430000" cy="461665"/>
            </a:xfrm>
            <a:prstGeom prst="rect">
              <a:avLst/>
            </a:prstGeom>
          </p:spPr>
          <p:txBody>
            <a:bodyPr wrap="square">
              <a:spAutoFit/>
            </a:bodyPr>
            <a:lstStyle/>
            <a:p>
              <a:pPr lvl="0"/>
              <a:r>
                <a:rPr lang="en-US" dirty="0"/>
                <a:t>Instant video and audio notification with 10FPS JPGs for alarm verification</a:t>
              </a:r>
            </a:p>
          </p:txBody>
        </p:sp>
      </p:grpSp>
      <p:grpSp>
        <p:nvGrpSpPr>
          <p:cNvPr id="52" name="Group 51"/>
          <p:cNvGrpSpPr/>
          <p:nvPr/>
        </p:nvGrpSpPr>
        <p:grpSpPr>
          <a:xfrm>
            <a:off x="786606" y="4565709"/>
            <a:ext cx="11506200" cy="830997"/>
            <a:chOff x="786606" y="4108509"/>
            <a:chExt cx="11506200" cy="830997"/>
          </a:xfrm>
        </p:grpSpPr>
        <p:grpSp>
          <p:nvGrpSpPr>
            <p:cNvPr id="29" name="Group 28"/>
            <p:cNvGrpSpPr/>
            <p:nvPr/>
          </p:nvGrpSpPr>
          <p:grpSpPr>
            <a:xfrm>
              <a:off x="786606" y="4177506"/>
              <a:ext cx="162540" cy="318208"/>
              <a:chOff x="2410691" y="1631881"/>
              <a:chExt cx="114300" cy="252000"/>
            </a:xfrm>
          </p:grpSpPr>
          <p:sp>
            <p:nvSpPr>
              <p:cNvPr id="30" name="Rectangle 29"/>
              <p:cNvSpPr/>
              <p:nvPr/>
            </p:nvSpPr>
            <p:spPr>
              <a:xfrm>
                <a:off x="2436668" y="1631881"/>
                <a:ext cx="45719" cy="25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a:solidFill>
                    <a:srgbClr val="FFFFFF"/>
                  </a:solidFill>
                </a:endParaRPr>
              </a:p>
            </p:txBody>
          </p:sp>
          <p:sp>
            <p:nvSpPr>
              <p:cNvPr id="31" name="Isosceles Triangle 30"/>
              <p:cNvSpPr/>
              <p:nvPr/>
            </p:nvSpPr>
            <p:spPr>
              <a:xfrm rot="5400000">
                <a:off x="2400300" y="1700731"/>
                <a:ext cx="135082" cy="114300"/>
              </a:xfrm>
              <a:prstGeom prst="triangl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a:solidFill>
                    <a:srgbClr val="FFFFFF"/>
                  </a:solidFill>
                </a:endParaRPr>
              </a:p>
            </p:txBody>
          </p:sp>
        </p:grpSp>
        <p:sp>
          <p:nvSpPr>
            <p:cNvPr id="14" name="Rectangle 13"/>
            <p:cNvSpPr/>
            <p:nvPr/>
          </p:nvSpPr>
          <p:spPr>
            <a:xfrm>
              <a:off x="1091406" y="4108509"/>
              <a:ext cx="11201400" cy="830997"/>
            </a:xfrm>
            <a:prstGeom prst="rect">
              <a:avLst/>
            </a:prstGeom>
          </p:spPr>
          <p:txBody>
            <a:bodyPr wrap="square">
              <a:spAutoFit/>
            </a:bodyPr>
            <a:lstStyle/>
            <a:p>
              <a:pPr lvl="0"/>
              <a:r>
                <a:rPr lang="en-US" dirty="0"/>
                <a:t>Free SDK – enables CMS automation software to receive both video and alarm for efficient event reporting  </a:t>
              </a:r>
            </a:p>
          </p:txBody>
        </p:sp>
      </p:grpSp>
      <p:grpSp>
        <p:nvGrpSpPr>
          <p:cNvPr id="16" name="Group 15"/>
          <p:cNvGrpSpPr/>
          <p:nvPr/>
        </p:nvGrpSpPr>
        <p:grpSpPr>
          <a:xfrm>
            <a:off x="786606" y="5480109"/>
            <a:ext cx="11506200" cy="830997"/>
            <a:chOff x="939006" y="4872891"/>
            <a:chExt cx="11506200" cy="830997"/>
          </a:xfrm>
        </p:grpSpPr>
        <p:grpSp>
          <p:nvGrpSpPr>
            <p:cNvPr id="32" name="Group 31"/>
            <p:cNvGrpSpPr/>
            <p:nvPr/>
          </p:nvGrpSpPr>
          <p:grpSpPr>
            <a:xfrm>
              <a:off x="939006" y="4939506"/>
              <a:ext cx="162540" cy="318208"/>
              <a:chOff x="2410691" y="1631881"/>
              <a:chExt cx="114300" cy="252000"/>
            </a:xfrm>
          </p:grpSpPr>
          <p:sp>
            <p:nvSpPr>
              <p:cNvPr id="33" name="Rectangle 32"/>
              <p:cNvSpPr/>
              <p:nvPr/>
            </p:nvSpPr>
            <p:spPr>
              <a:xfrm>
                <a:off x="2436668" y="1631881"/>
                <a:ext cx="45719" cy="25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a:solidFill>
                    <a:srgbClr val="FFFFFF"/>
                  </a:solidFill>
                </a:endParaRPr>
              </a:p>
            </p:txBody>
          </p:sp>
          <p:sp>
            <p:nvSpPr>
              <p:cNvPr id="34" name="Isosceles Triangle 33"/>
              <p:cNvSpPr/>
              <p:nvPr/>
            </p:nvSpPr>
            <p:spPr>
              <a:xfrm rot="5400000">
                <a:off x="2400300" y="1700731"/>
                <a:ext cx="135082" cy="114300"/>
              </a:xfrm>
              <a:prstGeom prst="triangle">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a:solidFill>
                    <a:srgbClr val="FFFFFF"/>
                  </a:solidFill>
                </a:endParaRPr>
              </a:p>
            </p:txBody>
          </p:sp>
        </p:grpSp>
        <p:sp>
          <p:nvSpPr>
            <p:cNvPr id="15" name="Rectangle 14"/>
            <p:cNvSpPr/>
            <p:nvPr/>
          </p:nvSpPr>
          <p:spPr>
            <a:xfrm>
              <a:off x="1249362" y="4872891"/>
              <a:ext cx="11195844" cy="830997"/>
            </a:xfrm>
            <a:prstGeom prst="rect">
              <a:avLst/>
            </a:prstGeom>
          </p:spPr>
          <p:txBody>
            <a:bodyPr wrap="square">
              <a:spAutoFit/>
            </a:bodyPr>
            <a:lstStyle/>
            <a:p>
              <a:pPr lvl="0"/>
              <a:r>
                <a:rPr lang="en-US" dirty="0"/>
                <a:t>User privacy protection – set of permissions limit non-master users and CMS system access </a:t>
              </a:r>
            </a:p>
          </p:txBody>
        </p:sp>
      </p:grpSp>
      <p:grpSp>
        <p:nvGrpSpPr>
          <p:cNvPr id="48" name="Group 47"/>
          <p:cNvGrpSpPr/>
          <p:nvPr/>
        </p:nvGrpSpPr>
        <p:grpSpPr>
          <a:xfrm>
            <a:off x="786606" y="6382841"/>
            <a:ext cx="5148668" cy="461665"/>
            <a:chOff x="939006" y="5544641"/>
            <a:chExt cx="5148668" cy="461665"/>
          </a:xfrm>
        </p:grpSpPr>
        <p:grpSp>
          <p:nvGrpSpPr>
            <p:cNvPr id="41" name="Group 40"/>
            <p:cNvGrpSpPr/>
            <p:nvPr/>
          </p:nvGrpSpPr>
          <p:grpSpPr>
            <a:xfrm>
              <a:off x="939006" y="5688098"/>
              <a:ext cx="162540" cy="318208"/>
              <a:chOff x="2410691" y="1631881"/>
              <a:chExt cx="114300" cy="252000"/>
            </a:xfrm>
          </p:grpSpPr>
          <p:sp>
            <p:nvSpPr>
              <p:cNvPr id="42" name="Rectangle 41"/>
              <p:cNvSpPr/>
              <p:nvPr/>
            </p:nvSpPr>
            <p:spPr>
              <a:xfrm>
                <a:off x="2436668" y="1631881"/>
                <a:ext cx="45719" cy="25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a:solidFill>
                    <a:srgbClr val="FFFFFF"/>
                  </a:solidFill>
                </a:endParaRPr>
              </a:p>
            </p:txBody>
          </p:sp>
          <p:sp>
            <p:nvSpPr>
              <p:cNvPr id="43" name="Isosceles Triangle 42"/>
              <p:cNvSpPr/>
              <p:nvPr/>
            </p:nvSpPr>
            <p:spPr>
              <a:xfrm rot="5400000">
                <a:off x="2400300" y="1700731"/>
                <a:ext cx="135082" cy="114300"/>
              </a:xfrm>
              <a:prstGeom prst="triangl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a:solidFill>
                    <a:srgbClr val="FFFFFF"/>
                  </a:solidFill>
                </a:endParaRPr>
              </a:p>
            </p:txBody>
          </p:sp>
        </p:grpSp>
        <p:sp>
          <p:nvSpPr>
            <p:cNvPr id="17" name="Rectangle 16"/>
            <p:cNvSpPr/>
            <p:nvPr/>
          </p:nvSpPr>
          <p:spPr>
            <a:xfrm>
              <a:off x="1249362" y="5544641"/>
              <a:ext cx="4838312" cy="461665"/>
            </a:xfrm>
            <a:prstGeom prst="rect">
              <a:avLst/>
            </a:prstGeom>
          </p:spPr>
          <p:txBody>
            <a:bodyPr wrap="none">
              <a:spAutoFit/>
            </a:bodyPr>
            <a:lstStyle/>
            <a:p>
              <a:pPr lvl="0"/>
              <a:r>
                <a:rPr lang="en-US" dirty="0"/>
                <a:t>Secure multiple locations via one app</a:t>
              </a:r>
            </a:p>
          </p:txBody>
        </p:sp>
      </p:grpSp>
      <p:grpSp>
        <p:nvGrpSpPr>
          <p:cNvPr id="50" name="Group 49"/>
          <p:cNvGrpSpPr/>
          <p:nvPr/>
        </p:nvGrpSpPr>
        <p:grpSpPr>
          <a:xfrm>
            <a:off x="786606" y="6927909"/>
            <a:ext cx="12573000" cy="830997"/>
            <a:chOff x="939006" y="6082506"/>
            <a:chExt cx="12573000" cy="830997"/>
          </a:xfrm>
        </p:grpSpPr>
        <p:grpSp>
          <p:nvGrpSpPr>
            <p:cNvPr id="44" name="Group 43"/>
            <p:cNvGrpSpPr/>
            <p:nvPr/>
          </p:nvGrpSpPr>
          <p:grpSpPr>
            <a:xfrm>
              <a:off x="939006" y="6221498"/>
              <a:ext cx="162540" cy="318208"/>
              <a:chOff x="2410691" y="1631881"/>
              <a:chExt cx="114300" cy="252000"/>
            </a:xfrm>
          </p:grpSpPr>
          <p:sp>
            <p:nvSpPr>
              <p:cNvPr id="45" name="Rectangle 44"/>
              <p:cNvSpPr/>
              <p:nvPr/>
            </p:nvSpPr>
            <p:spPr>
              <a:xfrm>
                <a:off x="2436668" y="1631881"/>
                <a:ext cx="45719" cy="25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a:solidFill>
                    <a:srgbClr val="FFFFFF"/>
                  </a:solidFill>
                </a:endParaRPr>
              </a:p>
            </p:txBody>
          </p:sp>
          <p:sp>
            <p:nvSpPr>
              <p:cNvPr id="46" name="Isosceles Triangle 45"/>
              <p:cNvSpPr/>
              <p:nvPr/>
            </p:nvSpPr>
            <p:spPr>
              <a:xfrm rot="5400000">
                <a:off x="2400300" y="1700731"/>
                <a:ext cx="135082" cy="114300"/>
              </a:xfrm>
              <a:prstGeom prst="triangl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18814"/>
                <a:endParaRPr lang="en-GB">
                  <a:solidFill>
                    <a:srgbClr val="FFFFFF"/>
                  </a:solidFill>
                </a:endParaRPr>
              </a:p>
            </p:txBody>
          </p:sp>
        </p:grpSp>
        <p:sp>
          <p:nvSpPr>
            <p:cNvPr id="49" name="Rectangle 48"/>
            <p:cNvSpPr/>
            <p:nvPr/>
          </p:nvSpPr>
          <p:spPr>
            <a:xfrm>
              <a:off x="1254918" y="6082506"/>
              <a:ext cx="12257088" cy="830997"/>
            </a:xfrm>
            <a:prstGeom prst="rect">
              <a:avLst/>
            </a:prstGeom>
          </p:spPr>
          <p:txBody>
            <a:bodyPr wrap="square">
              <a:spAutoFit/>
            </a:bodyPr>
            <a:lstStyle/>
            <a:p>
              <a:pPr lvl="0"/>
              <a:r>
                <a:rPr lang="en-US" dirty="0"/>
                <a:t>Self-monitoring application allows immediate access to secure locations from anywhere</a:t>
              </a:r>
            </a:p>
            <a:p>
              <a:endParaRPr lang="en-US" dirty="0"/>
            </a:p>
          </p:txBody>
        </p:sp>
      </p:grpSp>
    </p:spTree>
    <p:extLst>
      <p:ext uri="{BB962C8B-B14F-4D97-AF65-F5344CB8AC3E}">
        <p14:creationId xmlns:p14="http://schemas.microsoft.com/office/powerpoint/2010/main" val="134886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800" b="1" dirty="0">
                <a:solidFill>
                  <a:schemeClr val="accent1"/>
                </a:solidFill>
              </a:rPr>
              <a:t>Insight </a:t>
            </a:r>
            <a:r>
              <a:rPr lang="en-US" sz="2800" b="1" dirty="0" smtClean="0">
                <a:solidFill>
                  <a:schemeClr val="accent1"/>
                </a:solidFill>
              </a:rPr>
              <a:t>App</a:t>
            </a:r>
          </a:p>
          <a:p>
            <a:pPr marL="0" indent="0">
              <a:buNone/>
            </a:pPr>
            <a:endParaRPr lang="en-US" sz="2400" b="1" dirty="0">
              <a:solidFill>
                <a:schemeClr val="accent1"/>
              </a:solidFill>
            </a:endParaRPr>
          </a:p>
          <a:p>
            <a:pPr>
              <a:buClr>
                <a:srgbClr val="9DC431"/>
              </a:buClr>
            </a:pPr>
            <a:r>
              <a:rPr lang="en-US" sz="2400" dirty="0"/>
              <a:t>Manage your system  through WIFI or your </a:t>
            </a:r>
            <a:r>
              <a:rPr lang="en-US" sz="2400" dirty="0" smtClean="0"/>
              <a:t>smartphone both</a:t>
            </a:r>
            <a:endParaRPr lang="en-US" sz="2400" dirty="0"/>
          </a:p>
          <a:p>
            <a:pPr lvl="1">
              <a:buClr>
                <a:srgbClr val="9DC431"/>
              </a:buClr>
              <a:buFont typeface="Arial" panose="020B0604020202020204" pitchFamily="34" charset="0"/>
              <a:buChar char="•"/>
            </a:pPr>
            <a:r>
              <a:rPr lang="en-US" sz="2400" dirty="0"/>
              <a:t>iOS </a:t>
            </a:r>
            <a:endParaRPr lang="en-US" sz="2400" dirty="0" smtClean="0"/>
          </a:p>
          <a:p>
            <a:pPr lvl="1">
              <a:buClr>
                <a:srgbClr val="9DC431"/>
              </a:buClr>
              <a:buFont typeface="Arial" panose="020B0604020202020204" pitchFamily="34" charset="0"/>
              <a:buChar char="•"/>
            </a:pPr>
            <a:r>
              <a:rPr lang="en-US" sz="2400" dirty="0" smtClean="0"/>
              <a:t>Android</a:t>
            </a:r>
            <a:endParaRPr lang="en-US" sz="2400" dirty="0"/>
          </a:p>
          <a:p>
            <a:pPr marL="618911" lvl="1" indent="0">
              <a:buClr>
                <a:srgbClr val="9DC431"/>
              </a:buClr>
              <a:buNone/>
            </a:pPr>
            <a:endParaRPr lang="en-US" sz="2400" dirty="0" smtClean="0">
              <a:solidFill>
                <a:schemeClr val="accent1"/>
              </a:solidFill>
            </a:endParaRPr>
          </a:p>
          <a:p>
            <a:pPr marL="0" indent="0">
              <a:buClr>
                <a:srgbClr val="9DC431"/>
              </a:buClr>
              <a:buNone/>
            </a:pPr>
            <a:r>
              <a:rPr lang="en-US" sz="2800" b="1" dirty="0" err="1" smtClean="0">
                <a:solidFill>
                  <a:schemeClr val="accent1"/>
                </a:solidFill>
              </a:rPr>
              <a:t>Neware</a:t>
            </a:r>
            <a:endParaRPr lang="en-US" sz="2800" b="1" dirty="0" smtClean="0">
              <a:solidFill>
                <a:schemeClr val="accent1"/>
              </a:solidFill>
            </a:endParaRPr>
          </a:p>
          <a:p>
            <a:pPr marL="0" indent="0">
              <a:buClr>
                <a:srgbClr val="9DC431"/>
              </a:buClr>
              <a:buNone/>
            </a:pPr>
            <a:endParaRPr lang="en-US" sz="2400" b="1" dirty="0">
              <a:solidFill>
                <a:schemeClr val="accent1"/>
              </a:solidFill>
            </a:endParaRPr>
          </a:p>
          <a:p>
            <a:pPr>
              <a:buClr>
                <a:srgbClr val="9DC431"/>
              </a:buClr>
            </a:pPr>
            <a:r>
              <a:rPr lang="en-US" sz="2400" dirty="0"/>
              <a:t>End-user Software Management through your laptop, or </a:t>
            </a:r>
            <a:r>
              <a:rPr lang="en-US" sz="2400" dirty="0" smtClean="0"/>
              <a:t>desktop</a:t>
            </a:r>
            <a:endParaRPr lang="en-US" sz="2400" dirty="0"/>
          </a:p>
        </p:txBody>
      </p:sp>
      <p:sp>
        <p:nvSpPr>
          <p:cNvPr id="5" name="Title 3"/>
          <p:cNvSpPr txBox="1">
            <a:spLocks/>
          </p:cNvSpPr>
          <p:nvPr/>
        </p:nvSpPr>
        <p:spPr>
          <a:xfrm>
            <a:off x="481806"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GB"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End User Software</a:t>
            </a:r>
            <a:endParaRPr lang="en-US" sz="5400" b="1" dirty="0">
              <a:solidFill>
                <a:srgbClr val="473931"/>
              </a:solidFill>
            </a:endParaRPr>
          </a:p>
        </p:txBody>
      </p:sp>
    </p:spTree>
    <p:extLst>
      <p:ext uri="{BB962C8B-B14F-4D97-AF65-F5344CB8AC3E}">
        <p14:creationId xmlns:p14="http://schemas.microsoft.com/office/powerpoint/2010/main" val="7689436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2189791" y="4396848"/>
            <a:ext cx="8426616" cy="1518597"/>
          </a:xfrm>
          <a:prstGeom prst="rect">
            <a:avLst/>
          </a:prstGeom>
        </p:spPr>
        <p:txBody>
          <a:bodyPr wrap="square" lIns="117071" tIns="58535" rIns="117071" bIns="58535">
            <a:spAutoFit/>
          </a:bodyPr>
          <a:lstStyle/>
          <a:p>
            <a:pPr algn="ctr">
              <a:spcBef>
                <a:spcPct val="0"/>
              </a:spcBef>
              <a:defRPr/>
            </a:pPr>
            <a:r>
              <a:rPr lang="en-US" sz="5400" b="1" dirty="0">
                <a:solidFill>
                  <a:schemeClr val="accent1"/>
                </a:solidFill>
                <a:cs typeface="Metric Light"/>
              </a:rPr>
              <a:t>Installation Overview</a:t>
            </a:r>
          </a:p>
          <a:p>
            <a:pPr algn="ctr">
              <a:spcBef>
                <a:spcPct val="0"/>
              </a:spcBef>
              <a:defRPr/>
            </a:pPr>
            <a:r>
              <a:rPr lang="en-US" sz="3700" dirty="0">
                <a:solidFill>
                  <a:schemeClr val="bg2"/>
                </a:solidFill>
                <a:cs typeface="Metric Light"/>
              </a:rPr>
              <a:t>Installing the Paradox Insight™ </a:t>
            </a:r>
            <a:r>
              <a:rPr lang="en-US" sz="3700" dirty="0" smtClean="0">
                <a:solidFill>
                  <a:schemeClr val="bg2"/>
                </a:solidFill>
                <a:cs typeface="Metric Light"/>
              </a:rPr>
              <a:t>System</a:t>
            </a:r>
            <a:endParaRPr lang="en-US" sz="3700" dirty="0">
              <a:solidFill>
                <a:schemeClr val="bg2"/>
              </a:solidFill>
              <a:cs typeface="Metric Light"/>
            </a:endParaRPr>
          </a:p>
        </p:txBody>
      </p:sp>
      <p:grpSp>
        <p:nvGrpSpPr>
          <p:cNvPr id="6" name="Group 4"/>
          <p:cNvGrpSpPr>
            <a:grpSpLocks noChangeAspect="1"/>
          </p:cNvGrpSpPr>
          <p:nvPr/>
        </p:nvGrpSpPr>
        <p:grpSpPr bwMode="auto">
          <a:xfrm>
            <a:off x="3700894" y="1271956"/>
            <a:ext cx="5414422" cy="2736114"/>
            <a:chOff x="2972" y="1335"/>
            <a:chExt cx="2248" cy="1136"/>
          </a:xfrm>
        </p:grpSpPr>
        <p:sp>
          <p:nvSpPr>
            <p:cNvPr id="8" name="AutoShape 3"/>
            <p:cNvSpPr>
              <a:spLocks noChangeAspect="1" noChangeArrowheads="1" noTextEdit="1"/>
            </p:cNvSpPr>
            <p:nvPr/>
          </p:nvSpPr>
          <p:spPr bwMode="auto">
            <a:xfrm>
              <a:off x="2972" y="1335"/>
              <a:ext cx="2248" cy="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5"/>
            <p:cNvSpPr>
              <a:spLocks noEditPoints="1"/>
            </p:cNvSpPr>
            <p:nvPr/>
          </p:nvSpPr>
          <p:spPr bwMode="auto">
            <a:xfrm>
              <a:off x="3070" y="1330"/>
              <a:ext cx="2044" cy="493"/>
            </a:xfrm>
            <a:custGeom>
              <a:avLst/>
              <a:gdLst>
                <a:gd name="T0" fmla="*/ 2357 w 3384"/>
                <a:gd name="T1" fmla="*/ 665 h 821"/>
                <a:gd name="T2" fmla="*/ 2357 w 3384"/>
                <a:gd name="T3" fmla="*/ 665 h 821"/>
                <a:gd name="T4" fmla="*/ 2230 w 3384"/>
                <a:gd name="T5" fmla="*/ 618 h 821"/>
                <a:gd name="T6" fmla="*/ 2219 w 3384"/>
                <a:gd name="T7" fmla="*/ 608 h 821"/>
                <a:gd name="T8" fmla="*/ 2210 w 3384"/>
                <a:gd name="T9" fmla="*/ 619 h 821"/>
                <a:gd name="T10" fmla="*/ 2038 w 3384"/>
                <a:gd name="T11" fmla="*/ 698 h 821"/>
                <a:gd name="T12" fmla="*/ 1846 w 3384"/>
                <a:gd name="T13" fmla="*/ 591 h 821"/>
                <a:gd name="T14" fmla="*/ 1835 w 3384"/>
                <a:gd name="T15" fmla="*/ 573 h 821"/>
                <a:gd name="T16" fmla="*/ 1822 w 3384"/>
                <a:gd name="T17" fmla="*/ 590 h 821"/>
                <a:gd name="T18" fmla="*/ 1670 w 3384"/>
                <a:gd name="T19" fmla="*/ 665 h 821"/>
                <a:gd name="T20" fmla="*/ 1484 w 3384"/>
                <a:gd name="T21" fmla="*/ 488 h 821"/>
                <a:gd name="T22" fmla="*/ 1670 w 3384"/>
                <a:gd name="T23" fmla="*/ 312 h 821"/>
                <a:gd name="T24" fmla="*/ 1679 w 3384"/>
                <a:gd name="T25" fmla="*/ 312 h 821"/>
                <a:gd name="T26" fmla="*/ 1699 w 3384"/>
                <a:gd name="T27" fmla="*/ 313 h 821"/>
                <a:gd name="T28" fmla="*/ 1693 w 3384"/>
                <a:gd name="T29" fmla="*/ 295 h 821"/>
                <a:gd name="T30" fmla="*/ 1684 w 3384"/>
                <a:gd name="T31" fmla="*/ 235 h 821"/>
                <a:gd name="T32" fmla="*/ 1904 w 3384"/>
                <a:gd name="T33" fmla="*/ 25 h 821"/>
                <a:gd name="T34" fmla="*/ 2115 w 3384"/>
                <a:gd name="T35" fmla="*/ 175 h 821"/>
                <a:gd name="T36" fmla="*/ 2121 w 3384"/>
                <a:gd name="T37" fmla="*/ 195 h 821"/>
                <a:gd name="T38" fmla="*/ 2138 w 3384"/>
                <a:gd name="T39" fmla="*/ 181 h 821"/>
                <a:gd name="T40" fmla="*/ 2221 w 3384"/>
                <a:gd name="T41" fmla="*/ 150 h 821"/>
                <a:gd name="T42" fmla="*/ 2343 w 3384"/>
                <a:gd name="T43" fmla="*/ 266 h 821"/>
                <a:gd name="T44" fmla="*/ 2339 w 3384"/>
                <a:gd name="T45" fmla="*/ 295 h 821"/>
                <a:gd name="T46" fmla="*/ 2336 w 3384"/>
                <a:gd name="T47" fmla="*/ 312 h 821"/>
                <a:gd name="T48" fmla="*/ 2357 w 3384"/>
                <a:gd name="T49" fmla="*/ 312 h 821"/>
                <a:gd name="T50" fmla="*/ 2543 w 3384"/>
                <a:gd name="T51" fmla="*/ 488 h 821"/>
                <a:gd name="T52" fmla="*/ 2357 w 3384"/>
                <a:gd name="T53" fmla="*/ 665 h 821"/>
                <a:gd name="T54" fmla="*/ 3360 w 3384"/>
                <a:gd name="T55" fmla="*/ 745 h 821"/>
                <a:gd name="T56" fmla="*/ 3360 w 3384"/>
                <a:gd name="T57" fmla="*/ 745 h 821"/>
                <a:gd name="T58" fmla="*/ 3360 w 3384"/>
                <a:gd name="T59" fmla="*/ 506 h 821"/>
                <a:gd name="T60" fmla="*/ 3344 w 3384"/>
                <a:gd name="T61" fmla="*/ 478 h 821"/>
                <a:gd name="T62" fmla="*/ 2570 w 3384"/>
                <a:gd name="T63" fmla="*/ 478 h 821"/>
                <a:gd name="T64" fmla="*/ 2570 w 3384"/>
                <a:gd name="T65" fmla="*/ 476 h 821"/>
                <a:gd name="T66" fmla="*/ 2369 w 3384"/>
                <a:gd name="T67" fmla="*/ 286 h 821"/>
                <a:gd name="T68" fmla="*/ 2371 w 3384"/>
                <a:gd name="T69" fmla="*/ 266 h 821"/>
                <a:gd name="T70" fmla="*/ 2221 w 3384"/>
                <a:gd name="T71" fmla="*/ 123 h 821"/>
                <a:gd name="T72" fmla="*/ 2135 w 3384"/>
                <a:gd name="T73" fmla="*/ 149 h 821"/>
                <a:gd name="T74" fmla="*/ 1904 w 3384"/>
                <a:gd name="T75" fmla="*/ 0 h 821"/>
                <a:gd name="T76" fmla="*/ 1656 w 3384"/>
                <a:gd name="T77" fmla="*/ 235 h 821"/>
                <a:gd name="T78" fmla="*/ 1662 w 3384"/>
                <a:gd name="T79" fmla="*/ 285 h 821"/>
                <a:gd name="T80" fmla="*/ 1457 w 3384"/>
                <a:gd name="T81" fmla="*/ 476 h 821"/>
                <a:gd name="T82" fmla="*/ 1457 w 3384"/>
                <a:gd name="T83" fmla="*/ 478 h 821"/>
                <a:gd name="T84" fmla="*/ 40 w 3384"/>
                <a:gd name="T85" fmla="*/ 478 h 821"/>
                <a:gd name="T86" fmla="*/ 23 w 3384"/>
                <a:gd name="T87" fmla="*/ 506 h 821"/>
                <a:gd name="T88" fmla="*/ 23 w 3384"/>
                <a:gd name="T89" fmla="*/ 745 h 821"/>
                <a:gd name="T90" fmla="*/ 0 w 3384"/>
                <a:gd name="T91" fmla="*/ 781 h 821"/>
                <a:gd name="T92" fmla="*/ 40 w 3384"/>
                <a:gd name="T93" fmla="*/ 821 h 821"/>
                <a:gd name="T94" fmla="*/ 80 w 3384"/>
                <a:gd name="T95" fmla="*/ 781 h 821"/>
                <a:gd name="T96" fmla="*/ 57 w 3384"/>
                <a:gd name="T97" fmla="*/ 745 h 821"/>
                <a:gd name="T98" fmla="*/ 57 w 3384"/>
                <a:gd name="T99" fmla="*/ 511 h 821"/>
                <a:gd name="T100" fmla="*/ 1458 w 3384"/>
                <a:gd name="T101" fmla="*/ 511 h 821"/>
                <a:gd name="T102" fmla="*/ 1670 w 3384"/>
                <a:gd name="T103" fmla="*/ 692 h 821"/>
                <a:gd name="T104" fmla="*/ 1832 w 3384"/>
                <a:gd name="T105" fmla="*/ 621 h 821"/>
                <a:gd name="T106" fmla="*/ 2038 w 3384"/>
                <a:gd name="T107" fmla="*/ 724 h 821"/>
                <a:gd name="T108" fmla="*/ 2222 w 3384"/>
                <a:gd name="T109" fmla="*/ 646 h 821"/>
                <a:gd name="T110" fmla="*/ 2357 w 3384"/>
                <a:gd name="T111" fmla="*/ 692 h 821"/>
                <a:gd name="T112" fmla="*/ 2569 w 3384"/>
                <a:gd name="T113" fmla="*/ 511 h 821"/>
                <a:gd name="T114" fmla="*/ 3327 w 3384"/>
                <a:gd name="T115" fmla="*/ 511 h 821"/>
                <a:gd name="T116" fmla="*/ 3327 w 3384"/>
                <a:gd name="T117" fmla="*/ 745 h 821"/>
                <a:gd name="T118" fmla="*/ 3303 w 3384"/>
                <a:gd name="T119" fmla="*/ 781 h 821"/>
                <a:gd name="T120" fmla="*/ 3344 w 3384"/>
                <a:gd name="T121" fmla="*/ 821 h 821"/>
                <a:gd name="T122" fmla="*/ 3384 w 3384"/>
                <a:gd name="T123" fmla="*/ 781 h 821"/>
                <a:gd name="T124" fmla="*/ 3360 w 3384"/>
                <a:gd name="T125" fmla="*/ 745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4" h="821">
                  <a:moveTo>
                    <a:pt x="2357" y="665"/>
                  </a:moveTo>
                  <a:lnTo>
                    <a:pt x="2357" y="665"/>
                  </a:lnTo>
                  <a:cubicBezTo>
                    <a:pt x="2310" y="665"/>
                    <a:pt x="2265" y="648"/>
                    <a:pt x="2230" y="618"/>
                  </a:cubicBezTo>
                  <a:lnTo>
                    <a:pt x="2219" y="608"/>
                  </a:lnTo>
                  <a:lnTo>
                    <a:pt x="2210" y="619"/>
                  </a:lnTo>
                  <a:cubicBezTo>
                    <a:pt x="2168" y="669"/>
                    <a:pt x="2105" y="698"/>
                    <a:pt x="2038" y="698"/>
                  </a:cubicBezTo>
                  <a:cubicBezTo>
                    <a:pt x="1958" y="698"/>
                    <a:pt x="1885" y="657"/>
                    <a:pt x="1846" y="591"/>
                  </a:cubicBezTo>
                  <a:lnTo>
                    <a:pt x="1835" y="573"/>
                  </a:lnTo>
                  <a:lnTo>
                    <a:pt x="1822" y="590"/>
                  </a:lnTo>
                  <a:cubicBezTo>
                    <a:pt x="1787" y="637"/>
                    <a:pt x="1730" y="665"/>
                    <a:pt x="1670" y="665"/>
                  </a:cubicBezTo>
                  <a:cubicBezTo>
                    <a:pt x="1567" y="665"/>
                    <a:pt x="1484" y="586"/>
                    <a:pt x="1484" y="488"/>
                  </a:cubicBezTo>
                  <a:cubicBezTo>
                    <a:pt x="1484" y="391"/>
                    <a:pt x="1567" y="312"/>
                    <a:pt x="1670" y="312"/>
                  </a:cubicBezTo>
                  <a:cubicBezTo>
                    <a:pt x="1673" y="312"/>
                    <a:pt x="1676" y="312"/>
                    <a:pt x="1679" y="312"/>
                  </a:cubicBezTo>
                  <a:lnTo>
                    <a:pt x="1699" y="313"/>
                  </a:lnTo>
                  <a:lnTo>
                    <a:pt x="1693" y="295"/>
                  </a:lnTo>
                  <a:cubicBezTo>
                    <a:pt x="1687" y="275"/>
                    <a:pt x="1684" y="255"/>
                    <a:pt x="1684" y="235"/>
                  </a:cubicBezTo>
                  <a:cubicBezTo>
                    <a:pt x="1684" y="119"/>
                    <a:pt x="1782" y="25"/>
                    <a:pt x="1904" y="25"/>
                  </a:cubicBezTo>
                  <a:cubicBezTo>
                    <a:pt x="2001" y="25"/>
                    <a:pt x="2087" y="87"/>
                    <a:pt x="2115" y="175"/>
                  </a:cubicBezTo>
                  <a:lnTo>
                    <a:pt x="2121" y="195"/>
                  </a:lnTo>
                  <a:lnTo>
                    <a:pt x="2138" y="181"/>
                  </a:lnTo>
                  <a:cubicBezTo>
                    <a:pt x="2160" y="161"/>
                    <a:pt x="2190" y="150"/>
                    <a:pt x="2221" y="150"/>
                  </a:cubicBezTo>
                  <a:cubicBezTo>
                    <a:pt x="2288" y="150"/>
                    <a:pt x="2343" y="202"/>
                    <a:pt x="2343" y="266"/>
                  </a:cubicBezTo>
                  <a:cubicBezTo>
                    <a:pt x="2343" y="276"/>
                    <a:pt x="2342" y="286"/>
                    <a:pt x="2339" y="295"/>
                  </a:cubicBezTo>
                  <a:lnTo>
                    <a:pt x="2336" y="312"/>
                  </a:lnTo>
                  <a:lnTo>
                    <a:pt x="2357" y="312"/>
                  </a:lnTo>
                  <a:cubicBezTo>
                    <a:pt x="2460" y="312"/>
                    <a:pt x="2543" y="391"/>
                    <a:pt x="2543" y="488"/>
                  </a:cubicBezTo>
                  <a:cubicBezTo>
                    <a:pt x="2543" y="586"/>
                    <a:pt x="2460" y="665"/>
                    <a:pt x="2357" y="665"/>
                  </a:cubicBezTo>
                  <a:close/>
                  <a:moveTo>
                    <a:pt x="3360" y="745"/>
                  </a:moveTo>
                  <a:lnTo>
                    <a:pt x="3360" y="745"/>
                  </a:lnTo>
                  <a:lnTo>
                    <a:pt x="3360" y="506"/>
                  </a:lnTo>
                  <a:cubicBezTo>
                    <a:pt x="3360" y="493"/>
                    <a:pt x="3360" y="478"/>
                    <a:pt x="3344" y="478"/>
                  </a:cubicBezTo>
                  <a:lnTo>
                    <a:pt x="2570" y="478"/>
                  </a:lnTo>
                  <a:lnTo>
                    <a:pt x="2570" y="476"/>
                  </a:lnTo>
                  <a:cubicBezTo>
                    <a:pt x="2564" y="374"/>
                    <a:pt x="2477" y="291"/>
                    <a:pt x="2369" y="286"/>
                  </a:cubicBezTo>
                  <a:cubicBezTo>
                    <a:pt x="2370" y="279"/>
                    <a:pt x="2371" y="272"/>
                    <a:pt x="2371" y="266"/>
                  </a:cubicBezTo>
                  <a:cubicBezTo>
                    <a:pt x="2371" y="187"/>
                    <a:pt x="2304" y="123"/>
                    <a:pt x="2221" y="123"/>
                  </a:cubicBezTo>
                  <a:cubicBezTo>
                    <a:pt x="2190" y="123"/>
                    <a:pt x="2160" y="132"/>
                    <a:pt x="2135" y="149"/>
                  </a:cubicBezTo>
                  <a:cubicBezTo>
                    <a:pt x="2098" y="60"/>
                    <a:pt x="2006" y="0"/>
                    <a:pt x="1904" y="0"/>
                  </a:cubicBezTo>
                  <a:cubicBezTo>
                    <a:pt x="1767" y="0"/>
                    <a:pt x="1656" y="105"/>
                    <a:pt x="1656" y="235"/>
                  </a:cubicBezTo>
                  <a:cubicBezTo>
                    <a:pt x="1656" y="252"/>
                    <a:pt x="1658" y="269"/>
                    <a:pt x="1662" y="285"/>
                  </a:cubicBezTo>
                  <a:cubicBezTo>
                    <a:pt x="1552" y="289"/>
                    <a:pt x="1463" y="372"/>
                    <a:pt x="1457" y="476"/>
                  </a:cubicBezTo>
                  <a:cubicBezTo>
                    <a:pt x="1457" y="477"/>
                    <a:pt x="1457" y="478"/>
                    <a:pt x="1457" y="478"/>
                  </a:cubicBezTo>
                  <a:lnTo>
                    <a:pt x="40" y="478"/>
                  </a:lnTo>
                  <a:cubicBezTo>
                    <a:pt x="23" y="478"/>
                    <a:pt x="23" y="493"/>
                    <a:pt x="23" y="506"/>
                  </a:cubicBezTo>
                  <a:lnTo>
                    <a:pt x="23" y="745"/>
                  </a:lnTo>
                  <a:cubicBezTo>
                    <a:pt x="9" y="751"/>
                    <a:pt x="0" y="765"/>
                    <a:pt x="0" y="781"/>
                  </a:cubicBezTo>
                  <a:cubicBezTo>
                    <a:pt x="0" y="803"/>
                    <a:pt x="18" y="821"/>
                    <a:pt x="40" y="821"/>
                  </a:cubicBezTo>
                  <a:cubicBezTo>
                    <a:pt x="62" y="821"/>
                    <a:pt x="80" y="803"/>
                    <a:pt x="80" y="781"/>
                  </a:cubicBezTo>
                  <a:cubicBezTo>
                    <a:pt x="80" y="765"/>
                    <a:pt x="70" y="751"/>
                    <a:pt x="57" y="745"/>
                  </a:cubicBezTo>
                  <a:cubicBezTo>
                    <a:pt x="57" y="699"/>
                    <a:pt x="57" y="560"/>
                    <a:pt x="57" y="511"/>
                  </a:cubicBezTo>
                  <a:lnTo>
                    <a:pt x="1458" y="511"/>
                  </a:lnTo>
                  <a:cubicBezTo>
                    <a:pt x="1471" y="613"/>
                    <a:pt x="1560" y="692"/>
                    <a:pt x="1670" y="692"/>
                  </a:cubicBezTo>
                  <a:cubicBezTo>
                    <a:pt x="1732" y="692"/>
                    <a:pt x="1792" y="666"/>
                    <a:pt x="1832" y="621"/>
                  </a:cubicBezTo>
                  <a:cubicBezTo>
                    <a:pt x="1878" y="685"/>
                    <a:pt x="1955" y="724"/>
                    <a:pt x="2038" y="724"/>
                  </a:cubicBezTo>
                  <a:cubicBezTo>
                    <a:pt x="2108" y="724"/>
                    <a:pt x="2175" y="696"/>
                    <a:pt x="2222" y="646"/>
                  </a:cubicBezTo>
                  <a:cubicBezTo>
                    <a:pt x="2260" y="676"/>
                    <a:pt x="2308" y="692"/>
                    <a:pt x="2357" y="692"/>
                  </a:cubicBezTo>
                  <a:cubicBezTo>
                    <a:pt x="2467" y="692"/>
                    <a:pt x="2557" y="613"/>
                    <a:pt x="2569" y="511"/>
                  </a:cubicBezTo>
                  <a:lnTo>
                    <a:pt x="3327" y="511"/>
                  </a:lnTo>
                  <a:cubicBezTo>
                    <a:pt x="3327" y="560"/>
                    <a:pt x="3327" y="699"/>
                    <a:pt x="3327" y="745"/>
                  </a:cubicBezTo>
                  <a:cubicBezTo>
                    <a:pt x="3313" y="751"/>
                    <a:pt x="3303" y="765"/>
                    <a:pt x="3303" y="781"/>
                  </a:cubicBezTo>
                  <a:cubicBezTo>
                    <a:pt x="3303" y="803"/>
                    <a:pt x="3321" y="821"/>
                    <a:pt x="3344" y="821"/>
                  </a:cubicBezTo>
                  <a:cubicBezTo>
                    <a:pt x="3366" y="821"/>
                    <a:pt x="3384" y="803"/>
                    <a:pt x="3384" y="781"/>
                  </a:cubicBezTo>
                  <a:cubicBezTo>
                    <a:pt x="3384" y="765"/>
                    <a:pt x="3374" y="751"/>
                    <a:pt x="3360" y="74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p:cNvSpPr>
              <a:spLocks noEditPoints="1"/>
            </p:cNvSpPr>
            <p:nvPr/>
          </p:nvSpPr>
          <p:spPr bwMode="auto">
            <a:xfrm>
              <a:off x="2972" y="1871"/>
              <a:ext cx="245" cy="487"/>
            </a:xfrm>
            <a:custGeom>
              <a:avLst/>
              <a:gdLst>
                <a:gd name="T0" fmla="*/ 370 w 406"/>
                <a:gd name="T1" fmla="*/ 163 h 810"/>
                <a:gd name="T2" fmla="*/ 370 w 406"/>
                <a:gd name="T3" fmla="*/ 163 h 810"/>
                <a:gd name="T4" fmla="*/ 337 w 406"/>
                <a:gd name="T5" fmla="*/ 130 h 810"/>
                <a:gd name="T6" fmla="*/ 69 w 406"/>
                <a:gd name="T7" fmla="*/ 130 h 810"/>
                <a:gd name="T8" fmla="*/ 36 w 406"/>
                <a:gd name="T9" fmla="*/ 163 h 810"/>
                <a:gd name="T10" fmla="*/ 36 w 406"/>
                <a:gd name="T11" fmla="*/ 647 h 810"/>
                <a:gd name="T12" fmla="*/ 69 w 406"/>
                <a:gd name="T13" fmla="*/ 680 h 810"/>
                <a:gd name="T14" fmla="*/ 337 w 406"/>
                <a:gd name="T15" fmla="*/ 680 h 810"/>
                <a:gd name="T16" fmla="*/ 370 w 406"/>
                <a:gd name="T17" fmla="*/ 647 h 810"/>
                <a:gd name="T18" fmla="*/ 370 w 406"/>
                <a:gd name="T19" fmla="*/ 163 h 810"/>
                <a:gd name="T20" fmla="*/ 254 w 406"/>
                <a:gd name="T21" fmla="*/ 745 h 810"/>
                <a:gd name="T22" fmla="*/ 254 w 406"/>
                <a:gd name="T23" fmla="*/ 745 h 810"/>
                <a:gd name="T24" fmla="*/ 203 w 406"/>
                <a:gd name="T25" fmla="*/ 694 h 810"/>
                <a:gd name="T26" fmla="*/ 152 w 406"/>
                <a:gd name="T27" fmla="*/ 745 h 810"/>
                <a:gd name="T28" fmla="*/ 203 w 406"/>
                <a:gd name="T29" fmla="*/ 795 h 810"/>
                <a:gd name="T30" fmla="*/ 254 w 406"/>
                <a:gd name="T31" fmla="*/ 745 h 810"/>
                <a:gd name="T32" fmla="*/ 152 w 406"/>
                <a:gd name="T33" fmla="*/ 74 h 810"/>
                <a:gd name="T34" fmla="*/ 152 w 406"/>
                <a:gd name="T35" fmla="*/ 74 h 810"/>
                <a:gd name="T36" fmla="*/ 165 w 406"/>
                <a:gd name="T37" fmla="*/ 87 h 810"/>
                <a:gd name="T38" fmla="*/ 241 w 406"/>
                <a:gd name="T39" fmla="*/ 87 h 810"/>
                <a:gd name="T40" fmla="*/ 254 w 406"/>
                <a:gd name="T41" fmla="*/ 74 h 810"/>
                <a:gd name="T42" fmla="*/ 241 w 406"/>
                <a:gd name="T43" fmla="*/ 61 h 810"/>
                <a:gd name="T44" fmla="*/ 165 w 406"/>
                <a:gd name="T45" fmla="*/ 61 h 810"/>
                <a:gd name="T46" fmla="*/ 152 w 406"/>
                <a:gd name="T47" fmla="*/ 74 h 810"/>
                <a:gd name="T48" fmla="*/ 406 w 406"/>
                <a:gd name="T49" fmla="*/ 73 h 810"/>
                <a:gd name="T50" fmla="*/ 406 w 406"/>
                <a:gd name="T51" fmla="*/ 73 h 810"/>
                <a:gd name="T52" fmla="*/ 406 w 406"/>
                <a:gd name="T53" fmla="*/ 737 h 810"/>
                <a:gd name="T54" fmla="*/ 334 w 406"/>
                <a:gd name="T55" fmla="*/ 810 h 810"/>
                <a:gd name="T56" fmla="*/ 72 w 406"/>
                <a:gd name="T57" fmla="*/ 810 h 810"/>
                <a:gd name="T58" fmla="*/ 0 w 406"/>
                <a:gd name="T59" fmla="*/ 737 h 810"/>
                <a:gd name="T60" fmla="*/ 0 w 406"/>
                <a:gd name="T61" fmla="*/ 73 h 810"/>
                <a:gd name="T62" fmla="*/ 72 w 406"/>
                <a:gd name="T63" fmla="*/ 0 h 810"/>
                <a:gd name="T64" fmla="*/ 334 w 406"/>
                <a:gd name="T65" fmla="*/ 0 h 810"/>
                <a:gd name="T66" fmla="*/ 406 w 406"/>
                <a:gd name="T67" fmla="*/ 73 h 810"/>
                <a:gd name="T68" fmla="*/ 240 w 406"/>
                <a:gd name="T69" fmla="*/ 745 h 810"/>
                <a:gd name="T70" fmla="*/ 240 w 406"/>
                <a:gd name="T71" fmla="*/ 745 h 810"/>
                <a:gd name="T72" fmla="*/ 203 w 406"/>
                <a:gd name="T73" fmla="*/ 782 h 810"/>
                <a:gd name="T74" fmla="*/ 166 w 406"/>
                <a:gd name="T75" fmla="*/ 745 h 810"/>
                <a:gd name="T76" fmla="*/ 203 w 406"/>
                <a:gd name="T77" fmla="*/ 707 h 810"/>
                <a:gd name="T78" fmla="*/ 240 w 406"/>
                <a:gd name="T79" fmla="*/ 745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6" h="810">
                  <a:moveTo>
                    <a:pt x="370" y="163"/>
                  </a:moveTo>
                  <a:lnTo>
                    <a:pt x="370" y="163"/>
                  </a:lnTo>
                  <a:cubicBezTo>
                    <a:pt x="370" y="145"/>
                    <a:pt x="355" y="130"/>
                    <a:pt x="337" y="130"/>
                  </a:cubicBezTo>
                  <a:lnTo>
                    <a:pt x="69" y="130"/>
                  </a:lnTo>
                  <a:cubicBezTo>
                    <a:pt x="51" y="130"/>
                    <a:pt x="36" y="145"/>
                    <a:pt x="36" y="163"/>
                  </a:cubicBezTo>
                  <a:lnTo>
                    <a:pt x="36" y="647"/>
                  </a:lnTo>
                  <a:cubicBezTo>
                    <a:pt x="36" y="665"/>
                    <a:pt x="51" y="680"/>
                    <a:pt x="69" y="680"/>
                  </a:cubicBezTo>
                  <a:lnTo>
                    <a:pt x="337" y="680"/>
                  </a:lnTo>
                  <a:cubicBezTo>
                    <a:pt x="355" y="680"/>
                    <a:pt x="370" y="665"/>
                    <a:pt x="370" y="647"/>
                  </a:cubicBezTo>
                  <a:lnTo>
                    <a:pt x="370" y="163"/>
                  </a:lnTo>
                  <a:close/>
                  <a:moveTo>
                    <a:pt x="254" y="745"/>
                  </a:moveTo>
                  <a:lnTo>
                    <a:pt x="254" y="745"/>
                  </a:lnTo>
                  <a:cubicBezTo>
                    <a:pt x="254" y="717"/>
                    <a:pt x="231" y="694"/>
                    <a:pt x="203" y="694"/>
                  </a:cubicBezTo>
                  <a:cubicBezTo>
                    <a:pt x="175" y="694"/>
                    <a:pt x="152" y="717"/>
                    <a:pt x="152" y="745"/>
                  </a:cubicBezTo>
                  <a:cubicBezTo>
                    <a:pt x="152" y="773"/>
                    <a:pt x="175" y="795"/>
                    <a:pt x="203" y="795"/>
                  </a:cubicBezTo>
                  <a:cubicBezTo>
                    <a:pt x="231" y="795"/>
                    <a:pt x="254" y="773"/>
                    <a:pt x="254" y="745"/>
                  </a:cubicBezTo>
                  <a:close/>
                  <a:moveTo>
                    <a:pt x="152" y="74"/>
                  </a:moveTo>
                  <a:lnTo>
                    <a:pt x="152" y="74"/>
                  </a:lnTo>
                  <a:cubicBezTo>
                    <a:pt x="152" y="81"/>
                    <a:pt x="158" y="87"/>
                    <a:pt x="165" y="87"/>
                  </a:cubicBezTo>
                  <a:lnTo>
                    <a:pt x="241" y="87"/>
                  </a:lnTo>
                  <a:cubicBezTo>
                    <a:pt x="248" y="87"/>
                    <a:pt x="254" y="81"/>
                    <a:pt x="254" y="74"/>
                  </a:cubicBezTo>
                  <a:cubicBezTo>
                    <a:pt x="254" y="67"/>
                    <a:pt x="248" y="61"/>
                    <a:pt x="241" y="61"/>
                  </a:cubicBezTo>
                  <a:lnTo>
                    <a:pt x="165" y="61"/>
                  </a:lnTo>
                  <a:cubicBezTo>
                    <a:pt x="158" y="61"/>
                    <a:pt x="152" y="67"/>
                    <a:pt x="152" y="74"/>
                  </a:cubicBezTo>
                  <a:close/>
                  <a:moveTo>
                    <a:pt x="406" y="73"/>
                  </a:moveTo>
                  <a:lnTo>
                    <a:pt x="406" y="73"/>
                  </a:lnTo>
                  <a:lnTo>
                    <a:pt x="406" y="737"/>
                  </a:lnTo>
                  <a:cubicBezTo>
                    <a:pt x="406" y="777"/>
                    <a:pt x="374" y="810"/>
                    <a:pt x="334" y="810"/>
                  </a:cubicBezTo>
                  <a:lnTo>
                    <a:pt x="72" y="810"/>
                  </a:lnTo>
                  <a:cubicBezTo>
                    <a:pt x="32" y="810"/>
                    <a:pt x="0" y="777"/>
                    <a:pt x="0" y="737"/>
                  </a:cubicBezTo>
                  <a:lnTo>
                    <a:pt x="0" y="73"/>
                  </a:lnTo>
                  <a:cubicBezTo>
                    <a:pt x="0" y="33"/>
                    <a:pt x="32" y="0"/>
                    <a:pt x="72" y="0"/>
                  </a:cubicBezTo>
                  <a:lnTo>
                    <a:pt x="334" y="0"/>
                  </a:lnTo>
                  <a:cubicBezTo>
                    <a:pt x="374" y="0"/>
                    <a:pt x="406" y="33"/>
                    <a:pt x="406" y="73"/>
                  </a:cubicBezTo>
                  <a:close/>
                  <a:moveTo>
                    <a:pt x="240" y="745"/>
                  </a:moveTo>
                  <a:lnTo>
                    <a:pt x="240" y="745"/>
                  </a:lnTo>
                  <a:cubicBezTo>
                    <a:pt x="240" y="766"/>
                    <a:pt x="224" y="782"/>
                    <a:pt x="203" y="782"/>
                  </a:cubicBezTo>
                  <a:cubicBezTo>
                    <a:pt x="182" y="782"/>
                    <a:pt x="166" y="766"/>
                    <a:pt x="166" y="745"/>
                  </a:cubicBezTo>
                  <a:cubicBezTo>
                    <a:pt x="166" y="724"/>
                    <a:pt x="182" y="707"/>
                    <a:pt x="203" y="707"/>
                  </a:cubicBezTo>
                  <a:cubicBezTo>
                    <a:pt x="224" y="707"/>
                    <a:pt x="240" y="724"/>
                    <a:pt x="240" y="74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p:cNvSpPr>
              <a:spLocks noEditPoints="1"/>
            </p:cNvSpPr>
            <p:nvPr/>
          </p:nvSpPr>
          <p:spPr bwMode="auto">
            <a:xfrm>
              <a:off x="4949" y="1871"/>
              <a:ext cx="281" cy="600"/>
            </a:xfrm>
            <a:custGeom>
              <a:avLst/>
              <a:gdLst>
                <a:gd name="T0" fmla="*/ 410 w 466"/>
                <a:gd name="T1" fmla="*/ 616 h 999"/>
                <a:gd name="T2" fmla="*/ 55 w 466"/>
                <a:gd name="T3" fmla="*/ 334 h 999"/>
                <a:gd name="T4" fmla="*/ 410 w 466"/>
                <a:gd name="T5" fmla="*/ 616 h 999"/>
                <a:gd name="T6" fmla="*/ 184 w 466"/>
                <a:gd name="T7" fmla="*/ 729 h 999"/>
                <a:gd name="T8" fmla="*/ 282 w 466"/>
                <a:gd name="T9" fmla="*/ 729 h 999"/>
                <a:gd name="T10" fmla="*/ 184 w 466"/>
                <a:gd name="T11" fmla="*/ 729 h 999"/>
                <a:gd name="T12" fmla="*/ 353 w 466"/>
                <a:gd name="T13" fmla="*/ 874 h 999"/>
                <a:gd name="T14" fmla="*/ 233 w 466"/>
                <a:gd name="T15" fmla="*/ 910 h 999"/>
                <a:gd name="T16" fmla="*/ 112 w 466"/>
                <a:gd name="T17" fmla="*/ 874 h 999"/>
                <a:gd name="T18" fmla="*/ 233 w 466"/>
                <a:gd name="T19" fmla="*/ 817 h 999"/>
                <a:gd name="T20" fmla="*/ 353 w 466"/>
                <a:gd name="T21" fmla="*/ 874 h 999"/>
                <a:gd name="T22" fmla="*/ 310 w 466"/>
                <a:gd name="T23" fmla="*/ 945 h 999"/>
                <a:gd name="T24" fmla="*/ 321 w 466"/>
                <a:gd name="T25" fmla="*/ 925 h 999"/>
                <a:gd name="T26" fmla="*/ 310 w 466"/>
                <a:gd name="T27" fmla="*/ 945 h 999"/>
                <a:gd name="T28" fmla="*/ 281 w 466"/>
                <a:gd name="T29" fmla="*/ 948 h 999"/>
                <a:gd name="T30" fmla="*/ 257 w 466"/>
                <a:gd name="T31" fmla="*/ 932 h 999"/>
                <a:gd name="T32" fmla="*/ 288 w 466"/>
                <a:gd name="T33" fmla="*/ 948 h 999"/>
                <a:gd name="T34" fmla="*/ 221 w 466"/>
                <a:gd name="T35" fmla="*/ 948 h 999"/>
                <a:gd name="T36" fmla="*/ 221 w 466"/>
                <a:gd name="T37" fmla="*/ 948 h 999"/>
                <a:gd name="T38" fmla="*/ 244 w 466"/>
                <a:gd name="T39" fmla="*/ 947 h 999"/>
                <a:gd name="T40" fmla="*/ 221 w 466"/>
                <a:gd name="T41" fmla="*/ 948 h 999"/>
                <a:gd name="T42" fmla="*/ 203 w 466"/>
                <a:gd name="T43" fmla="*/ 941 h 999"/>
                <a:gd name="T44" fmla="*/ 184 w 466"/>
                <a:gd name="T45" fmla="*/ 948 h 999"/>
                <a:gd name="T46" fmla="*/ 186 w 466"/>
                <a:gd name="T47" fmla="*/ 932 h 999"/>
                <a:gd name="T48" fmla="*/ 203 w 466"/>
                <a:gd name="T49" fmla="*/ 941 h 999"/>
                <a:gd name="T50" fmla="*/ 155 w 466"/>
                <a:gd name="T51" fmla="*/ 945 h 999"/>
                <a:gd name="T52" fmla="*/ 144 w 466"/>
                <a:gd name="T53" fmla="*/ 925 h 999"/>
                <a:gd name="T54" fmla="*/ 155 w 466"/>
                <a:gd name="T55" fmla="*/ 945 h 999"/>
                <a:gd name="T56" fmla="*/ 281 w 466"/>
                <a:gd name="T57" fmla="*/ 0 h 999"/>
                <a:gd name="T58" fmla="*/ 0 w 466"/>
                <a:gd name="T59" fmla="*/ 184 h 999"/>
                <a:gd name="T60" fmla="*/ 184 w 466"/>
                <a:gd name="T61" fmla="*/ 999 h 999"/>
                <a:gd name="T62" fmla="*/ 466 w 466"/>
                <a:gd name="T63" fmla="*/ 814 h 999"/>
                <a:gd name="T64" fmla="*/ 281 w 466"/>
                <a:gd name="T65" fmla="*/ 0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6" h="999">
                  <a:moveTo>
                    <a:pt x="410" y="616"/>
                  </a:moveTo>
                  <a:lnTo>
                    <a:pt x="410" y="616"/>
                  </a:lnTo>
                  <a:lnTo>
                    <a:pt x="55" y="616"/>
                  </a:lnTo>
                  <a:lnTo>
                    <a:pt x="55" y="334"/>
                  </a:lnTo>
                  <a:lnTo>
                    <a:pt x="410" y="334"/>
                  </a:lnTo>
                  <a:lnTo>
                    <a:pt x="410" y="616"/>
                  </a:lnTo>
                  <a:close/>
                  <a:moveTo>
                    <a:pt x="184" y="729"/>
                  </a:moveTo>
                  <a:lnTo>
                    <a:pt x="184" y="729"/>
                  </a:lnTo>
                  <a:cubicBezTo>
                    <a:pt x="184" y="704"/>
                    <a:pt x="206" y="683"/>
                    <a:pt x="233" y="683"/>
                  </a:cubicBezTo>
                  <a:cubicBezTo>
                    <a:pt x="260" y="683"/>
                    <a:pt x="282" y="704"/>
                    <a:pt x="282" y="729"/>
                  </a:cubicBezTo>
                  <a:cubicBezTo>
                    <a:pt x="282" y="754"/>
                    <a:pt x="260" y="775"/>
                    <a:pt x="233" y="775"/>
                  </a:cubicBezTo>
                  <a:cubicBezTo>
                    <a:pt x="206" y="775"/>
                    <a:pt x="184" y="754"/>
                    <a:pt x="184" y="729"/>
                  </a:cubicBezTo>
                  <a:close/>
                  <a:moveTo>
                    <a:pt x="353" y="874"/>
                  </a:moveTo>
                  <a:lnTo>
                    <a:pt x="353" y="874"/>
                  </a:lnTo>
                  <a:cubicBezTo>
                    <a:pt x="336" y="891"/>
                    <a:pt x="315" y="901"/>
                    <a:pt x="292" y="904"/>
                  </a:cubicBezTo>
                  <a:lnTo>
                    <a:pt x="233" y="910"/>
                  </a:lnTo>
                  <a:lnTo>
                    <a:pt x="176" y="904"/>
                  </a:lnTo>
                  <a:cubicBezTo>
                    <a:pt x="152" y="902"/>
                    <a:pt x="130" y="892"/>
                    <a:pt x="112" y="874"/>
                  </a:cubicBezTo>
                  <a:cubicBezTo>
                    <a:pt x="93" y="855"/>
                    <a:pt x="82" y="830"/>
                    <a:pt x="82" y="803"/>
                  </a:cubicBezTo>
                  <a:lnTo>
                    <a:pt x="233" y="817"/>
                  </a:lnTo>
                  <a:lnTo>
                    <a:pt x="383" y="803"/>
                  </a:lnTo>
                  <a:cubicBezTo>
                    <a:pt x="383" y="830"/>
                    <a:pt x="372" y="855"/>
                    <a:pt x="353" y="874"/>
                  </a:cubicBezTo>
                  <a:close/>
                  <a:moveTo>
                    <a:pt x="310" y="945"/>
                  </a:moveTo>
                  <a:lnTo>
                    <a:pt x="310" y="945"/>
                  </a:lnTo>
                  <a:lnTo>
                    <a:pt x="302" y="930"/>
                  </a:lnTo>
                  <a:cubicBezTo>
                    <a:pt x="308" y="929"/>
                    <a:pt x="315" y="927"/>
                    <a:pt x="321" y="925"/>
                  </a:cubicBezTo>
                  <a:lnTo>
                    <a:pt x="329" y="939"/>
                  </a:lnTo>
                  <a:cubicBezTo>
                    <a:pt x="323" y="941"/>
                    <a:pt x="316" y="943"/>
                    <a:pt x="310" y="945"/>
                  </a:cubicBezTo>
                  <a:close/>
                  <a:moveTo>
                    <a:pt x="281" y="948"/>
                  </a:moveTo>
                  <a:lnTo>
                    <a:pt x="281" y="948"/>
                  </a:lnTo>
                  <a:lnTo>
                    <a:pt x="266" y="948"/>
                  </a:lnTo>
                  <a:lnTo>
                    <a:pt x="257" y="932"/>
                  </a:lnTo>
                  <a:lnTo>
                    <a:pt x="279" y="932"/>
                  </a:lnTo>
                  <a:lnTo>
                    <a:pt x="288" y="948"/>
                  </a:lnTo>
                  <a:cubicBezTo>
                    <a:pt x="286" y="948"/>
                    <a:pt x="283" y="948"/>
                    <a:pt x="281" y="948"/>
                  </a:cubicBezTo>
                  <a:close/>
                  <a:moveTo>
                    <a:pt x="221" y="948"/>
                  </a:moveTo>
                  <a:lnTo>
                    <a:pt x="221" y="948"/>
                  </a:lnTo>
                  <a:lnTo>
                    <a:pt x="221" y="948"/>
                  </a:lnTo>
                  <a:lnTo>
                    <a:pt x="233" y="927"/>
                  </a:lnTo>
                  <a:lnTo>
                    <a:pt x="244" y="947"/>
                  </a:lnTo>
                  <a:lnTo>
                    <a:pt x="245" y="948"/>
                  </a:lnTo>
                  <a:lnTo>
                    <a:pt x="221" y="948"/>
                  </a:lnTo>
                  <a:close/>
                  <a:moveTo>
                    <a:pt x="203" y="941"/>
                  </a:moveTo>
                  <a:lnTo>
                    <a:pt x="203" y="941"/>
                  </a:lnTo>
                  <a:lnTo>
                    <a:pt x="199" y="948"/>
                  </a:lnTo>
                  <a:lnTo>
                    <a:pt x="184" y="948"/>
                  </a:lnTo>
                  <a:cubicBezTo>
                    <a:pt x="182" y="948"/>
                    <a:pt x="180" y="948"/>
                    <a:pt x="177" y="948"/>
                  </a:cubicBezTo>
                  <a:lnTo>
                    <a:pt x="186" y="932"/>
                  </a:lnTo>
                  <a:lnTo>
                    <a:pt x="208" y="932"/>
                  </a:lnTo>
                  <a:lnTo>
                    <a:pt x="203" y="941"/>
                  </a:lnTo>
                  <a:close/>
                  <a:moveTo>
                    <a:pt x="155" y="945"/>
                  </a:moveTo>
                  <a:lnTo>
                    <a:pt x="155" y="945"/>
                  </a:lnTo>
                  <a:cubicBezTo>
                    <a:pt x="149" y="943"/>
                    <a:pt x="143" y="941"/>
                    <a:pt x="137" y="939"/>
                  </a:cubicBezTo>
                  <a:lnTo>
                    <a:pt x="144" y="925"/>
                  </a:lnTo>
                  <a:cubicBezTo>
                    <a:pt x="151" y="927"/>
                    <a:pt x="157" y="929"/>
                    <a:pt x="164" y="930"/>
                  </a:cubicBezTo>
                  <a:lnTo>
                    <a:pt x="155" y="945"/>
                  </a:lnTo>
                  <a:close/>
                  <a:moveTo>
                    <a:pt x="281" y="0"/>
                  </a:moveTo>
                  <a:lnTo>
                    <a:pt x="281" y="0"/>
                  </a:lnTo>
                  <a:lnTo>
                    <a:pt x="184" y="0"/>
                  </a:lnTo>
                  <a:cubicBezTo>
                    <a:pt x="83" y="0"/>
                    <a:pt x="0" y="83"/>
                    <a:pt x="0" y="184"/>
                  </a:cubicBezTo>
                  <a:lnTo>
                    <a:pt x="0" y="814"/>
                  </a:lnTo>
                  <a:cubicBezTo>
                    <a:pt x="0" y="915"/>
                    <a:pt x="83" y="999"/>
                    <a:pt x="184" y="999"/>
                  </a:cubicBezTo>
                  <a:lnTo>
                    <a:pt x="281" y="999"/>
                  </a:lnTo>
                  <a:cubicBezTo>
                    <a:pt x="382" y="999"/>
                    <a:pt x="466" y="915"/>
                    <a:pt x="466" y="814"/>
                  </a:cubicBezTo>
                  <a:lnTo>
                    <a:pt x="466" y="184"/>
                  </a:lnTo>
                  <a:cubicBezTo>
                    <a:pt x="466" y="83"/>
                    <a:pt x="382" y="0"/>
                    <a:pt x="281" y="0"/>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p:cNvSpPr>
              <a:spLocks noEditPoints="1"/>
            </p:cNvSpPr>
            <p:nvPr/>
          </p:nvSpPr>
          <p:spPr bwMode="auto">
            <a:xfrm>
              <a:off x="3605" y="1958"/>
              <a:ext cx="900" cy="425"/>
            </a:xfrm>
            <a:custGeom>
              <a:avLst/>
              <a:gdLst>
                <a:gd name="T0" fmla="*/ 984 w 1491"/>
                <a:gd name="T1" fmla="*/ 524 h 706"/>
                <a:gd name="T2" fmla="*/ 719 w 1491"/>
                <a:gd name="T3" fmla="*/ 498 h 706"/>
                <a:gd name="T4" fmla="*/ 1255 w 1491"/>
                <a:gd name="T5" fmla="*/ 172 h 706"/>
                <a:gd name="T6" fmla="*/ 1373 w 1491"/>
                <a:gd name="T7" fmla="*/ 42 h 706"/>
                <a:gd name="T8" fmla="*/ 1226 w 1491"/>
                <a:gd name="T9" fmla="*/ 191 h 706"/>
                <a:gd name="T10" fmla="*/ 1314 w 1491"/>
                <a:gd name="T11" fmla="*/ 454 h 706"/>
                <a:gd name="T12" fmla="*/ 1383 w 1491"/>
                <a:gd name="T13" fmla="*/ 188 h 706"/>
                <a:gd name="T14" fmla="*/ 1155 w 1491"/>
                <a:gd name="T15" fmla="*/ 69 h 706"/>
                <a:gd name="T16" fmla="*/ 1449 w 1491"/>
                <a:gd name="T17" fmla="*/ 283 h 706"/>
                <a:gd name="T18" fmla="*/ 1212 w 1491"/>
                <a:gd name="T19" fmla="*/ 298 h 706"/>
                <a:gd name="T20" fmla="*/ 1268 w 1491"/>
                <a:gd name="T21" fmla="*/ 607 h 706"/>
                <a:gd name="T22" fmla="*/ 1432 w 1491"/>
                <a:gd name="T23" fmla="*/ 675 h 706"/>
                <a:gd name="T24" fmla="*/ 1166 w 1491"/>
                <a:gd name="T25" fmla="*/ 295 h 706"/>
                <a:gd name="T26" fmla="*/ 1083 w 1491"/>
                <a:gd name="T27" fmla="*/ 99 h 706"/>
                <a:gd name="T28" fmla="*/ 834 w 1491"/>
                <a:gd name="T29" fmla="*/ 651 h 706"/>
                <a:gd name="T30" fmla="*/ 1005 w 1491"/>
                <a:gd name="T31" fmla="*/ 525 h 706"/>
                <a:gd name="T32" fmla="*/ 667 w 1491"/>
                <a:gd name="T33" fmla="*/ 590 h 706"/>
                <a:gd name="T34" fmla="*/ 626 w 1491"/>
                <a:gd name="T35" fmla="*/ 613 h 706"/>
                <a:gd name="T36" fmla="*/ 941 w 1491"/>
                <a:gd name="T37" fmla="*/ 351 h 706"/>
                <a:gd name="T38" fmla="*/ 592 w 1491"/>
                <a:gd name="T39" fmla="*/ 316 h 706"/>
                <a:gd name="T40" fmla="*/ 455 w 1491"/>
                <a:gd name="T41" fmla="*/ 557 h 706"/>
                <a:gd name="T42" fmla="*/ 420 w 1491"/>
                <a:gd name="T43" fmla="*/ 579 h 706"/>
                <a:gd name="T44" fmla="*/ 273 w 1491"/>
                <a:gd name="T45" fmla="*/ 443 h 706"/>
                <a:gd name="T46" fmla="*/ 269 w 1491"/>
                <a:gd name="T47" fmla="*/ 237 h 706"/>
                <a:gd name="T48" fmla="*/ 219 w 1491"/>
                <a:gd name="T49" fmla="*/ 592 h 706"/>
                <a:gd name="T50" fmla="*/ 130 w 1491"/>
                <a:gd name="T51" fmla="*/ 352 h 706"/>
                <a:gd name="T52" fmla="*/ 133 w 1491"/>
                <a:gd name="T53" fmla="*/ 92 h 706"/>
                <a:gd name="T54" fmla="*/ 355 w 1491"/>
                <a:gd name="T55" fmla="*/ 327 h 706"/>
                <a:gd name="T56" fmla="*/ 392 w 1491"/>
                <a:gd name="T57" fmla="*/ 281 h 706"/>
                <a:gd name="T58" fmla="*/ 341 w 1491"/>
                <a:gd name="T59" fmla="*/ 73 h 706"/>
                <a:gd name="T60" fmla="*/ 681 w 1491"/>
                <a:gd name="T61" fmla="*/ 255 h 706"/>
                <a:gd name="T62" fmla="*/ 798 w 1491"/>
                <a:gd name="T63" fmla="*/ 290 h 706"/>
                <a:gd name="T64" fmla="*/ 820 w 1491"/>
                <a:gd name="T65" fmla="*/ 167 h 706"/>
                <a:gd name="T66" fmla="*/ 954 w 1491"/>
                <a:gd name="T67" fmla="*/ 215 h 706"/>
                <a:gd name="T68" fmla="*/ 918 w 1491"/>
                <a:gd name="T69" fmla="*/ 34 h 706"/>
                <a:gd name="T70" fmla="*/ 1450 w 1491"/>
                <a:gd name="T71" fmla="*/ 706 h 706"/>
                <a:gd name="T72" fmla="*/ 1329 w 1491"/>
                <a:gd name="T73" fmla="*/ 401 h 706"/>
                <a:gd name="T74" fmla="*/ 1379 w 1491"/>
                <a:gd name="T75" fmla="*/ 659 h 706"/>
                <a:gd name="T76" fmla="*/ 1203 w 1491"/>
                <a:gd name="T77" fmla="*/ 95 h 706"/>
                <a:gd name="T78" fmla="*/ 1253 w 1491"/>
                <a:gd name="T79" fmla="*/ 659 h 706"/>
                <a:gd name="T80" fmla="*/ 1246 w 1491"/>
                <a:gd name="T81" fmla="*/ 358 h 706"/>
                <a:gd name="T82" fmla="*/ 1109 w 1491"/>
                <a:gd name="T83" fmla="*/ 146 h 706"/>
                <a:gd name="T84" fmla="*/ 128 w 1491"/>
                <a:gd name="T85" fmla="*/ 271 h 706"/>
                <a:gd name="T86" fmla="*/ 688 w 1491"/>
                <a:gd name="T87" fmla="*/ 276 h 706"/>
                <a:gd name="T88" fmla="*/ 403 w 1491"/>
                <a:gd name="T89" fmla="*/ 353 h 706"/>
                <a:gd name="T90" fmla="*/ 932 w 1491"/>
                <a:gd name="T91" fmla="*/ 215 h 706"/>
                <a:gd name="T92" fmla="*/ 705 w 1491"/>
                <a:gd name="T93" fmla="*/ 40 h 706"/>
                <a:gd name="T94" fmla="*/ 952 w 1491"/>
                <a:gd name="T95" fmla="*/ 41 h 706"/>
                <a:gd name="T96" fmla="*/ 828 w 1491"/>
                <a:gd name="T97" fmla="*/ 318 h 706"/>
                <a:gd name="T98" fmla="*/ 146 w 1491"/>
                <a:gd name="T99" fmla="*/ 367 h 706"/>
                <a:gd name="T100" fmla="*/ 342 w 1491"/>
                <a:gd name="T101" fmla="*/ 614 h 706"/>
                <a:gd name="T102" fmla="*/ 502 w 1491"/>
                <a:gd name="T103" fmla="*/ 541 h 706"/>
                <a:gd name="T104" fmla="*/ 993 w 1491"/>
                <a:gd name="T105" fmla="*/ 310 h 706"/>
                <a:gd name="T106" fmla="*/ 533 w 1491"/>
                <a:gd name="T107" fmla="*/ 272 h 706"/>
                <a:gd name="T108" fmla="*/ 181 w 1491"/>
                <a:gd name="T109" fmla="*/ 639 h 706"/>
                <a:gd name="T110" fmla="*/ 200 w 1491"/>
                <a:gd name="T111" fmla="*/ 66 h 706"/>
                <a:gd name="T112" fmla="*/ 630 w 1491"/>
                <a:gd name="T113" fmla="*/ 464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91" h="706">
                  <a:moveTo>
                    <a:pt x="788" y="613"/>
                  </a:moveTo>
                  <a:lnTo>
                    <a:pt x="788" y="613"/>
                  </a:lnTo>
                  <a:cubicBezTo>
                    <a:pt x="773" y="613"/>
                    <a:pt x="761" y="625"/>
                    <a:pt x="761" y="640"/>
                  </a:cubicBezTo>
                  <a:cubicBezTo>
                    <a:pt x="761" y="655"/>
                    <a:pt x="773" y="666"/>
                    <a:pt x="788" y="666"/>
                  </a:cubicBezTo>
                  <a:cubicBezTo>
                    <a:pt x="802" y="666"/>
                    <a:pt x="814" y="655"/>
                    <a:pt x="814" y="640"/>
                  </a:cubicBezTo>
                  <a:cubicBezTo>
                    <a:pt x="814" y="625"/>
                    <a:pt x="802" y="613"/>
                    <a:pt x="788" y="613"/>
                  </a:cubicBezTo>
                  <a:close/>
                  <a:moveTo>
                    <a:pt x="957" y="551"/>
                  </a:moveTo>
                  <a:lnTo>
                    <a:pt x="957" y="551"/>
                  </a:lnTo>
                  <a:cubicBezTo>
                    <a:pt x="972" y="551"/>
                    <a:pt x="984" y="539"/>
                    <a:pt x="984" y="524"/>
                  </a:cubicBezTo>
                  <a:cubicBezTo>
                    <a:pt x="984" y="510"/>
                    <a:pt x="972" y="498"/>
                    <a:pt x="957" y="498"/>
                  </a:cubicBezTo>
                  <a:cubicBezTo>
                    <a:pt x="943" y="498"/>
                    <a:pt x="931" y="510"/>
                    <a:pt x="931" y="525"/>
                  </a:cubicBezTo>
                  <a:cubicBezTo>
                    <a:pt x="931" y="539"/>
                    <a:pt x="943" y="551"/>
                    <a:pt x="957" y="551"/>
                  </a:cubicBezTo>
                  <a:close/>
                  <a:moveTo>
                    <a:pt x="719" y="498"/>
                  </a:moveTo>
                  <a:lnTo>
                    <a:pt x="719" y="498"/>
                  </a:lnTo>
                  <a:cubicBezTo>
                    <a:pt x="705" y="498"/>
                    <a:pt x="693" y="510"/>
                    <a:pt x="693" y="525"/>
                  </a:cubicBezTo>
                  <a:cubicBezTo>
                    <a:pt x="693" y="539"/>
                    <a:pt x="705" y="551"/>
                    <a:pt x="719" y="551"/>
                  </a:cubicBezTo>
                  <a:cubicBezTo>
                    <a:pt x="734" y="551"/>
                    <a:pt x="746" y="539"/>
                    <a:pt x="746" y="525"/>
                  </a:cubicBezTo>
                  <a:cubicBezTo>
                    <a:pt x="746" y="510"/>
                    <a:pt x="734" y="498"/>
                    <a:pt x="719" y="498"/>
                  </a:cubicBezTo>
                  <a:close/>
                  <a:moveTo>
                    <a:pt x="667" y="612"/>
                  </a:moveTo>
                  <a:lnTo>
                    <a:pt x="667" y="612"/>
                  </a:lnTo>
                  <a:cubicBezTo>
                    <a:pt x="652" y="612"/>
                    <a:pt x="640" y="623"/>
                    <a:pt x="640" y="638"/>
                  </a:cubicBezTo>
                  <a:cubicBezTo>
                    <a:pt x="640" y="653"/>
                    <a:pt x="652" y="665"/>
                    <a:pt x="667" y="665"/>
                  </a:cubicBezTo>
                  <a:cubicBezTo>
                    <a:pt x="681" y="665"/>
                    <a:pt x="693" y="653"/>
                    <a:pt x="693" y="638"/>
                  </a:cubicBezTo>
                  <a:cubicBezTo>
                    <a:pt x="693" y="623"/>
                    <a:pt x="681" y="612"/>
                    <a:pt x="667" y="612"/>
                  </a:cubicBezTo>
                  <a:close/>
                  <a:moveTo>
                    <a:pt x="1274" y="164"/>
                  </a:moveTo>
                  <a:lnTo>
                    <a:pt x="1274" y="164"/>
                  </a:lnTo>
                  <a:cubicBezTo>
                    <a:pt x="1266" y="164"/>
                    <a:pt x="1260" y="167"/>
                    <a:pt x="1255" y="172"/>
                  </a:cubicBezTo>
                  <a:cubicBezTo>
                    <a:pt x="1250" y="177"/>
                    <a:pt x="1247" y="184"/>
                    <a:pt x="1247" y="191"/>
                  </a:cubicBezTo>
                  <a:cubicBezTo>
                    <a:pt x="1247" y="198"/>
                    <a:pt x="1250" y="205"/>
                    <a:pt x="1255" y="210"/>
                  </a:cubicBezTo>
                  <a:cubicBezTo>
                    <a:pt x="1265" y="220"/>
                    <a:pt x="1282" y="220"/>
                    <a:pt x="1292" y="210"/>
                  </a:cubicBezTo>
                  <a:cubicBezTo>
                    <a:pt x="1303" y="199"/>
                    <a:pt x="1303" y="182"/>
                    <a:pt x="1292" y="172"/>
                  </a:cubicBezTo>
                  <a:cubicBezTo>
                    <a:pt x="1287" y="167"/>
                    <a:pt x="1281" y="164"/>
                    <a:pt x="1274" y="164"/>
                  </a:cubicBezTo>
                  <a:close/>
                  <a:moveTo>
                    <a:pt x="1399" y="68"/>
                  </a:moveTo>
                  <a:lnTo>
                    <a:pt x="1399" y="68"/>
                  </a:lnTo>
                  <a:cubicBezTo>
                    <a:pt x="1399" y="61"/>
                    <a:pt x="1396" y="54"/>
                    <a:pt x="1391" y="49"/>
                  </a:cubicBezTo>
                  <a:cubicBezTo>
                    <a:pt x="1386" y="44"/>
                    <a:pt x="1380" y="42"/>
                    <a:pt x="1373" y="42"/>
                  </a:cubicBezTo>
                  <a:cubicBezTo>
                    <a:pt x="1365" y="42"/>
                    <a:pt x="1359" y="44"/>
                    <a:pt x="1354" y="49"/>
                  </a:cubicBezTo>
                  <a:cubicBezTo>
                    <a:pt x="1343" y="60"/>
                    <a:pt x="1343" y="77"/>
                    <a:pt x="1354" y="87"/>
                  </a:cubicBezTo>
                  <a:cubicBezTo>
                    <a:pt x="1364" y="97"/>
                    <a:pt x="1381" y="97"/>
                    <a:pt x="1391" y="87"/>
                  </a:cubicBezTo>
                  <a:cubicBezTo>
                    <a:pt x="1396" y="82"/>
                    <a:pt x="1399" y="75"/>
                    <a:pt x="1399" y="68"/>
                  </a:cubicBezTo>
                  <a:close/>
                  <a:moveTo>
                    <a:pt x="1314" y="216"/>
                  </a:moveTo>
                  <a:lnTo>
                    <a:pt x="1314" y="216"/>
                  </a:lnTo>
                  <a:cubicBezTo>
                    <a:pt x="1326" y="198"/>
                    <a:pt x="1324" y="173"/>
                    <a:pt x="1308" y="157"/>
                  </a:cubicBezTo>
                  <a:cubicBezTo>
                    <a:pt x="1289" y="139"/>
                    <a:pt x="1258" y="139"/>
                    <a:pt x="1240" y="157"/>
                  </a:cubicBezTo>
                  <a:cubicBezTo>
                    <a:pt x="1231" y="166"/>
                    <a:pt x="1226" y="178"/>
                    <a:pt x="1226" y="191"/>
                  </a:cubicBezTo>
                  <a:cubicBezTo>
                    <a:pt x="1226" y="204"/>
                    <a:pt x="1231" y="216"/>
                    <a:pt x="1240" y="225"/>
                  </a:cubicBezTo>
                  <a:cubicBezTo>
                    <a:pt x="1249" y="234"/>
                    <a:pt x="1261" y="239"/>
                    <a:pt x="1274" y="239"/>
                  </a:cubicBezTo>
                  <a:cubicBezTo>
                    <a:pt x="1283" y="239"/>
                    <a:pt x="1291" y="236"/>
                    <a:pt x="1299" y="232"/>
                  </a:cubicBezTo>
                  <a:lnTo>
                    <a:pt x="1383" y="315"/>
                  </a:lnTo>
                  <a:lnTo>
                    <a:pt x="1383" y="370"/>
                  </a:lnTo>
                  <a:lnTo>
                    <a:pt x="1373" y="380"/>
                  </a:lnTo>
                  <a:cubicBezTo>
                    <a:pt x="1355" y="369"/>
                    <a:pt x="1330" y="371"/>
                    <a:pt x="1314" y="386"/>
                  </a:cubicBezTo>
                  <a:cubicBezTo>
                    <a:pt x="1305" y="395"/>
                    <a:pt x="1300" y="407"/>
                    <a:pt x="1300" y="420"/>
                  </a:cubicBezTo>
                  <a:cubicBezTo>
                    <a:pt x="1300" y="433"/>
                    <a:pt x="1305" y="445"/>
                    <a:pt x="1314" y="454"/>
                  </a:cubicBezTo>
                  <a:cubicBezTo>
                    <a:pt x="1323" y="463"/>
                    <a:pt x="1335" y="468"/>
                    <a:pt x="1348" y="468"/>
                  </a:cubicBezTo>
                  <a:cubicBezTo>
                    <a:pt x="1361" y="468"/>
                    <a:pt x="1373" y="463"/>
                    <a:pt x="1382" y="454"/>
                  </a:cubicBezTo>
                  <a:cubicBezTo>
                    <a:pt x="1398" y="438"/>
                    <a:pt x="1400" y="413"/>
                    <a:pt x="1388" y="395"/>
                  </a:cubicBezTo>
                  <a:lnTo>
                    <a:pt x="1404" y="379"/>
                  </a:lnTo>
                  <a:lnTo>
                    <a:pt x="1404" y="306"/>
                  </a:lnTo>
                  <a:lnTo>
                    <a:pt x="1314" y="216"/>
                  </a:lnTo>
                  <a:close/>
                  <a:moveTo>
                    <a:pt x="1470" y="275"/>
                  </a:moveTo>
                  <a:lnTo>
                    <a:pt x="1470" y="275"/>
                  </a:lnTo>
                  <a:lnTo>
                    <a:pt x="1383" y="188"/>
                  </a:lnTo>
                  <a:lnTo>
                    <a:pt x="1383" y="115"/>
                  </a:lnTo>
                  <a:cubicBezTo>
                    <a:pt x="1392" y="113"/>
                    <a:pt x="1400" y="109"/>
                    <a:pt x="1406" y="102"/>
                  </a:cubicBezTo>
                  <a:cubicBezTo>
                    <a:pt x="1415" y="93"/>
                    <a:pt x="1420" y="81"/>
                    <a:pt x="1420" y="68"/>
                  </a:cubicBezTo>
                  <a:cubicBezTo>
                    <a:pt x="1420" y="56"/>
                    <a:pt x="1415" y="44"/>
                    <a:pt x="1406" y="35"/>
                  </a:cubicBezTo>
                  <a:cubicBezTo>
                    <a:pt x="1388" y="16"/>
                    <a:pt x="1357" y="16"/>
                    <a:pt x="1339" y="34"/>
                  </a:cubicBezTo>
                  <a:cubicBezTo>
                    <a:pt x="1332" y="41"/>
                    <a:pt x="1328" y="49"/>
                    <a:pt x="1326" y="58"/>
                  </a:cubicBezTo>
                  <a:lnTo>
                    <a:pt x="1249" y="58"/>
                  </a:lnTo>
                  <a:cubicBezTo>
                    <a:pt x="1244" y="37"/>
                    <a:pt x="1225" y="21"/>
                    <a:pt x="1203" y="21"/>
                  </a:cubicBezTo>
                  <a:cubicBezTo>
                    <a:pt x="1176" y="21"/>
                    <a:pt x="1155" y="42"/>
                    <a:pt x="1155" y="69"/>
                  </a:cubicBezTo>
                  <a:cubicBezTo>
                    <a:pt x="1155" y="82"/>
                    <a:pt x="1160" y="94"/>
                    <a:pt x="1169" y="103"/>
                  </a:cubicBezTo>
                  <a:cubicBezTo>
                    <a:pt x="1178" y="112"/>
                    <a:pt x="1190" y="117"/>
                    <a:pt x="1203" y="117"/>
                  </a:cubicBezTo>
                  <a:lnTo>
                    <a:pt x="1203" y="117"/>
                  </a:lnTo>
                  <a:cubicBezTo>
                    <a:pt x="1225" y="117"/>
                    <a:pt x="1244" y="101"/>
                    <a:pt x="1249" y="79"/>
                  </a:cubicBezTo>
                  <a:lnTo>
                    <a:pt x="1326" y="79"/>
                  </a:lnTo>
                  <a:cubicBezTo>
                    <a:pt x="1328" y="88"/>
                    <a:pt x="1332" y="96"/>
                    <a:pt x="1339" y="102"/>
                  </a:cubicBezTo>
                  <a:cubicBezTo>
                    <a:pt x="1345" y="109"/>
                    <a:pt x="1353" y="113"/>
                    <a:pt x="1362" y="115"/>
                  </a:cubicBezTo>
                  <a:lnTo>
                    <a:pt x="1362" y="196"/>
                  </a:lnTo>
                  <a:lnTo>
                    <a:pt x="1449" y="283"/>
                  </a:lnTo>
                  <a:lnTo>
                    <a:pt x="1449" y="438"/>
                  </a:lnTo>
                  <a:lnTo>
                    <a:pt x="1394" y="493"/>
                  </a:lnTo>
                  <a:lnTo>
                    <a:pt x="1156" y="493"/>
                  </a:lnTo>
                  <a:lnTo>
                    <a:pt x="1156" y="437"/>
                  </a:lnTo>
                  <a:lnTo>
                    <a:pt x="1221" y="372"/>
                  </a:lnTo>
                  <a:cubicBezTo>
                    <a:pt x="1228" y="377"/>
                    <a:pt x="1237" y="379"/>
                    <a:pt x="1246" y="379"/>
                  </a:cubicBezTo>
                  <a:cubicBezTo>
                    <a:pt x="1259" y="379"/>
                    <a:pt x="1271" y="374"/>
                    <a:pt x="1280" y="365"/>
                  </a:cubicBezTo>
                  <a:cubicBezTo>
                    <a:pt x="1299" y="347"/>
                    <a:pt x="1299" y="316"/>
                    <a:pt x="1280" y="298"/>
                  </a:cubicBezTo>
                  <a:cubicBezTo>
                    <a:pt x="1262" y="279"/>
                    <a:pt x="1230" y="279"/>
                    <a:pt x="1212" y="298"/>
                  </a:cubicBezTo>
                  <a:cubicBezTo>
                    <a:pt x="1203" y="307"/>
                    <a:pt x="1198" y="319"/>
                    <a:pt x="1198" y="332"/>
                  </a:cubicBezTo>
                  <a:cubicBezTo>
                    <a:pt x="1198" y="341"/>
                    <a:pt x="1201" y="349"/>
                    <a:pt x="1206" y="357"/>
                  </a:cubicBezTo>
                  <a:lnTo>
                    <a:pt x="1134" y="428"/>
                  </a:lnTo>
                  <a:lnTo>
                    <a:pt x="1134" y="556"/>
                  </a:lnTo>
                  <a:lnTo>
                    <a:pt x="1193" y="615"/>
                  </a:lnTo>
                  <a:cubicBezTo>
                    <a:pt x="1182" y="634"/>
                    <a:pt x="1184" y="658"/>
                    <a:pt x="1200" y="675"/>
                  </a:cubicBezTo>
                  <a:cubicBezTo>
                    <a:pt x="1209" y="684"/>
                    <a:pt x="1221" y="689"/>
                    <a:pt x="1234" y="689"/>
                  </a:cubicBezTo>
                  <a:cubicBezTo>
                    <a:pt x="1247" y="689"/>
                    <a:pt x="1259" y="684"/>
                    <a:pt x="1268" y="675"/>
                  </a:cubicBezTo>
                  <a:cubicBezTo>
                    <a:pt x="1286" y="656"/>
                    <a:pt x="1286" y="625"/>
                    <a:pt x="1268" y="607"/>
                  </a:cubicBezTo>
                  <a:cubicBezTo>
                    <a:pt x="1252" y="591"/>
                    <a:pt x="1227" y="589"/>
                    <a:pt x="1208" y="600"/>
                  </a:cubicBezTo>
                  <a:lnTo>
                    <a:pt x="1156" y="548"/>
                  </a:lnTo>
                  <a:lnTo>
                    <a:pt x="1156" y="515"/>
                  </a:lnTo>
                  <a:lnTo>
                    <a:pt x="1387" y="515"/>
                  </a:lnTo>
                  <a:lnTo>
                    <a:pt x="1387" y="594"/>
                  </a:lnTo>
                  <a:cubicBezTo>
                    <a:pt x="1379" y="596"/>
                    <a:pt x="1370" y="600"/>
                    <a:pt x="1364" y="607"/>
                  </a:cubicBezTo>
                  <a:cubicBezTo>
                    <a:pt x="1345" y="625"/>
                    <a:pt x="1345" y="656"/>
                    <a:pt x="1364" y="675"/>
                  </a:cubicBezTo>
                  <a:cubicBezTo>
                    <a:pt x="1373" y="684"/>
                    <a:pt x="1385" y="689"/>
                    <a:pt x="1398" y="689"/>
                  </a:cubicBezTo>
                  <a:cubicBezTo>
                    <a:pt x="1411" y="689"/>
                    <a:pt x="1423" y="684"/>
                    <a:pt x="1432" y="675"/>
                  </a:cubicBezTo>
                  <a:cubicBezTo>
                    <a:pt x="1451" y="656"/>
                    <a:pt x="1451" y="625"/>
                    <a:pt x="1432" y="607"/>
                  </a:cubicBezTo>
                  <a:cubicBezTo>
                    <a:pt x="1425" y="600"/>
                    <a:pt x="1417" y="596"/>
                    <a:pt x="1409" y="594"/>
                  </a:cubicBezTo>
                  <a:lnTo>
                    <a:pt x="1409" y="508"/>
                  </a:lnTo>
                  <a:lnTo>
                    <a:pt x="1470" y="447"/>
                  </a:lnTo>
                  <a:lnTo>
                    <a:pt x="1470" y="275"/>
                  </a:lnTo>
                  <a:close/>
                  <a:moveTo>
                    <a:pt x="1093" y="335"/>
                  </a:moveTo>
                  <a:lnTo>
                    <a:pt x="1093" y="335"/>
                  </a:lnTo>
                  <a:lnTo>
                    <a:pt x="1141" y="288"/>
                  </a:lnTo>
                  <a:cubicBezTo>
                    <a:pt x="1148" y="292"/>
                    <a:pt x="1157" y="295"/>
                    <a:pt x="1166" y="295"/>
                  </a:cubicBezTo>
                  <a:cubicBezTo>
                    <a:pt x="1179" y="295"/>
                    <a:pt x="1191" y="290"/>
                    <a:pt x="1200" y="281"/>
                  </a:cubicBezTo>
                  <a:cubicBezTo>
                    <a:pt x="1209" y="272"/>
                    <a:pt x="1214" y="260"/>
                    <a:pt x="1214" y="247"/>
                  </a:cubicBezTo>
                  <a:cubicBezTo>
                    <a:pt x="1214" y="234"/>
                    <a:pt x="1209" y="222"/>
                    <a:pt x="1200" y="213"/>
                  </a:cubicBezTo>
                  <a:cubicBezTo>
                    <a:pt x="1182" y="195"/>
                    <a:pt x="1150" y="195"/>
                    <a:pt x="1132" y="213"/>
                  </a:cubicBezTo>
                  <a:cubicBezTo>
                    <a:pt x="1116" y="229"/>
                    <a:pt x="1114" y="254"/>
                    <a:pt x="1126" y="272"/>
                  </a:cubicBezTo>
                  <a:lnTo>
                    <a:pt x="1093" y="305"/>
                  </a:lnTo>
                  <a:lnTo>
                    <a:pt x="1093" y="193"/>
                  </a:lnTo>
                  <a:cubicBezTo>
                    <a:pt x="1115" y="188"/>
                    <a:pt x="1131" y="169"/>
                    <a:pt x="1131" y="147"/>
                  </a:cubicBezTo>
                  <a:cubicBezTo>
                    <a:pt x="1131" y="120"/>
                    <a:pt x="1109" y="99"/>
                    <a:pt x="1083" y="99"/>
                  </a:cubicBezTo>
                  <a:cubicBezTo>
                    <a:pt x="1056" y="99"/>
                    <a:pt x="1035" y="120"/>
                    <a:pt x="1035" y="147"/>
                  </a:cubicBezTo>
                  <a:cubicBezTo>
                    <a:pt x="1035" y="169"/>
                    <a:pt x="1051" y="188"/>
                    <a:pt x="1072" y="193"/>
                  </a:cubicBezTo>
                  <a:lnTo>
                    <a:pt x="1072" y="560"/>
                  </a:lnTo>
                  <a:lnTo>
                    <a:pt x="1003" y="630"/>
                  </a:lnTo>
                  <a:lnTo>
                    <a:pt x="834" y="630"/>
                  </a:lnTo>
                  <a:cubicBezTo>
                    <a:pt x="830" y="608"/>
                    <a:pt x="811" y="592"/>
                    <a:pt x="788" y="592"/>
                  </a:cubicBezTo>
                  <a:cubicBezTo>
                    <a:pt x="761" y="592"/>
                    <a:pt x="740" y="614"/>
                    <a:pt x="740" y="640"/>
                  </a:cubicBezTo>
                  <a:cubicBezTo>
                    <a:pt x="740" y="667"/>
                    <a:pt x="761" y="688"/>
                    <a:pt x="788" y="688"/>
                  </a:cubicBezTo>
                  <a:cubicBezTo>
                    <a:pt x="811" y="688"/>
                    <a:pt x="830" y="672"/>
                    <a:pt x="834" y="651"/>
                  </a:cubicBezTo>
                  <a:lnTo>
                    <a:pt x="1011" y="651"/>
                  </a:lnTo>
                  <a:lnTo>
                    <a:pt x="1093" y="569"/>
                  </a:lnTo>
                  <a:lnTo>
                    <a:pt x="1093" y="335"/>
                  </a:lnTo>
                  <a:close/>
                  <a:moveTo>
                    <a:pt x="719" y="573"/>
                  </a:moveTo>
                  <a:lnTo>
                    <a:pt x="719" y="573"/>
                  </a:lnTo>
                  <a:cubicBezTo>
                    <a:pt x="742" y="573"/>
                    <a:pt x="761" y="557"/>
                    <a:pt x="766" y="536"/>
                  </a:cubicBezTo>
                  <a:lnTo>
                    <a:pt x="911" y="535"/>
                  </a:lnTo>
                  <a:cubicBezTo>
                    <a:pt x="916" y="557"/>
                    <a:pt x="935" y="573"/>
                    <a:pt x="957" y="573"/>
                  </a:cubicBezTo>
                  <a:cubicBezTo>
                    <a:pt x="984" y="573"/>
                    <a:pt x="1005" y="551"/>
                    <a:pt x="1005" y="525"/>
                  </a:cubicBezTo>
                  <a:cubicBezTo>
                    <a:pt x="1005" y="498"/>
                    <a:pt x="984" y="477"/>
                    <a:pt x="957" y="477"/>
                  </a:cubicBezTo>
                  <a:cubicBezTo>
                    <a:pt x="935" y="477"/>
                    <a:pt x="916" y="493"/>
                    <a:pt x="911" y="514"/>
                  </a:cubicBezTo>
                  <a:lnTo>
                    <a:pt x="766" y="514"/>
                  </a:lnTo>
                  <a:cubicBezTo>
                    <a:pt x="761" y="493"/>
                    <a:pt x="742" y="477"/>
                    <a:pt x="719" y="477"/>
                  </a:cubicBezTo>
                  <a:cubicBezTo>
                    <a:pt x="693" y="477"/>
                    <a:pt x="671" y="499"/>
                    <a:pt x="671" y="525"/>
                  </a:cubicBezTo>
                  <a:cubicBezTo>
                    <a:pt x="671" y="551"/>
                    <a:pt x="693" y="573"/>
                    <a:pt x="719" y="573"/>
                  </a:cubicBezTo>
                  <a:close/>
                  <a:moveTo>
                    <a:pt x="714" y="638"/>
                  </a:moveTo>
                  <a:lnTo>
                    <a:pt x="714" y="638"/>
                  </a:lnTo>
                  <a:cubicBezTo>
                    <a:pt x="714" y="612"/>
                    <a:pt x="693" y="590"/>
                    <a:pt x="667" y="590"/>
                  </a:cubicBezTo>
                  <a:cubicBezTo>
                    <a:pt x="657" y="590"/>
                    <a:pt x="649" y="593"/>
                    <a:pt x="641" y="598"/>
                  </a:cubicBezTo>
                  <a:lnTo>
                    <a:pt x="614" y="571"/>
                  </a:lnTo>
                  <a:lnTo>
                    <a:pt x="614" y="511"/>
                  </a:lnTo>
                  <a:cubicBezTo>
                    <a:pt x="636" y="506"/>
                    <a:pt x="652" y="487"/>
                    <a:pt x="652" y="464"/>
                  </a:cubicBezTo>
                  <a:cubicBezTo>
                    <a:pt x="652" y="438"/>
                    <a:pt x="630" y="417"/>
                    <a:pt x="604" y="417"/>
                  </a:cubicBezTo>
                  <a:cubicBezTo>
                    <a:pt x="577" y="417"/>
                    <a:pt x="556" y="438"/>
                    <a:pt x="556" y="464"/>
                  </a:cubicBezTo>
                  <a:cubicBezTo>
                    <a:pt x="556" y="487"/>
                    <a:pt x="572" y="506"/>
                    <a:pt x="593" y="511"/>
                  </a:cubicBezTo>
                  <a:lnTo>
                    <a:pt x="593" y="580"/>
                  </a:lnTo>
                  <a:lnTo>
                    <a:pt x="626" y="613"/>
                  </a:lnTo>
                  <a:cubicBezTo>
                    <a:pt x="621" y="620"/>
                    <a:pt x="619" y="629"/>
                    <a:pt x="619" y="638"/>
                  </a:cubicBezTo>
                  <a:cubicBezTo>
                    <a:pt x="619" y="665"/>
                    <a:pt x="640" y="686"/>
                    <a:pt x="667" y="686"/>
                  </a:cubicBezTo>
                  <a:cubicBezTo>
                    <a:pt x="693" y="686"/>
                    <a:pt x="714" y="665"/>
                    <a:pt x="714" y="638"/>
                  </a:cubicBezTo>
                  <a:close/>
                  <a:moveTo>
                    <a:pt x="552" y="339"/>
                  </a:moveTo>
                  <a:lnTo>
                    <a:pt x="552" y="339"/>
                  </a:lnTo>
                  <a:cubicBezTo>
                    <a:pt x="561" y="339"/>
                    <a:pt x="569" y="336"/>
                    <a:pt x="577" y="331"/>
                  </a:cubicBezTo>
                  <a:lnTo>
                    <a:pt x="700" y="455"/>
                  </a:lnTo>
                  <a:lnTo>
                    <a:pt x="838" y="455"/>
                  </a:lnTo>
                  <a:lnTo>
                    <a:pt x="941" y="351"/>
                  </a:lnTo>
                  <a:cubicBezTo>
                    <a:pt x="949" y="356"/>
                    <a:pt x="958" y="359"/>
                    <a:pt x="967" y="359"/>
                  </a:cubicBezTo>
                  <a:cubicBezTo>
                    <a:pt x="979" y="359"/>
                    <a:pt x="992" y="354"/>
                    <a:pt x="1001" y="345"/>
                  </a:cubicBezTo>
                  <a:cubicBezTo>
                    <a:pt x="1010" y="336"/>
                    <a:pt x="1015" y="323"/>
                    <a:pt x="1015" y="311"/>
                  </a:cubicBezTo>
                  <a:cubicBezTo>
                    <a:pt x="1015" y="298"/>
                    <a:pt x="1010" y="286"/>
                    <a:pt x="1001" y="277"/>
                  </a:cubicBezTo>
                  <a:cubicBezTo>
                    <a:pt x="982" y="259"/>
                    <a:pt x="951" y="259"/>
                    <a:pt x="933" y="277"/>
                  </a:cubicBezTo>
                  <a:cubicBezTo>
                    <a:pt x="917" y="293"/>
                    <a:pt x="915" y="318"/>
                    <a:pt x="926" y="336"/>
                  </a:cubicBezTo>
                  <a:lnTo>
                    <a:pt x="829" y="433"/>
                  </a:lnTo>
                  <a:lnTo>
                    <a:pt x="709" y="433"/>
                  </a:lnTo>
                  <a:lnTo>
                    <a:pt x="592" y="316"/>
                  </a:lnTo>
                  <a:cubicBezTo>
                    <a:pt x="604" y="298"/>
                    <a:pt x="601" y="273"/>
                    <a:pt x="585" y="257"/>
                  </a:cubicBezTo>
                  <a:cubicBezTo>
                    <a:pt x="567" y="239"/>
                    <a:pt x="536" y="239"/>
                    <a:pt x="518" y="257"/>
                  </a:cubicBezTo>
                  <a:cubicBezTo>
                    <a:pt x="499" y="276"/>
                    <a:pt x="499" y="306"/>
                    <a:pt x="518" y="325"/>
                  </a:cubicBezTo>
                  <a:cubicBezTo>
                    <a:pt x="527" y="334"/>
                    <a:pt x="539" y="339"/>
                    <a:pt x="552" y="339"/>
                  </a:cubicBezTo>
                  <a:close/>
                  <a:moveTo>
                    <a:pt x="549" y="568"/>
                  </a:moveTo>
                  <a:lnTo>
                    <a:pt x="549" y="568"/>
                  </a:lnTo>
                  <a:cubicBezTo>
                    <a:pt x="549" y="555"/>
                    <a:pt x="545" y="543"/>
                    <a:pt x="536" y="534"/>
                  </a:cubicBezTo>
                  <a:cubicBezTo>
                    <a:pt x="517" y="516"/>
                    <a:pt x="486" y="516"/>
                    <a:pt x="468" y="534"/>
                  </a:cubicBezTo>
                  <a:cubicBezTo>
                    <a:pt x="461" y="541"/>
                    <a:pt x="457" y="549"/>
                    <a:pt x="455" y="557"/>
                  </a:cubicBezTo>
                  <a:lnTo>
                    <a:pt x="411" y="557"/>
                  </a:lnTo>
                  <a:lnTo>
                    <a:pt x="368" y="601"/>
                  </a:lnTo>
                  <a:cubicBezTo>
                    <a:pt x="349" y="590"/>
                    <a:pt x="324" y="592"/>
                    <a:pt x="308" y="607"/>
                  </a:cubicBezTo>
                  <a:cubicBezTo>
                    <a:pt x="299" y="616"/>
                    <a:pt x="294" y="628"/>
                    <a:pt x="294" y="641"/>
                  </a:cubicBezTo>
                  <a:cubicBezTo>
                    <a:pt x="294" y="654"/>
                    <a:pt x="299" y="666"/>
                    <a:pt x="308" y="675"/>
                  </a:cubicBezTo>
                  <a:cubicBezTo>
                    <a:pt x="317" y="684"/>
                    <a:pt x="330" y="689"/>
                    <a:pt x="342" y="689"/>
                  </a:cubicBezTo>
                  <a:cubicBezTo>
                    <a:pt x="355" y="689"/>
                    <a:pt x="367" y="684"/>
                    <a:pt x="376" y="675"/>
                  </a:cubicBezTo>
                  <a:cubicBezTo>
                    <a:pt x="392" y="659"/>
                    <a:pt x="394" y="634"/>
                    <a:pt x="383" y="616"/>
                  </a:cubicBezTo>
                  <a:lnTo>
                    <a:pt x="420" y="579"/>
                  </a:lnTo>
                  <a:lnTo>
                    <a:pt x="455" y="579"/>
                  </a:lnTo>
                  <a:cubicBezTo>
                    <a:pt x="457" y="587"/>
                    <a:pt x="461" y="595"/>
                    <a:pt x="468" y="602"/>
                  </a:cubicBezTo>
                  <a:cubicBezTo>
                    <a:pt x="477" y="611"/>
                    <a:pt x="489" y="616"/>
                    <a:pt x="502" y="616"/>
                  </a:cubicBezTo>
                  <a:cubicBezTo>
                    <a:pt x="514" y="616"/>
                    <a:pt x="526" y="611"/>
                    <a:pt x="536" y="602"/>
                  </a:cubicBezTo>
                  <a:cubicBezTo>
                    <a:pt x="545" y="593"/>
                    <a:pt x="549" y="581"/>
                    <a:pt x="549" y="568"/>
                  </a:cubicBezTo>
                  <a:close/>
                  <a:moveTo>
                    <a:pt x="219" y="592"/>
                  </a:moveTo>
                  <a:lnTo>
                    <a:pt x="219" y="592"/>
                  </a:lnTo>
                  <a:lnTo>
                    <a:pt x="219" y="497"/>
                  </a:lnTo>
                  <a:lnTo>
                    <a:pt x="273" y="443"/>
                  </a:lnTo>
                  <a:lnTo>
                    <a:pt x="431" y="443"/>
                  </a:lnTo>
                  <a:cubicBezTo>
                    <a:pt x="436" y="464"/>
                    <a:pt x="455" y="480"/>
                    <a:pt x="477" y="480"/>
                  </a:cubicBezTo>
                  <a:cubicBezTo>
                    <a:pt x="504" y="480"/>
                    <a:pt x="525" y="458"/>
                    <a:pt x="525" y="432"/>
                  </a:cubicBezTo>
                  <a:cubicBezTo>
                    <a:pt x="525" y="406"/>
                    <a:pt x="504" y="384"/>
                    <a:pt x="477" y="384"/>
                  </a:cubicBezTo>
                  <a:cubicBezTo>
                    <a:pt x="455" y="384"/>
                    <a:pt x="436" y="400"/>
                    <a:pt x="431" y="421"/>
                  </a:cubicBezTo>
                  <a:lnTo>
                    <a:pt x="279" y="421"/>
                  </a:lnTo>
                  <a:lnTo>
                    <a:pt x="279" y="331"/>
                  </a:lnTo>
                  <a:cubicBezTo>
                    <a:pt x="301" y="326"/>
                    <a:pt x="317" y="307"/>
                    <a:pt x="317" y="285"/>
                  </a:cubicBezTo>
                  <a:cubicBezTo>
                    <a:pt x="317" y="258"/>
                    <a:pt x="295" y="237"/>
                    <a:pt x="269" y="237"/>
                  </a:cubicBezTo>
                  <a:cubicBezTo>
                    <a:pt x="242" y="237"/>
                    <a:pt x="221" y="258"/>
                    <a:pt x="221" y="285"/>
                  </a:cubicBezTo>
                  <a:cubicBezTo>
                    <a:pt x="221" y="307"/>
                    <a:pt x="237" y="326"/>
                    <a:pt x="258" y="331"/>
                  </a:cubicBezTo>
                  <a:lnTo>
                    <a:pt x="258" y="427"/>
                  </a:lnTo>
                  <a:lnTo>
                    <a:pt x="197" y="488"/>
                  </a:lnTo>
                  <a:lnTo>
                    <a:pt x="197" y="592"/>
                  </a:lnTo>
                  <a:cubicBezTo>
                    <a:pt x="176" y="597"/>
                    <a:pt x="160" y="616"/>
                    <a:pt x="160" y="639"/>
                  </a:cubicBezTo>
                  <a:cubicBezTo>
                    <a:pt x="160" y="665"/>
                    <a:pt x="182" y="687"/>
                    <a:pt x="208" y="687"/>
                  </a:cubicBezTo>
                  <a:cubicBezTo>
                    <a:pt x="234" y="687"/>
                    <a:pt x="256" y="665"/>
                    <a:pt x="256" y="639"/>
                  </a:cubicBezTo>
                  <a:cubicBezTo>
                    <a:pt x="256" y="616"/>
                    <a:pt x="240" y="597"/>
                    <a:pt x="219" y="592"/>
                  </a:cubicBezTo>
                  <a:close/>
                  <a:moveTo>
                    <a:pt x="76" y="592"/>
                  </a:moveTo>
                  <a:lnTo>
                    <a:pt x="76" y="592"/>
                  </a:lnTo>
                  <a:lnTo>
                    <a:pt x="76" y="489"/>
                  </a:lnTo>
                  <a:lnTo>
                    <a:pt x="139" y="427"/>
                  </a:lnTo>
                  <a:cubicBezTo>
                    <a:pt x="147" y="431"/>
                    <a:pt x="155" y="434"/>
                    <a:pt x="164" y="434"/>
                  </a:cubicBezTo>
                  <a:cubicBezTo>
                    <a:pt x="177" y="434"/>
                    <a:pt x="189" y="429"/>
                    <a:pt x="198" y="420"/>
                  </a:cubicBezTo>
                  <a:cubicBezTo>
                    <a:pt x="207" y="411"/>
                    <a:pt x="212" y="399"/>
                    <a:pt x="212" y="386"/>
                  </a:cubicBezTo>
                  <a:cubicBezTo>
                    <a:pt x="212" y="373"/>
                    <a:pt x="207" y="361"/>
                    <a:pt x="198" y="352"/>
                  </a:cubicBezTo>
                  <a:cubicBezTo>
                    <a:pt x="180" y="334"/>
                    <a:pt x="149" y="334"/>
                    <a:pt x="130" y="352"/>
                  </a:cubicBezTo>
                  <a:cubicBezTo>
                    <a:pt x="114" y="368"/>
                    <a:pt x="112" y="393"/>
                    <a:pt x="124" y="412"/>
                  </a:cubicBezTo>
                  <a:lnTo>
                    <a:pt x="76" y="459"/>
                  </a:lnTo>
                  <a:lnTo>
                    <a:pt x="76" y="179"/>
                  </a:lnTo>
                  <a:lnTo>
                    <a:pt x="148" y="107"/>
                  </a:lnTo>
                  <a:cubicBezTo>
                    <a:pt x="156" y="112"/>
                    <a:pt x="164" y="114"/>
                    <a:pt x="174" y="114"/>
                  </a:cubicBezTo>
                  <a:cubicBezTo>
                    <a:pt x="200" y="114"/>
                    <a:pt x="221" y="93"/>
                    <a:pt x="221" y="66"/>
                  </a:cubicBezTo>
                  <a:cubicBezTo>
                    <a:pt x="221" y="40"/>
                    <a:pt x="200" y="19"/>
                    <a:pt x="174" y="19"/>
                  </a:cubicBezTo>
                  <a:cubicBezTo>
                    <a:pt x="147" y="19"/>
                    <a:pt x="126" y="40"/>
                    <a:pt x="126" y="66"/>
                  </a:cubicBezTo>
                  <a:cubicBezTo>
                    <a:pt x="126" y="76"/>
                    <a:pt x="128" y="84"/>
                    <a:pt x="133" y="92"/>
                  </a:cubicBezTo>
                  <a:lnTo>
                    <a:pt x="55" y="170"/>
                  </a:lnTo>
                  <a:lnTo>
                    <a:pt x="55" y="592"/>
                  </a:lnTo>
                  <a:cubicBezTo>
                    <a:pt x="34" y="597"/>
                    <a:pt x="18" y="616"/>
                    <a:pt x="18" y="639"/>
                  </a:cubicBezTo>
                  <a:cubicBezTo>
                    <a:pt x="18" y="666"/>
                    <a:pt x="40" y="688"/>
                    <a:pt x="66" y="688"/>
                  </a:cubicBezTo>
                  <a:cubicBezTo>
                    <a:pt x="92" y="688"/>
                    <a:pt x="114" y="666"/>
                    <a:pt x="114" y="639"/>
                  </a:cubicBezTo>
                  <a:cubicBezTo>
                    <a:pt x="114" y="616"/>
                    <a:pt x="98" y="597"/>
                    <a:pt x="76" y="592"/>
                  </a:cubicBezTo>
                  <a:close/>
                  <a:moveTo>
                    <a:pt x="392" y="281"/>
                  </a:moveTo>
                  <a:lnTo>
                    <a:pt x="392" y="281"/>
                  </a:lnTo>
                  <a:cubicBezTo>
                    <a:pt x="371" y="285"/>
                    <a:pt x="355" y="304"/>
                    <a:pt x="355" y="327"/>
                  </a:cubicBezTo>
                  <a:cubicBezTo>
                    <a:pt x="355" y="354"/>
                    <a:pt x="377" y="375"/>
                    <a:pt x="403" y="375"/>
                  </a:cubicBezTo>
                  <a:cubicBezTo>
                    <a:pt x="429" y="375"/>
                    <a:pt x="451" y="354"/>
                    <a:pt x="451" y="327"/>
                  </a:cubicBezTo>
                  <a:cubicBezTo>
                    <a:pt x="451" y="304"/>
                    <a:pt x="435" y="285"/>
                    <a:pt x="414" y="281"/>
                  </a:cubicBezTo>
                  <a:lnTo>
                    <a:pt x="413" y="188"/>
                  </a:lnTo>
                  <a:cubicBezTo>
                    <a:pt x="435" y="183"/>
                    <a:pt x="451" y="164"/>
                    <a:pt x="451" y="141"/>
                  </a:cubicBezTo>
                  <a:cubicBezTo>
                    <a:pt x="451" y="115"/>
                    <a:pt x="429" y="93"/>
                    <a:pt x="403" y="93"/>
                  </a:cubicBezTo>
                  <a:cubicBezTo>
                    <a:pt x="376" y="93"/>
                    <a:pt x="355" y="115"/>
                    <a:pt x="355" y="141"/>
                  </a:cubicBezTo>
                  <a:cubicBezTo>
                    <a:pt x="355" y="164"/>
                    <a:pt x="371" y="183"/>
                    <a:pt x="392" y="188"/>
                  </a:cubicBezTo>
                  <a:lnTo>
                    <a:pt x="392" y="281"/>
                  </a:lnTo>
                  <a:close/>
                  <a:moveTo>
                    <a:pt x="332" y="52"/>
                  </a:moveTo>
                  <a:lnTo>
                    <a:pt x="332" y="52"/>
                  </a:lnTo>
                  <a:lnTo>
                    <a:pt x="172" y="212"/>
                  </a:lnTo>
                  <a:cubicBezTo>
                    <a:pt x="153" y="201"/>
                    <a:pt x="128" y="203"/>
                    <a:pt x="112" y="219"/>
                  </a:cubicBezTo>
                  <a:cubicBezTo>
                    <a:pt x="94" y="238"/>
                    <a:pt x="94" y="268"/>
                    <a:pt x="112" y="287"/>
                  </a:cubicBezTo>
                  <a:cubicBezTo>
                    <a:pt x="122" y="296"/>
                    <a:pt x="134" y="301"/>
                    <a:pt x="146" y="301"/>
                  </a:cubicBezTo>
                  <a:cubicBezTo>
                    <a:pt x="159" y="301"/>
                    <a:pt x="171" y="296"/>
                    <a:pt x="180" y="287"/>
                  </a:cubicBezTo>
                  <a:cubicBezTo>
                    <a:pt x="196" y="271"/>
                    <a:pt x="199" y="246"/>
                    <a:pt x="187" y="227"/>
                  </a:cubicBezTo>
                  <a:lnTo>
                    <a:pt x="341" y="73"/>
                  </a:lnTo>
                  <a:lnTo>
                    <a:pt x="469" y="73"/>
                  </a:lnTo>
                  <a:lnTo>
                    <a:pt x="666" y="270"/>
                  </a:lnTo>
                  <a:cubicBezTo>
                    <a:pt x="661" y="278"/>
                    <a:pt x="659" y="286"/>
                    <a:pt x="659" y="295"/>
                  </a:cubicBezTo>
                  <a:cubicBezTo>
                    <a:pt x="659" y="308"/>
                    <a:pt x="664" y="320"/>
                    <a:pt x="673" y="329"/>
                  </a:cubicBezTo>
                  <a:cubicBezTo>
                    <a:pt x="682" y="338"/>
                    <a:pt x="694" y="343"/>
                    <a:pt x="707" y="343"/>
                  </a:cubicBezTo>
                  <a:cubicBezTo>
                    <a:pt x="719" y="343"/>
                    <a:pt x="731" y="338"/>
                    <a:pt x="740" y="329"/>
                  </a:cubicBezTo>
                  <a:cubicBezTo>
                    <a:pt x="750" y="320"/>
                    <a:pt x="755" y="308"/>
                    <a:pt x="755" y="295"/>
                  </a:cubicBezTo>
                  <a:cubicBezTo>
                    <a:pt x="755" y="283"/>
                    <a:pt x="750" y="271"/>
                    <a:pt x="740" y="262"/>
                  </a:cubicBezTo>
                  <a:cubicBezTo>
                    <a:pt x="725" y="246"/>
                    <a:pt x="700" y="244"/>
                    <a:pt x="681" y="255"/>
                  </a:cubicBezTo>
                  <a:lnTo>
                    <a:pt x="478" y="52"/>
                  </a:lnTo>
                  <a:lnTo>
                    <a:pt x="332" y="52"/>
                  </a:lnTo>
                  <a:close/>
                  <a:moveTo>
                    <a:pt x="657" y="67"/>
                  </a:moveTo>
                  <a:lnTo>
                    <a:pt x="657" y="67"/>
                  </a:lnTo>
                  <a:cubicBezTo>
                    <a:pt x="657" y="80"/>
                    <a:pt x="662" y="92"/>
                    <a:pt x="671" y="101"/>
                  </a:cubicBezTo>
                  <a:cubicBezTo>
                    <a:pt x="680" y="110"/>
                    <a:pt x="692" y="115"/>
                    <a:pt x="705" y="115"/>
                  </a:cubicBezTo>
                  <a:cubicBezTo>
                    <a:pt x="714" y="115"/>
                    <a:pt x="723" y="113"/>
                    <a:pt x="730" y="108"/>
                  </a:cubicBezTo>
                  <a:lnTo>
                    <a:pt x="798" y="176"/>
                  </a:lnTo>
                  <a:lnTo>
                    <a:pt x="798" y="290"/>
                  </a:lnTo>
                  <a:cubicBezTo>
                    <a:pt x="790" y="292"/>
                    <a:pt x="781" y="296"/>
                    <a:pt x="775" y="303"/>
                  </a:cubicBezTo>
                  <a:cubicBezTo>
                    <a:pt x="766" y="312"/>
                    <a:pt x="761" y="324"/>
                    <a:pt x="761" y="337"/>
                  </a:cubicBezTo>
                  <a:cubicBezTo>
                    <a:pt x="761" y="349"/>
                    <a:pt x="766" y="361"/>
                    <a:pt x="775" y="371"/>
                  </a:cubicBezTo>
                  <a:cubicBezTo>
                    <a:pt x="784" y="380"/>
                    <a:pt x="796" y="385"/>
                    <a:pt x="809" y="385"/>
                  </a:cubicBezTo>
                  <a:cubicBezTo>
                    <a:pt x="822" y="385"/>
                    <a:pt x="834" y="380"/>
                    <a:pt x="843" y="371"/>
                  </a:cubicBezTo>
                  <a:cubicBezTo>
                    <a:pt x="852" y="361"/>
                    <a:pt x="857" y="349"/>
                    <a:pt x="857" y="337"/>
                  </a:cubicBezTo>
                  <a:cubicBezTo>
                    <a:pt x="857" y="324"/>
                    <a:pt x="852" y="312"/>
                    <a:pt x="843" y="303"/>
                  </a:cubicBezTo>
                  <a:cubicBezTo>
                    <a:pt x="836" y="296"/>
                    <a:pt x="828" y="292"/>
                    <a:pt x="820" y="290"/>
                  </a:cubicBezTo>
                  <a:lnTo>
                    <a:pt x="820" y="167"/>
                  </a:lnTo>
                  <a:lnTo>
                    <a:pt x="745" y="93"/>
                  </a:lnTo>
                  <a:cubicBezTo>
                    <a:pt x="757" y="74"/>
                    <a:pt x="755" y="49"/>
                    <a:pt x="739" y="33"/>
                  </a:cubicBezTo>
                  <a:cubicBezTo>
                    <a:pt x="721" y="15"/>
                    <a:pt x="689" y="15"/>
                    <a:pt x="671" y="33"/>
                  </a:cubicBezTo>
                  <a:cubicBezTo>
                    <a:pt x="662" y="42"/>
                    <a:pt x="657" y="54"/>
                    <a:pt x="657" y="67"/>
                  </a:cubicBezTo>
                  <a:close/>
                  <a:moveTo>
                    <a:pt x="872" y="249"/>
                  </a:moveTo>
                  <a:lnTo>
                    <a:pt x="872" y="249"/>
                  </a:lnTo>
                  <a:cubicBezTo>
                    <a:pt x="881" y="258"/>
                    <a:pt x="893" y="263"/>
                    <a:pt x="906" y="263"/>
                  </a:cubicBezTo>
                  <a:cubicBezTo>
                    <a:pt x="919" y="263"/>
                    <a:pt x="931" y="258"/>
                    <a:pt x="940" y="249"/>
                  </a:cubicBezTo>
                  <a:cubicBezTo>
                    <a:pt x="949" y="240"/>
                    <a:pt x="954" y="228"/>
                    <a:pt x="954" y="215"/>
                  </a:cubicBezTo>
                  <a:cubicBezTo>
                    <a:pt x="954" y="202"/>
                    <a:pt x="949" y="190"/>
                    <a:pt x="940" y="181"/>
                  </a:cubicBezTo>
                  <a:cubicBezTo>
                    <a:pt x="933" y="175"/>
                    <a:pt x="925" y="171"/>
                    <a:pt x="916" y="169"/>
                  </a:cubicBezTo>
                  <a:lnTo>
                    <a:pt x="916" y="116"/>
                  </a:lnTo>
                  <a:lnTo>
                    <a:pt x="925" y="107"/>
                  </a:lnTo>
                  <a:cubicBezTo>
                    <a:pt x="933" y="113"/>
                    <a:pt x="942" y="115"/>
                    <a:pt x="952" y="115"/>
                  </a:cubicBezTo>
                  <a:cubicBezTo>
                    <a:pt x="965" y="115"/>
                    <a:pt x="977" y="110"/>
                    <a:pt x="986" y="101"/>
                  </a:cubicBezTo>
                  <a:cubicBezTo>
                    <a:pt x="995" y="92"/>
                    <a:pt x="1000" y="80"/>
                    <a:pt x="1000" y="67"/>
                  </a:cubicBezTo>
                  <a:cubicBezTo>
                    <a:pt x="1000" y="55"/>
                    <a:pt x="995" y="43"/>
                    <a:pt x="986" y="34"/>
                  </a:cubicBezTo>
                  <a:cubicBezTo>
                    <a:pt x="968" y="15"/>
                    <a:pt x="936" y="15"/>
                    <a:pt x="918" y="34"/>
                  </a:cubicBezTo>
                  <a:cubicBezTo>
                    <a:pt x="902" y="49"/>
                    <a:pt x="900" y="73"/>
                    <a:pt x="911" y="91"/>
                  </a:cubicBezTo>
                  <a:lnTo>
                    <a:pt x="895" y="107"/>
                  </a:lnTo>
                  <a:lnTo>
                    <a:pt x="895" y="169"/>
                  </a:lnTo>
                  <a:cubicBezTo>
                    <a:pt x="887" y="171"/>
                    <a:pt x="878" y="175"/>
                    <a:pt x="872" y="181"/>
                  </a:cubicBezTo>
                  <a:cubicBezTo>
                    <a:pt x="853" y="200"/>
                    <a:pt x="853" y="230"/>
                    <a:pt x="872" y="249"/>
                  </a:cubicBezTo>
                  <a:close/>
                  <a:moveTo>
                    <a:pt x="1491" y="41"/>
                  </a:moveTo>
                  <a:lnTo>
                    <a:pt x="1491" y="41"/>
                  </a:lnTo>
                  <a:lnTo>
                    <a:pt x="1491" y="665"/>
                  </a:lnTo>
                  <a:cubicBezTo>
                    <a:pt x="1491" y="688"/>
                    <a:pt x="1472" y="706"/>
                    <a:pt x="1450" y="706"/>
                  </a:cubicBezTo>
                  <a:lnTo>
                    <a:pt x="41" y="706"/>
                  </a:lnTo>
                  <a:cubicBezTo>
                    <a:pt x="19" y="706"/>
                    <a:pt x="0" y="688"/>
                    <a:pt x="0" y="665"/>
                  </a:cubicBezTo>
                  <a:lnTo>
                    <a:pt x="0" y="41"/>
                  </a:lnTo>
                  <a:cubicBezTo>
                    <a:pt x="0" y="19"/>
                    <a:pt x="19" y="0"/>
                    <a:pt x="41" y="0"/>
                  </a:cubicBezTo>
                  <a:lnTo>
                    <a:pt x="1450" y="0"/>
                  </a:lnTo>
                  <a:cubicBezTo>
                    <a:pt x="1472" y="0"/>
                    <a:pt x="1491" y="19"/>
                    <a:pt x="1491" y="41"/>
                  </a:cubicBezTo>
                  <a:close/>
                  <a:moveTo>
                    <a:pt x="1348" y="393"/>
                  </a:moveTo>
                  <a:lnTo>
                    <a:pt x="1348" y="393"/>
                  </a:lnTo>
                  <a:cubicBezTo>
                    <a:pt x="1341" y="393"/>
                    <a:pt x="1334" y="396"/>
                    <a:pt x="1329" y="401"/>
                  </a:cubicBezTo>
                  <a:cubicBezTo>
                    <a:pt x="1324" y="406"/>
                    <a:pt x="1321" y="413"/>
                    <a:pt x="1321" y="420"/>
                  </a:cubicBezTo>
                  <a:cubicBezTo>
                    <a:pt x="1321" y="427"/>
                    <a:pt x="1324" y="434"/>
                    <a:pt x="1329" y="439"/>
                  </a:cubicBezTo>
                  <a:cubicBezTo>
                    <a:pt x="1334" y="444"/>
                    <a:pt x="1341" y="446"/>
                    <a:pt x="1348" y="446"/>
                  </a:cubicBezTo>
                  <a:cubicBezTo>
                    <a:pt x="1355" y="446"/>
                    <a:pt x="1362" y="444"/>
                    <a:pt x="1367" y="439"/>
                  </a:cubicBezTo>
                  <a:cubicBezTo>
                    <a:pt x="1377" y="428"/>
                    <a:pt x="1377" y="411"/>
                    <a:pt x="1367" y="401"/>
                  </a:cubicBezTo>
                  <a:cubicBezTo>
                    <a:pt x="1362" y="396"/>
                    <a:pt x="1355" y="393"/>
                    <a:pt x="1348" y="393"/>
                  </a:cubicBezTo>
                  <a:close/>
                  <a:moveTo>
                    <a:pt x="1379" y="622"/>
                  </a:moveTo>
                  <a:lnTo>
                    <a:pt x="1379" y="622"/>
                  </a:lnTo>
                  <a:cubicBezTo>
                    <a:pt x="1369" y="632"/>
                    <a:pt x="1369" y="649"/>
                    <a:pt x="1379" y="659"/>
                  </a:cubicBezTo>
                  <a:cubicBezTo>
                    <a:pt x="1389" y="669"/>
                    <a:pt x="1407" y="669"/>
                    <a:pt x="1417" y="659"/>
                  </a:cubicBezTo>
                  <a:cubicBezTo>
                    <a:pt x="1427" y="649"/>
                    <a:pt x="1427" y="632"/>
                    <a:pt x="1417" y="622"/>
                  </a:cubicBezTo>
                  <a:cubicBezTo>
                    <a:pt x="1412" y="617"/>
                    <a:pt x="1405" y="614"/>
                    <a:pt x="1398" y="614"/>
                  </a:cubicBezTo>
                  <a:cubicBezTo>
                    <a:pt x="1391" y="614"/>
                    <a:pt x="1384" y="617"/>
                    <a:pt x="1379" y="622"/>
                  </a:cubicBezTo>
                  <a:close/>
                  <a:moveTo>
                    <a:pt x="1203" y="42"/>
                  </a:moveTo>
                  <a:lnTo>
                    <a:pt x="1203" y="42"/>
                  </a:lnTo>
                  <a:cubicBezTo>
                    <a:pt x="1188" y="42"/>
                    <a:pt x="1176" y="54"/>
                    <a:pt x="1176" y="68"/>
                  </a:cubicBezTo>
                  <a:cubicBezTo>
                    <a:pt x="1176" y="76"/>
                    <a:pt x="1179" y="82"/>
                    <a:pt x="1184" y="87"/>
                  </a:cubicBezTo>
                  <a:cubicBezTo>
                    <a:pt x="1189" y="92"/>
                    <a:pt x="1196" y="95"/>
                    <a:pt x="1203" y="95"/>
                  </a:cubicBezTo>
                  <a:cubicBezTo>
                    <a:pt x="1217" y="95"/>
                    <a:pt x="1229" y="83"/>
                    <a:pt x="1229" y="68"/>
                  </a:cubicBezTo>
                  <a:cubicBezTo>
                    <a:pt x="1229" y="54"/>
                    <a:pt x="1217" y="42"/>
                    <a:pt x="1203" y="42"/>
                  </a:cubicBezTo>
                  <a:close/>
                  <a:moveTo>
                    <a:pt x="1253" y="659"/>
                  </a:moveTo>
                  <a:lnTo>
                    <a:pt x="1253" y="659"/>
                  </a:lnTo>
                  <a:cubicBezTo>
                    <a:pt x="1263" y="649"/>
                    <a:pt x="1263" y="632"/>
                    <a:pt x="1253" y="622"/>
                  </a:cubicBezTo>
                  <a:cubicBezTo>
                    <a:pt x="1247" y="617"/>
                    <a:pt x="1241" y="614"/>
                    <a:pt x="1234" y="614"/>
                  </a:cubicBezTo>
                  <a:cubicBezTo>
                    <a:pt x="1227" y="614"/>
                    <a:pt x="1220" y="617"/>
                    <a:pt x="1215" y="622"/>
                  </a:cubicBezTo>
                  <a:cubicBezTo>
                    <a:pt x="1205" y="632"/>
                    <a:pt x="1205" y="649"/>
                    <a:pt x="1215" y="659"/>
                  </a:cubicBezTo>
                  <a:cubicBezTo>
                    <a:pt x="1225" y="669"/>
                    <a:pt x="1242" y="669"/>
                    <a:pt x="1253" y="659"/>
                  </a:cubicBezTo>
                  <a:close/>
                  <a:moveTo>
                    <a:pt x="1246" y="358"/>
                  </a:moveTo>
                  <a:lnTo>
                    <a:pt x="1246" y="358"/>
                  </a:lnTo>
                  <a:cubicBezTo>
                    <a:pt x="1253" y="358"/>
                    <a:pt x="1260" y="355"/>
                    <a:pt x="1265" y="350"/>
                  </a:cubicBezTo>
                  <a:cubicBezTo>
                    <a:pt x="1275" y="340"/>
                    <a:pt x="1275" y="323"/>
                    <a:pt x="1265" y="312"/>
                  </a:cubicBezTo>
                  <a:cubicBezTo>
                    <a:pt x="1260" y="307"/>
                    <a:pt x="1253" y="305"/>
                    <a:pt x="1246" y="305"/>
                  </a:cubicBezTo>
                  <a:cubicBezTo>
                    <a:pt x="1239" y="305"/>
                    <a:pt x="1232" y="307"/>
                    <a:pt x="1227" y="312"/>
                  </a:cubicBezTo>
                  <a:cubicBezTo>
                    <a:pt x="1222" y="317"/>
                    <a:pt x="1220" y="324"/>
                    <a:pt x="1220" y="331"/>
                  </a:cubicBezTo>
                  <a:cubicBezTo>
                    <a:pt x="1220" y="338"/>
                    <a:pt x="1222" y="345"/>
                    <a:pt x="1227" y="350"/>
                  </a:cubicBezTo>
                  <a:cubicBezTo>
                    <a:pt x="1232" y="355"/>
                    <a:pt x="1239" y="358"/>
                    <a:pt x="1246" y="358"/>
                  </a:cubicBezTo>
                  <a:close/>
                  <a:moveTo>
                    <a:pt x="1185" y="266"/>
                  </a:moveTo>
                  <a:lnTo>
                    <a:pt x="1185" y="266"/>
                  </a:lnTo>
                  <a:cubicBezTo>
                    <a:pt x="1190" y="261"/>
                    <a:pt x="1193" y="254"/>
                    <a:pt x="1193" y="247"/>
                  </a:cubicBezTo>
                  <a:cubicBezTo>
                    <a:pt x="1193" y="240"/>
                    <a:pt x="1190" y="233"/>
                    <a:pt x="1185" y="228"/>
                  </a:cubicBezTo>
                  <a:cubicBezTo>
                    <a:pt x="1180" y="223"/>
                    <a:pt x="1173" y="220"/>
                    <a:pt x="1166" y="220"/>
                  </a:cubicBezTo>
                  <a:cubicBezTo>
                    <a:pt x="1159" y="220"/>
                    <a:pt x="1152" y="223"/>
                    <a:pt x="1147" y="228"/>
                  </a:cubicBezTo>
                  <a:cubicBezTo>
                    <a:pt x="1137" y="238"/>
                    <a:pt x="1137" y="255"/>
                    <a:pt x="1148" y="266"/>
                  </a:cubicBezTo>
                  <a:cubicBezTo>
                    <a:pt x="1157" y="276"/>
                    <a:pt x="1175" y="275"/>
                    <a:pt x="1185" y="266"/>
                  </a:cubicBezTo>
                  <a:close/>
                  <a:moveTo>
                    <a:pt x="1109" y="146"/>
                  </a:moveTo>
                  <a:lnTo>
                    <a:pt x="1109" y="146"/>
                  </a:lnTo>
                  <a:cubicBezTo>
                    <a:pt x="1109" y="132"/>
                    <a:pt x="1097" y="120"/>
                    <a:pt x="1083" y="120"/>
                  </a:cubicBezTo>
                  <a:cubicBezTo>
                    <a:pt x="1068" y="120"/>
                    <a:pt x="1056" y="132"/>
                    <a:pt x="1056" y="146"/>
                  </a:cubicBezTo>
                  <a:cubicBezTo>
                    <a:pt x="1056" y="161"/>
                    <a:pt x="1068" y="173"/>
                    <a:pt x="1083" y="173"/>
                  </a:cubicBezTo>
                  <a:cubicBezTo>
                    <a:pt x="1097" y="173"/>
                    <a:pt x="1109" y="161"/>
                    <a:pt x="1109" y="146"/>
                  </a:cubicBezTo>
                  <a:close/>
                  <a:moveTo>
                    <a:pt x="146" y="226"/>
                  </a:moveTo>
                  <a:lnTo>
                    <a:pt x="146" y="226"/>
                  </a:lnTo>
                  <a:cubicBezTo>
                    <a:pt x="139" y="226"/>
                    <a:pt x="133" y="229"/>
                    <a:pt x="128" y="234"/>
                  </a:cubicBezTo>
                  <a:cubicBezTo>
                    <a:pt x="117" y="244"/>
                    <a:pt x="117" y="261"/>
                    <a:pt x="128" y="271"/>
                  </a:cubicBezTo>
                  <a:cubicBezTo>
                    <a:pt x="138" y="281"/>
                    <a:pt x="155" y="281"/>
                    <a:pt x="165" y="271"/>
                  </a:cubicBezTo>
                  <a:cubicBezTo>
                    <a:pt x="175" y="261"/>
                    <a:pt x="175" y="244"/>
                    <a:pt x="165" y="234"/>
                  </a:cubicBezTo>
                  <a:cubicBezTo>
                    <a:pt x="160" y="229"/>
                    <a:pt x="154" y="226"/>
                    <a:pt x="146" y="226"/>
                  </a:cubicBezTo>
                  <a:close/>
                  <a:moveTo>
                    <a:pt x="725" y="314"/>
                  </a:moveTo>
                  <a:lnTo>
                    <a:pt x="725" y="314"/>
                  </a:lnTo>
                  <a:cubicBezTo>
                    <a:pt x="730" y="309"/>
                    <a:pt x="733" y="302"/>
                    <a:pt x="733" y="295"/>
                  </a:cubicBezTo>
                  <a:cubicBezTo>
                    <a:pt x="733" y="288"/>
                    <a:pt x="730" y="281"/>
                    <a:pt x="725" y="276"/>
                  </a:cubicBezTo>
                  <a:cubicBezTo>
                    <a:pt x="720" y="271"/>
                    <a:pt x="714" y="269"/>
                    <a:pt x="707" y="269"/>
                  </a:cubicBezTo>
                  <a:cubicBezTo>
                    <a:pt x="700" y="269"/>
                    <a:pt x="693" y="271"/>
                    <a:pt x="688" y="276"/>
                  </a:cubicBezTo>
                  <a:cubicBezTo>
                    <a:pt x="683" y="281"/>
                    <a:pt x="680" y="288"/>
                    <a:pt x="680" y="295"/>
                  </a:cubicBezTo>
                  <a:cubicBezTo>
                    <a:pt x="680" y="302"/>
                    <a:pt x="683" y="309"/>
                    <a:pt x="688" y="314"/>
                  </a:cubicBezTo>
                  <a:cubicBezTo>
                    <a:pt x="698" y="324"/>
                    <a:pt x="715" y="324"/>
                    <a:pt x="725" y="314"/>
                  </a:cubicBezTo>
                  <a:close/>
                  <a:moveTo>
                    <a:pt x="403" y="353"/>
                  </a:moveTo>
                  <a:lnTo>
                    <a:pt x="403" y="353"/>
                  </a:lnTo>
                  <a:cubicBezTo>
                    <a:pt x="418" y="353"/>
                    <a:pt x="430" y="341"/>
                    <a:pt x="430" y="327"/>
                  </a:cubicBezTo>
                  <a:cubicBezTo>
                    <a:pt x="430" y="312"/>
                    <a:pt x="418" y="300"/>
                    <a:pt x="403" y="300"/>
                  </a:cubicBezTo>
                  <a:cubicBezTo>
                    <a:pt x="388" y="300"/>
                    <a:pt x="376" y="312"/>
                    <a:pt x="376" y="327"/>
                  </a:cubicBezTo>
                  <a:cubicBezTo>
                    <a:pt x="376" y="341"/>
                    <a:pt x="388" y="353"/>
                    <a:pt x="403" y="353"/>
                  </a:cubicBezTo>
                  <a:close/>
                  <a:moveTo>
                    <a:pt x="429" y="141"/>
                  </a:moveTo>
                  <a:lnTo>
                    <a:pt x="429" y="141"/>
                  </a:lnTo>
                  <a:cubicBezTo>
                    <a:pt x="429" y="126"/>
                    <a:pt x="417" y="114"/>
                    <a:pt x="403" y="114"/>
                  </a:cubicBezTo>
                  <a:cubicBezTo>
                    <a:pt x="388" y="114"/>
                    <a:pt x="376" y="126"/>
                    <a:pt x="376" y="141"/>
                  </a:cubicBezTo>
                  <a:cubicBezTo>
                    <a:pt x="376" y="155"/>
                    <a:pt x="388" y="167"/>
                    <a:pt x="403" y="167"/>
                  </a:cubicBezTo>
                  <a:cubicBezTo>
                    <a:pt x="417" y="167"/>
                    <a:pt x="429" y="155"/>
                    <a:pt x="429" y="141"/>
                  </a:cubicBezTo>
                  <a:close/>
                  <a:moveTo>
                    <a:pt x="925" y="234"/>
                  </a:moveTo>
                  <a:lnTo>
                    <a:pt x="925" y="234"/>
                  </a:lnTo>
                  <a:cubicBezTo>
                    <a:pt x="930" y="229"/>
                    <a:pt x="932" y="222"/>
                    <a:pt x="932" y="215"/>
                  </a:cubicBezTo>
                  <a:cubicBezTo>
                    <a:pt x="932" y="208"/>
                    <a:pt x="930" y="201"/>
                    <a:pt x="925" y="196"/>
                  </a:cubicBezTo>
                  <a:cubicBezTo>
                    <a:pt x="920" y="191"/>
                    <a:pt x="913" y="188"/>
                    <a:pt x="906" y="188"/>
                  </a:cubicBezTo>
                  <a:cubicBezTo>
                    <a:pt x="899" y="188"/>
                    <a:pt x="892" y="191"/>
                    <a:pt x="887" y="196"/>
                  </a:cubicBezTo>
                  <a:cubicBezTo>
                    <a:pt x="877" y="206"/>
                    <a:pt x="877" y="223"/>
                    <a:pt x="887" y="234"/>
                  </a:cubicBezTo>
                  <a:cubicBezTo>
                    <a:pt x="897" y="244"/>
                    <a:pt x="915" y="244"/>
                    <a:pt x="925" y="234"/>
                  </a:cubicBezTo>
                  <a:close/>
                  <a:moveTo>
                    <a:pt x="724" y="86"/>
                  </a:moveTo>
                  <a:lnTo>
                    <a:pt x="724" y="86"/>
                  </a:lnTo>
                  <a:cubicBezTo>
                    <a:pt x="734" y="75"/>
                    <a:pt x="734" y="58"/>
                    <a:pt x="724" y="48"/>
                  </a:cubicBezTo>
                  <a:cubicBezTo>
                    <a:pt x="719" y="43"/>
                    <a:pt x="712" y="40"/>
                    <a:pt x="705" y="40"/>
                  </a:cubicBezTo>
                  <a:cubicBezTo>
                    <a:pt x="698" y="40"/>
                    <a:pt x="691" y="43"/>
                    <a:pt x="686" y="48"/>
                  </a:cubicBezTo>
                  <a:cubicBezTo>
                    <a:pt x="681" y="53"/>
                    <a:pt x="678" y="60"/>
                    <a:pt x="678" y="67"/>
                  </a:cubicBezTo>
                  <a:cubicBezTo>
                    <a:pt x="678" y="74"/>
                    <a:pt x="681" y="81"/>
                    <a:pt x="686" y="86"/>
                  </a:cubicBezTo>
                  <a:cubicBezTo>
                    <a:pt x="696" y="96"/>
                    <a:pt x="713" y="96"/>
                    <a:pt x="724" y="86"/>
                  </a:cubicBezTo>
                  <a:close/>
                  <a:moveTo>
                    <a:pt x="971" y="86"/>
                  </a:moveTo>
                  <a:lnTo>
                    <a:pt x="971" y="86"/>
                  </a:lnTo>
                  <a:cubicBezTo>
                    <a:pt x="976" y="81"/>
                    <a:pt x="978" y="74"/>
                    <a:pt x="978" y="67"/>
                  </a:cubicBezTo>
                  <a:cubicBezTo>
                    <a:pt x="978" y="60"/>
                    <a:pt x="976" y="53"/>
                    <a:pt x="971" y="48"/>
                  </a:cubicBezTo>
                  <a:cubicBezTo>
                    <a:pt x="966" y="43"/>
                    <a:pt x="959" y="41"/>
                    <a:pt x="952" y="41"/>
                  </a:cubicBezTo>
                  <a:cubicBezTo>
                    <a:pt x="945" y="41"/>
                    <a:pt x="938" y="43"/>
                    <a:pt x="933" y="48"/>
                  </a:cubicBezTo>
                  <a:cubicBezTo>
                    <a:pt x="923" y="59"/>
                    <a:pt x="923" y="76"/>
                    <a:pt x="933" y="86"/>
                  </a:cubicBezTo>
                  <a:cubicBezTo>
                    <a:pt x="943" y="96"/>
                    <a:pt x="961" y="96"/>
                    <a:pt x="971" y="86"/>
                  </a:cubicBezTo>
                  <a:close/>
                  <a:moveTo>
                    <a:pt x="782" y="336"/>
                  </a:moveTo>
                  <a:lnTo>
                    <a:pt x="782" y="336"/>
                  </a:lnTo>
                  <a:cubicBezTo>
                    <a:pt x="782" y="343"/>
                    <a:pt x="785" y="350"/>
                    <a:pt x="790" y="355"/>
                  </a:cubicBezTo>
                  <a:cubicBezTo>
                    <a:pt x="800" y="365"/>
                    <a:pt x="818" y="365"/>
                    <a:pt x="828" y="355"/>
                  </a:cubicBezTo>
                  <a:cubicBezTo>
                    <a:pt x="833" y="350"/>
                    <a:pt x="835" y="343"/>
                    <a:pt x="835" y="336"/>
                  </a:cubicBezTo>
                  <a:cubicBezTo>
                    <a:pt x="835" y="329"/>
                    <a:pt x="833" y="323"/>
                    <a:pt x="828" y="318"/>
                  </a:cubicBezTo>
                  <a:cubicBezTo>
                    <a:pt x="823" y="313"/>
                    <a:pt x="816" y="310"/>
                    <a:pt x="809" y="310"/>
                  </a:cubicBezTo>
                  <a:cubicBezTo>
                    <a:pt x="802" y="310"/>
                    <a:pt x="795" y="313"/>
                    <a:pt x="790" y="318"/>
                  </a:cubicBezTo>
                  <a:cubicBezTo>
                    <a:pt x="785" y="323"/>
                    <a:pt x="782" y="329"/>
                    <a:pt x="782" y="336"/>
                  </a:cubicBezTo>
                  <a:close/>
                  <a:moveTo>
                    <a:pt x="183" y="405"/>
                  </a:moveTo>
                  <a:lnTo>
                    <a:pt x="183" y="405"/>
                  </a:lnTo>
                  <a:cubicBezTo>
                    <a:pt x="188" y="400"/>
                    <a:pt x="191" y="393"/>
                    <a:pt x="191" y="386"/>
                  </a:cubicBezTo>
                  <a:cubicBezTo>
                    <a:pt x="191" y="379"/>
                    <a:pt x="188" y="372"/>
                    <a:pt x="183" y="367"/>
                  </a:cubicBezTo>
                  <a:cubicBezTo>
                    <a:pt x="178" y="362"/>
                    <a:pt x="171" y="359"/>
                    <a:pt x="164" y="359"/>
                  </a:cubicBezTo>
                  <a:cubicBezTo>
                    <a:pt x="157" y="359"/>
                    <a:pt x="151" y="362"/>
                    <a:pt x="146" y="367"/>
                  </a:cubicBezTo>
                  <a:cubicBezTo>
                    <a:pt x="135" y="377"/>
                    <a:pt x="135" y="394"/>
                    <a:pt x="146" y="405"/>
                  </a:cubicBezTo>
                  <a:cubicBezTo>
                    <a:pt x="156" y="415"/>
                    <a:pt x="173" y="415"/>
                    <a:pt x="183" y="405"/>
                  </a:cubicBezTo>
                  <a:close/>
                  <a:moveTo>
                    <a:pt x="39" y="638"/>
                  </a:moveTo>
                  <a:lnTo>
                    <a:pt x="39" y="638"/>
                  </a:lnTo>
                  <a:cubicBezTo>
                    <a:pt x="39" y="653"/>
                    <a:pt x="52" y="667"/>
                    <a:pt x="66" y="667"/>
                  </a:cubicBezTo>
                  <a:cubicBezTo>
                    <a:pt x="80" y="667"/>
                    <a:pt x="92" y="653"/>
                    <a:pt x="92" y="638"/>
                  </a:cubicBezTo>
                  <a:cubicBezTo>
                    <a:pt x="92" y="624"/>
                    <a:pt x="80" y="612"/>
                    <a:pt x="66" y="612"/>
                  </a:cubicBezTo>
                  <a:cubicBezTo>
                    <a:pt x="51" y="612"/>
                    <a:pt x="39" y="624"/>
                    <a:pt x="39" y="638"/>
                  </a:cubicBezTo>
                  <a:close/>
                  <a:moveTo>
                    <a:pt x="342" y="614"/>
                  </a:moveTo>
                  <a:lnTo>
                    <a:pt x="342" y="614"/>
                  </a:lnTo>
                  <a:cubicBezTo>
                    <a:pt x="335" y="614"/>
                    <a:pt x="329" y="617"/>
                    <a:pt x="324" y="622"/>
                  </a:cubicBezTo>
                  <a:cubicBezTo>
                    <a:pt x="319" y="627"/>
                    <a:pt x="316" y="634"/>
                    <a:pt x="316" y="641"/>
                  </a:cubicBezTo>
                  <a:cubicBezTo>
                    <a:pt x="316" y="648"/>
                    <a:pt x="319" y="654"/>
                    <a:pt x="324" y="659"/>
                  </a:cubicBezTo>
                  <a:cubicBezTo>
                    <a:pt x="334" y="669"/>
                    <a:pt x="351" y="669"/>
                    <a:pt x="361" y="659"/>
                  </a:cubicBezTo>
                  <a:cubicBezTo>
                    <a:pt x="371" y="649"/>
                    <a:pt x="371" y="632"/>
                    <a:pt x="361" y="622"/>
                  </a:cubicBezTo>
                  <a:cubicBezTo>
                    <a:pt x="356" y="617"/>
                    <a:pt x="349" y="614"/>
                    <a:pt x="342" y="614"/>
                  </a:cubicBezTo>
                  <a:close/>
                  <a:moveTo>
                    <a:pt x="502" y="541"/>
                  </a:moveTo>
                  <a:lnTo>
                    <a:pt x="502" y="541"/>
                  </a:lnTo>
                  <a:cubicBezTo>
                    <a:pt x="495" y="541"/>
                    <a:pt x="488" y="544"/>
                    <a:pt x="483" y="549"/>
                  </a:cubicBezTo>
                  <a:cubicBezTo>
                    <a:pt x="473" y="559"/>
                    <a:pt x="473" y="576"/>
                    <a:pt x="483" y="586"/>
                  </a:cubicBezTo>
                  <a:cubicBezTo>
                    <a:pt x="493" y="596"/>
                    <a:pt x="510" y="596"/>
                    <a:pt x="520" y="586"/>
                  </a:cubicBezTo>
                  <a:cubicBezTo>
                    <a:pt x="525" y="581"/>
                    <a:pt x="528" y="575"/>
                    <a:pt x="528" y="568"/>
                  </a:cubicBezTo>
                  <a:cubicBezTo>
                    <a:pt x="528" y="561"/>
                    <a:pt x="525" y="554"/>
                    <a:pt x="520" y="549"/>
                  </a:cubicBezTo>
                  <a:cubicBezTo>
                    <a:pt x="515" y="544"/>
                    <a:pt x="509" y="541"/>
                    <a:pt x="502" y="541"/>
                  </a:cubicBezTo>
                  <a:close/>
                  <a:moveTo>
                    <a:pt x="985" y="329"/>
                  </a:moveTo>
                  <a:lnTo>
                    <a:pt x="985" y="329"/>
                  </a:lnTo>
                  <a:cubicBezTo>
                    <a:pt x="990" y="324"/>
                    <a:pt x="993" y="317"/>
                    <a:pt x="993" y="310"/>
                  </a:cubicBezTo>
                  <a:cubicBezTo>
                    <a:pt x="993" y="303"/>
                    <a:pt x="990" y="297"/>
                    <a:pt x="985" y="292"/>
                  </a:cubicBezTo>
                  <a:cubicBezTo>
                    <a:pt x="980" y="287"/>
                    <a:pt x="974" y="284"/>
                    <a:pt x="967" y="284"/>
                  </a:cubicBezTo>
                  <a:cubicBezTo>
                    <a:pt x="960" y="284"/>
                    <a:pt x="953" y="287"/>
                    <a:pt x="948" y="292"/>
                  </a:cubicBezTo>
                  <a:cubicBezTo>
                    <a:pt x="938" y="302"/>
                    <a:pt x="938" y="319"/>
                    <a:pt x="948" y="329"/>
                  </a:cubicBezTo>
                  <a:cubicBezTo>
                    <a:pt x="958" y="339"/>
                    <a:pt x="975" y="339"/>
                    <a:pt x="985" y="329"/>
                  </a:cubicBezTo>
                  <a:close/>
                  <a:moveTo>
                    <a:pt x="570" y="272"/>
                  </a:moveTo>
                  <a:lnTo>
                    <a:pt x="570" y="272"/>
                  </a:lnTo>
                  <a:cubicBezTo>
                    <a:pt x="565" y="267"/>
                    <a:pt x="559" y="264"/>
                    <a:pt x="551" y="264"/>
                  </a:cubicBezTo>
                  <a:cubicBezTo>
                    <a:pt x="544" y="264"/>
                    <a:pt x="538" y="267"/>
                    <a:pt x="533" y="272"/>
                  </a:cubicBezTo>
                  <a:cubicBezTo>
                    <a:pt x="522" y="282"/>
                    <a:pt x="522" y="299"/>
                    <a:pt x="533" y="309"/>
                  </a:cubicBezTo>
                  <a:cubicBezTo>
                    <a:pt x="543" y="319"/>
                    <a:pt x="560" y="319"/>
                    <a:pt x="570" y="309"/>
                  </a:cubicBezTo>
                  <a:cubicBezTo>
                    <a:pt x="581" y="299"/>
                    <a:pt x="581" y="282"/>
                    <a:pt x="570" y="272"/>
                  </a:cubicBezTo>
                  <a:close/>
                  <a:moveTo>
                    <a:pt x="181" y="639"/>
                  </a:moveTo>
                  <a:lnTo>
                    <a:pt x="181" y="639"/>
                  </a:lnTo>
                  <a:cubicBezTo>
                    <a:pt x="181" y="653"/>
                    <a:pt x="193" y="665"/>
                    <a:pt x="208" y="665"/>
                  </a:cubicBezTo>
                  <a:cubicBezTo>
                    <a:pt x="223" y="665"/>
                    <a:pt x="235" y="653"/>
                    <a:pt x="235" y="639"/>
                  </a:cubicBezTo>
                  <a:cubicBezTo>
                    <a:pt x="235" y="624"/>
                    <a:pt x="223" y="612"/>
                    <a:pt x="208" y="612"/>
                  </a:cubicBezTo>
                  <a:cubicBezTo>
                    <a:pt x="193" y="612"/>
                    <a:pt x="181" y="624"/>
                    <a:pt x="181" y="639"/>
                  </a:cubicBezTo>
                  <a:close/>
                  <a:moveTo>
                    <a:pt x="477" y="458"/>
                  </a:moveTo>
                  <a:lnTo>
                    <a:pt x="477" y="458"/>
                  </a:lnTo>
                  <a:cubicBezTo>
                    <a:pt x="492" y="458"/>
                    <a:pt x="504" y="446"/>
                    <a:pt x="504" y="432"/>
                  </a:cubicBezTo>
                  <a:cubicBezTo>
                    <a:pt x="504" y="417"/>
                    <a:pt x="492" y="405"/>
                    <a:pt x="477" y="405"/>
                  </a:cubicBezTo>
                  <a:cubicBezTo>
                    <a:pt x="463" y="405"/>
                    <a:pt x="451" y="417"/>
                    <a:pt x="451" y="432"/>
                  </a:cubicBezTo>
                  <a:cubicBezTo>
                    <a:pt x="451" y="446"/>
                    <a:pt x="463" y="458"/>
                    <a:pt x="477" y="458"/>
                  </a:cubicBezTo>
                  <a:close/>
                  <a:moveTo>
                    <a:pt x="174" y="93"/>
                  </a:moveTo>
                  <a:lnTo>
                    <a:pt x="174" y="93"/>
                  </a:lnTo>
                  <a:cubicBezTo>
                    <a:pt x="188" y="93"/>
                    <a:pt x="200" y="81"/>
                    <a:pt x="200" y="66"/>
                  </a:cubicBezTo>
                  <a:cubicBezTo>
                    <a:pt x="200" y="52"/>
                    <a:pt x="188" y="40"/>
                    <a:pt x="174" y="40"/>
                  </a:cubicBezTo>
                  <a:cubicBezTo>
                    <a:pt x="159" y="40"/>
                    <a:pt x="147" y="52"/>
                    <a:pt x="147" y="66"/>
                  </a:cubicBezTo>
                  <a:cubicBezTo>
                    <a:pt x="147" y="81"/>
                    <a:pt x="159" y="93"/>
                    <a:pt x="174" y="93"/>
                  </a:cubicBezTo>
                  <a:close/>
                  <a:moveTo>
                    <a:pt x="630" y="464"/>
                  </a:moveTo>
                  <a:lnTo>
                    <a:pt x="630" y="464"/>
                  </a:lnTo>
                  <a:cubicBezTo>
                    <a:pt x="630" y="449"/>
                    <a:pt x="618" y="438"/>
                    <a:pt x="604" y="438"/>
                  </a:cubicBezTo>
                  <a:cubicBezTo>
                    <a:pt x="589" y="438"/>
                    <a:pt x="577" y="449"/>
                    <a:pt x="577" y="464"/>
                  </a:cubicBezTo>
                  <a:cubicBezTo>
                    <a:pt x="577" y="479"/>
                    <a:pt x="589" y="491"/>
                    <a:pt x="604" y="491"/>
                  </a:cubicBezTo>
                  <a:cubicBezTo>
                    <a:pt x="618" y="491"/>
                    <a:pt x="630" y="479"/>
                    <a:pt x="630" y="464"/>
                  </a:cubicBezTo>
                  <a:close/>
                  <a:moveTo>
                    <a:pt x="269" y="311"/>
                  </a:moveTo>
                  <a:lnTo>
                    <a:pt x="269" y="311"/>
                  </a:lnTo>
                  <a:cubicBezTo>
                    <a:pt x="254" y="311"/>
                    <a:pt x="242" y="299"/>
                    <a:pt x="242" y="284"/>
                  </a:cubicBezTo>
                  <a:cubicBezTo>
                    <a:pt x="242" y="270"/>
                    <a:pt x="254" y="258"/>
                    <a:pt x="269" y="258"/>
                  </a:cubicBezTo>
                  <a:cubicBezTo>
                    <a:pt x="283" y="258"/>
                    <a:pt x="295" y="270"/>
                    <a:pt x="295" y="284"/>
                  </a:cubicBezTo>
                  <a:cubicBezTo>
                    <a:pt x="295" y="299"/>
                    <a:pt x="283" y="311"/>
                    <a:pt x="269" y="31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p:cNvSpPr>
              <a:spLocks/>
            </p:cNvSpPr>
            <p:nvPr/>
          </p:nvSpPr>
          <p:spPr bwMode="auto">
            <a:xfrm>
              <a:off x="4538" y="2146"/>
              <a:ext cx="375" cy="49"/>
            </a:xfrm>
            <a:custGeom>
              <a:avLst/>
              <a:gdLst>
                <a:gd name="T0" fmla="*/ 582 w 622"/>
                <a:gd name="T1" fmla="*/ 0 h 81"/>
                <a:gd name="T2" fmla="*/ 582 w 622"/>
                <a:gd name="T3" fmla="*/ 0 h 81"/>
                <a:gd name="T4" fmla="*/ 545 w 622"/>
                <a:gd name="T5" fmla="*/ 24 h 81"/>
                <a:gd name="T6" fmla="*/ 77 w 622"/>
                <a:gd name="T7" fmla="*/ 24 h 81"/>
                <a:gd name="T8" fmla="*/ 40 w 622"/>
                <a:gd name="T9" fmla="*/ 0 h 81"/>
                <a:gd name="T10" fmla="*/ 0 w 622"/>
                <a:gd name="T11" fmla="*/ 40 h 81"/>
                <a:gd name="T12" fmla="*/ 40 w 622"/>
                <a:gd name="T13" fmla="*/ 80 h 81"/>
                <a:gd name="T14" fmla="*/ 77 w 622"/>
                <a:gd name="T15" fmla="*/ 57 h 81"/>
                <a:gd name="T16" fmla="*/ 545 w 622"/>
                <a:gd name="T17" fmla="*/ 57 h 81"/>
                <a:gd name="T18" fmla="*/ 582 w 622"/>
                <a:gd name="T19" fmla="*/ 81 h 81"/>
                <a:gd name="T20" fmla="*/ 622 w 622"/>
                <a:gd name="T21" fmla="*/ 40 h 81"/>
                <a:gd name="T22" fmla="*/ 582 w 622"/>
                <a:gd name="T23"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2" h="81">
                  <a:moveTo>
                    <a:pt x="582" y="0"/>
                  </a:moveTo>
                  <a:lnTo>
                    <a:pt x="582" y="0"/>
                  </a:lnTo>
                  <a:cubicBezTo>
                    <a:pt x="565" y="0"/>
                    <a:pt x="552" y="10"/>
                    <a:pt x="545" y="24"/>
                  </a:cubicBezTo>
                  <a:lnTo>
                    <a:pt x="77" y="24"/>
                  </a:lnTo>
                  <a:cubicBezTo>
                    <a:pt x="71" y="10"/>
                    <a:pt x="57" y="0"/>
                    <a:pt x="40" y="0"/>
                  </a:cubicBezTo>
                  <a:cubicBezTo>
                    <a:pt x="18" y="0"/>
                    <a:pt x="0" y="18"/>
                    <a:pt x="0" y="40"/>
                  </a:cubicBezTo>
                  <a:cubicBezTo>
                    <a:pt x="0" y="62"/>
                    <a:pt x="18" y="80"/>
                    <a:pt x="40" y="80"/>
                  </a:cubicBezTo>
                  <a:cubicBezTo>
                    <a:pt x="56" y="80"/>
                    <a:pt x="70" y="71"/>
                    <a:pt x="77" y="57"/>
                  </a:cubicBezTo>
                  <a:lnTo>
                    <a:pt x="545" y="57"/>
                  </a:lnTo>
                  <a:cubicBezTo>
                    <a:pt x="552" y="71"/>
                    <a:pt x="565" y="81"/>
                    <a:pt x="582" y="81"/>
                  </a:cubicBezTo>
                  <a:cubicBezTo>
                    <a:pt x="604" y="81"/>
                    <a:pt x="622" y="63"/>
                    <a:pt x="622" y="40"/>
                  </a:cubicBezTo>
                  <a:cubicBezTo>
                    <a:pt x="622" y="18"/>
                    <a:pt x="604" y="0"/>
                    <a:pt x="582" y="0"/>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2894438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Title 3"/>
          <p:cNvSpPr txBox="1">
            <a:spLocks/>
          </p:cNvSpPr>
          <p:nvPr/>
        </p:nvSpPr>
        <p:spPr>
          <a:xfrm>
            <a:off x="481806"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GB"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Paradox Insight™ Installation</a:t>
            </a:r>
            <a:endParaRPr lang="en-US" sz="5400" b="1" dirty="0">
              <a:solidFill>
                <a:srgbClr val="473931"/>
              </a:solidFill>
            </a:endParaRPr>
          </a:p>
        </p:txBody>
      </p:sp>
      <p:sp>
        <p:nvSpPr>
          <p:cNvPr id="11" name="Rectangle 10"/>
          <p:cNvSpPr/>
          <p:nvPr/>
        </p:nvSpPr>
        <p:spPr>
          <a:xfrm>
            <a:off x="1076892" y="2876076"/>
            <a:ext cx="4073872" cy="461665"/>
          </a:xfrm>
          <a:prstGeom prst="rect">
            <a:avLst/>
          </a:prstGeom>
        </p:spPr>
        <p:txBody>
          <a:bodyPr wrap="none">
            <a:spAutoFit/>
          </a:bodyPr>
          <a:lstStyle/>
          <a:p>
            <a:pPr>
              <a:buClr>
                <a:schemeClr val="accent1"/>
              </a:buClr>
            </a:pPr>
            <a:r>
              <a:rPr lang="en-GB" b="1" dirty="0" smtClean="0">
                <a:solidFill>
                  <a:schemeClr val="accent1"/>
                </a:solidFill>
              </a:rPr>
              <a:t>1. </a:t>
            </a:r>
            <a:r>
              <a:rPr lang="en-GB" b="1" dirty="0" smtClean="0"/>
              <a:t>Install </a:t>
            </a:r>
            <a:r>
              <a:rPr lang="en-GB" b="1" dirty="0"/>
              <a:t>the EVOHD and HD77</a:t>
            </a:r>
          </a:p>
        </p:txBody>
      </p:sp>
      <p:sp>
        <p:nvSpPr>
          <p:cNvPr id="16" name="Rectangle 15"/>
          <p:cNvSpPr/>
          <p:nvPr/>
        </p:nvSpPr>
        <p:spPr>
          <a:xfrm>
            <a:off x="1076892" y="3567787"/>
            <a:ext cx="5866286" cy="461665"/>
          </a:xfrm>
          <a:prstGeom prst="rect">
            <a:avLst/>
          </a:prstGeom>
        </p:spPr>
        <p:txBody>
          <a:bodyPr wrap="none">
            <a:spAutoFit/>
          </a:bodyPr>
          <a:lstStyle/>
          <a:p>
            <a:pPr>
              <a:buClr>
                <a:schemeClr val="accent1"/>
              </a:buClr>
            </a:pPr>
            <a:r>
              <a:rPr lang="en-GB" b="1" dirty="0" smtClean="0">
                <a:solidFill>
                  <a:schemeClr val="accent1"/>
                </a:solidFill>
              </a:rPr>
              <a:t>2. </a:t>
            </a:r>
            <a:r>
              <a:rPr lang="en-GB" b="1" dirty="0" smtClean="0"/>
              <a:t>Program </a:t>
            </a:r>
            <a:r>
              <a:rPr lang="en-GB" b="1" dirty="0"/>
              <a:t>the HD77 into the EVOHD system</a:t>
            </a:r>
          </a:p>
        </p:txBody>
      </p:sp>
      <p:sp>
        <p:nvSpPr>
          <p:cNvPr id="21" name="Rectangle 20"/>
          <p:cNvSpPr/>
          <p:nvPr/>
        </p:nvSpPr>
        <p:spPr>
          <a:xfrm>
            <a:off x="1076892" y="4271731"/>
            <a:ext cx="7526804" cy="461665"/>
          </a:xfrm>
          <a:prstGeom prst="rect">
            <a:avLst/>
          </a:prstGeom>
        </p:spPr>
        <p:txBody>
          <a:bodyPr wrap="none">
            <a:spAutoFit/>
          </a:bodyPr>
          <a:lstStyle/>
          <a:p>
            <a:pPr>
              <a:buClr>
                <a:schemeClr val="accent1"/>
              </a:buClr>
            </a:pPr>
            <a:r>
              <a:rPr lang="en-GB" b="1" dirty="0" smtClean="0">
                <a:solidFill>
                  <a:schemeClr val="accent1"/>
                </a:solidFill>
              </a:rPr>
              <a:t>3. </a:t>
            </a:r>
            <a:r>
              <a:rPr lang="en-GB" b="1" dirty="0" smtClean="0"/>
              <a:t>Register </a:t>
            </a:r>
            <a:r>
              <a:rPr lang="en-GB" b="1" dirty="0"/>
              <a:t>the system to the </a:t>
            </a:r>
            <a:r>
              <a:rPr lang="en-GB" b="1" dirty="0" err="1"/>
              <a:t>ParadoxMyHome</a:t>
            </a:r>
            <a:r>
              <a:rPr lang="en-GB" b="1" dirty="0"/>
              <a:t> DNS Server</a:t>
            </a:r>
          </a:p>
        </p:txBody>
      </p:sp>
      <p:sp>
        <p:nvSpPr>
          <p:cNvPr id="26" name="Rectangle 25"/>
          <p:cNvSpPr/>
          <p:nvPr/>
        </p:nvSpPr>
        <p:spPr>
          <a:xfrm>
            <a:off x="1076892" y="4969645"/>
            <a:ext cx="6853223" cy="461665"/>
          </a:xfrm>
          <a:prstGeom prst="rect">
            <a:avLst/>
          </a:prstGeom>
        </p:spPr>
        <p:txBody>
          <a:bodyPr wrap="none">
            <a:spAutoFit/>
          </a:bodyPr>
          <a:lstStyle/>
          <a:p>
            <a:pPr>
              <a:buClr>
                <a:schemeClr val="accent1"/>
              </a:buClr>
            </a:pPr>
            <a:r>
              <a:rPr lang="en-GB" b="1" dirty="0" smtClean="0">
                <a:solidFill>
                  <a:schemeClr val="accent1"/>
                </a:solidFill>
              </a:rPr>
              <a:t>4. </a:t>
            </a:r>
            <a:r>
              <a:rPr lang="en-GB" b="1" dirty="0" smtClean="0"/>
              <a:t>Add </a:t>
            </a:r>
            <a:r>
              <a:rPr lang="en-GB" b="1" dirty="0"/>
              <a:t>the HD77 camera to the </a:t>
            </a:r>
            <a:r>
              <a:rPr lang="en-GB" b="1" dirty="0" err="1"/>
              <a:t>ParadoxMyHome</a:t>
            </a:r>
            <a:r>
              <a:rPr lang="en-GB" b="1" dirty="0"/>
              <a:t> site</a:t>
            </a:r>
          </a:p>
        </p:txBody>
      </p:sp>
      <p:sp>
        <p:nvSpPr>
          <p:cNvPr id="31" name="Rectangle 30"/>
          <p:cNvSpPr/>
          <p:nvPr/>
        </p:nvSpPr>
        <p:spPr>
          <a:xfrm>
            <a:off x="1076892" y="5669959"/>
            <a:ext cx="5740482" cy="461665"/>
          </a:xfrm>
          <a:prstGeom prst="rect">
            <a:avLst/>
          </a:prstGeom>
        </p:spPr>
        <p:txBody>
          <a:bodyPr wrap="none">
            <a:spAutoFit/>
          </a:bodyPr>
          <a:lstStyle/>
          <a:p>
            <a:pPr>
              <a:buClr>
                <a:schemeClr val="accent1"/>
              </a:buClr>
            </a:pPr>
            <a:r>
              <a:rPr lang="en-GB" b="1" dirty="0" smtClean="0">
                <a:solidFill>
                  <a:schemeClr val="accent1"/>
                </a:solidFill>
              </a:rPr>
              <a:t>5. </a:t>
            </a:r>
            <a:r>
              <a:rPr lang="en-GB" b="1" dirty="0" smtClean="0"/>
              <a:t>Configure </a:t>
            </a:r>
            <a:r>
              <a:rPr lang="en-GB" b="1" dirty="0"/>
              <a:t>the HD77 network IP and ports</a:t>
            </a:r>
          </a:p>
        </p:txBody>
      </p:sp>
      <p:sp>
        <p:nvSpPr>
          <p:cNvPr id="36" name="Rectangle 35"/>
          <p:cNvSpPr/>
          <p:nvPr/>
        </p:nvSpPr>
        <p:spPr>
          <a:xfrm>
            <a:off x="1076892" y="6358159"/>
            <a:ext cx="6905993" cy="461665"/>
          </a:xfrm>
          <a:prstGeom prst="rect">
            <a:avLst/>
          </a:prstGeom>
        </p:spPr>
        <p:txBody>
          <a:bodyPr wrap="none">
            <a:spAutoFit/>
          </a:bodyPr>
          <a:lstStyle/>
          <a:p>
            <a:pPr>
              <a:buClr>
                <a:schemeClr val="accent1"/>
              </a:buClr>
            </a:pPr>
            <a:r>
              <a:rPr lang="en-GB" b="1" dirty="0" smtClean="0">
                <a:solidFill>
                  <a:schemeClr val="accent1"/>
                </a:solidFill>
              </a:rPr>
              <a:t>6. </a:t>
            </a:r>
            <a:r>
              <a:rPr lang="en-GB" b="1" dirty="0" smtClean="0"/>
              <a:t>Install </a:t>
            </a:r>
            <a:r>
              <a:rPr lang="en-GB" b="1" dirty="0"/>
              <a:t>the mobile application on your </a:t>
            </a:r>
            <a:r>
              <a:rPr lang="en-GB" b="1" dirty="0" err="1"/>
              <a:t>SmartPhone</a:t>
            </a:r>
            <a:endParaRPr lang="en-GB" b="1" dirty="0"/>
          </a:p>
        </p:txBody>
      </p:sp>
      <p:sp>
        <p:nvSpPr>
          <p:cNvPr id="41" name="Rectangle 40"/>
          <p:cNvSpPr/>
          <p:nvPr/>
        </p:nvSpPr>
        <p:spPr>
          <a:xfrm>
            <a:off x="1076892" y="7062103"/>
            <a:ext cx="7727372" cy="461665"/>
          </a:xfrm>
          <a:prstGeom prst="rect">
            <a:avLst/>
          </a:prstGeom>
        </p:spPr>
        <p:txBody>
          <a:bodyPr wrap="none">
            <a:spAutoFit/>
          </a:bodyPr>
          <a:lstStyle/>
          <a:p>
            <a:pPr>
              <a:buClr>
                <a:schemeClr val="accent1"/>
              </a:buClr>
            </a:pPr>
            <a:r>
              <a:rPr lang="en-GB" b="1" dirty="0" smtClean="0">
                <a:solidFill>
                  <a:schemeClr val="accent1"/>
                </a:solidFill>
              </a:rPr>
              <a:t>7. </a:t>
            </a:r>
            <a:r>
              <a:rPr lang="en-GB" b="1" dirty="0" smtClean="0"/>
              <a:t>Use </a:t>
            </a:r>
            <a:r>
              <a:rPr lang="en-GB" b="1" dirty="0"/>
              <a:t>your </a:t>
            </a:r>
            <a:r>
              <a:rPr lang="en-GB" b="1" dirty="0" err="1"/>
              <a:t>SmartPhone</a:t>
            </a:r>
            <a:r>
              <a:rPr lang="en-GB" b="1" dirty="0"/>
              <a:t> to view and interact with the HD77</a:t>
            </a:r>
          </a:p>
        </p:txBody>
      </p:sp>
      <p:sp>
        <p:nvSpPr>
          <p:cNvPr id="42" name="Rectangle 41"/>
          <p:cNvSpPr/>
          <p:nvPr/>
        </p:nvSpPr>
        <p:spPr>
          <a:xfrm>
            <a:off x="518592" y="1967706"/>
            <a:ext cx="2477217" cy="671851"/>
          </a:xfrm>
          <a:prstGeom prst="rect">
            <a:avLst/>
          </a:prstGeom>
        </p:spPr>
        <p:txBody>
          <a:bodyPr wrap="none">
            <a:spAutoFit/>
          </a:bodyPr>
          <a:lstStyle/>
          <a:p>
            <a:pPr>
              <a:lnSpc>
                <a:spcPct val="150000"/>
              </a:lnSpc>
              <a:defRPr/>
            </a:pPr>
            <a:r>
              <a:rPr lang="en-US" sz="2800" b="1" dirty="0">
                <a:solidFill>
                  <a:schemeClr val="accent1"/>
                </a:solidFill>
                <a:cs typeface="HelveticaNeueLT Std Lt"/>
              </a:rPr>
              <a:t>In just 7 steps…</a:t>
            </a:r>
          </a:p>
        </p:txBody>
      </p:sp>
    </p:spTree>
    <p:extLst>
      <p:ext uri="{BB962C8B-B14F-4D97-AF65-F5344CB8AC3E}">
        <p14:creationId xmlns:p14="http://schemas.microsoft.com/office/powerpoint/2010/main" val="2721033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75585" y="3110706"/>
            <a:ext cx="8112221" cy="1754326"/>
          </a:xfrm>
          <a:prstGeom prst="rect">
            <a:avLst/>
          </a:prstGeom>
        </p:spPr>
        <p:txBody>
          <a:bodyPr wrap="none">
            <a:spAutoFit/>
          </a:bodyPr>
          <a:lstStyle/>
          <a:p>
            <a:r>
              <a:rPr lang="fr-CA" sz="5400" b="1" dirty="0">
                <a:solidFill>
                  <a:schemeClr val="accent1"/>
                </a:solidFill>
                <a:cs typeface="Metric Light"/>
              </a:rPr>
              <a:t>Compatible </a:t>
            </a:r>
            <a:r>
              <a:rPr lang="fr-CA" sz="5400" b="1" dirty="0" smtClean="0">
                <a:solidFill>
                  <a:schemeClr val="accent1"/>
                </a:solidFill>
                <a:cs typeface="Metric Light"/>
              </a:rPr>
              <a:t>Paradox </a:t>
            </a:r>
            <a:r>
              <a:rPr lang="fr-CA" sz="5400" b="1" dirty="0" err="1" smtClean="0">
                <a:solidFill>
                  <a:schemeClr val="accent1"/>
                </a:solidFill>
                <a:cs typeface="Metric Light"/>
              </a:rPr>
              <a:t>InSight</a:t>
            </a:r>
            <a:endParaRPr lang="fr-CA" sz="5400" b="1" dirty="0" smtClean="0">
              <a:solidFill>
                <a:schemeClr val="accent1"/>
              </a:solidFill>
              <a:cs typeface="Metric Light"/>
            </a:endParaRPr>
          </a:p>
          <a:p>
            <a:pPr algn="ctr"/>
            <a:r>
              <a:rPr lang="fr-CA" sz="5400" b="1" dirty="0" smtClean="0">
                <a:solidFill>
                  <a:schemeClr val="accent1"/>
                </a:solidFill>
                <a:cs typeface="Metric Light"/>
              </a:rPr>
              <a:t> </a:t>
            </a:r>
            <a:r>
              <a:rPr lang="fr-CA" sz="5400" b="1" dirty="0">
                <a:solidFill>
                  <a:schemeClr val="accent1"/>
                </a:solidFill>
                <a:cs typeface="Metric Light"/>
              </a:rPr>
              <a:t>Components</a:t>
            </a:r>
            <a:endParaRPr lang="en-US" sz="5400" b="1" dirty="0">
              <a:solidFill>
                <a:schemeClr val="accent1"/>
              </a:solidFill>
              <a:cs typeface="Metric Light"/>
            </a:endParaRPr>
          </a:p>
        </p:txBody>
      </p:sp>
    </p:spTree>
    <p:extLst>
      <p:ext uri="{BB962C8B-B14F-4D97-AF65-F5344CB8AC3E}">
        <p14:creationId xmlns:p14="http://schemas.microsoft.com/office/powerpoint/2010/main" val="21455626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Title 3"/>
          <p:cNvSpPr txBox="1">
            <a:spLocks/>
          </p:cNvSpPr>
          <p:nvPr/>
        </p:nvSpPr>
        <p:spPr>
          <a:xfrm>
            <a:off x="481806" y="7530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GB"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Compatible Paradox Components</a:t>
            </a:r>
            <a:endParaRPr lang="en-US" sz="5400" b="1" dirty="0">
              <a:solidFill>
                <a:srgbClr val="473931"/>
              </a:solidFill>
            </a:endParaRPr>
          </a:p>
        </p:txBody>
      </p:sp>
      <p:grpSp>
        <p:nvGrpSpPr>
          <p:cNvPr id="3" name="Group 2"/>
          <p:cNvGrpSpPr/>
          <p:nvPr/>
        </p:nvGrpSpPr>
        <p:grpSpPr>
          <a:xfrm>
            <a:off x="1277196" y="2272506"/>
            <a:ext cx="3395610" cy="5345057"/>
            <a:chOff x="1076892" y="2272506"/>
            <a:chExt cx="3395610" cy="5345057"/>
          </a:xfrm>
        </p:grpSpPr>
        <p:sp>
          <p:nvSpPr>
            <p:cNvPr id="11" name="Rectangle 10"/>
            <p:cNvSpPr/>
            <p:nvPr/>
          </p:nvSpPr>
          <p:spPr>
            <a:xfrm>
              <a:off x="1076892" y="2272506"/>
              <a:ext cx="2655150" cy="461665"/>
            </a:xfrm>
            <a:prstGeom prst="rect">
              <a:avLst/>
            </a:prstGeom>
          </p:spPr>
          <p:txBody>
            <a:bodyPr wrap="none">
              <a:spAutoFit/>
            </a:bodyPr>
            <a:lstStyle/>
            <a:p>
              <a:pPr>
                <a:buClr>
                  <a:schemeClr val="accent1"/>
                </a:buClr>
              </a:pPr>
              <a:r>
                <a:rPr lang="en-US" b="1" dirty="0"/>
                <a:t>GPRS / IP Receivers</a:t>
              </a:r>
            </a:p>
          </p:txBody>
        </p:sp>
        <p:sp>
          <p:nvSpPr>
            <p:cNvPr id="16" name="Rectangle 15"/>
            <p:cNvSpPr/>
            <p:nvPr/>
          </p:nvSpPr>
          <p:spPr>
            <a:xfrm>
              <a:off x="1076892" y="2964217"/>
              <a:ext cx="3395610" cy="461665"/>
            </a:xfrm>
            <a:prstGeom prst="rect">
              <a:avLst/>
            </a:prstGeom>
          </p:spPr>
          <p:txBody>
            <a:bodyPr wrap="none">
              <a:spAutoFit/>
            </a:bodyPr>
            <a:lstStyle/>
            <a:p>
              <a:pPr>
                <a:buClr>
                  <a:schemeClr val="accent1"/>
                </a:buClr>
              </a:pPr>
              <a:r>
                <a:rPr lang="en-US" b="1" dirty="0"/>
                <a:t>Communication Modules</a:t>
              </a:r>
            </a:p>
          </p:txBody>
        </p:sp>
        <p:sp>
          <p:nvSpPr>
            <p:cNvPr id="21" name="Rectangle 20"/>
            <p:cNvSpPr/>
            <p:nvPr/>
          </p:nvSpPr>
          <p:spPr>
            <a:xfrm>
              <a:off x="1076892" y="3668161"/>
              <a:ext cx="2877904" cy="461665"/>
            </a:xfrm>
            <a:prstGeom prst="rect">
              <a:avLst/>
            </a:prstGeom>
          </p:spPr>
          <p:txBody>
            <a:bodyPr wrap="none">
              <a:spAutoFit/>
            </a:bodyPr>
            <a:lstStyle/>
            <a:p>
              <a:pPr>
                <a:buClr>
                  <a:schemeClr val="accent1"/>
                </a:buClr>
              </a:pPr>
              <a:r>
                <a:rPr lang="en-US" b="1" dirty="0"/>
                <a:t>Touchpads / Keypads</a:t>
              </a:r>
            </a:p>
          </p:txBody>
        </p:sp>
        <p:sp>
          <p:nvSpPr>
            <p:cNvPr id="26" name="Rectangle 25"/>
            <p:cNvSpPr/>
            <p:nvPr/>
          </p:nvSpPr>
          <p:spPr>
            <a:xfrm>
              <a:off x="1076892" y="4366075"/>
              <a:ext cx="2042290" cy="461665"/>
            </a:xfrm>
            <a:prstGeom prst="rect">
              <a:avLst/>
            </a:prstGeom>
          </p:spPr>
          <p:txBody>
            <a:bodyPr wrap="none">
              <a:spAutoFit/>
            </a:bodyPr>
            <a:lstStyle/>
            <a:p>
              <a:pPr>
                <a:buClr>
                  <a:schemeClr val="accent1"/>
                </a:buClr>
              </a:pPr>
              <a:r>
                <a:rPr lang="en-US" b="1" dirty="0"/>
                <a:t>Access Control</a:t>
              </a:r>
            </a:p>
          </p:txBody>
        </p:sp>
        <p:sp>
          <p:nvSpPr>
            <p:cNvPr id="31" name="Rectangle 30"/>
            <p:cNvSpPr/>
            <p:nvPr/>
          </p:nvSpPr>
          <p:spPr>
            <a:xfrm>
              <a:off x="1076892" y="5066389"/>
              <a:ext cx="2186111" cy="461665"/>
            </a:xfrm>
            <a:prstGeom prst="rect">
              <a:avLst/>
            </a:prstGeom>
          </p:spPr>
          <p:txBody>
            <a:bodyPr wrap="none">
              <a:spAutoFit/>
            </a:bodyPr>
            <a:lstStyle/>
            <a:p>
              <a:pPr>
                <a:buClr>
                  <a:schemeClr val="accent1"/>
                </a:buClr>
              </a:pPr>
              <a:r>
                <a:rPr lang="en-US" b="1" dirty="0"/>
                <a:t>Zone Expansion</a:t>
              </a:r>
            </a:p>
          </p:txBody>
        </p:sp>
        <p:sp>
          <p:nvSpPr>
            <p:cNvPr id="36" name="Rectangle 35"/>
            <p:cNvSpPr/>
            <p:nvPr/>
          </p:nvSpPr>
          <p:spPr>
            <a:xfrm>
              <a:off x="1076892" y="5754589"/>
              <a:ext cx="2433808" cy="461665"/>
            </a:xfrm>
            <a:prstGeom prst="rect">
              <a:avLst/>
            </a:prstGeom>
          </p:spPr>
          <p:txBody>
            <a:bodyPr wrap="none">
              <a:spAutoFit/>
            </a:bodyPr>
            <a:lstStyle/>
            <a:p>
              <a:pPr>
                <a:buClr>
                  <a:schemeClr val="accent1"/>
                </a:buClr>
              </a:pPr>
              <a:r>
                <a:rPr lang="en-US" b="1" dirty="0"/>
                <a:t>Motion Detectors</a:t>
              </a:r>
            </a:p>
          </p:txBody>
        </p:sp>
        <p:sp>
          <p:nvSpPr>
            <p:cNvPr id="41" name="Rectangle 40"/>
            <p:cNvSpPr/>
            <p:nvPr/>
          </p:nvSpPr>
          <p:spPr>
            <a:xfrm>
              <a:off x="1076892" y="6458533"/>
              <a:ext cx="2932406" cy="461665"/>
            </a:xfrm>
            <a:prstGeom prst="rect">
              <a:avLst/>
            </a:prstGeom>
          </p:spPr>
          <p:txBody>
            <a:bodyPr wrap="none">
              <a:spAutoFit/>
            </a:bodyPr>
            <a:lstStyle/>
            <a:p>
              <a:pPr>
                <a:buClr>
                  <a:schemeClr val="accent1"/>
                </a:buClr>
              </a:pPr>
              <a:r>
                <a:rPr lang="en-US" b="1" dirty="0"/>
                <a:t>Wireless components</a:t>
              </a:r>
            </a:p>
          </p:txBody>
        </p:sp>
        <p:sp>
          <p:nvSpPr>
            <p:cNvPr id="46" name="Rectangle 45"/>
            <p:cNvSpPr/>
            <p:nvPr/>
          </p:nvSpPr>
          <p:spPr>
            <a:xfrm>
              <a:off x="1076892" y="7155898"/>
              <a:ext cx="1657826" cy="461665"/>
            </a:xfrm>
            <a:prstGeom prst="rect">
              <a:avLst/>
            </a:prstGeom>
          </p:spPr>
          <p:txBody>
            <a:bodyPr wrap="none">
              <a:spAutoFit/>
            </a:bodyPr>
            <a:lstStyle/>
            <a:p>
              <a:pPr>
                <a:buClr>
                  <a:schemeClr val="accent1"/>
                </a:buClr>
              </a:pPr>
              <a:r>
                <a:rPr lang="en-US" b="1" dirty="0"/>
                <a:t>Accessories</a:t>
              </a:r>
            </a:p>
          </p:txBody>
        </p:sp>
      </p:grpSp>
      <p:grpSp>
        <p:nvGrpSpPr>
          <p:cNvPr id="2" name="Group 1"/>
          <p:cNvGrpSpPr/>
          <p:nvPr/>
        </p:nvGrpSpPr>
        <p:grpSpPr>
          <a:xfrm>
            <a:off x="772092" y="2348706"/>
            <a:ext cx="304800" cy="5178368"/>
            <a:chOff x="5782470" y="2362994"/>
            <a:chExt cx="304800" cy="5178368"/>
          </a:xfrm>
        </p:grpSpPr>
        <p:sp>
          <p:nvSpPr>
            <p:cNvPr id="48" name="Striped Right Arrow 47"/>
            <p:cNvSpPr/>
            <p:nvPr/>
          </p:nvSpPr>
          <p:spPr>
            <a:xfrm>
              <a:off x="5782470" y="2362994"/>
              <a:ext cx="304800" cy="309265"/>
            </a:xfrm>
            <a:prstGeom prst="strip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Striped Right Arrow 48"/>
            <p:cNvSpPr/>
            <p:nvPr/>
          </p:nvSpPr>
          <p:spPr>
            <a:xfrm>
              <a:off x="5782470" y="3048530"/>
              <a:ext cx="304800" cy="309265"/>
            </a:xfrm>
            <a:prstGeom prst="strip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Striped Right Arrow 49"/>
            <p:cNvSpPr/>
            <p:nvPr/>
          </p:nvSpPr>
          <p:spPr>
            <a:xfrm>
              <a:off x="5782470" y="3752474"/>
              <a:ext cx="304800" cy="309265"/>
            </a:xfrm>
            <a:prstGeom prst="strip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Striped Right Arrow 50"/>
            <p:cNvSpPr/>
            <p:nvPr/>
          </p:nvSpPr>
          <p:spPr>
            <a:xfrm>
              <a:off x="5782470" y="4442274"/>
              <a:ext cx="304800" cy="309265"/>
            </a:xfrm>
            <a:prstGeom prst="strip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Striped Right Arrow 51"/>
            <p:cNvSpPr/>
            <p:nvPr/>
          </p:nvSpPr>
          <p:spPr>
            <a:xfrm>
              <a:off x="5782470" y="5150702"/>
              <a:ext cx="304800" cy="309265"/>
            </a:xfrm>
            <a:prstGeom prst="strip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Striped Right Arrow 52"/>
            <p:cNvSpPr/>
            <p:nvPr/>
          </p:nvSpPr>
          <p:spPr>
            <a:xfrm>
              <a:off x="5782470" y="5837628"/>
              <a:ext cx="304800" cy="309265"/>
            </a:xfrm>
            <a:prstGeom prst="strip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Striped Right Arrow 53"/>
            <p:cNvSpPr/>
            <p:nvPr/>
          </p:nvSpPr>
          <p:spPr>
            <a:xfrm>
              <a:off x="5782470" y="6534732"/>
              <a:ext cx="304800" cy="309265"/>
            </a:xfrm>
            <a:prstGeom prst="strip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Striped Right Arrow 54"/>
            <p:cNvSpPr/>
            <p:nvPr/>
          </p:nvSpPr>
          <p:spPr>
            <a:xfrm>
              <a:off x="5782470" y="7232097"/>
              <a:ext cx="304800" cy="309265"/>
            </a:xfrm>
            <a:prstGeom prst="strip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2249541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lvl="0" indent="0">
              <a:buClr>
                <a:schemeClr val="accent1"/>
              </a:buClr>
              <a:buNone/>
            </a:pPr>
            <a:r>
              <a:rPr lang="en-US" sz="3200" b="1" dirty="0" smtClean="0">
                <a:solidFill>
                  <a:schemeClr val="accent1"/>
                </a:solidFill>
              </a:rPr>
              <a:t>Compatible </a:t>
            </a:r>
            <a:r>
              <a:rPr lang="en-US" sz="3200" b="1" dirty="0">
                <a:solidFill>
                  <a:schemeClr val="accent1"/>
                </a:solidFill>
              </a:rPr>
              <a:t>Communication </a:t>
            </a:r>
            <a:r>
              <a:rPr lang="en-US" sz="3200" b="1" dirty="0" smtClean="0">
                <a:solidFill>
                  <a:schemeClr val="accent1"/>
                </a:solidFill>
              </a:rPr>
              <a:t>modules</a:t>
            </a:r>
          </a:p>
          <a:p>
            <a:pPr marL="0" lvl="0" indent="0">
              <a:buClr>
                <a:schemeClr val="accent1"/>
              </a:buClr>
              <a:buNone/>
            </a:pPr>
            <a:endParaRPr lang="en-US" sz="2800" dirty="0">
              <a:solidFill>
                <a:schemeClr val="accent1"/>
              </a:solidFill>
            </a:endParaRPr>
          </a:p>
          <a:p>
            <a:pPr>
              <a:buClr>
                <a:schemeClr val="tx2"/>
              </a:buClr>
            </a:pPr>
            <a:r>
              <a:rPr lang="en-US" sz="2400" dirty="0"/>
              <a:t>VDMP3: Plug-in Voice </a:t>
            </a:r>
            <a:r>
              <a:rPr lang="en-US" sz="2400" dirty="0" smtClean="0"/>
              <a:t>Module</a:t>
            </a:r>
          </a:p>
          <a:p>
            <a:pPr marL="0" indent="0">
              <a:buClr>
                <a:schemeClr val="tx2"/>
              </a:buClr>
              <a:buNone/>
            </a:pPr>
            <a:endParaRPr lang="en-US" sz="2400" dirty="0"/>
          </a:p>
          <a:p>
            <a:pPr>
              <a:buClr>
                <a:schemeClr val="tx2"/>
              </a:buClr>
            </a:pPr>
            <a:r>
              <a:rPr lang="fr-CA" sz="2400" dirty="0"/>
              <a:t>PCS250: Using cellular networks, the PCS250 reports to </a:t>
            </a:r>
          </a:p>
          <a:p>
            <a:pPr marL="0" indent="0">
              <a:buClr>
                <a:schemeClr val="tx2"/>
              </a:buClr>
              <a:buNone/>
            </a:pPr>
            <a:r>
              <a:rPr lang="fr-CA" sz="2400" dirty="0" smtClean="0"/>
              <a:t>       the </a:t>
            </a:r>
            <a:r>
              <a:rPr lang="fr-CA" sz="2400" dirty="0"/>
              <a:t>monitoring </a:t>
            </a:r>
            <a:r>
              <a:rPr lang="fr-CA" sz="2400" dirty="0" smtClean="0"/>
              <a:t>stations </a:t>
            </a:r>
            <a:r>
              <a:rPr lang="fr-CA" sz="2400" dirty="0"/>
              <a:t>automation software via two channels (GPRS / GSM</a:t>
            </a:r>
            <a:r>
              <a:rPr lang="fr-CA" sz="2400" dirty="0" smtClean="0"/>
              <a:t>)</a:t>
            </a:r>
          </a:p>
          <a:p>
            <a:pPr marL="0" indent="0">
              <a:buClr>
                <a:schemeClr val="tx2"/>
              </a:buClr>
              <a:buNone/>
            </a:pPr>
            <a:endParaRPr lang="en-US" sz="2400" dirty="0" smtClean="0"/>
          </a:p>
          <a:p>
            <a:pPr>
              <a:buClr>
                <a:schemeClr val="tx2"/>
              </a:buClr>
            </a:pPr>
            <a:r>
              <a:rPr lang="en-US" sz="2400" dirty="0" smtClean="0"/>
              <a:t>PCS250G</a:t>
            </a:r>
            <a:r>
              <a:rPr lang="en-US" sz="2400" dirty="0"/>
              <a:t>: Cellular – IP / GPRS PC Receiver Software enables Paradox systems to be continuously monitored, and reliably connected at all </a:t>
            </a:r>
            <a:r>
              <a:rPr lang="en-US" sz="2400" dirty="0" smtClean="0"/>
              <a:t>times</a:t>
            </a:r>
            <a:endParaRPr lang="en-US" sz="2400" dirty="0"/>
          </a:p>
          <a:p>
            <a:pPr marL="0" indent="0">
              <a:buClr>
                <a:schemeClr val="tx2"/>
              </a:buClr>
              <a:buNone/>
            </a:pPr>
            <a:endParaRPr lang="en-US" sz="2000" dirty="0"/>
          </a:p>
        </p:txBody>
      </p:sp>
      <p:sp>
        <p:nvSpPr>
          <p:cNvPr id="6" name="Title 3"/>
          <p:cNvSpPr txBox="1">
            <a:spLocks/>
          </p:cNvSpPr>
          <p:nvPr/>
        </p:nvSpPr>
        <p:spPr>
          <a:xfrm>
            <a:off x="481806"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GB"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Compatible Paradox Components</a:t>
            </a:r>
            <a:endParaRPr lang="en-US" sz="5400" b="1" dirty="0">
              <a:solidFill>
                <a:srgbClr val="473931"/>
              </a:solidFill>
            </a:endParaRPr>
          </a:p>
        </p:txBody>
      </p:sp>
    </p:spTree>
    <p:extLst>
      <p:ext uri="{BB962C8B-B14F-4D97-AF65-F5344CB8AC3E}">
        <p14:creationId xmlns:p14="http://schemas.microsoft.com/office/powerpoint/2010/main" val="20288106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lvl="0" indent="0">
              <a:buClr>
                <a:schemeClr val="accent1"/>
              </a:buClr>
              <a:buNone/>
            </a:pPr>
            <a:r>
              <a:rPr lang="en-US" sz="2800" b="1" dirty="0">
                <a:solidFill>
                  <a:schemeClr val="accent1"/>
                </a:solidFill>
              </a:rPr>
              <a:t>Keypads</a:t>
            </a:r>
          </a:p>
          <a:p>
            <a:pPr>
              <a:buClr>
                <a:srgbClr val="9DC431"/>
              </a:buClr>
            </a:pPr>
            <a:r>
              <a:rPr lang="en-US" sz="2400" dirty="0"/>
              <a:t>TM50: Intuitive Touchscreen</a:t>
            </a:r>
          </a:p>
          <a:p>
            <a:pPr>
              <a:buClr>
                <a:srgbClr val="9DC431"/>
              </a:buClr>
            </a:pPr>
            <a:r>
              <a:rPr lang="en-US" sz="2400" dirty="0"/>
              <a:t>K656: Touch Sense Keypad</a:t>
            </a:r>
          </a:p>
          <a:p>
            <a:pPr>
              <a:buClr>
                <a:srgbClr val="9DC431"/>
              </a:buClr>
            </a:pPr>
            <a:r>
              <a:rPr lang="en-US" sz="2400" dirty="0"/>
              <a:t>K641+: 32-Character Blue LCD Keypad (EN)</a:t>
            </a:r>
          </a:p>
          <a:p>
            <a:pPr>
              <a:buClr>
                <a:srgbClr val="9DC431"/>
              </a:buClr>
            </a:pPr>
            <a:r>
              <a:rPr lang="en-US" sz="2400" dirty="0"/>
              <a:t>K641: 32-Character Blue LCD Keypad</a:t>
            </a:r>
          </a:p>
          <a:p>
            <a:pPr>
              <a:buClr>
                <a:srgbClr val="9DC431"/>
              </a:buClr>
            </a:pPr>
            <a:r>
              <a:rPr lang="en-US" sz="2400" dirty="0"/>
              <a:t>K641R: 32-Character Blue LCD Keypad with Integrated Card Reader</a:t>
            </a:r>
          </a:p>
          <a:p>
            <a:pPr>
              <a:buClr>
                <a:srgbClr val="9DC431"/>
              </a:buClr>
            </a:pPr>
            <a:r>
              <a:rPr lang="en-US" sz="2400" dirty="0"/>
              <a:t>K641LX: 32-Caracter Blue LCD keypad with built-in transceiver</a:t>
            </a:r>
          </a:p>
          <a:p>
            <a:pPr marL="0" lvl="0" indent="0">
              <a:buClr>
                <a:srgbClr val="9DC431"/>
              </a:buClr>
              <a:buNone/>
            </a:pPr>
            <a:endParaRPr lang="en-US" sz="2400" dirty="0" smtClean="0">
              <a:solidFill>
                <a:schemeClr val="accent1"/>
              </a:solidFill>
            </a:endParaRPr>
          </a:p>
          <a:p>
            <a:pPr marL="0" lvl="0" indent="0">
              <a:buClr>
                <a:schemeClr val="accent1"/>
              </a:buClr>
              <a:buNone/>
            </a:pPr>
            <a:r>
              <a:rPr lang="en-US" sz="2800" b="1" dirty="0" smtClean="0">
                <a:solidFill>
                  <a:schemeClr val="accent1"/>
                </a:solidFill>
              </a:rPr>
              <a:t>Access </a:t>
            </a:r>
            <a:r>
              <a:rPr lang="en-US" sz="2800" b="1" dirty="0">
                <a:solidFill>
                  <a:schemeClr val="accent1"/>
                </a:solidFill>
              </a:rPr>
              <a:t>Control Modules</a:t>
            </a:r>
          </a:p>
          <a:p>
            <a:pPr>
              <a:buClr>
                <a:srgbClr val="9DC431"/>
              </a:buClr>
            </a:pPr>
            <a:r>
              <a:rPr lang="en-US" sz="2400" dirty="0"/>
              <a:t>ACM12: 4-Wire Access Control Module</a:t>
            </a:r>
          </a:p>
          <a:p>
            <a:pPr>
              <a:buClr>
                <a:srgbClr val="9DC431"/>
              </a:buClr>
            </a:pPr>
            <a:r>
              <a:rPr lang="en-US" sz="2400" dirty="0"/>
              <a:t>R910*: 4-Wire Proximity Card Reader</a:t>
            </a:r>
          </a:p>
          <a:p>
            <a:pPr>
              <a:buClr>
                <a:srgbClr val="9DC431"/>
              </a:buClr>
            </a:pPr>
            <a:r>
              <a:rPr lang="en-US" sz="2400" dirty="0"/>
              <a:t>R915*: 4-Wire Proximity Card Reader / Keypad</a:t>
            </a:r>
          </a:p>
          <a:p>
            <a:pPr>
              <a:buClr>
                <a:schemeClr val="accent1"/>
              </a:buClr>
              <a:buFont typeface="Wingdings" panose="05000000000000000000" pitchFamily="2" charset="2"/>
              <a:buChar char="§"/>
            </a:pPr>
            <a:endParaRPr lang="en-US" sz="2400" dirty="0"/>
          </a:p>
          <a:p>
            <a:pPr>
              <a:buFont typeface="Wingdings 3" pitchFamily="18" charset="2"/>
              <a:buChar char="ê"/>
            </a:pPr>
            <a:endParaRPr lang="en-US" sz="2400" dirty="0"/>
          </a:p>
        </p:txBody>
      </p:sp>
      <p:sp>
        <p:nvSpPr>
          <p:cNvPr id="6" name="Title 3"/>
          <p:cNvSpPr txBox="1">
            <a:spLocks/>
          </p:cNvSpPr>
          <p:nvPr/>
        </p:nvSpPr>
        <p:spPr>
          <a:xfrm>
            <a:off x="481806"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GB"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Compatible Paradox Components</a:t>
            </a:r>
            <a:endParaRPr lang="en-US" sz="5400" b="1" dirty="0">
              <a:solidFill>
                <a:srgbClr val="473931"/>
              </a:solidFill>
            </a:endParaRPr>
          </a:p>
        </p:txBody>
      </p:sp>
    </p:spTree>
    <p:extLst>
      <p:ext uri="{BB962C8B-B14F-4D97-AF65-F5344CB8AC3E}">
        <p14:creationId xmlns:p14="http://schemas.microsoft.com/office/powerpoint/2010/main" val="31140336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lvl="0" indent="0">
              <a:buNone/>
            </a:pPr>
            <a:r>
              <a:rPr lang="en-US" sz="2800" b="1" dirty="0">
                <a:solidFill>
                  <a:schemeClr val="accent1"/>
                </a:solidFill>
              </a:rPr>
              <a:t>Zone Expansion &amp; Door Contact Modules</a:t>
            </a:r>
          </a:p>
          <a:p>
            <a:pPr marL="534395" indent="-457128">
              <a:buClr>
                <a:srgbClr val="9DC431"/>
              </a:buClr>
            </a:pPr>
            <a:r>
              <a:rPr lang="en-US" sz="2400" dirty="0"/>
              <a:t>ZC1: Door Contact Module</a:t>
            </a:r>
          </a:p>
          <a:p>
            <a:pPr marL="534395" indent="-457128">
              <a:buClr>
                <a:srgbClr val="9DC431"/>
              </a:buClr>
            </a:pPr>
            <a:r>
              <a:rPr lang="en-US" sz="2400" dirty="0"/>
              <a:t>ZX1: 1-Zone Expansion Module</a:t>
            </a:r>
          </a:p>
          <a:p>
            <a:pPr marL="534395" indent="-457128">
              <a:buClr>
                <a:srgbClr val="9DC431"/>
              </a:buClr>
            </a:pPr>
            <a:r>
              <a:rPr lang="en-US" sz="2400" dirty="0"/>
              <a:t>ZX4: 4-Zone Expansion Module</a:t>
            </a:r>
          </a:p>
          <a:p>
            <a:pPr marL="534395" indent="-457128">
              <a:buClr>
                <a:srgbClr val="9DC431"/>
              </a:buClr>
            </a:pPr>
            <a:r>
              <a:rPr lang="en-US" sz="2400" dirty="0"/>
              <a:t>ZX8: 8-Zone Expansion Module</a:t>
            </a:r>
          </a:p>
          <a:p>
            <a:pPr marL="534395" indent="-457128">
              <a:buClr>
                <a:srgbClr val="9DC431"/>
              </a:buClr>
            </a:pPr>
            <a:r>
              <a:rPr lang="en-US" sz="2400" dirty="0"/>
              <a:t>ZX8D: 8-Zone Expansion Module</a:t>
            </a:r>
          </a:p>
          <a:p>
            <a:pPr marL="534395" indent="-457128">
              <a:buClr>
                <a:srgbClr val="9DC431"/>
              </a:buClr>
            </a:pPr>
            <a:r>
              <a:rPr lang="en-US" sz="2400" dirty="0"/>
              <a:t>ZX16D: 16-Zone Expansion Module</a:t>
            </a:r>
          </a:p>
          <a:p>
            <a:pPr marL="534395" indent="-457128">
              <a:buClr>
                <a:srgbClr val="9DC431"/>
              </a:buClr>
            </a:pPr>
            <a:r>
              <a:rPr lang="en-US" sz="2400" dirty="0"/>
              <a:t>ZX32D: 32-Zone Expansion Module</a:t>
            </a:r>
          </a:p>
          <a:p>
            <a:pPr marL="534395" indent="-457128">
              <a:buClr>
                <a:srgbClr val="9DC431"/>
              </a:buClr>
            </a:pPr>
            <a:r>
              <a:rPr lang="en-US" sz="2400" dirty="0"/>
              <a:t>RTX3: Wireless Expansion Module</a:t>
            </a:r>
          </a:p>
          <a:p>
            <a:pPr marL="1075942" lvl="1" indent="-457128">
              <a:buFont typeface="Wingdings 3" pitchFamily="18" charset="2"/>
              <a:buChar char="ê"/>
            </a:pPr>
            <a:endParaRPr lang="fr-CA" sz="2400" dirty="0"/>
          </a:p>
          <a:p>
            <a:pPr>
              <a:buNone/>
            </a:pPr>
            <a:r>
              <a:rPr lang="fr-CA" sz="2400" dirty="0" smtClean="0"/>
              <a:t>ZX8D</a:t>
            </a:r>
            <a:r>
              <a:rPr lang="fr-CA" sz="2400" dirty="0"/>
              <a:t>, ZX16D and ZX32D Support 35m DIN Rail </a:t>
            </a:r>
            <a:r>
              <a:rPr lang="fr-CA" sz="2400" dirty="0" err="1" smtClean="0"/>
              <a:t>mounting</a:t>
            </a:r>
            <a:r>
              <a:rPr lang="fr-CA" sz="2400" dirty="0" smtClean="0"/>
              <a:t> </a:t>
            </a:r>
            <a:r>
              <a:rPr lang="fr-CA" sz="2400" dirty="0" err="1"/>
              <a:t>with</a:t>
            </a:r>
            <a:r>
              <a:rPr lang="fr-CA" sz="2400" dirty="0"/>
              <a:t> </a:t>
            </a:r>
            <a:r>
              <a:rPr lang="fr-CA" sz="2400" dirty="0" err="1" smtClean="0"/>
              <a:t>removable</a:t>
            </a:r>
            <a:r>
              <a:rPr lang="fr-CA" sz="2400" dirty="0"/>
              <a:t> </a:t>
            </a:r>
            <a:r>
              <a:rPr lang="fr-CA" sz="2400" dirty="0" err="1" smtClean="0"/>
              <a:t>terminals</a:t>
            </a:r>
            <a:endParaRPr lang="en-US" sz="2400" dirty="0"/>
          </a:p>
        </p:txBody>
      </p:sp>
      <p:sp>
        <p:nvSpPr>
          <p:cNvPr id="6" name="Title 3"/>
          <p:cNvSpPr txBox="1">
            <a:spLocks/>
          </p:cNvSpPr>
          <p:nvPr/>
        </p:nvSpPr>
        <p:spPr>
          <a:xfrm>
            <a:off x="481806"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GB"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Compatible Paradox Components</a:t>
            </a:r>
            <a:endParaRPr lang="en-US" sz="5400" b="1" dirty="0">
              <a:solidFill>
                <a:srgbClr val="473931"/>
              </a:solidFill>
            </a:endParaRPr>
          </a:p>
        </p:txBody>
      </p:sp>
    </p:spTree>
    <p:extLst>
      <p:ext uri="{BB962C8B-B14F-4D97-AF65-F5344CB8AC3E}">
        <p14:creationId xmlns:p14="http://schemas.microsoft.com/office/powerpoint/2010/main" val="21711208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lvl="0" indent="0">
              <a:buNone/>
            </a:pPr>
            <a:r>
              <a:rPr lang="en-US" sz="2800" b="1" dirty="0">
                <a:solidFill>
                  <a:schemeClr val="accent1"/>
                </a:solidFill>
              </a:rPr>
              <a:t>Digital Motion Detectors</a:t>
            </a:r>
          </a:p>
          <a:p>
            <a:pPr>
              <a:buClr>
                <a:srgbClr val="9DC431"/>
              </a:buClr>
            </a:pPr>
            <a:r>
              <a:rPr lang="en-US" sz="2400" dirty="0"/>
              <a:t>NVX80: Motion Detector with Anti-Mask and </a:t>
            </a:r>
            <a:r>
              <a:rPr lang="en-US" sz="2400" dirty="0" err="1"/>
              <a:t>SeeTrue</a:t>
            </a:r>
            <a:r>
              <a:rPr lang="en-US" sz="2400" dirty="0"/>
              <a:t>™ Technology for Indoor </a:t>
            </a:r>
            <a:r>
              <a:rPr lang="en-US" sz="2400" dirty="0" smtClean="0"/>
              <a:t>/ Outdoor </a:t>
            </a:r>
            <a:r>
              <a:rPr lang="en-US" sz="2400" dirty="0"/>
              <a:t>Use</a:t>
            </a:r>
          </a:p>
          <a:p>
            <a:pPr>
              <a:buClr>
                <a:srgbClr val="9DC431"/>
              </a:buClr>
            </a:pPr>
            <a:r>
              <a:rPr lang="fr-CA" sz="2400" dirty="0"/>
              <a:t>NV780: Digital </a:t>
            </a:r>
            <a:r>
              <a:rPr lang="fr-CA" sz="2400" dirty="0" err="1"/>
              <a:t>Outdoor</a:t>
            </a:r>
            <a:r>
              <a:rPr lang="fr-CA" sz="2400" dirty="0"/>
              <a:t> Dual </a:t>
            </a:r>
            <a:r>
              <a:rPr lang="fr-CA" sz="2400" dirty="0" err="1"/>
              <a:t>Side</a:t>
            </a:r>
            <a:r>
              <a:rPr lang="fr-CA" sz="2400" dirty="0"/>
              <a:t>-</a:t>
            </a:r>
            <a:r>
              <a:rPr lang="fr-CA" sz="2400" dirty="0" err="1"/>
              <a:t>View</a:t>
            </a:r>
            <a:r>
              <a:rPr lang="fr-CA" sz="2400" dirty="0"/>
              <a:t> Detector </a:t>
            </a:r>
            <a:r>
              <a:rPr lang="fr-CA" sz="2400" dirty="0" err="1"/>
              <a:t>with</a:t>
            </a:r>
            <a:r>
              <a:rPr lang="fr-CA" sz="2400" dirty="0"/>
              <a:t> 4x Dual </a:t>
            </a:r>
            <a:r>
              <a:rPr lang="fr-CA" sz="2400" dirty="0" err="1"/>
              <a:t>Sensors</a:t>
            </a:r>
            <a:endParaRPr lang="en-US" sz="2400" dirty="0"/>
          </a:p>
          <a:p>
            <a:pPr>
              <a:buClr>
                <a:srgbClr val="9DC431"/>
              </a:buClr>
            </a:pPr>
            <a:r>
              <a:rPr lang="en-US" sz="2400" dirty="0"/>
              <a:t>DM50: Dual Element Motion Detector</a:t>
            </a:r>
          </a:p>
          <a:p>
            <a:pPr>
              <a:buClr>
                <a:srgbClr val="9DC431"/>
              </a:buClr>
            </a:pPr>
            <a:r>
              <a:rPr lang="en-US" sz="2400" dirty="0"/>
              <a:t>DM60: Quad Element Motion Detector</a:t>
            </a:r>
          </a:p>
          <a:p>
            <a:pPr>
              <a:buClr>
                <a:srgbClr val="9DC431"/>
              </a:buClr>
            </a:pPr>
            <a:r>
              <a:rPr lang="en-US" sz="2400" dirty="0"/>
              <a:t>DM70: Dual-optic High-performance PIR</a:t>
            </a:r>
          </a:p>
          <a:p>
            <a:pPr>
              <a:buClr>
                <a:srgbClr val="9DC431"/>
              </a:buClr>
            </a:pPr>
            <a:r>
              <a:rPr lang="en-US" sz="2400" dirty="0"/>
              <a:t>DG85: Outdoor Dual-optic High-performance PIR</a:t>
            </a:r>
          </a:p>
          <a:p>
            <a:pPr>
              <a:buClr>
                <a:srgbClr val="9DC431"/>
              </a:buClr>
            </a:pPr>
            <a:r>
              <a:rPr lang="en-US" sz="2400" dirty="0"/>
              <a:t>DG457: </a:t>
            </a:r>
            <a:r>
              <a:rPr lang="en-US" sz="2400" dirty="0" err="1"/>
              <a:t>GlassBreak</a:t>
            </a:r>
            <a:r>
              <a:rPr lang="en-US" sz="2400" dirty="0"/>
              <a:t> Detector</a:t>
            </a:r>
          </a:p>
          <a:p>
            <a:pPr>
              <a:buClr>
                <a:srgbClr val="9DC431"/>
              </a:buClr>
            </a:pPr>
            <a:r>
              <a:rPr lang="en-US" sz="2400" dirty="0"/>
              <a:t>DG467: 360º Ceiling-mounted PIR</a:t>
            </a:r>
          </a:p>
          <a:p>
            <a:pPr>
              <a:buFont typeface="Wingdings" panose="05000000000000000000" pitchFamily="2" charset="2"/>
              <a:buChar char="§"/>
            </a:pPr>
            <a:endParaRPr lang="en-US" sz="2400" dirty="0"/>
          </a:p>
        </p:txBody>
      </p:sp>
      <p:sp>
        <p:nvSpPr>
          <p:cNvPr id="6" name="Title 3"/>
          <p:cNvSpPr txBox="1">
            <a:spLocks/>
          </p:cNvSpPr>
          <p:nvPr/>
        </p:nvSpPr>
        <p:spPr>
          <a:xfrm>
            <a:off x="481806"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GB"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Compatible Paradox Components</a:t>
            </a:r>
            <a:endParaRPr lang="en-US" sz="5400" b="1" dirty="0">
              <a:solidFill>
                <a:srgbClr val="473931"/>
              </a:solidFill>
            </a:endParaRPr>
          </a:p>
        </p:txBody>
      </p:sp>
    </p:spTree>
    <p:extLst>
      <p:ext uri="{BB962C8B-B14F-4D97-AF65-F5344CB8AC3E}">
        <p14:creationId xmlns:p14="http://schemas.microsoft.com/office/powerpoint/2010/main" val="10611052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lvl="0" indent="0">
              <a:buNone/>
            </a:pPr>
            <a:r>
              <a:rPr lang="en-US" sz="2800" b="1" dirty="0">
                <a:solidFill>
                  <a:schemeClr val="accent1"/>
                </a:solidFill>
              </a:rPr>
              <a:t>Wireless through the </a:t>
            </a:r>
            <a:r>
              <a:rPr lang="en-US" sz="2800" b="1" dirty="0" smtClean="0">
                <a:solidFill>
                  <a:schemeClr val="accent1"/>
                </a:solidFill>
              </a:rPr>
              <a:t>RTX-3</a:t>
            </a:r>
          </a:p>
          <a:p>
            <a:pPr>
              <a:buClr>
                <a:srgbClr val="9DC431"/>
              </a:buClr>
            </a:pPr>
            <a:r>
              <a:rPr lang="en-US" sz="2400" dirty="0" smtClean="0"/>
              <a:t>SD360 - Wireless Smoke Detector</a:t>
            </a:r>
          </a:p>
          <a:p>
            <a:pPr>
              <a:buClr>
                <a:srgbClr val="9DC431"/>
              </a:buClr>
            </a:pPr>
            <a:r>
              <a:rPr lang="en-US" sz="2400" dirty="0" smtClean="0"/>
              <a:t>G550 – Wire Glass Break Detector</a:t>
            </a:r>
            <a:endParaRPr lang="en-US" sz="2400" dirty="0"/>
          </a:p>
          <a:p>
            <a:pPr>
              <a:buClr>
                <a:srgbClr val="9DC431"/>
              </a:buClr>
            </a:pPr>
            <a:r>
              <a:rPr lang="fr-CA" sz="2400" dirty="0" smtClean="0"/>
              <a:t>NVR780 </a:t>
            </a:r>
            <a:r>
              <a:rPr lang="fr-CA" sz="2400" dirty="0"/>
              <a:t>– </a:t>
            </a:r>
            <a:r>
              <a:rPr lang="fr-CA" sz="2400" dirty="0" err="1"/>
              <a:t>Outdoor</a:t>
            </a:r>
            <a:r>
              <a:rPr lang="fr-CA" sz="2400" dirty="0"/>
              <a:t> </a:t>
            </a:r>
            <a:r>
              <a:rPr lang="fr-CA" sz="2400" dirty="0" smtClean="0"/>
              <a:t>Detector</a:t>
            </a:r>
            <a:endParaRPr lang="en-US" sz="2400" dirty="0"/>
          </a:p>
          <a:p>
            <a:pPr marL="0" lvl="0" indent="0">
              <a:buNone/>
            </a:pPr>
            <a:endParaRPr lang="fr-CA" sz="2400" dirty="0" smtClean="0"/>
          </a:p>
          <a:p>
            <a:pPr marL="0" lvl="0" indent="0">
              <a:buNone/>
            </a:pPr>
            <a:endParaRPr lang="fr-CA" sz="2400" dirty="0"/>
          </a:p>
          <a:p>
            <a:pPr lvl="0">
              <a:buNone/>
            </a:pPr>
            <a:r>
              <a:rPr lang="en-US" sz="2400" i="1" dirty="0" smtClean="0"/>
              <a:t>To see more compatible devices please go to </a:t>
            </a:r>
            <a:r>
              <a:rPr lang="en-US" sz="2400" b="1" i="1" dirty="0" smtClean="0">
                <a:solidFill>
                  <a:schemeClr val="accent1"/>
                </a:solidFill>
              </a:rPr>
              <a:t>www.paradox-insight.com</a:t>
            </a:r>
          </a:p>
          <a:p>
            <a:pPr lvl="0">
              <a:buNone/>
            </a:pPr>
            <a:endParaRPr lang="en-US" sz="2400" dirty="0" smtClean="0"/>
          </a:p>
          <a:p>
            <a:pPr lvl="0">
              <a:buNone/>
            </a:pPr>
            <a:endParaRPr lang="en-US" sz="2400" dirty="0"/>
          </a:p>
          <a:p>
            <a:endParaRPr lang="en-US" sz="2400" dirty="0"/>
          </a:p>
        </p:txBody>
      </p:sp>
      <p:sp>
        <p:nvSpPr>
          <p:cNvPr id="6" name="Title 3"/>
          <p:cNvSpPr txBox="1">
            <a:spLocks/>
          </p:cNvSpPr>
          <p:nvPr/>
        </p:nvSpPr>
        <p:spPr>
          <a:xfrm>
            <a:off x="481806"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GB"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Compatible Paradox Components</a:t>
            </a:r>
            <a:endParaRPr lang="en-US" sz="5400" b="1" dirty="0">
              <a:solidFill>
                <a:srgbClr val="473931"/>
              </a:solidFill>
            </a:endParaRPr>
          </a:p>
        </p:txBody>
      </p:sp>
    </p:spTree>
    <p:extLst>
      <p:ext uri="{BB962C8B-B14F-4D97-AF65-F5344CB8AC3E}">
        <p14:creationId xmlns:p14="http://schemas.microsoft.com/office/powerpoint/2010/main" val="31528881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The Paradox Insight™</a:t>
            </a:r>
            <a:r>
              <a:rPr lang="en-GB" dirty="0" smtClean="0"/>
              <a:t>: The </a:t>
            </a:r>
            <a:r>
              <a:rPr lang="en-GB" dirty="0"/>
              <a:t>Big </a:t>
            </a:r>
            <a:r>
              <a:rPr lang="en-GB" dirty="0" smtClean="0"/>
              <a:t>Picture</a:t>
            </a:r>
            <a:endParaRPr lang="en-GB" dirty="0"/>
          </a:p>
        </p:txBody>
      </p:sp>
      <p:grpSp>
        <p:nvGrpSpPr>
          <p:cNvPr id="142" name="Group 141"/>
          <p:cNvGrpSpPr/>
          <p:nvPr/>
        </p:nvGrpSpPr>
        <p:grpSpPr>
          <a:xfrm>
            <a:off x="2920206" y="2231411"/>
            <a:ext cx="6947158" cy="5908495"/>
            <a:chOff x="976313" y="2814639"/>
            <a:chExt cx="5351459" cy="4551367"/>
          </a:xfrm>
        </p:grpSpPr>
        <p:grpSp>
          <p:nvGrpSpPr>
            <p:cNvPr id="5" name="Group 4"/>
            <p:cNvGrpSpPr>
              <a:grpSpLocks noChangeAspect="1"/>
            </p:cNvGrpSpPr>
            <p:nvPr/>
          </p:nvGrpSpPr>
          <p:grpSpPr bwMode="auto">
            <a:xfrm>
              <a:off x="1076325" y="2814639"/>
              <a:ext cx="5251447" cy="4551367"/>
              <a:chOff x="2431" y="436"/>
              <a:chExt cx="3308" cy="2867"/>
            </a:xfrm>
            <a:solidFill>
              <a:schemeClr val="bg2"/>
            </a:solidFill>
          </p:grpSpPr>
          <p:sp>
            <p:nvSpPr>
              <p:cNvPr id="6" name="Freeform 5"/>
              <p:cNvSpPr>
                <a:spLocks/>
              </p:cNvSpPr>
              <p:nvPr/>
            </p:nvSpPr>
            <p:spPr bwMode="auto">
              <a:xfrm>
                <a:off x="3230" y="2594"/>
                <a:ext cx="298" cy="95"/>
              </a:xfrm>
              <a:custGeom>
                <a:avLst/>
                <a:gdLst>
                  <a:gd name="T0" fmla="*/ 676 w 676"/>
                  <a:gd name="T1" fmla="*/ 196 h 216"/>
                  <a:gd name="T2" fmla="*/ 676 w 676"/>
                  <a:gd name="T3" fmla="*/ 196 h 216"/>
                  <a:gd name="T4" fmla="*/ 657 w 676"/>
                  <a:gd name="T5" fmla="*/ 216 h 216"/>
                  <a:gd name="T6" fmla="*/ 19 w 676"/>
                  <a:gd name="T7" fmla="*/ 216 h 216"/>
                  <a:gd name="T8" fmla="*/ 0 w 676"/>
                  <a:gd name="T9" fmla="*/ 196 h 216"/>
                  <a:gd name="T10" fmla="*/ 0 w 676"/>
                  <a:gd name="T11" fmla="*/ 19 h 216"/>
                  <a:gd name="T12" fmla="*/ 19 w 676"/>
                  <a:gd name="T13" fmla="*/ 0 h 216"/>
                  <a:gd name="T14" fmla="*/ 657 w 676"/>
                  <a:gd name="T15" fmla="*/ 0 h 216"/>
                  <a:gd name="T16" fmla="*/ 676 w 676"/>
                  <a:gd name="T17" fmla="*/ 19 h 216"/>
                  <a:gd name="T18" fmla="*/ 676 w 676"/>
                  <a:gd name="T19" fmla="*/ 19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6" h="216">
                    <a:moveTo>
                      <a:pt x="676" y="196"/>
                    </a:moveTo>
                    <a:lnTo>
                      <a:pt x="676" y="196"/>
                    </a:lnTo>
                    <a:cubicBezTo>
                      <a:pt x="676" y="207"/>
                      <a:pt x="667" y="216"/>
                      <a:pt x="657" y="216"/>
                    </a:cubicBezTo>
                    <a:lnTo>
                      <a:pt x="19" y="216"/>
                    </a:lnTo>
                    <a:cubicBezTo>
                      <a:pt x="9" y="216"/>
                      <a:pt x="0" y="207"/>
                      <a:pt x="0" y="196"/>
                    </a:cubicBezTo>
                    <a:lnTo>
                      <a:pt x="0" y="19"/>
                    </a:lnTo>
                    <a:cubicBezTo>
                      <a:pt x="0" y="8"/>
                      <a:pt x="9" y="0"/>
                      <a:pt x="19" y="0"/>
                    </a:cubicBezTo>
                    <a:lnTo>
                      <a:pt x="657" y="0"/>
                    </a:lnTo>
                    <a:cubicBezTo>
                      <a:pt x="667" y="0"/>
                      <a:pt x="676" y="8"/>
                      <a:pt x="676" y="19"/>
                    </a:cubicBezTo>
                    <a:lnTo>
                      <a:pt x="676" y="19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 name="Freeform 6"/>
              <p:cNvSpPr>
                <a:spLocks noEditPoints="1"/>
              </p:cNvSpPr>
              <p:nvPr/>
            </p:nvSpPr>
            <p:spPr bwMode="auto">
              <a:xfrm>
                <a:off x="3063" y="639"/>
                <a:ext cx="474" cy="224"/>
              </a:xfrm>
              <a:custGeom>
                <a:avLst/>
                <a:gdLst>
                  <a:gd name="T0" fmla="*/ 711 w 1077"/>
                  <a:gd name="T1" fmla="*/ 379 h 510"/>
                  <a:gd name="T2" fmla="*/ 520 w 1077"/>
                  <a:gd name="T3" fmla="*/ 360 h 510"/>
                  <a:gd name="T4" fmla="*/ 906 w 1077"/>
                  <a:gd name="T5" fmla="*/ 124 h 510"/>
                  <a:gd name="T6" fmla="*/ 991 w 1077"/>
                  <a:gd name="T7" fmla="*/ 30 h 510"/>
                  <a:gd name="T8" fmla="*/ 885 w 1077"/>
                  <a:gd name="T9" fmla="*/ 138 h 510"/>
                  <a:gd name="T10" fmla="*/ 949 w 1077"/>
                  <a:gd name="T11" fmla="*/ 328 h 510"/>
                  <a:gd name="T12" fmla="*/ 999 w 1077"/>
                  <a:gd name="T13" fmla="*/ 135 h 510"/>
                  <a:gd name="T14" fmla="*/ 834 w 1077"/>
                  <a:gd name="T15" fmla="*/ 50 h 510"/>
                  <a:gd name="T16" fmla="*/ 1046 w 1077"/>
                  <a:gd name="T17" fmla="*/ 205 h 510"/>
                  <a:gd name="T18" fmla="*/ 876 w 1077"/>
                  <a:gd name="T19" fmla="*/ 215 h 510"/>
                  <a:gd name="T20" fmla="*/ 916 w 1077"/>
                  <a:gd name="T21" fmla="*/ 438 h 510"/>
                  <a:gd name="T22" fmla="*/ 1034 w 1077"/>
                  <a:gd name="T23" fmla="*/ 487 h 510"/>
                  <a:gd name="T24" fmla="*/ 842 w 1077"/>
                  <a:gd name="T25" fmla="*/ 213 h 510"/>
                  <a:gd name="T26" fmla="*/ 782 w 1077"/>
                  <a:gd name="T27" fmla="*/ 71 h 510"/>
                  <a:gd name="T28" fmla="*/ 603 w 1077"/>
                  <a:gd name="T29" fmla="*/ 470 h 510"/>
                  <a:gd name="T30" fmla="*/ 726 w 1077"/>
                  <a:gd name="T31" fmla="*/ 379 h 510"/>
                  <a:gd name="T32" fmla="*/ 482 w 1077"/>
                  <a:gd name="T33" fmla="*/ 426 h 510"/>
                  <a:gd name="T34" fmla="*/ 452 w 1077"/>
                  <a:gd name="T35" fmla="*/ 443 h 510"/>
                  <a:gd name="T36" fmla="*/ 680 w 1077"/>
                  <a:gd name="T37" fmla="*/ 254 h 510"/>
                  <a:gd name="T38" fmla="*/ 428 w 1077"/>
                  <a:gd name="T39" fmla="*/ 228 h 510"/>
                  <a:gd name="T40" fmla="*/ 329 w 1077"/>
                  <a:gd name="T41" fmla="*/ 402 h 510"/>
                  <a:gd name="T42" fmla="*/ 303 w 1077"/>
                  <a:gd name="T43" fmla="*/ 418 h 510"/>
                  <a:gd name="T44" fmla="*/ 197 w 1077"/>
                  <a:gd name="T45" fmla="*/ 320 h 510"/>
                  <a:gd name="T46" fmla="*/ 194 w 1077"/>
                  <a:gd name="T47" fmla="*/ 171 h 510"/>
                  <a:gd name="T48" fmla="*/ 158 w 1077"/>
                  <a:gd name="T49" fmla="*/ 428 h 510"/>
                  <a:gd name="T50" fmla="*/ 94 w 1077"/>
                  <a:gd name="T51" fmla="*/ 254 h 510"/>
                  <a:gd name="T52" fmla="*/ 96 w 1077"/>
                  <a:gd name="T53" fmla="*/ 66 h 510"/>
                  <a:gd name="T54" fmla="*/ 257 w 1077"/>
                  <a:gd name="T55" fmla="*/ 236 h 510"/>
                  <a:gd name="T56" fmla="*/ 283 w 1077"/>
                  <a:gd name="T57" fmla="*/ 203 h 510"/>
                  <a:gd name="T58" fmla="*/ 247 w 1077"/>
                  <a:gd name="T59" fmla="*/ 53 h 510"/>
                  <a:gd name="T60" fmla="*/ 492 w 1077"/>
                  <a:gd name="T61" fmla="*/ 184 h 510"/>
                  <a:gd name="T62" fmla="*/ 577 w 1077"/>
                  <a:gd name="T63" fmla="*/ 210 h 510"/>
                  <a:gd name="T64" fmla="*/ 592 w 1077"/>
                  <a:gd name="T65" fmla="*/ 121 h 510"/>
                  <a:gd name="T66" fmla="*/ 689 w 1077"/>
                  <a:gd name="T67" fmla="*/ 155 h 510"/>
                  <a:gd name="T68" fmla="*/ 663 w 1077"/>
                  <a:gd name="T69" fmla="*/ 24 h 510"/>
                  <a:gd name="T70" fmla="*/ 1047 w 1077"/>
                  <a:gd name="T71" fmla="*/ 510 h 510"/>
                  <a:gd name="T72" fmla="*/ 960 w 1077"/>
                  <a:gd name="T73" fmla="*/ 290 h 510"/>
                  <a:gd name="T74" fmla="*/ 996 w 1077"/>
                  <a:gd name="T75" fmla="*/ 476 h 510"/>
                  <a:gd name="T76" fmla="*/ 869 w 1077"/>
                  <a:gd name="T77" fmla="*/ 69 h 510"/>
                  <a:gd name="T78" fmla="*/ 905 w 1077"/>
                  <a:gd name="T79" fmla="*/ 476 h 510"/>
                  <a:gd name="T80" fmla="*/ 900 w 1077"/>
                  <a:gd name="T81" fmla="*/ 258 h 510"/>
                  <a:gd name="T82" fmla="*/ 801 w 1077"/>
                  <a:gd name="T83" fmla="*/ 106 h 510"/>
                  <a:gd name="T84" fmla="*/ 92 w 1077"/>
                  <a:gd name="T85" fmla="*/ 196 h 510"/>
                  <a:gd name="T86" fmla="*/ 497 w 1077"/>
                  <a:gd name="T87" fmla="*/ 200 h 510"/>
                  <a:gd name="T88" fmla="*/ 291 w 1077"/>
                  <a:gd name="T89" fmla="*/ 255 h 510"/>
                  <a:gd name="T90" fmla="*/ 673 w 1077"/>
                  <a:gd name="T91" fmla="*/ 155 h 510"/>
                  <a:gd name="T92" fmla="*/ 509 w 1077"/>
                  <a:gd name="T93" fmla="*/ 29 h 510"/>
                  <a:gd name="T94" fmla="*/ 688 w 1077"/>
                  <a:gd name="T95" fmla="*/ 29 h 510"/>
                  <a:gd name="T96" fmla="*/ 598 w 1077"/>
                  <a:gd name="T97" fmla="*/ 229 h 510"/>
                  <a:gd name="T98" fmla="*/ 105 w 1077"/>
                  <a:gd name="T99" fmla="*/ 265 h 510"/>
                  <a:gd name="T100" fmla="*/ 247 w 1077"/>
                  <a:gd name="T101" fmla="*/ 444 h 510"/>
                  <a:gd name="T102" fmla="*/ 362 w 1077"/>
                  <a:gd name="T103" fmla="*/ 391 h 510"/>
                  <a:gd name="T104" fmla="*/ 717 w 1077"/>
                  <a:gd name="T105" fmla="*/ 224 h 510"/>
                  <a:gd name="T106" fmla="*/ 385 w 1077"/>
                  <a:gd name="T107" fmla="*/ 196 h 510"/>
                  <a:gd name="T108" fmla="*/ 131 w 1077"/>
                  <a:gd name="T109" fmla="*/ 461 h 510"/>
                  <a:gd name="T110" fmla="*/ 145 w 1077"/>
                  <a:gd name="T111" fmla="*/ 48 h 510"/>
                  <a:gd name="T112" fmla="*/ 455 w 1077"/>
                  <a:gd name="T113" fmla="*/ 335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7" h="510">
                    <a:moveTo>
                      <a:pt x="569" y="443"/>
                    </a:moveTo>
                    <a:lnTo>
                      <a:pt x="569" y="443"/>
                    </a:lnTo>
                    <a:cubicBezTo>
                      <a:pt x="559" y="443"/>
                      <a:pt x="550" y="452"/>
                      <a:pt x="550" y="462"/>
                    </a:cubicBezTo>
                    <a:cubicBezTo>
                      <a:pt x="550" y="473"/>
                      <a:pt x="559" y="481"/>
                      <a:pt x="569" y="481"/>
                    </a:cubicBezTo>
                    <a:cubicBezTo>
                      <a:pt x="580" y="481"/>
                      <a:pt x="588" y="473"/>
                      <a:pt x="588" y="462"/>
                    </a:cubicBezTo>
                    <a:cubicBezTo>
                      <a:pt x="588" y="452"/>
                      <a:pt x="580" y="443"/>
                      <a:pt x="569" y="443"/>
                    </a:cubicBezTo>
                    <a:close/>
                    <a:moveTo>
                      <a:pt x="692" y="398"/>
                    </a:moveTo>
                    <a:lnTo>
                      <a:pt x="692" y="398"/>
                    </a:lnTo>
                    <a:cubicBezTo>
                      <a:pt x="702" y="398"/>
                      <a:pt x="711" y="389"/>
                      <a:pt x="711" y="379"/>
                    </a:cubicBezTo>
                    <a:cubicBezTo>
                      <a:pt x="711" y="368"/>
                      <a:pt x="702" y="360"/>
                      <a:pt x="692" y="360"/>
                    </a:cubicBezTo>
                    <a:cubicBezTo>
                      <a:pt x="681" y="360"/>
                      <a:pt x="672" y="368"/>
                      <a:pt x="672" y="379"/>
                    </a:cubicBezTo>
                    <a:cubicBezTo>
                      <a:pt x="672" y="389"/>
                      <a:pt x="681" y="398"/>
                      <a:pt x="692" y="398"/>
                    </a:cubicBezTo>
                    <a:close/>
                    <a:moveTo>
                      <a:pt x="520" y="360"/>
                    </a:moveTo>
                    <a:lnTo>
                      <a:pt x="520" y="360"/>
                    </a:lnTo>
                    <a:cubicBezTo>
                      <a:pt x="509" y="360"/>
                      <a:pt x="501" y="368"/>
                      <a:pt x="501" y="379"/>
                    </a:cubicBezTo>
                    <a:cubicBezTo>
                      <a:pt x="501" y="389"/>
                      <a:pt x="509" y="398"/>
                      <a:pt x="520" y="398"/>
                    </a:cubicBezTo>
                    <a:cubicBezTo>
                      <a:pt x="530" y="398"/>
                      <a:pt x="539" y="389"/>
                      <a:pt x="539" y="379"/>
                    </a:cubicBezTo>
                    <a:cubicBezTo>
                      <a:pt x="539" y="368"/>
                      <a:pt x="530" y="360"/>
                      <a:pt x="520" y="360"/>
                    </a:cubicBezTo>
                    <a:close/>
                    <a:moveTo>
                      <a:pt x="482" y="442"/>
                    </a:moveTo>
                    <a:lnTo>
                      <a:pt x="482" y="442"/>
                    </a:lnTo>
                    <a:cubicBezTo>
                      <a:pt x="471" y="442"/>
                      <a:pt x="462" y="450"/>
                      <a:pt x="462" y="461"/>
                    </a:cubicBezTo>
                    <a:cubicBezTo>
                      <a:pt x="462" y="471"/>
                      <a:pt x="471" y="480"/>
                      <a:pt x="482" y="480"/>
                    </a:cubicBezTo>
                    <a:cubicBezTo>
                      <a:pt x="492" y="480"/>
                      <a:pt x="501" y="471"/>
                      <a:pt x="501" y="461"/>
                    </a:cubicBezTo>
                    <a:cubicBezTo>
                      <a:pt x="501" y="450"/>
                      <a:pt x="492" y="442"/>
                      <a:pt x="482" y="442"/>
                    </a:cubicBezTo>
                    <a:close/>
                    <a:moveTo>
                      <a:pt x="920" y="119"/>
                    </a:moveTo>
                    <a:lnTo>
                      <a:pt x="920" y="119"/>
                    </a:lnTo>
                    <a:cubicBezTo>
                      <a:pt x="915" y="119"/>
                      <a:pt x="910" y="121"/>
                      <a:pt x="906" y="124"/>
                    </a:cubicBezTo>
                    <a:cubicBezTo>
                      <a:pt x="903" y="128"/>
                      <a:pt x="901" y="133"/>
                      <a:pt x="901" y="138"/>
                    </a:cubicBezTo>
                    <a:cubicBezTo>
                      <a:pt x="901" y="143"/>
                      <a:pt x="903" y="148"/>
                      <a:pt x="906" y="151"/>
                    </a:cubicBezTo>
                    <a:cubicBezTo>
                      <a:pt x="914" y="159"/>
                      <a:pt x="926" y="159"/>
                      <a:pt x="933" y="151"/>
                    </a:cubicBezTo>
                    <a:cubicBezTo>
                      <a:pt x="941" y="144"/>
                      <a:pt x="941" y="132"/>
                      <a:pt x="933" y="124"/>
                    </a:cubicBezTo>
                    <a:cubicBezTo>
                      <a:pt x="930" y="121"/>
                      <a:pt x="925" y="119"/>
                      <a:pt x="920" y="119"/>
                    </a:cubicBezTo>
                    <a:close/>
                    <a:moveTo>
                      <a:pt x="1011" y="49"/>
                    </a:moveTo>
                    <a:lnTo>
                      <a:pt x="1011" y="49"/>
                    </a:lnTo>
                    <a:cubicBezTo>
                      <a:pt x="1011" y="44"/>
                      <a:pt x="1009" y="39"/>
                      <a:pt x="1005" y="36"/>
                    </a:cubicBezTo>
                    <a:cubicBezTo>
                      <a:pt x="1001" y="32"/>
                      <a:pt x="996" y="30"/>
                      <a:pt x="991" y="30"/>
                    </a:cubicBezTo>
                    <a:cubicBezTo>
                      <a:pt x="986" y="30"/>
                      <a:pt x="981" y="32"/>
                      <a:pt x="978" y="36"/>
                    </a:cubicBezTo>
                    <a:cubicBezTo>
                      <a:pt x="970" y="43"/>
                      <a:pt x="970" y="55"/>
                      <a:pt x="978" y="63"/>
                    </a:cubicBezTo>
                    <a:cubicBezTo>
                      <a:pt x="985" y="70"/>
                      <a:pt x="998" y="70"/>
                      <a:pt x="1005" y="63"/>
                    </a:cubicBezTo>
                    <a:cubicBezTo>
                      <a:pt x="1009" y="59"/>
                      <a:pt x="1011" y="54"/>
                      <a:pt x="1011" y="49"/>
                    </a:cubicBezTo>
                    <a:close/>
                    <a:moveTo>
                      <a:pt x="949" y="156"/>
                    </a:moveTo>
                    <a:lnTo>
                      <a:pt x="949" y="156"/>
                    </a:lnTo>
                    <a:cubicBezTo>
                      <a:pt x="958" y="143"/>
                      <a:pt x="956" y="125"/>
                      <a:pt x="944" y="114"/>
                    </a:cubicBezTo>
                    <a:cubicBezTo>
                      <a:pt x="931" y="100"/>
                      <a:pt x="908" y="100"/>
                      <a:pt x="895" y="114"/>
                    </a:cubicBezTo>
                    <a:cubicBezTo>
                      <a:pt x="889" y="120"/>
                      <a:pt x="885" y="129"/>
                      <a:pt x="885" y="138"/>
                    </a:cubicBezTo>
                    <a:cubicBezTo>
                      <a:pt x="885" y="147"/>
                      <a:pt x="889" y="156"/>
                      <a:pt x="895" y="162"/>
                    </a:cubicBezTo>
                    <a:cubicBezTo>
                      <a:pt x="902" y="169"/>
                      <a:pt x="911" y="173"/>
                      <a:pt x="920" y="173"/>
                    </a:cubicBezTo>
                    <a:cubicBezTo>
                      <a:pt x="926" y="173"/>
                      <a:pt x="933" y="171"/>
                      <a:pt x="938" y="167"/>
                    </a:cubicBezTo>
                    <a:lnTo>
                      <a:pt x="999" y="228"/>
                    </a:lnTo>
                    <a:lnTo>
                      <a:pt x="999" y="267"/>
                    </a:lnTo>
                    <a:lnTo>
                      <a:pt x="992" y="274"/>
                    </a:lnTo>
                    <a:cubicBezTo>
                      <a:pt x="979" y="266"/>
                      <a:pt x="960" y="268"/>
                      <a:pt x="949" y="279"/>
                    </a:cubicBezTo>
                    <a:cubicBezTo>
                      <a:pt x="943" y="285"/>
                      <a:pt x="939" y="294"/>
                      <a:pt x="939" y="303"/>
                    </a:cubicBezTo>
                    <a:cubicBezTo>
                      <a:pt x="939" y="313"/>
                      <a:pt x="943" y="321"/>
                      <a:pt x="949" y="328"/>
                    </a:cubicBezTo>
                    <a:cubicBezTo>
                      <a:pt x="956" y="334"/>
                      <a:pt x="964" y="338"/>
                      <a:pt x="974" y="338"/>
                    </a:cubicBezTo>
                    <a:cubicBezTo>
                      <a:pt x="983" y="338"/>
                      <a:pt x="992" y="334"/>
                      <a:pt x="998" y="328"/>
                    </a:cubicBezTo>
                    <a:cubicBezTo>
                      <a:pt x="1010" y="316"/>
                      <a:pt x="1011" y="298"/>
                      <a:pt x="1003" y="285"/>
                    </a:cubicBezTo>
                    <a:lnTo>
                      <a:pt x="1014" y="274"/>
                    </a:lnTo>
                    <a:lnTo>
                      <a:pt x="1014" y="221"/>
                    </a:lnTo>
                    <a:lnTo>
                      <a:pt x="949" y="156"/>
                    </a:lnTo>
                    <a:close/>
                    <a:moveTo>
                      <a:pt x="1062" y="198"/>
                    </a:moveTo>
                    <a:lnTo>
                      <a:pt x="1062" y="198"/>
                    </a:lnTo>
                    <a:lnTo>
                      <a:pt x="999" y="135"/>
                    </a:lnTo>
                    <a:lnTo>
                      <a:pt x="999" y="83"/>
                    </a:lnTo>
                    <a:cubicBezTo>
                      <a:pt x="1005" y="82"/>
                      <a:pt x="1011" y="79"/>
                      <a:pt x="1016" y="74"/>
                    </a:cubicBezTo>
                    <a:cubicBezTo>
                      <a:pt x="1022" y="67"/>
                      <a:pt x="1026" y="59"/>
                      <a:pt x="1026" y="49"/>
                    </a:cubicBezTo>
                    <a:cubicBezTo>
                      <a:pt x="1026" y="40"/>
                      <a:pt x="1022" y="31"/>
                      <a:pt x="1016" y="25"/>
                    </a:cubicBezTo>
                    <a:cubicBezTo>
                      <a:pt x="1003" y="12"/>
                      <a:pt x="980" y="12"/>
                      <a:pt x="967" y="25"/>
                    </a:cubicBezTo>
                    <a:cubicBezTo>
                      <a:pt x="962" y="30"/>
                      <a:pt x="959" y="36"/>
                      <a:pt x="958" y="42"/>
                    </a:cubicBezTo>
                    <a:lnTo>
                      <a:pt x="902" y="42"/>
                    </a:lnTo>
                    <a:cubicBezTo>
                      <a:pt x="899" y="27"/>
                      <a:pt x="885" y="15"/>
                      <a:pt x="869" y="15"/>
                    </a:cubicBezTo>
                    <a:cubicBezTo>
                      <a:pt x="850" y="15"/>
                      <a:pt x="834" y="31"/>
                      <a:pt x="834" y="50"/>
                    </a:cubicBezTo>
                    <a:cubicBezTo>
                      <a:pt x="834" y="59"/>
                      <a:pt x="838" y="68"/>
                      <a:pt x="844" y="74"/>
                    </a:cubicBezTo>
                    <a:cubicBezTo>
                      <a:pt x="851" y="81"/>
                      <a:pt x="859" y="84"/>
                      <a:pt x="869" y="84"/>
                    </a:cubicBezTo>
                    <a:lnTo>
                      <a:pt x="869" y="84"/>
                    </a:lnTo>
                    <a:cubicBezTo>
                      <a:pt x="885" y="84"/>
                      <a:pt x="899" y="73"/>
                      <a:pt x="902" y="57"/>
                    </a:cubicBezTo>
                    <a:lnTo>
                      <a:pt x="958" y="57"/>
                    </a:lnTo>
                    <a:cubicBezTo>
                      <a:pt x="959" y="63"/>
                      <a:pt x="962" y="69"/>
                      <a:pt x="967" y="74"/>
                    </a:cubicBezTo>
                    <a:cubicBezTo>
                      <a:pt x="972" y="78"/>
                      <a:pt x="977" y="82"/>
                      <a:pt x="984" y="83"/>
                    </a:cubicBezTo>
                    <a:lnTo>
                      <a:pt x="984" y="142"/>
                    </a:lnTo>
                    <a:lnTo>
                      <a:pt x="1046" y="205"/>
                    </a:lnTo>
                    <a:lnTo>
                      <a:pt x="1046" y="316"/>
                    </a:lnTo>
                    <a:lnTo>
                      <a:pt x="1007" y="356"/>
                    </a:lnTo>
                    <a:lnTo>
                      <a:pt x="835" y="356"/>
                    </a:lnTo>
                    <a:lnTo>
                      <a:pt x="835" y="316"/>
                    </a:lnTo>
                    <a:lnTo>
                      <a:pt x="882" y="269"/>
                    </a:lnTo>
                    <a:cubicBezTo>
                      <a:pt x="887" y="272"/>
                      <a:pt x="894" y="274"/>
                      <a:pt x="900" y="274"/>
                    </a:cubicBezTo>
                    <a:cubicBezTo>
                      <a:pt x="909" y="274"/>
                      <a:pt x="918" y="270"/>
                      <a:pt x="925" y="264"/>
                    </a:cubicBezTo>
                    <a:cubicBezTo>
                      <a:pt x="938" y="250"/>
                      <a:pt x="938" y="228"/>
                      <a:pt x="925" y="215"/>
                    </a:cubicBezTo>
                    <a:cubicBezTo>
                      <a:pt x="912" y="202"/>
                      <a:pt x="889" y="202"/>
                      <a:pt x="876" y="215"/>
                    </a:cubicBezTo>
                    <a:cubicBezTo>
                      <a:pt x="869" y="221"/>
                      <a:pt x="866" y="230"/>
                      <a:pt x="866" y="239"/>
                    </a:cubicBezTo>
                    <a:cubicBezTo>
                      <a:pt x="866" y="246"/>
                      <a:pt x="867" y="252"/>
                      <a:pt x="871" y="258"/>
                    </a:cubicBezTo>
                    <a:lnTo>
                      <a:pt x="819" y="309"/>
                    </a:lnTo>
                    <a:lnTo>
                      <a:pt x="819" y="402"/>
                    </a:lnTo>
                    <a:lnTo>
                      <a:pt x="862" y="444"/>
                    </a:lnTo>
                    <a:cubicBezTo>
                      <a:pt x="853" y="458"/>
                      <a:pt x="855" y="476"/>
                      <a:pt x="867" y="487"/>
                    </a:cubicBezTo>
                    <a:cubicBezTo>
                      <a:pt x="873" y="494"/>
                      <a:pt x="882" y="497"/>
                      <a:pt x="891" y="497"/>
                    </a:cubicBezTo>
                    <a:cubicBezTo>
                      <a:pt x="900" y="497"/>
                      <a:pt x="909" y="494"/>
                      <a:pt x="916" y="487"/>
                    </a:cubicBezTo>
                    <a:cubicBezTo>
                      <a:pt x="929" y="474"/>
                      <a:pt x="929" y="452"/>
                      <a:pt x="916" y="438"/>
                    </a:cubicBezTo>
                    <a:cubicBezTo>
                      <a:pt x="904" y="427"/>
                      <a:pt x="886" y="425"/>
                      <a:pt x="873" y="433"/>
                    </a:cubicBezTo>
                    <a:lnTo>
                      <a:pt x="835" y="395"/>
                    </a:lnTo>
                    <a:lnTo>
                      <a:pt x="835" y="372"/>
                    </a:lnTo>
                    <a:lnTo>
                      <a:pt x="1002" y="372"/>
                    </a:lnTo>
                    <a:lnTo>
                      <a:pt x="1002" y="429"/>
                    </a:lnTo>
                    <a:cubicBezTo>
                      <a:pt x="996" y="431"/>
                      <a:pt x="990" y="433"/>
                      <a:pt x="985" y="438"/>
                    </a:cubicBezTo>
                    <a:cubicBezTo>
                      <a:pt x="972" y="452"/>
                      <a:pt x="972" y="474"/>
                      <a:pt x="985" y="487"/>
                    </a:cubicBezTo>
                    <a:cubicBezTo>
                      <a:pt x="992" y="494"/>
                      <a:pt x="1001" y="497"/>
                      <a:pt x="1010" y="497"/>
                    </a:cubicBezTo>
                    <a:cubicBezTo>
                      <a:pt x="1019" y="497"/>
                      <a:pt x="1028" y="494"/>
                      <a:pt x="1034" y="487"/>
                    </a:cubicBezTo>
                    <a:cubicBezTo>
                      <a:pt x="1048" y="474"/>
                      <a:pt x="1048" y="452"/>
                      <a:pt x="1034" y="438"/>
                    </a:cubicBezTo>
                    <a:cubicBezTo>
                      <a:pt x="1030" y="434"/>
                      <a:pt x="1024" y="431"/>
                      <a:pt x="1018" y="429"/>
                    </a:cubicBezTo>
                    <a:lnTo>
                      <a:pt x="1018" y="367"/>
                    </a:lnTo>
                    <a:lnTo>
                      <a:pt x="1062" y="323"/>
                    </a:lnTo>
                    <a:lnTo>
                      <a:pt x="1062" y="198"/>
                    </a:lnTo>
                    <a:close/>
                    <a:moveTo>
                      <a:pt x="790" y="242"/>
                    </a:moveTo>
                    <a:lnTo>
                      <a:pt x="790" y="242"/>
                    </a:lnTo>
                    <a:lnTo>
                      <a:pt x="824" y="208"/>
                    </a:lnTo>
                    <a:cubicBezTo>
                      <a:pt x="829" y="211"/>
                      <a:pt x="836" y="213"/>
                      <a:pt x="842" y="213"/>
                    </a:cubicBezTo>
                    <a:cubicBezTo>
                      <a:pt x="852" y="213"/>
                      <a:pt x="860" y="209"/>
                      <a:pt x="867" y="203"/>
                    </a:cubicBezTo>
                    <a:cubicBezTo>
                      <a:pt x="873" y="196"/>
                      <a:pt x="877" y="188"/>
                      <a:pt x="877" y="178"/>
                    </a:cubicBezTo>
                    <a:cubicBezTo>
                      <a:pt x="877" y="169"/>
                      <a:pt x="873" y="160"/>
                      <a:pt x="867" y="154"/>
                    </a:cubicBezTo>
                    <a:cubicBezTo>
                      <a:pt x="854" y="141"/>
                      <a:pt x="831" y="141"/>
                      <a:pt x="818" y="154"/>
                    </a:cubicBezTo>
                    <a:cubicBezTo>
                      <a:pt x="806" y="166"/>
                      <a:pt x="805" y="183"/>
                      <a:pt x="813" y="197"/>
                    </a:cubicBezTo>
                    <a:lnTo>
                      <a:pt x="790" y="220"/>
                    </a:lnTo>
                    <a:lnTo>
                      <a:pt x="790" y="140"/>
                    </a:lnTo>
                    <a:cubicBezTo>
                      <a:pt x="805" y="136"/>
                      <a:pt x="817" y="122"/>
                      <a:pt x="817" y="106"/>
                    </a:cubicBezTo>
                    <a:cubicBezTo>
                      <a:pt x="817" y="87"/>
                      <a:pt x="801" y="71"/>
                      <a:pt x="782" y="71"/>
                    </a:cubicBezTo>
                    <a:cubicBezTo>
                      <a:pt x="763" y="71"/>
                      <a:pt x="747" y="87"/>
                      <a:pt x="747" y="106"/>
                    </a:cubicBezTo>
                    <a:cubicBezTo>
                      <a:pt x="747" y="122"/>
                      <a:pt x="759" y="136"/>
                      <a:pt x="774" y="140"/>
                    </a:cubicBezTo>
                    <a:lnTo>
                      <a:pt x="774" y="404"/>
                    </a:lnTo>
                    <a:lnTo>
                      <a:pt x="724" y="455"/>
                    </a:lnTo>
                    <a:lnTo>
                      <a:pt x="603" y="455"/>
                    </a:lnTo>
                    <a:cubicBezTo>
                      <a:pt x="599" y="439"/>
                      <a:pt x="586" y="428"/>
                      <a:pt x="569" y="428"/>
                    </a:cubicBezTo>
                    <a:cubicBezTo>
                      <a:pt x="550" y="428"/>
                      <a:pt x="535" y="443"/>
                      <a:pt x="535" y="462"/>
                    </a:cubicBezTo>
                    <a:cubicBezTo>
                      <a:pt x="535" y="481"/>
                      <a:pt x="550" y="497"/>
                      <a:pt x="569" y="497"/>
                    </a:cubicBezTo>
                    <a:cubicBezTo>
                      <a:pt x="586" y="497"/>
                      <a:pt x="599" y="485"/>
                      <a:pt x="603" y="470"/>
                    </a:cubicBezTo>
                    <a:lnTo>
                      <a:pt x="731" y="470"/>
                    </a:lnTo>
                    <a:lnTo>
                      <a:pt x="790" y="411"/>
                    </a:lnTo>
                    <a:lnTo>
                      <a:pt x="790" y="242"/>
                    </a:lnTo>
                    <a:close/>
                    <a:moveTo>
                      <a:pt x="520" y="414"/>
                    </a:moveTo>
                    <a:lnTo>
                      <a:pt x="520" y="414"/>
                    </a:lnTo>
                    <a:cubicBezTo>
                      <a:pt x="536" y="414"/>
                      <a:pt x="550" y="402"/>
                      <a:pt x="553" y="387"/>
                    </a:cubicBezTo>
                    <a:lnTo>
                      <a:pt x="658" y="387"/>
                    </a:lnTo>
                    <a:cubicBezTo>
                      <a:pt x="661" y="402"/>
                      <a:pt x="675" y="414"/>
                      <a:pt x="692" y="414"/>
                    </a:cubicBezTo>
                    <a:cubicBezTo>
                      <a:pt x="711" y="414"/>
                      <a:pt x="726" y="398"/>
                      <a:pt x="726" y="379"/>
                    </a:cubicBezTo>
                    <a:cubicBezTo>
                      <a:pt x="726" y="360"/>
                      <a:pt x="711" y="344"/>
                      <a:pt x="692" y="344"/>
                    </a:cubicBezTo>
                    <a:cubicBezTo>
                      <a:pt x="675" y="344"/>
                      <a:pt x="661" y="356"/>
                      <a:pt x="658" y="371"/>
                    </a:cubicBezTo>
                    <a:lnTo>
                      <a:pt x="553" y="371"/>
                    </a:lnTo>
                    <a:cubicBezTo>
                      <a:pt x="550" y="356"/>
                      <a:pt x="536" y="344"/>
                      <a:pt x="520" y="344"/>
                    </a:cubicBezTo>
                    <a:cubicBezTo>
                      <a:pt x="501" y="344"/>
                      <a:pt x="485" y="360"/>
                      <a:pt x="485" y="379"/>
                    </a:cubicBezTo>
                    <a:cubicBezTo>
                      <a:pt x="485" y="398"/>
                      <a:pt x="501" y="414"/>
                      <a:pt x="520" y="414"/>
                    </a:cubicBezTo>
                    <a:close/>
                    <a:moveTo>
                      <a:pt x="516" y="461"/>
                    </a:moveTo>
                    <a:lnTo>
                      <a:pt x="516" y="461"/>
                    </a:lnTo>
                    <a:cubicBezTo>
                      <a:pt x="516" y="442"/>
                      <a:pt x="501" y="426"/>
                      <a:pt x="482" y="426"/>
                    </a:cubicBezTo>
                    <a:cubicBezTo>
                      <a:pt x="475" y="426"/>
                      <a:pt x="469" y="428"/>
                      <a:pt x="463" y="432"/>
                    </a:cubicBezTo>
                    <a:lnTo>
                      <a:pt x="444" y="413"/>
                    </a:lnTo>
                    <a:lnTo>
                      <a:pt x="444" y="369"/>
                    </a:lnTo>
                    <a:cubicBezTo>
                      <a:pt x="459" y="365"/>
                      <a:pt x="471" y="352"/>
                      <a:pt x="471" y="335"/>
                    </a:cubicBezTo>
                    <a:cubicBezTo>
                      <a:pt x="471" y="316"/>
                      <a:pt x="455" y="301"/>
                      <a:pt x="436" y="301"/>
                    </a:cubicBezTo>
                    <a:cubicBezTo>
                      <a:pt x="417" y="301"/>
                      <a:pt x="402" y="316"/>
                      <a:pt x="402" y="335"/>
                    </a:cubicBezTo>
                    <a:cubicBezTo>
                      <a:pt x="402" y="352"/>
                      <a:pt x="413" y="366"/>
                      <a:pt x="428" y="369"/>
                    </a:cubicBezTo>
                    <a:lnTo>
                      <a:pt x="428" y="419"/>
                    </a:lnTo>
                    <a:lnTo>
                      <a:pt x="452" y="443"/>
                    </a:lnTo>
                    <a:cubicBezTo>
                      <a:pt x="449" y="448"/>
                      <a:pt x="447" y="454"/>
                      <a:pt x="447" y="461"/>
                    </a:cubicBezTo>
                    <a:cubicBezTo>
                      <a:pt x="447" y="480"/>
                      <a:pt x="462" y="496"/>
                      <a:pt x="482" y="496"/>
                    </a:cubicBezTo>
                    <a:cubicBezTo>
                      <a:pt x="501" y="496"/>
                      <a:pt x="516" y="480"/>
                      <a:pt x="516" y="461"/>
                    </a:cubicBezTo>
                    <a:close/>
                    <a:moveTo>
                      <a:pt x="398" y="245"/>
                    </a:moveTo>
                    <a:lnTo>
                      <a:pt x="398" y="245"/>
                    </a:lnTo>
                    <a:cubicBezTo>
                      <a:pt x="405" y="245"/>
                      <a:pt x="411" y="243"/>
                      <a:pt x="417" y="239"/>
                    </a:cubicBezTo>
                    <a:lnTo>
                      <a:pt x="506" y="328"/>
                    </a:lnTo>
                    <a:lnTo>
                      <a:pt x="605" y="328"/>
                    </a:lnTo>
                    <a:lnTo>
                      <a:pt x="680" y="254"/>
                    </a:lnTo>
                    <a:cubicBezTo>
                      <a:pt x="685" y="257"/>
                      <a:pt x="692" y="259"/>
                      <a:pt x="698" y="259"/>
                    </a:cubicBezTo>
                    <a:cubicBezTo>
                      <a:pt x="708" y="259"/>
                      <a:pt x="716" y="255"/>
                      <a:pt x="723" y="249"/>
                    </a:cubicBezTo>
                    <a:cubicBezTo>
                      <a:pt x="729" y="242"/>
                      <a:pt x="733" y="234"/>
                      <a:pt x="733" y="224"/>
                    </a:cubicBezTo>
                    <a:cubicBezTo>
                      <a:pt x="733" y="215"/>
                      <a:pt x="729" y="206"/>
                      <a:pt x="723" y="200"/>
                    </a:cubicBezTo>
                    <a:cubicBezTo>
                      <a:pt x="710" y="187"/>
                      <a:pt x="687" y="187"/>
                      <a:pt x="674" y="200"/>
                    </a:cubicBezTo>
                    <a:cubicBezTo>
                      <a:pt x="662" y="211"/>
                      <a:pt x="661" y="229"/>
                      <a:pt x="669" y="243"/>
                    </a:cubicBezTo>
                    <a:lnTo>
                      <a:pt x="599" y="313"/>
                    </a:lnTo>
                    <a:lnTo>
                      <a:pt x="512" y="313"/>
                    </a:lnTo>
                    <a:lnTo>
                      <a:pt x="428" y="228"/>
                    </a:lnTo>
                    <a:cubicBezTo>
                      <a:pt x="436" y="215"/>
                      <a:pt x="435" y="197"/>
                      <a:pt x="423" y="186"/>
                    </a:cubicBezTo>
                    <a:cubicBezTo>
                      <a:pt x="410" y="172"/>
                      <a:pt x="387" y="172"/>
                      <a:pt x="374" y="186"/>
                    </a:cubicBezTo>
                    <a:cubicBezTo>
                      <a:pt x="361" y="199"/>
                      <a:pt x="361" y="221"/>
                      <a:pt x="374" y="235"/>
                    </a:cubicBezTo>
                    <a:cubicBezTo>
                      <a:pt x="381" y="241"/>
                      <a:pt x="389" y="245"/>
                      <a:pt x="398" y="245"/>
                    </a:cubicBezTo>
                    <a:close/>
                    <a:moveTo>
                      <a:pt x="397" y="410"/>
                    </a:moveTo>
                    <a:lnTo>
                      <a:pt x="397" y="410"/>
                    </a:lnTo>
                    <a:cubicBezTo>
                      <a:pt x="397" y="401"/>
                      <a:pt x="393" y="392"/>
                      <a:pt x="387" y="386"/>
                    </a:cubicBezTo>
                    <a:cubicBezTo>
                      <a:pt x="374" y="373"/>
                      <a:pt x="351" y="373"/>
                      <a:pt x="338" y="386"/>
                    </a:cubicBezTo>
                    <a:cubicBezTo>
                      <a:pt x="333" y="390"/>
                      <a:pt x="330" y="396"/>
                      <a:pt x="329" y="402"/>
                    </a:cubicBezTo>
                    <a:lnTo>
                      <a:pt x="297" y="402"/>
                    </a:lnTo>
                    <a:lnTo>
                      <a:pt x="266" y="434"/>
                    </a:lnTo>
                    <a:cubicBezTo>
                      <a:pt x="252" y="426"/>
                      <a:pt x="234" y="427"/>
                      <a:pt x="223" y="438"/>
                    </a:cubicBezTo>
                    <a:cubicBezTo>
                      <a:pt x="216" y="445"/>
                      <a:pt x="213" y="454"/>
                      <a:pt x="213" y="463"/>
                    </a:cubicBezTo>
                    <a:cubicBezTo>
                      <a:pt x="213" y="472"/>
                      <a:pt x="216" y="481"/>
                      <a:pt x="223" y="487"/>
                    </a:cubicBezTo>
                    <a:cubicBezTo>
                      <a:pt x="229" y="494"/>
                      <a:pt x="238" y="498"/>
                      <a:pt x="247" y="498"/>
                    </a:cubicBezTo>
                    <a:cubicBezTo>
                      <a:pt x="257" y="498"/>
                      <a:pt x="265" y="494"/>
                      <a:pt x="272" y="487"/>
                    </a:cubicBezTo>
                    <a:cubicBezTo>
                      <a:pt x="283" y="476"/>
                      <a:pt x="285" y="458"/>
                      <a:pt x="277" y="445"/>
                    </a:cubicBezTo>
                    <a:lnTo>
                      <a:pt x="303" y="418"/>
                    </a:lnTo>
                    <a:lnTo>
                      <a:pt x="329" y="418"/>
                    </a:lnTo>
                    <a:cubicBezTo>
                      <a:pt x="330" y="424"/>
                      <a:pt x="333" y="430"/>
                      <a:pt x="338" y="435"/>
                    </a:cubicBezTo>
                    <a:cubicBezTo>
                      <a:pt x="344" y="441"/>
                      <a:pt x="353" y="445"/>
                      <a:pt x="362" y="445"/>
                    </a:cubicBezTo>
                    <a:cubicBezTo>
                      <a:pt x="372" y="445"/>
                      <a:pt x="380" y="441"/>
                      <a:pt x="387" y="435"/>
                    </a:cubicBezTo>
                    <a:cubicBezTo>
                      <a:pt x="393" y="428"/>
                      <a:pt x="397" y="419"/>
                      <a:pt x="397" y="410"/>
                    </a:cubicBezTo>
                    <a:close/>
                    <a:moveTo>
                      <a:pt x="158" y="428"/>
                    </a:moveTo>
                    <a:lnTo>
                      <a:pt x="158" y="428"/>
                    </a:lnTo>
                    <a:lnTo>
                      <a:pt x="158" y="359"/>
                    </a:lnTo>
                    <a:lnTo>
                      <a:pt x="197" y="320"/>
                    </a:lnTo>
                    <a:lnTo>
                      <a:pt x="311" y="320"/>
                    </a:lnTo>
                    <a:cubicBezTo>
                      <a:pt x="315" y="335"/>
                      <a:pt x="328" y="347"/>
                      <a:pt x="345" y="347"/>
                    </a:cubicBezTo>
                    <a:cubicBezTo>
                      <a:pt x="364" y="347"/>
                      <a:pt x="380" y="331"/>
                      <a:pt x="380" y="312"/>
                    </a:cubicBezTo>
                    <a:cubicBezTo>
                      <a:pt x="380" y="293"/>
                      <a:pt x="364" y="277"/>
                      <a:pt x="345" y="277"/>
                    </a:cubicBezTo>
                    <a:cubicBezTo>
                      <a:pt x="328" y="277"/>
                      <a:pt x="315" y="289"/>
                      <a:pt x="311" y="304"/>
                    </a:cubicBezTo>
                    <a:lnTo>
                      <a:pt x="202" y="304"/>
                    </a:lnTo>
                    <a:lnTo>
                      <a:pt x="202" y="239"/>
                    </a:lnTo>
                    <a:cubicBezTo>
                      <a:pt x="217" y="236"/>
                      <a:pt x="229" y="222"/>
                      <a:pt x="229" y="205"/>
                    </a:cubicBezTo>
                    <a:cubicBezTo>
                      <a:pt x="229" y="186"/>
                      <a:pt x="213" y="171"/>
                      <a:pt x="194" y="171"/>
                    </a:cubicBezTo>
                    <a:cubicBezTo>
                      <a:pt x="175" y="171"/>
                      <a:pt x="160" y="186"/>
                      <a:pt x="160" y="205"/>
                    </a:cubicBezTo>
                    <a:cubicBezTo>
                      <a:pt x="160" y="222"/>
                      <a:pt x="171" y="236"/>
                      <a:pt x="187" y="239"/>
                    </a:cubicBezTo>
                    <a:lnTo>
                      <a:pt x="187" y="309"/>
                    </a:lnTo>
                    <a:lnTo>
                      <a:pt x="143" y="352"/>
                    </a:lnTo>
                    <a:lnTo>
                      <a:pt x="143" y="428"/>
                    </a:lnTo>
                    <a:cubicBezTo>
                      <a:pt x="127" y="431"/>
                      <a:pt x="116" y="445"/>
                      <a:pt x="116" y="461"/>
                    </a:cubicBezTo>
                    <a:cubicBezTo>
                      <a:pt x="116" y="481"/>
                      <a:pt x="131" y="496"/>
                      <a:pt x="150" y="496"/>
                    </a:cubicBezTo>
                    <a:cubicBezTo>
                      <a:pt x="170" y="496"/>
                      <a:pt x="185" y="481"/>
                      <a:pt x="185" y="461"/>
                    </a:cubicBezTo>
                    <a:cubicBezTo>
                      <a:pt x="185" y="445"/>
                      <a:pt x="174" y="431"/>
                      <a:pt x="158" y="428"/>
                    </a:cubicBezTo>
                    <a:close/>
                    <a:moveTo>
                      <a:pt x="55" y="428"/>
                    </a:moveTo>
                    <a:lnTo>
                      <a:pt x="55" y="428"/>
                    </a:lnTo>
                    <a:lnTo>
                      <a:pt x="55" y="353"/>
                    </a:lnTo>
                    <a:lnTo>
                      <a:pt x="101" y="308"/>
                    </a:lnTo>
                    <a:cubicBezTo>
                      <a:pt x="106" y="312"/>
                      <a:pt x="112" y="313"/>
                      <a:pt x="119" y="313"/>
                    </a:cubicBezTo>
                    <a:cubicBezTo>
                      <a:pt x="128" y="313"/>
                      <a:pt x="137" y="310"/>
                      <a:pt x="143" y="303"/>
                    </a:cubicBezTo>
                    <a:cubicBezTo>
                      <a:pt x="150" y="297"/>
                      <a:pt x="154" y="288"/>
                      <a:pt x="154" y="279"/>
                    </a:cubicBezTo>
                    <a:cubicBezTo>
                      <a:pt x="154" y="270"/>
                      <a:pt x="150" y="261"/>
                      <a:pt x="143" y="254"/>
                    </a:cubicBezTo>
                    <a:cubicBezTo>
                      <a:pt x="130" y="241"/>
                      <a:pt x="108" y="241"/>
                      <a:pt x="94" y="254"/>
                    </a:cubicBezTo>
                    <a:cubicBezTo>
                      <a:pt x="83" y="266"/>
                      <a:pt x="81" y="284"/>
                      <a:pt x="90" y="297"/>
                    </a:cubicBezTo>
                    <a:lnTo>
                      <a:pt x="55" y="331"/>
                    </a:lnTo>
                    <a:lnTo>
                      <a:pt x="55" y="129"/>
                    </a:lnTo>
                    <a:lnTo>
                      <a:pt x="107" y="77"/>
                    </a:lnTo>
                    <a:cubicBezTo>
                      <a:pt x="113" y="81"/>
                      <a:pt x="119" y="83"/>
                      <a:pt x="126" y="83"/>
                    </a:cubicBezTo>
                    <a:cubicBezTo>
                      <a:pt x="145" y="83"/>
                      <a:pt x="160" y="67"/>
                      <a:pt x="160" y="48"/>
                    </a:cubicBezTo>
                    <a:cubicBezTo>
                      <a:pt x="160" y="29"/>
                      <a:pt x="145" y="13"/>
                      <a:pt x="126" y="13"/>
                    </a:cubicBezTo>
                    <a:cubicBezTo>
                      <a:pt x="106" y="13"/>
                      <a:pt x="91" y="29"/>
                      <a:pt x="91" y="48"/>
                    </a:cubicBezTo>
                    <a:cubicBezTo>
                      <a:pt x="91" y="55"/>
                      <a:pt x="93" y="61"/>
                      <a:pt x="96" y="66"/>
                    </a:cubicBezTo>
                    <a:lnTo>
                      <a:pt x="40" y="123"/>
                    </a:lnTo>
                    <a:lnTo>
                      <a:pt x="40" y="428"/>
                    </a:lnTo>
                    <a:cubicBezTo>
                      <a:pt x="25" y="431"/>
                      <a:pt x="13" y="445"/>
                      <a:pt x="13" y="461"/>
                    </a:cubicBezTo>
                    <a:cubicBezTo>
                      <a:pt x="13" y="481"/>
                      <a:pt x="29" y="497"/>
                      <a:pt x="48" y="497"/>
                    </a:cubicBezTo>
                    <a:cubicBezTo>
                      <a:pt x="66" y="497"/>
                      <a:pt x="82" y="481"/>
                      <a:pt x="82" y="461"/>
                    </a:cubicBezTo>
                    <a:cubicBezTo>
                      <a:pt x="82" y="445"/>
                      <a:pt x="71" y="431"/>
                      <a:pt x="55" y="428"/>
                    </a:cubicBezTo>
                    <a:close/>
                    <a:moveTo>
                      <a:pt x="283" y="203"/>
                    </a:moveTo>
                    <a:lnTo>
                      <a:pt x="283" y="203"/>
                    </a:lnTo>
                    <a:cubicBezTo>
                      <a:pt x="268" y="206"/>
                      <a:pt x="257" y="220"/>
                      <a:pt x="257" y="236"/>
                    </a:cubicBezTo>
                    <a:cubicBezTo>
                      <a:pt x="257" y="255"/>
                      <a:pt x="272" y="271"/>
                      <a:pt x="291" y="271"/>
                    </a:cubicBezTo>
                    <a:cubicBezTo>
                      <a:pt x="310" y="271"/>
                      <a:pt x="326" y="255"/>
                      <a:pt x="326" y="236"/>
                    </a:cubicBezTo>
                    <a:cubicBezTo>
                      <a:pt x="326" y="220"/>
                      <a:pt x="314" y="206"/>
                      <a:pt x="299" y="203"/>
                    </a:cubicBezTo>
                    <a:lnTo>
                      <a:pt x="299" y="136"/>
                    </a:lnTo>
                    <a:cubicBezTo>
                      <a:pt x="314" y="132"/>
                      <a:pt x="326" y="118"/>
                      <a:pt x="326" y="102"/>
                    </a:cubicBezTo>
                    <a:cubicBezTo>
                      <a:pt x="326" y="83"/>
                      <a:pt x="310" y="67"/>
                      <a:pt x="291" y="67"/>
                    </a:cubicBezTo>
                    <a:cubicBezTo>
                      <a:pt x="272" y="67"/>
                      <a:pt x="256" y="83"/>
                      <a:pt x="256" y="102"/>
                    </a:cubicBezTo>
                    <a:cubicBezTo>
                      <a:pt x="256" y="118"/>
                      <a:pt x="268" y="132"/>
                      <a:pt x="283" y="136"/>
                    </a:cubicBezTo>
                    <a:lnTo>
                      <a:pt x="283" y="203"/>
                    </a:lnTo>
                    <a:close/>
                    <a:moveTo>
                      <a:pt x="240" y="37"/>
                    </a:moveTo>
                    <a:lnTo>
                      <a:pt x="240" y="37"/>
                    </a:lnTo>
                    <a:lnTo>
                      <a:pt x="124" y="153"/>
                    </a:lnTo>
                    <a:cubicBezTo>
                      <a:pt x="111" y="145"/>
                      <a:pt x="93" y="147"/>
                      <a:pt x="81" y="158"/>
                    </a:cubicBezTo>
                    <a:cubicBezTo>
                      <a:pt x="68" y="172"/>
                      <a:pt x="68" y="194"/>
                      <a:pt x="81" y="207"/>
                    </a:cubicBezTo>
                    <a:cubicBezTo>
                      <a:pt x="88" y="214"/>
                      <a:pt x="97" y="217"/>
                      <a:pt x="106" y="217"/>
                    </a:cubicBezTo>
                    <a:cubicBezTo>
                      <a:pt x="115" y="217"/>
                      <a:pt x="124" y="214"/>
                      <a:pt x="130" y="207"/>
                    </a:cubicBezTo>
                    <a:cubicBezTo>
                      <a:pt x="142" y="195"/>
                      <a:pt x="144" y="178"/>
                      <a:pt x="135" y="164"/>
                    </a:cubicBezTo>
                    <a:lnTo>
                      <a:pt x="247" y="53"/>
                    </a:lnTo>
                    <a:lnTo>
                      <a:pt x="339" y="53"/>
                    </a:lnTo>
                    <a:lnTo>
                      <a:pt x="481" y="195"/>
                    </a:lnTo>
                    <a:cubicBezTo>
                      <a:pt x="478" y="200"/>
                      <a:pt x="476" y="207"/>
                      <a:pt x="476" y="213"/>
                    </a:cubicBezTo>
                    <a:cubicBezTo>
                      <a:pt x="476" y="223"/>
                      <a:pt x="479" y="231"/>
                      <a:pt x="486" y="238"/>
                    </a:cubicBezTo>
                    <a:cubicBezTo>
                      <a:pt x="493" y="244"/>
                      <a:pt x="501" y="248"/>
                      <a:pt x="510" y="248"/>
                    </a:cubicBezTo>
                    <a:cubicBezTo>
                      <a:pt x="520" y="248"/>
                      <a:pt x="528" y="244"/>
                      <a:pt x="535" y="238"/>
                    </a:cubicBezTo>
                    <a:cubicBezTo>
                      <a:pt x="542" y="231"/>
                      <a:pt x="545" y="223"/>
                      <a:pt x="545" y="213"/>
                    </a:cubicBezTo>
                    <a:cubicBezTo>
                      <a:pt x="545" y="204"/>
                      <a:pt x="541" y="195"/>
                      <a:pt x="535" y="189"/>
                    </a:cubicBezTo>
                    <a:cubicBezTo>
                      <a:pt x="524" y="178"/>
                      <a:pt x="505" y="176"/>
                      <a:pt x="492" y="184"/>
                    </a:cubicBezTo>
                    <a:lnTo>
                      <a:pt x="345" y="37"/>
                    </a:lnTo>
                    <a:lnTo>
                      <a:pt x="240" y="37"/>
                    </a:lnTo>
                    <a:close/>
                    <a:moveTo>
                      <a:pt x="475" y="49"/>
                    </a:moveTo>
                    <a:lnTo>
                      <a:pt x="475" y="49"/>
                    </a:lnTo>
                    <a:cubicBezTo>
                      <a:pt x="475" y="58"/>
                      <a:pt x="478" y="66"/>
                      <a:pt x="485" y="73"/>
                    </a:cubicBezTo>
                    <a:cubicBezTo>
                      <a:pt x="491" y="80"/>
                      <a:pt x="500" y="83"/>
                      <a:pt x="509" y="83"/>
                    </a:cubicBezTo>
                    <a:cubicBezTo>
                      <a:pt x="516" y="83"/>
                      <a:pt x="522" y="81"/>
                      <a:pt x="527" y="78"/>
                    </a:cubicBezTo>
                    <a:lnTo>
                      <a:pt x="577" y="127"/>
                    </a:lnTo>
                    <a:lnTo>
                      <a:pt x="577" y="210"/>
                    </a:lnTo>
                    <a:cubicBezTo>
                      <a:pt x="570" y="211"/>
                      <a:pt x="564" y="214"/>
                      <a:pt x="560" y="219"/>
                    </a:cubicBezTo>
                    <a:cubicBezTo>
                      <a:pt x="553" y="225"/>
                      <a:pt x="550" y="234"/>
                      <a:pt x="550" y="243"/>
                    </a:cubicBezTo>
                    <a:cubicBezTo>
                      <a:pt x="550" y="252"/>
                      <a:pt x="553" y="261"/>
                      <a:pt x="560" y="268"/>
                    </a:cubicBezTo>
                    <a:cubicBezTo>
                      <a:pt x="566" y="274"/>
                      <a:pt x="575" y="278"/>
                      <a:pt x="584" y="278"/>
                    </a:cubicBezTo>
                    <a:cubicBezTo>
                      <a:pt x="594" y="278"/>
                      <a:pt x="602" y="274"/>
                      <a:pt x="609" y="268"/>
                    </a:cubicBezTo>
                    <a:cubicBezTo>
                      <a:pt x="615" y="261"/>
                      <a:pt x="619" y="252"/>
                      <a:pt x="619" y="243"/>
                    </a:cubicBezTo>
                    <a:cubicBezTo>
                      <a:pt x="619" y="234"/>
                      <a:pt x="615" y="225"/>
                      <a:pt x="609" y="219"/>
                    </a:cubicBezTo>
                    <a:cubicBezTo>
                      <a:pt x="604" y="214"/>
                      <a:pt x="598" y="211"/>
                      <a:pt x="592" y="210"/>
                    </a:cubicBezTo>
                    <a:lnTo>
                      <a:pt x="592" y="121"/>
                    </a:lnTo>
                    <a:lnTo>
                      <a:pt x="538" y="67"/>
                    </a:lnTo>
                    <a:cubicBezTo>
                      <a:pt x="547" y="54"/>
                      <a:pt x="545" y="36"/>
                      <a:pt x="534" y="24"/>
                    </a:cubicBezTo>
                    <a:cubicBezTo>
                      <a:pt x="521" y="11"/>
                      <a:pt x="498" y="11"/>
                      <a:pt x="485" y="24"/>
                    </a:cubicBezTo>
                    <a:cubicBezTo>
                      <a:pt x="478" y="31"/>
                      <a:pt x="475" y="39"/>
                      <a:pt x="475" y="49"/>
                    </a:cubicBezTo>
                    <a:close/>
                    <a:moveTo>
                      <a:pt x="630" y="180"/>
                    </a:moveTo>
                    <a:lnTo>
                      <a:pt x="630" y="180"/>
                    </a:lnTo>
                    <a:cubicBezTo>
                      <a:pt x="636" y="186"/>
                      <a:pt x="645" y="190"/>
                      <a:pt x="654" y="190"/>
                    </a:cubicBezTo>
                    <a:cubicBezTo>
                      <a:pt x="664" y="190"/>
                      <a:pt x="672" y="186"/>
                      <a:pt x="679" y="180"/>
                    </a:cubicBezTo>
                    <a:cubicBezTo>
                      <a:pt x="685" y="173"/>
                      <a:pt x="689" y="165"/>
                      <a:pt x="689" y="155"/>
                    </a:cubicBezTo>
                    <a:cubicBezTo>
                      <a:pt x="689" y="146"/>
                      <a:pt x="685" y="137"/>
                      <a:pt x="679" y="131"/>
                    </a:cubicBezTo>
                    <a:cubicBezTo>
                      <a:pt x="674" y="126"/>
                      <a:pt x="668" y="123"/>
                      <a:pt x="662" y="122"/>
                    </a:cubicBezTo>
                    <a:lnTo>
                      <a:pt x="662" y="84"/>
                    </a:lnTo>
                    <a:lnTo>
                      <a:pt x="668" y="77"/>
                    </a:lnTo>
                    <a:cubicBezTo>
                      <a:pt x="674" y="81"/>
                      <a:pt x="681" y="83"/>
                      <a:pt x="688" y="83"/>
                    </a:cubicBezTo>
                    <a:cubicBezTo>
                      <a:pt x="697" y="83"/>
                      <a:pt x="706" y="80"/>
                      <a:pt x="712" y="73"/>
                    </a:cubicBezTo>
                    <a:cubicBezTo>
                      <a:pt x="719" y="67"/>
                      <a:pt x="722" y="58"/>
                      <a:pt x="722" y="49"/>
                    </a:cubicBezTo>
                    <a:cubicBezTo>
                      <a:pt x="722" y="39"/>
                      <a:pt x="719" y="31"/>
                      <a:pt x="712" y="24"/>
                    </a:cubicBezTo>
                    <a:cubicBezTo>
                      <a:pt x="699" y="11"/>
                      <a:pt x="676" y="11"/>
                      <a:pt x="663" y="24"/>
                    </a:cubicBezTo>
                    <a:cubicBezTo>
                      <a:pt x="652" y="36"/>
                      <a:pt x="650" y="53"/>
                      <a:pt x="658" y="66"/>
                    </a:cubicBezTo>
                    <a:lnTo>
                      <a:pt x="647" y="77"/>
                    </a:lnTo>
                    <a:lnTo>
                      <a:pt x="647" y="122"/>
                    </a:lnTo>
                    <a:cubicBezTo>
                      <a:pt x="640" y="123"/>
                      <a:pt x="634" y="126"/>
                      <a:pt x="630" y="131"/>
                    </a:cubicBezTo>
                    <a:cubicBezTo>
                      <a:pt x="616" y="144"/>
                      <a:pt x="616" y="166"/>
                      <a:pt x="630" y="180"/>
                    </a:cubicBezTo>
                    <a:close/>
                    <a:moveTo>
                      <a:pt x="1077" y="30"/>
                    </a:moveTo>
                    <a:lnTo>
                      <a:pt x="1077" y="30"/>
                    </a:lnTo>
                    <a:lnTo>
                      <a:pt x="1077" y="480"/>
                    </a:lnTo>
                    <a:cubicBezTo>
                      <a:pt x="1077" y="497"/>
                      <a:pt x="1063" y="510"/>
                      <a:pt x="1047" y="510"/>
                    </a:cubicBezTo>
                    <a:lnTo>
                      <a:pt x="30" y="510"/>
                    </a:lnTo>
                    <a:cubicBezTo>
                      <a:pt x="14" y="510"/>
                      <a:pt x="0" y="497"/>
                      <a:pt x="0" y="480"/>
                    </a:cubicBezTo>
                    <a:lnTo>
                      <a:pt x="0" y="30"/>
                    </a:lnTo>
                    <a:cubicBezTo>
                      <a:pt x="0" y="13"/>
                      <a:pt x="14" y="0"/>
                      <a:pt x="30" y="0"/>
                    </a:cubicBezTo>
                    <a:lnTo>
                      <a:pt x="1047" y="0"/>
                    </a:lnTo>
                    <a:cubicBezTo>
                      <a:pt x="1063" y="0"/>
                      <a:pt x="1077" y="13"/>
                      <a:pt x="1077" y="30"/>
                    </a:cubicBezTo>
                    <a:close/>
                    <a:moveTo>
                      <a:pt x="974" y="284"/>
                    </a:moveTo>
                    <a:lnTo>
                      <a:pt x="974" y="284"/>
                    </a:lnTo>
                    <a:cubicBezTo>
                      <a:pt x="968" y="284"/>
                      <a:pt x="964" y="286"/>
                      <a:pt x="960" y="290"/>
                    </a:cubicBezTo>
                    <a:cubicBezTo>
                      <a:pt x="956" y="293"/>
                      <a:pt x="954" y="298"/>
                      <a:pt x="954" y="303"/>
                    </a:cubicBezTo>
                    <a:cubicBezTo>
                      <a:pt x="954" y="308"/>
                      <a:pt x="956" y="313"/>
                      <a:pt x="960" y="317"/>
                    </a:cubicBezTo>
                    <a:cubicBezTo>
                      <a:pt x="964" y="320"/>
                      <a:pt x="969" y="322"/>
                      <a:pt x="974" y="322"/>
                    </a:cubicBezTo>
                    <a:cubicBezTo>
                      <a:pt x="979" y="322"/>
                      <a:pt x="984" y="320"/>
                      <a:pt x="987" y="317"/>
                    </a:cubicBezTo>
                    <a:cubicBezTo>
                      <a:pt x="995" y="309"/>
                      <a:pt x="995" y="297"/>
                      <a:pt x="987" y="290"/>
                    </a:cubicBezTo>
                    <a:cubicBezTo>
                      <a:pt x="984" y="286"/>
                      <a:pt x="979" y="284"/>
                      <a:pt x="974" y="284"/>
                    </a:cubicBezTo>
                    <a:close/>
                    <a:moveTo>
                      <a:pt x="996" y="449"/>
                    </a:moveTo>
                    <a:lnTo>
                      <a:pt x="996" y="449"/>
                    </a:lnTo>
                    <a:cubicBezTo>
                      <a:pt x="989" y="456"/>
                      <a:pt x="989" y="469"/>
                      <a:pt x="996" y="476"/>
                    </a:cubicBezTo>
                    <a:cubicBezTo>
                      <a:pt x="1003" y="483"/>
                      <a:pt x="1016" y="483"/>
                      <a:pt x="1023" y="476"/>
                    </a:cubicBezTo>
                    <a:cubicBezTo>
                      <a:pt x="1031" y="469"/>
                      <a:pt x="1031" y="456"/>
                      <a:pt x="1023" y="449"/>
                    </a:cubicBezTo>
                    <a:cubicBezTo>
                      <a:pt x="1020" y="445"/>
                      <a:pt x="1015" y="443"/>
                      <a:pt x="1010" y="443"/>
                    </a:cubicBezTo>
                    <a:cubicBezTo>
                      <a:pt x="1005" y="443"/>
                      <a:pt x="1000" y="445"/>
                      <a:pt x="996" y="449"/>
                    </a:cubicBezTo>
                    <a:close/>
                    <a:moveTo>
                      <a:pt x="869" y="30"/>
                    </a:moveTo>
                    <a:lnTo>
                      <a:pt x="869" y="30"/>
                    </a:lnTo>
                    <a:cubicBezTo>
                      <a:pt x="858" y="30"/>
                      <a:pt x="850" y="39"/>
                      <a:pt x="850" y="49"/>
                    </a:cubicBezTo>
                    <a:cubicBezTo>
                      <a:pt x="850" y="55"/>
                      <a:pt x="852" y="59"/>
                      <a:pt x="855" y="63"/>
                    </a:cubicBezTo>
                    <a:cubicBezTo>
                      <a:pt x="859" y="67"/>
                      <a:pt x="864" y="69"/>
                      <a:pt x="869" y="69"/>
                    </a:cubicBezTo>
                    <a:cubicBezTo>
                      <a:pt x="879" y="69"/>
                      <a:pt x="888" y="60"/>
                      <a:pt x="888" y="49"/>
                    </a:cubicBezTo>
                    <a:cubicBezTo>
                      <a:pt x="888" y="39"/>
                      <a:pt x="879" y="30"/>
                      <a:pt x="869" y="30"/>
                    </a:cubicBezTo>
                    <a:close/>
                    <a:moveTo>
                      <a:pt x="905" y="476"/>
                    </a:moveTo>
                    <a:lnTo>
                      <a:pt x="905" y="476"/>
                    </a:lnTo>
                    <a:cubicBezTo>
                      <a:pt x="912" y="469"/>
                      <a:pt x="912" y="456"/>
                      <a:pt x="905" y="449"/>
                    </a:cubicBezTo>
                    <a:cubicBezTo>
                      <a:pt x="901" y="445"/>
                      <a:pt x="896" y="443"/>
                      <a:pt x="891" y="443"/>
                    </a:cubicBezTo>
                    <a:cubicBezTo>
                      <a:pt x="886" y="443"/>
                      <a:pt x="881" y="445"/>
                      <a:pt x="878" y="449"/>
                    </a:cubicBezTo>
                    <a:cubicBezTo>
                      <a:pt x="870" y="456"/>
                      <a:pt x="870" y="469"/>
                      <a:pt x="878" y="476"/>
                    </a:cubicBezTo>
                    <a:cubicBezTo>
                      <a:pt x="885" y="483"/>
                      <a:pt x="897" y="483"/>
                      <a:pt x="905" y="476"/>
                    </a:cubicBezTo>
                    <a:close/>
                    <a:moveTo>
                      <a:pt x="900" y="258"/>
                    </a:moveTo>
                    <a:lnTo>
                      <a:pt x="900" y="258"/>
                    </a:lnTo>
                    <a:cubicBezTo>
                      <a:pt x="905" y="258"/>
                      <a:pt x="910" y="256"/>
                      <a:pt x="914" y="253"/>
                    </a:cubicBezTo>
                    <a:cubicBezTo>
                      <a:pt x="921" y="245"/>
                      <a:pt x="921" y="233"/>
                      <a:pt x="914" y="226"/>
                    </a:cubicBezTo>
                    <a:cubicBezTo>
                      <a:pt x="910" y="222"/>
                      <a:pt x="905" y="220"/>
                      <a:pt x="900" y="220"/>
                    </a:cubicBezTo>
                    <a:cubicBezTo>
                      <a:pt x="895" y="220"/>
                      <a:pt x="890" y="222"/>
                      <a:pt x="887" y="226"/>
                    </a:cubicBezTo>
                    <a:cubicBezTo>
                      <a:pt x="883" y="229"/>
                      <a:pt x="881" y="234"/>
                      <a:pt x="881" y="239"/>
                    </a:cubicBezTo>
                    <a:cubicBezTo>
                      <a:pt x="881" y="244"/>
                      <a:pt x="883" y="249"/>
                      <a:pt x="887" y="253"/>
                    </a:cubicBezTo>
                    <a:cubicBezTo>
                      <a:pt x="890" y="256"/>
                      <a:pt x="895" y="258"/>
                      <a:pt x="900" y="258"/>
                    </a:cubicBezTo>
                    <a:close/>
                    <a:moveTo>
                      <a:pt x="856" y="192"/>
                    </a:moveTo>
                    <a:lnTo>
                      <a:pt x="856" y="192"/>
                    </a:lnTo>
                    <a:cubicBezTo>
                      <a:pt x="860" y="188"/>
                      <a:pt x="862" y="183"/>
                      <a:pt x="862" y="178"/>
                    </a:cubicBezTo>
                    <a:cubicBezTo>
                      <a:pt x="862" y="173"/>
                      <a:pt x="860" y="168"/>
                      <a:pt x="856" y="165"/>
                    </a:cubicBezTo>
                    <a:cubicBezTo>
                      <a:pt x="852" y="161"/>
                      <a:pt x="847" y="159"/>
                      <a:pt x="842" y="159"/>
                    </a:cubicBezTo>
                    <a:cubicBezTo>
                      <a:pt x="837" y="159"/>
                      <a:pt x="832" y="161"/>
                      <a:pt x="829" y="165"/>
                    </a:cubicBezTo>
                    <a:cubicBezTo>
                      <a:pt x="821" y="172"/>
                      <a:pt x="821" y="184"/>
                      <a:pt x="829" y="192"/>
                    </a:cubicBezTo>
                    <a:cubicBezTo>
                      <a:pt x="836" y="199"/>
                      <a:pt x="849" y="199"/>
                      <a:pt x="856" y="192"/>
                    </a:cubicBezTo>
                    <a:close/>
                    <a:moveTo>
                      <a:pt x="801" y="106"/>
                    </a:moveTo>
                    <a:lnTo>
                      <a:pt x="801" y="106"/>
                    </a:lnTo>
                    <a:cubicBezTo>
                      <a:pt x="801" y="95"/>
                      <a:pt x="793" y="87"/>
                      <a:pt x="782" y="87"/>
                    </a:cubicBezTo>
                    <a:cubicBezTo>
                      <a:pt x="772" y="87"/>
                      <a:pt x="763" y="95"/>
                      <a:pt x="763" y="106"/>
                    </a:cubicBezTo>
                    <a:cubicBezTo>
                      <a:pt x="763" y="116"/>
                      <a:pt x="772" y="125"/>
                      <a:pt x="782" y="125"/>
                    </a:cubicBezTo>
                    <a:cubicBezTo>
                      <a:pt x="793" y="125"/>
                      <a:pt x="801" y="116"/>
                      <a:pt x="801" y="106"/>
                    </a:cubicBezTo>
                    <a:close/>
                    <a:moveTo>
                      <a:pt x="106" y="163"/>
                    </a:moveTo>
                    <a:lnTo>
                      <a:pt x="106" y="163"/>
                    </a:lnTo>
                    <a:cubicBezTo>
                      <a:pt x="101" y="163"/>
                      <a:pt x="96" y="165"/>
                      <a:pt x="92" y="169"/>
                    </a:cubicBezTo>
                    <a:cubicBezTo>
                      <a:pt x="85" y="176"/>
                      <a:pt x="85" y="188"/>
                      <a:pt x="92" y="196"/>
                    </a:cubicBezTo>
                    <a:cubicBezTo>
                      <a:pt x="100" y="203"/>
                      <a:pt x="112" y="203"/>
                      <a:pt x="119" y="196"/>
                    </a:cubicBezTo>
                    <a:cubicBezTo>
                      <a:pt x="127" y="188"/>
                      <a:pt x="127" y="176"/>
                      <a:pt x="119" y="169"/>
                    </a:cubicBezTo>
                    <a:cubicBezTo>
                      <a:pt x="116" y="165"/>
                      <a:pt x="111" y="163"/>
                      <a:pt x="106" y="163"/>
                    </a:cubicBezTo>
                    <a:close/>
                    <a:moveTo>
                      <a:pt x="524" y="227"/>
                    </a:moveTo>
                    <a:lnTo>
                      <a:pt x="524" y="227"/>
                    </a:lnTo>
                    <a:cubicBezTo>
                      <a:pt x="528" y="223"/>
                      <a:pt x="530" y="218"/>
                      <a:pt x="530" y="213"/>
                    </a:cubicBezTo>
                    <a:cubicBezTo>
                      <a:pt x="530" y="208"/>
                      <a:pt x="528" y="203"/>
                      <a:pt x="524" y="200"/>
                    </a:cubicBezTo>
                    <a:cubicBezTo>
                      <a:pt x="520" y="196"/>
                      <a:pt x="516" y="194"/>
                      <a:pt x="510" y="194"/>
                    </a:cubicBezTo>
                    <a:cubicBezTo>
                      <a:pt x="505" y="194"/>
                      <a:pt x="501" y="196"/>
                      <a:pt x="497" y="200"/>
                    </a:cubicBezTo>
                    <a:cubicBezTo>
                      <a:pt x="493" y="203"/>
                      <a:pt x="491" y="208"/>
                      <a:pt x="491" y="213"/>
                    </a:cubicBezTo>
                    <a:cubicBezTo>
                      <a:pt x="491" y="218"/>
                      <a:pt x="493" y="223"/>
                      <a:pt x="497" y="227"/>
                    </a:cubicBezTo>
                    <a:cubicBezTo>
                      <a:pt x="504" y="234"/>
                      <a:pt x="517" y="234"/>
                      <a:pt x="524" y="227"/>
                    </a:cubicBezTo>
                    <a:close/>
                    <a:moveTo>
                      <a:pt x="291" y="255"/>
                    </a:moveTo>
                    <a:lnTo>
                      <a:pt x="291" y="255"/>
                    </a:lnTo>
                    <a:cubicBezTo>
                      <a:pt x="302" y="255"/>
                      <a:pt x="310" y="247"/>
                      <a:pt x="310" y="236"/>
                    </a:cubicBezTo>
                    <a:cubicBezTo>
                      <a:pt x="310" y="225"/>
                      <a:pt x="302" y="217"/>
                      <a:pt x="291" y="217"/>
                    </a:cubicBezTo>
                    <a:cubicBezTo>
                      <a:pt x="281" y="217"/>
                      <a:pt x="272" y="225"/>
                      <a:pt x="272" y="236"/>
                    </a:cubicBezTo>
                    <a:cubicBezTo>
                      <a:pt x="272" y="247"/>
                      <a:pt x="281" y="255"/>
                      <a:pt x="291" y="255"/>
                    </a:cubicBezTo>
                    <a:close/>
                    <a:moveTo>
                      <a:pt x="310" y="102"/>
                    </a:moveTo>
                    <a:lnTo>
                      <a:pt x="310" y="102"/>
                    </a:lnTo>
                    <a:cubicBezTo>
                      <a:pt x="310" y="91"/>
                      <a:pt x="302" y="82"/>
                      <a:pt x="291" y="82"/>
                    </a:cubicBezTo>
                    <a:cubicBezTo>
                      <a:pt x="281" y="82"/>
                      <a:pt x="272" y="91"/>
                      <a:pt x="272" y="102"/>
                    </a:cubicBezTo>
                    <a:cubicBezTo>
                      <a:pt x="272" y="112"/>
                      <a:pt x="281" y="121"/>
                      <a:pt x="291" y="121"/>
                    </a:cubicBezTo>
                    <a:cubicBezTo>
                      <a:pt x="302" y="121"/>
                      <a:pt x="310" y="112"/>
                      <a:pt x="310" y="102"/>
                    </a:cubicBezTo>
                    <a:close/>
                    <a:moveTo>
                      <a:pt x="668" y="169"/>
                    </a:moveTo>
                    <a:lnTo>
                      <a:pt x="668" y="169"/>
                    </a:lnTo>
                    <a:cubicBezTo>
                      <a:pt x="671" y="165"/>
                      <a:pt x="673" y="160"/>
                      <a:pt x="673" y="155"/>
                    </a:cubicBezTo>
                    <a:cubicBezTo>
                      <a:pt x="673" y="150"/>
                      <a:pt x="671" y="145"/>
                      <a:pt x="668" y="142"/>
                    </a:cubicBezTo>
                    <a:cubicBezTo>
                      <a:pt x="664" y="138"/>
                      <a:pt x="659" y="136"/>
                      <a:pt x="654" y="136"/>
                    </a:cubicBezTo>
                    <a:cubicBezTo>
                      <a:pt x="649" y="136"/>
                      <a:pt x="644" y="138"/>
                      <a:pt x="641" y="142"/>
                    </a:cubicBezTo>
                    <a:cubicBezTo>
                      <a:pt x="633" y="149"/>
                      <a:pt x="633" y="161"/>
                      <a:pt x="641" y="169"/>
                    </a:cubicBezTo>
                    <a:cubicBezTo>
                      <a:pt x="648" y="176"/>
                      <a:pt x="661" y="176"/>
                      <a:pt x="668" y="169"/>
                    </a:cubicBezTo>
                    <a:close/>
                    <a:moveTo>
                      <a:pt x="523" y="62"/>
                    </a:moveTo>
                    <a:lnTo>
                      <a:pt x="523" y="62"/>
                    </a:lnTo>
                    <a:cubicBezTo>
                      <a:pt x="530" y="54"/>
                      <a:pt x="530" y="42"/>
                      <a:pt x="523" y="35"/>
                    </a:cubicBezTo>
                    <a:cubicBezTo>
                      <a:pt x="519" y="31"/>
                      <a:pt x="514" y="29"/>
                      <a:pt x="509" y="29"/>
                    </a:cubicBezTo>
                    <a:cubicBezTo>
                      <a:pt x="504" y="29"/>
                      <a:pt x="499" y="31"/>
                      <a:pt x="496" y="35"/>
                    </a:cubicBezTo>
                    <a:cubicBezTo>
                      <a:pt x="492" y="38"/>
                      <a:pt x="490" y="43"/>
                      <a:pt x="490" y="48"/>
                    </a:cubicBezTo>
                    <a:cubicBezTo>
                      <a:pt x="490" y="53"/>
                      <a:pt x="492" y="58"/>
                      <a:pt x="496" y="62"/>
                    </a:cubicBezTo>
                    <a:cubicBezTo>
                      <a:pt x="503" y="69"/>
                      <a:pt x="515" y="69"/>
                      <a:pt x="523" y="62"/>
                    </a:cubicBezTo>
                    <a:close/>
                    <a:moveTo>
                      <a:pt x="701" y="62"/>
                    </a:moveTo>
                    <a:lnTo>
                      <a:pt x="701" y="62"/>
                    </a:lnTo>
                    <a:cubicBezTo>
                      <a:pt x="705" y="58"/>
                      <a:pt x="707" y="54"/>
                      <a:pt x="707" y="49"/>
                    </a:cubicBezTo>
                    <a:cubicBezTo>
                      <a:pt x="707" y="43"/>
                      <a:pt x="705" y="39"/>
                      <a:pt x="701" y="35"/>
                    </a:cubicBezTo>
                    <a:cubicBezTo>
                      <a:pt x="698" y="31"/>
                      <a:pt x="693" y="29"/>
                      <a:pt x="688" y="29"/>
                    </a:cubicBezTo>
                    <a:cubicBezTo>
                      <a:pt x="682" y="29"/>
                      <a:pt x="678" y="31"/>
                      <a:pt x="674" y="35"/>
                    </a:cubicBezTo>
                    <a:cubicBezTo>
                      <a:pt x="667" y="42"/>
                      <a:pt x="667" y="55"/>
                      <a:pt x="674" y="62"/>
                    </a:cubicBezTo>
                    <a:cubicBezTo>
                      <a:pt x="681" y="69"/>
                      <a:pt x="694" y="69"/>
                      <a:pt x="701" y="62"/>
                    </a:cubicBezTo>
                    <a:close/>
                    <a:moveTo>
                      <a:pt x="565" y="243"/>
                    </a:moveTo>
                    <a:lnTo>
                      <a:pt x="565" y="243"/>
                    </a:lnTo>
                    <a:cubicBezTo>
                      <a:pt x="565" y="248"/>
                      <a:pt x="567" y="253"/>
                      <a:pt x="571" y="256"/>
                    </a:cubicBezTo>
                    <a:cubicBezTo>
                      <a:pt x="578" y="264"/>
                      <a:pt x="591" y="264"/>
                      <a:pt x="598" y="256"/>
                    </a:cubicBezTo>
                    <a:cubicBezTo>
                      <a:pt x="601" y="253"/>
                      <a:pt x="603" y="248"/>
                      <a:pt x="603" y="243"/>
                    </a:cubicBezTo>
                    <a:cubicBezTo>
                      <a:pt x="603" y="238"/>
                      <a:pt x="602" y="233"/>
                      <a:pt x="598" y="229"/>
                    </a:cubicBezTo>
                    <a:cubicBezTo>
                      <a:pt x="594" y="226"/>
                      <a:pt x="589" y="224"/>
                      <a:pt x="584" y="224"/>
                    </a:cubicBezTo>
                    <a:cubicBezTo>
                      <a:pt x="579" y="224"/>
                      <a:pt x="574" y="226"/>
                      <a:pt x="571" y="229"/>
                    </a:cubicBezTo>
                    <a:cubicBezTo>
                      <a:pt x="567" y="233"/>
                      <a:pt x="565" y="238"/>
                      <a:pt x="565" y="243"/>
                    </a:cubicBezTo>
                    <a:close/>
                    <a:moveTo>
                      <a:pt x="132" y="292"/>
                    </a:moveTo>
                    <a:lnTo>
                      <a:pt x="132" y="292"/>
                    </a:lnTo>
                    <a:cubicBezTo>
                      <a:pt x="136" y="289"/>
                      <a:pt x="138" y="284"/>
                      <a:pt x="138" y="279"/>
                    </a:cubicBezTo>
                    <a:cubicBezTo>
                      <a:pt x="138" y="273"/>
                      <a:pt x="136" y="269"/>
                      <a:pt x="132" y="265"/>
                    </a:cubicBezTo>
                    <a:cubicBezTo>
                      <a:pt x="129" y="261"/>
                      <a:pt x="124" y="259"/>
                      <a:pt x="119" y="259"/>
                    </a:cubicBezTo>
                    <a:cubicBezTo>
                      <a:pt x="114" y="259"/>
                      <a:pt x="109" y="261"/>
                      <a:pt x="105" y="265"/>
                    </a:cubicBezTo>
                    <a:cubicBezTo>
                      <a:pt x="98" y="273"/>
                      <a:pt x="98" y="285"/>
                      <a:pt x="105" y="292"/>
                    </a:cubicBezTo>
                    <a:cubicBezTo>
                      <a:pt x="113" y="299"/>
                      <a:pt x="125" y="299"/>
                      <a:pt x="132" y="292"/>
                    </a:cubicBezTo>
                    <a:close/>
                    <a:moveTo>
                      <a:pt x="29" y="461"/>
                    </a:moveTo>
                    <a:lnTo>
                      <a:pt x="29" y="461"/>
                    </a:lnTo>
                    <a:cubicBezTo>
                      <a:pt x="29" y="472"/>
                      <a:pt x="38" y="481"/>
                      <a:pt x="48" y="481"/>
                    </a:cubicBezTo>
                    <a:cubicBezTo>
                      <a:pt x="58" y="481"/>
                      <a:pt x="67" y="472"/>
                      <a:pt x="67" y="461"/>
                    </a:cubicBezTo>
                    <a:cubicBezTo>
                      <a:pt x="67" y="450"/>
                      <a:pt x="58" y="442"/>
                      <a:pt x="48" y="442"/>
                    </a:cubicBezTo>
                    <a:cubicBezTo>
                      <a:pt x="37" y="442"/>
                      <a:pt x="29" y="450"/>
                      <a:pt x="29" y="461"/>
                    </a:cubicBezTo>
                    <a:close/>
                    <a:moveTo>
                      <a:pt x="247" y="444"/>
                    </a:moveTo>
                    <a:lnTo>
                      <a:pt x="247" y="444"/>
                    </a:lnTo>
                    <a:cubicBezTo>
                      <a:pt x="242" y="444"/>
                      <a:pt x="237" y="446"/>
                      <a:pt x="234" y="449"/>
                    </a:cubicBezTo>
                    <a:cubicBezTo>
                      <a:pt x="230" y="453"/>
                      <a:pt x="228" y="458"/>
                      <a:pt x="228" y="463"/>
                    </a:cubicBezTo>
                    <a:cubicBezTo>
                      <a:pt x="228" y="468"/>
                      <a:pt x="230" y="473"/>
                      <a:pt x="234" y="476"/>
                    </a:cubicBezTo>
                    <a:cubicBezTo>
                      <a:pt x="241" y="483"/>
                      <a:pt x="254" y="483"/>
                      <a:pt x="261" y="476"/>
                    </a:cubicBezTo>
                    <a:cubicBezTo>
                      <a:pt x="268" y="469"/>
                      <a:pt x="268" y="457"/>
                      <a:pt x="261" y="449"/>
                    </a:cubicBezTo>
                    <a:cubicBezTo>
                      <a:pt x="257" y="446"/>
                      <a:pt x="253" y="444"/>
                      <a:pt x="247" y="444"/>
                    </a:cubicBezTo>
                    <a:close/>
                    <a:moveTo>
                      <a:pt x="362" y="391"/>
                    </a:moveTo>
                    <a:lnTo>
                      <a:pt x="362" y="391"/>
                    </a:lnTo>
                    <a:cubicBezTo>
                      <a:pt x="357" y="391"/>
                      <a:pt x="352" y="393"/>
                      <a:pt x="349" y="396"/>
                    </a:cubicBezTo>
                    <a:cubicBezTo>
                      <a:pt x="341" y="404"/>
                      <a:pt x="341" y="416"/>
                      <a:pt x="349" y="423"/>
                    </a:cubicBezTo>
                    <a:cubicBezTo>
                      <a:pt x="356" y="431"/>
                      <a:pt x="369" y="431"/>
                      <a:pt x="376" y="423"/>
                    </a:cubicBezTo>
                    <a:cubicBezTo>
                      <a:pt x="380" y="420"/>
                      <a:pt x="382" y="415"/>
                      <a:pt x="382" y="410"/>
                    </a:cubicBezTo>
                    <a:cubicBezTo>
                      <a:pt x="382" y="405"/>
                      <a:pt x="380" y="400"/>
                      <a:pt x="376" y="396"/>
                    </a:cubicBezTo>
                    <a:cubicBezTo>
                      <a:pt x="372" y="393"/>
                      <a:pt x="368" y="391"/>
                      <a:pt x="362" y="391"/>
                    </a:cubicBezTo>
                    <a:close/>
                    <a:moveTo>
                      <a:pt x="712" y="238"/>
                    </a:moveTo>
                    <a:lnTo>
                      <a:pt x="712" y="238"/>
                    </a:lnTo>
                    <a:cubicBezTo>
                      <a:pt x="715" y="234"/>
                      <a:pt x="717" y="229"/>
                      <a:pt x="717" y="224"/>
                    </a:cubicBezTo>
                    <a:cubicBezTo>
                      <a:pt x="717" y="219"/>
                      <a:pt x="715" y="214"/>
                      <a:pt x="712" y="211"/>
                    </a:cubicBezTo>
                    <a:cubicBezTo>
                      <a:pt x="708" y="207"/>
                      <a:pt x="703" y="205"/>
                      <a:pt x="698" y="205"/>
                    </a:cubicBezTo>
                    <a:cubicBezTo>
                      <a:pt x="693" y="205"/>
                      <a:pt x="688" y="207"/>
                      <a:pt x="685" y="211"/>
                    </a:cubicBezTo>
                    <a:cubicBezTo>
                      <a:pt x="677" y="218"/>
                      <a:pt x="677" y="230"/>
                      <a:pt x="685" y="238"/>
                    </a:cubicBezTo>
                    <a:cubicBezTo>
                      <a:pt x="692" y="245"/>
                      <a:pt x="705" y="245"/>
                      <a:pt x="712" y="238"/>
                    </a:cubicBezTo>
                    <a:close/>
                    <a:moveTo>
                      <a:pt x="412" y="196"/>
                    </a:moveTo>
                    <a:lnTo>
                      <a:pt x="412" y="196"/>
                    </a:lnTo>
                    <a:cubicBezTo>
                      <a:pt x="408" y="193"/>
                      <a:pt x="404" y="191"/>
                      <a:pt x="398" y="191"/>
                    </a:cubicBezTo>
                    <a:cubicBezTo>
                      <a:pt x="393" y="191"/>
                      <a:pt x="389" y="193"/>
                      <a:pt x="385" y="196"/>
                    </a:cubicBezTo>
                    <a:cubicBezTo>
                      <a:pt x="377" y="204"/>
                      <a:pt x="377" y="216"/>
                      <a:pt x="385" y="223"/>
                    </a:cubicBezTo>
                    <a:cubicBezTo>
                      <a:pt x="392" y="231"/>
                      <a:pt x="405" y="231"/>
                      <a:pt x="412" y="223"/>
                    </a:cubicBezTo>
                    <a:cubicBezTo>
                      <a:pt x="419" y="216"/>
                      <a:pt x="419" y="204"/>
                      <a:pt x="412" y="196"/>
                    </a:cubicBezTo>
                    <a:close/>
                    <a:moveTo>
                      <a:pt x="131" y="461"/>
                    </a:moveTo>
                    <a:lnTo>
                      <a:pt x="131" y="461"/>
                    </a:lnTo>
                    <a:cubicBezTo>
                      <a:pt x="131" y="472"/>
                      <a:pt x="140" y="480"/>
                      <a:pt x="150" y="480"/>
                    </a:cubicBezTo>
                    <a:cubicBezTo>
                      <a:pt x="161" y="480"/>
                      <a:pt x="170" y="472"/>
                      <a:pt x="170" y="461"/>
                    </a:cubicBezTo>
                    <a:cubicBezTo>
                      <a:pt x="170" y="451"/>
                      <a:pt x="161" y="442"/>
                      <a:pt x="150" y="442"/>
                    </a:cubicBezTo>
                    <a:cubicBezTo>
                      <a:pt x="140" y="442"/>
                      <a:pt x="131" y="451"/>
                      <a:pt x="131" y="461"/>
                    </a:cubicBezTo>
                    <a:close/>
                    <a:moveTo>
                      <a:pt x="345" y="331"/>
                    </a:moveTo>
                    <a:lnTo>
                      <a:pt x="345" y="331"/>
                    </a:lnTo>
                    <a:cubicBezTo>
                      <a:pt x="355" y="331"/>
                      <a:pt x="364" y="322"/>
                      <a:pt x="364" y="312"/>
                    </a:cubicBezTo>
                    <a:cubicBezTo>
                      <a:pt x="364" y="301"/>
                      <a:pt x="355" y="293"/>
                      <a:pt x="345" y="293"/>
                    </a:cubicBezTo>
                    <a:cubicBezTo>
                      <a:pt x="334" y="293"/>
                      <a:pt x="326" y="301"/>
                      <a:pt x="326" y="312"/>
                    </a:cubicBezTo>
                    <a:cubicBezTo>
                      <a:pt x="326" y="322"/>
                      <a:pt x="334" y="331"/>
                      <a:pt x="345" y="331"/>
                    </a:cubicBezTo>
                    <a:close/>
                    <a:moveTo>
                      <a:pt x="126" y="67"/>
                    </a:moveTo>
                    <a:lnTo>
                      <a:pt x="126" y="67"/>
                    </a:lnTo>
                    <a:cubicBezTo>
                      <a:pt x="136" y="67"/>
                      <a:pt x="145" y="58"/>
                      <a:pt x="145" y="48"/>
                    </a:cubicBezTo>
                    <a:cubicBezTo>
                      <a:pt x="145" y="37"/>
                      <a:pt x="136" y="29"/>
                      <a:pt x="126" y="29"/>
                    </a:cubicBezTo>
                    <a:cubicBezTo>
                      <a:pt x="115" y="29"/>
                      <a:pt x="106" y="37"/>
                      <a:pt x="106" y="48"/>
                    </a:cubicBezTo>
                    <a:cubicBezTo>
                      <a:pt x="106" y="58"/>
                      <a:pt x="115" y="67"/>
                      <a:pt x="126" y="67"/>
                    </a:cubicBezTo>
                    <a:close/>
                    <a:moveTo>
                      <a:pt x="455" y="335"/>
                    </a:moveTo>
                    <a:lnTo>
                      <a:pt x="455" y="335"/>
                    </a:lnTo>
                    <a:cubicBezTo>
                      <a:pt x="455" y="325"/>
                      <a:pt x="447" y="316"/>
                      <a:pt x="436" y="316"/>
                    </a:cubicBezTo>
                    <a:cubicBezTo>
                      <a:pt x="426" y="316"/>
                      <a:pt x="417" y="325"/>
                      <a:pt x="417" y="335"/>
                    </a:cubicBezTo>
                    <a:cubicBezTo>
                      <a:pt x="417" y="346"/>
                      <a:pt x="426" y="354"/>
                      <a:pt x="436" y="354"/>
                    </a:cubicBezTo>
                    <a:cubicBezTo>
                      <a:pt x="447" y="354"/>
                      <a:pt x="455" y="346"/>
                      <a:pt x="455" y="335"/>
                    </a:cubicBezTo>
                    <a:close/>
                    <a:moveTo>
                      <a:pt x="194" y="224"/>
                    </a:moveTo>
                    <a:lnTo>
                      <a:pt x="194" y="224"/>
                    </a:lnTo>
                    <a:cubicBezTo>
                      <a:pt x="184" y="224"/>
                      <a:pt x="175" y="216"/>
                      <a:pt x="175" y="205"/>
                    </a:cubicBezTo>
                    <a:cubicBezTo>
                      <a:pt x="175" y="195"/>
                      <a:pt x="184" y="186"/>
                      <a:pt x="194" y="186"/>
                    </a:cubicBezTo>
                    <a:cubicBezTo>
                      <a:pt x="205" y="186"/>
                      <a:pt x="213" y="195"/>
                      <a:pt x="213" y="205"/>
                    </a:cubicBezTo>
                    <a:cubicBezTo>
                      <a:pt x="213" y="216"/>
                      <a:pt x="205" y="224"/>
                      <a:pt x="194" y="224"/>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 name="Freeform 7"/>
              <p:cNvSpPr>
                <a:spLocks/>
              </p:cNvSpPr>
              <p:nvPr/>
            </p:nvSpPr>
            <p:spPr bwMode="auto">
              <a:xfrm>
                <a:off x="3226" y="889"/>
                <a:ext cx="26" cy="237"/>
              </a:xfrm>
              <a:custGeom>
                <a:avLst/>
                <a:gdLst>
                  <a:gd name="T0" fmla="*/ 39 w 59"/>
                  <a:gd name="T1" fmla="*/ 481 h 539"/>
                  <a:gd name="T2" fmla="*/ 39 w 59"/>
                  <a:gd name="T3" fmla="*/ 481 h 539"/>
                  <a:gd name="T4" fmla="*/ 39 w 59"/>
                  <a:gd name="T5" fmla="*/ 58 h 539"/>
                  <a:gd name="T6" fmla="*/ 59 w 59"/>
                  <a:gd name="T7" fmla="*/ 30 h 539"/>
                  <a:gd name="T8" fmla="*/ 29 w 59"/>
                  <a:gd name="T9" fmla="*/ 0 h 539"/>
                  <a:gd name="T10" fmla="*/ 0 w 59"/>
                  <a:gd name="T11" fmla="*/ 30 h 539"/>
                  <a:gd name="T12" fmla="*/ 19 w 59"/>
                  <a:gd name="T13" fmla="*/ 58 h 539"/>
                  <a:gd name="T14" fmla="*/ 19 w 59"/>
                  <a:gd name="T15" fmla="*/ 481 h 539"/>
                  <a:gd name="T16" fmla="*/ 0 w 59"/>
                  <a:gd name="T17" fmla="*/ 509 h 539"/>
                  <a:gd name="T18" fmla="*/ 29 w 59"/>
                  <a:gd name="T19" fmla="*/ 539 h 539"/>
                  <a:gd name="T20" fmla="*/ 59 w 59"/>
                  <a:gd name="T21" fmla="*/ 509 h 539"/>
                  <a:gd name="T22" fmla="*/ 39 w 59"/>
                  <a:gd name="T23" fmla="*/ 481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539">
                    <a:moveTo>
                      <a:pt x="39" y="481"/>
                    </a:moveTo>
                    <a:lnTo>
                      <a:pt x="39" y="481"/>
                    </a:lnTo>
                    <a:lnTo>
                      <a:pt x="39" y="58"/>
                    </a:lnTo>
                    <a:cubicBezTo>
                      <a:pt x="51" y="54"/>
                      <a:pt x="59" y="43"/>
                      <a:pt x="59" y="30"/>
                    </a:cubicBezTo>
                    <a:cubicBezTo>
                      <a:pt x="59" y="14"/>
                      <a:pt x="46" y="0"/>
                      <a:pt x="29" y="0"/>
                    </a:cubicBezTo>
                    <a:cubicBezTo>
                      <a:pt x="13" y="0"/>
                      <a:pt x="0" y="14"/>
                      <a:pt x="0" y="30"/>
                    </a:cubicBezTo>
                    <a:cubicBezTo>
                      <a:pt x="0" y="43"/>
                      <a:pt x="8" y="54"/>
                      <a:pt x="19" y="58"/>
                    </a:cubicBezTo>
                    <a:lnTo>
                      <a:pt x="19" y="481"/>
                    </a:lnTo>
                    <a:cubicBezTo>
                      <a:pt x="8" y="485"/>
                      <a:pt x="0" y="496"/>
                      <a:pt x="0" y="509"/>
                    </a:cubicBezTo>
                    <a:cubicBezTo>
                      <a:pt x="0" y="525"/>
                      <a:pt x="13" y="539"/>
                      <a:pt x="29" y="539"/>
                    </a:cubicBezTo>
                    <a:cubicBezTo>
                      <a:pt x="46" y="539"/>
                      <a:pt x="59" y="525"/>
                      <a:pt x="59" y="509"/>
                    </a:cubicBezTo>
                    <a:cubicBezTo>
                      <a:pt x="59" y="496"/>
                      <a:pt x="51" y="485"/>
                      <a:pt x="39" y="48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8"/>
              <p:cNvSpPr>
                <a:spLocks/>
              </p:cNvSpPr>
              <p:nvPr/>
            </p:nvSpPr>
            <p:spPr bwMode="auto">
              <a:xfrm>
                <a:off x="3329" y="876"/>
                <a:ext cx="1117" cy="281"/>
              </a:xfrm>
              <a:custGeom>
                <a:avLst/>
                <a:gdLst>
                  <a:gd name="T0" fmla="*/ 2519 w 2538"/>
                  <a:gd name="T1" fmla="*/ 580 h 638"/>
                  <a:gd name="T2" fmla="*/ 2519 w 2538"/>
                  <a:gd name="T3" fmla="*/ 580 h 638"/>
                  <a:gd name="T4" fmla="*/ 2519 w 2538"/>
                  <a:gd name="T5" fmla="*/ 324 h 638"/>
                  <a:gd name="T6" fmla="*/ 2098 w 2538"/>
                  <a:gd name="T7" fmla="*/ 324 h 638"/>
                  <a:gd name="T8" fmla="*/ 2098 w 2538"/>
                  <a:gd name="T9" fmla="*/ 57 h 638"/>
                  <a:gd name="T10" fmla="*/ 2118 w 2538"/>
                  <a:gd name="T11" fmla="*/ 29 h 638"/>
                  <a:gd name="T12" fmla="*/ 2088 w 2538"/>
                  <a:gd name="T13" fmla="*/ 0 h 638"/>
                  <a:gd name="T14" fmla="*/ 2059 w 2538"/>
                  <a:gd name="T15" fmla="*/ 29 h 638"/>
                  <a:gd name="T16" fmla="*/ 2078 w 2538"/>
                  <a:gd name="T17" fmla="*/ 57 h 638"/>
                  <a:gd name="T18" fmla="*/ 2078 w 2538"/>
                  <a:gd name="T19" fmla="*/ 324 h 638"/>
                  <a:gd name="T20" fmla="*/ 40 w 2538"/>
                  <a:gd name="T21" fmla="*/ 324 h 638"/>
                  <a:gd name="T22" fmla="*/ 40 w 2538"/>
                  <a:gd name="T23" fmla="*/ 87 h 638"/>
                  <a:gd name="T24" fmla="*/ 59 w 2538"/>
                  <a:gd name="T25" fmla="*/ 59 h 638"/>
                  <a:gd name="T26" fmla="*/ 30 w 2538"/>
                  <a:gd name="T27" fmla="*/ 29 h 638"/>
                  <a:gd name="T28" fmla="*/ 0 w 2538"/>
                  <a:gd name="T29" fmla="*/ 59 h 638"/>
                  <a:gd name="T30" fmla="*/ 20 w 2538"/>
                  <a:gd name="T31" fmla="*/ 87 h 638"/>
                  <a:gd name="T32" fmla="*/ 20 w 2538"/>
                  <a:gd name="T33" fmla="*/ 344 h 638"/>
                  <a:gd name="T34" fmla="*/ 1237 w 2538"/>
                  <a:gd name="T35" fmla="*/ 344 h 638"/>
                  <a:gd name="T36" fmla="*/ 1237 w 2538"/>
                  <a:gd name="T37" fmla="*/ 580 h 638"/>
                  <a:gd name="T38" fmla="*/ 1218 w 2538"/>
                  <a:gd name="T39" fmla="*/ 608 h 638"/>
                  <a:gd name="T40" fmla="*/ 1247 w 2538"/>
                  <a:gd name="T41" fmla="*/ 638 h 638"/>
                  <a:gd name="T42" fmla="*/ 1277 w 2538"/>
                  <a:gd name="T43" fmla="*/ 608 h 638"/>
                  <a:gd name="T44" fmla="*/ 1257 w 2538"/>
                  <a:gd name="T45" fmla="*/ 580 h 638"/>
                  <a:gd name="T46" fmla="*/ 1257 w 2538"/>
                  <a:gd name="T47" fmla="*/ 344 h 638"/>
                  <a:gd name="T48" fmla="*/ 1658 w 2538"/>
                  <a:gd name="T49" fmla="*/ 344 h 638"/>
                  <a:gd name="T50" fmla="*/ 1658 w 2538"/>
                  <a:gd name="T51" fmla="*/ 580 h 638"/>
                  <a:gd name="T52" fmla="*/ 1638 w 2538"/>
                  <a:gd name="T53" fmla="*/ 608 h 638"/>
                  <a:gd name="T54" fmla="*/ 1668 w 2538"/>
                  <a:gd name="T55" fmla="*/ 638 h 638"/>
                  <a:gd name="T56" fmla="*/ 1697 w 2538"/>
                  <a:gd name="T57" fmla="*/ 608 h 638"/>
                  <a:gd name="T58" fmla="*/ 1678 w 2538"/>
                  <a:gd name="T59" fmla="*/ 580 h 638"/>
                  <a:gd name="T60" fmla="*/ 1678 w 2538"/>
                  <a:gd name="T61" fmla="*/ 344 h 638"/>
                  <a:gd name="T62" fmla="*/ 2078 w 2538"/>
                  <a:gd name="T63" fmla="*/ 344 h 638"/>
                  <a:gd name="T64" fmla="*/ 2078 w 2538"/>
                  <a:gd name="T65" fmla="*/ 580 h 638"/>
                  <a:gd name="T66" fmla="*/ 2059 w 2538"/>
                  <a:gd name="T67" fmla="*/ 608 h 638"/>
                  <a:gd name="T68" fmla="*/ 2088 w 2538"/>
                  <a:gd name="T69" fmla="*/ 638 h 638"/>
                  <a:gd name="T70" fmla="*/ 2118 w 2538"/>
                  <a:gd name="T71" fmla="*/ 608 h 638"/>
                  <a:gd name="T72" fmla="*/ 2098 w 2538"/>
                  <a:gd name="T73" fmla="*/ 580 h 638"/>
                  <a:gd name="T74" fmla="*/ 2098 w 2538"/>
                  <a:gd name="T75" fmla="*/ 344 h 638"/>
                  <a:gd name="T76" fmla="*/ 2499 w 2538"/>
                  <a:gd name="T77" fmla="*/ 344 h 638"/>
                  <a:gd name="T78" fmla="*/ 2499 w 2538"/>
                  <a:gd name="T79" fmla="*/ 580 h 638"/>
                  <a:gd name="T80" fmla="*/ 2479 w 2538"/>
                  <a:gd name="T81" fmla="*/ 608 h 638"/>
                  <a:gd name="T82" fmla="*/ 2509 w 2538"/>
                  <a:gd name="T83" fmla="*/ 638 h 638"/>
                  <a:gd name="T84" fmla="*/ 2538 w 2538"/>
                  <a:gd name="T85" fmla="*/ 608 h 638"/>
                  <a:gd name="T86" fmla="*/ 2519 w 2538"/>
                  <a:gd name="T87" fmla="*/ 58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38" h="638">
                    <a:moveTo>
                      <a:pt x="2519" y="580"/>
                    </a:moveTo>
                    <a:lnTo>
                      <a:pt x="2519" y="580"/>
                    </a:lnTo>
                    <a:lnTo>
                      <a:pt x="2519" y="324"/>
                    </a:lnTo>
                    <a:lnTo>
                      <a:pt x="2098" y="324"/>
                    </a:lnTo>
                    <a:lnTo>
                      <a:pt x="2098" y="57"/>
                    </a:lnTo>
                    <a:cubicBezTo>
                      <a:pt x="2110" y="53"/>
                      <a:pt x="2118" y="42"/>
                      <a:pt x="2118" y="29"/>
                    </a:cubicBezTo>
                    <a:cubicBezTo>
                      <a:pt x="2118" y="13"/>
                      <a:pt x="2105" y="0"/>
                      <a:pt x="2088" y="0"/>
                    </a:cubicBezTo>
                    <a:cubicBezTo>
                      <a:pt x="2072" y="0"/>
                      <a:pt x="2059" y="13"/>
                      <a:pt x="2059" y="29"/>
                    </a:cubicBezTo>
                    <a:cubicBezTo>
                      <a:pt x="2059" y="42"/>
                      <a:pt x="2067" y="53"/>
                      <a:pt x="2078" y="57"/>
                    </a:cubicBezTo>
                    <a:lnTo>
                      <a:pt x="2078" y="324"/>
                    </a:lnTo>
                    <a:lnTo>
                      <a:pt x="40" y="324"/>
                    </a:lnTo>
                    <a:lnTo>
                      <a:pt x="40" y="87"/>
                    </a:lnTo>
                    <a:cubicBezTo>
                      <a:pt x="51" y="83"/>
                      <a:pt x="59" y="72"/>
                      <a:pt x="59" y="59"/>
                    </a:cubicBezTo>
                    <a:cubicBezTo>
                      <a:pt x="59" y="43"/>
                      <a:pt x="46" y="29"/>
                      <a:pt x="30" y="29"/>
                    </a:cubicBezTo>
                    <a:cubicBezTo>
                      <a:pt x="13" y="29"/>
                      <a:pt x="0" y="43"/>
                      <a:pt x="0" y="59"/>
                    </a:cubicBezTo>
                    <a:cubicBezTo>
                      <a:pt x="0" y="72"/>
                      <a:pt x="8" y="83"/>
                      <a:pt x="20" y="87"/>
                    </a:cubicBezTo>
                    <a:lnTo>
                      <a:pt x="20" y="344"/>
                    </a:lnTo>
                    <a:lnTo>
                      <a:pt x="1237" y="344"/>
                    </a:lnTo>
                    <a:lnTo>
                      <a:pt x="1237" y="580"/>
                    </a:lnTo>
                    <a:cubicBezTo>
                      <a:pt x="1226" y="584"/>
                      <a:pt x="1218" y="595"/>
                      <a:pt x="1218" y="608"/>
                    </a:cubicBezTo>
                    <a:cubicBezTo>
                      <a:pt x="1218" y="624"/>
                      <a:pt x="1231" y="638"/>
                      <a:pt x="1247" y="638"/>
                    </a:cubicBezTo>
                    <a:cubicBezTo>
                      <a:pt x="1264" y="638"/>
                      <a:pt x="1277" y="624"/>
                      <a:pt x="1277" y="608"/>
                    </a:cubicBezTo>
                    <a:cubicBezTo>
                      <a:pt x="1277" y="595"/>
                      <a:pt x="1269" y="584"/>
                      <a:pt x="1257" y="580"/>
                    </a:cubicBezTo>
                    <a:lnTo>
                      <a:pt x="1257" y="344"/>
                    </a:lnTo>
                    <a:lnTo>
                      <a:pt x="1658" y="344"/>
                    </a:lnTo>
                    <a:lnTo>
                      <a:pt x="1658" y="580"/>
                    </a:lnTo>
                    <a:cubicBezTo>
                      <a:pt x="1646" y="584"/>
                      <a:pt x="1638" y="595"/>
                      <a:pt x="1638" y="608"/>
                    </a:cubicBezTo>
                    <a:cubicBezTo>
                      <a:pt x="1638" y="624"/>
                      <a:pt x="1651" y="638"/>
                      <a:pt x="1668" y="638"/>
                    </a:cubicBezTo>
                    <a:cubicBezTo>
                      <a:pt x="1684" y="638"/>
                      <a:pt x="1697" y="624"/>
                      <a:pt x="1697" y="608"/>
                    </a:cubicBezTo>
                    <a:cubicBezTo>
                      <a:pt x="1697" y="595"/>
                      <a:pt x="1689" y="584"/>
                      <a:pt x="1678" y="580"/>
                    </a:cubicBezTo>
                    <a:lnTo>
                      <a:pt x="1678" y="344"/>
                    </a:lnTo>
                    <a:lnTo>
                      <a:pt x="2078" y="344"/>
                    </a:lnTo>
                    <a:lnTo>
                      <a:pt x="2078" y="580"/>
                    </a:lnTo>
                    <a:cubicBezTo>
                      <a:pt x="2067" y="584"/>
                      <a:pt x="2059" y="595"/>
                      <a:pt x="2059" y="608"/>
                    </a:cubicBezTo>
                    <a:cubicBezTo>
                      <a:pt x="2059" y="624"/>
                      <a:pt x="2072" y="638"/>
                      <a:pt x="2088" y="638"/>
                    </a:cubicBezTo>
                    <a:cubicBezTo>
                      <a:pt x="2105" y="638"/>
                      <a:pt x="2118" y="624"/>
                      <a:pt x="2118" y="608"/>
                    </a:cubicBezTo>
                    <a:cubicBezTo>
                      <a:pt x="2118" y="595"/>
                      <a:pt x="2110" y="584"/>
                      <a:pt x="2098" y="580"/>
                    </a:cubicBezTo>
                    <a:lnTo>
                      <a:pt x="2098" y="344"/>
                    </a:lnTo>
                    <a:lnTo>
                      <a:pt x="2499" y="344"/>
                    </a:lnTo>
                    <a:lnTo>
                      <a:pt x="2499" y="580"/>
                    </a:lnTo>
                    <a:cubicBezTo>
                      <a:pt x="2487" y="584"/>
                      <a:pt x="2479" y="595"/>
                      <a:pt x="2479" y="608"/>
                    </a:cubicBezTo>
                    <a:cubicBezTo>
                      <a:pt x="2479" y="624"/>
                      <a:pt x="2493" y="638"/>
                      <a:pt x="2509" y="638"/>
                    </a:cubicBezTo>
                    <a:cubicBezTo>
                      <a:pt x="2525" y="638"/>
                      <a:pt x="2538" y="624"/>
                      <a:pt x="2538" y="608"/>
                    </a:cubicBezTo>
                    <a:cubicBezTo>
                      <a:pt x="2538" y="595"/>
                      <a:pt x="2530" y="584"/>
                      <a:pt x="2519" y="580"/>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p:cNvSpPr>
              <p:nvPr/>
            </p:nvSpPr>
            <p:spPr bwMode="auto">
              <a:xfrm>
                <a:off x="3863" y="1969"/>
                <a:ext cx="26" cy="332"/>
              </a:xfrm>
              <a:custGeom>
                <a:avLst/>
                <a:gdLst>
                  <a:gd name="T0" fmla="*/ 40 w 60"/>
                  <a:gd name="T1" fmla="*/ 699 h 756"/>
                  <a:gd name="T2" fmla="*/ 40 w 60"/>
                  <a:gd name="T3" fmla="*/ 699 h 756"/>
                  <a:gd name="T4" fmla="*/ 40 w 60"/>
                  <a:gd name="T5" fmla="*/ 57 h 756"/>
                  <a:gd name="T6" fmla="*/ 60 w 60"/>
                  <a:gd name="T7" fmla="*/ 29 h 756"/>
                  <a:gd name="T8" fmla="*/ 30 w 60"/>
                  <a:gd name="T9" fmla="*/ 0 h 756"/>
                  <a:gd name="T10" fmla="*/ 0 w 60"/>
                  <a:gd name="T11" fmla="*/ 29 h 756"/>
                  <a:gd name="T12" fmla="*/ 20 w 60"/>
                  <a:gd name="T13" fmla="*/ 57 h 756"/>
                  <a:gd name="T14" fmla="*/ 20 w 60"/>
                  <a:gd name="T15" fmla="*/ 699 h 756"/>
                  <a:gd name="T16" fmla="*/ 0 w 60"/>
                  <a:gd name="T17" fmla="*/ 727 h 756"/>
                  <a:gd name="T18" fmla="*/ 30 w 60"/>
                  <a:gd name="T19" fmla="*/ 756 h 756"/>
                  <a:gd name="T20" fmla="*/ 60 w 60"/>
                  <a:gd name="T21" fmla="*/ 727 h 756"/>
                  <a:gd name="T22" fmla="*/ 40 w 60"/>
                  <a:gd name="T23" fmla="*/ 69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756">
                    <a:moveTo>
                      <a:pt x="40" y="699"/>
                    </a:moveTo>
                    <a:lnTo>
                      <a:pt x="40" y="699"/>
                    </a:lnTo>
                    <a:lnTo>
                      <a:pt x="40" y="57"/>
                    </a:lnTo>
                    <a:cubicBezTo>
                      <a:pt x="51" y="53"/>
                      <a:pt x="60" y="42"/>
                      <a:pt x="60" y="29"/>
                    </a:cubicBezTo>
                    <a:cubicBezTo>
                      <a:pt x="60" y="13"/>
                      <a:pt x="46" y="0"/>
                      <a:pt x="30" y="0"/>
                    </a:cubicBezTo>
                    <a:cubicBezTo>
                      <a:pt x="14" y="0"/>
                      <a:pt x="0" y="13"/>
                      <a:pt x="0" y="29"/>
                    </a:cubicBezTo>
                    <a:cubicBezTo>
                      <a:pt x="0" y="42"/>
                      <a:pt x="9" y="53"/>
                      <a:pt x="20" y="57"/>
                    </a:cubicBezTo>
                    <a:lnTo>
                      <a:pt x="20" y="699"/>
                    </a:lnTo>
                    <a:cubicBezTo>
                      <a:pt x="9" y="703"/>
                      <a:pt x="0" y="714"/>
                      <a:pt x="0" y="727"/>
                    </a:cubicBezTo>
                    <a:cubicBezTo>
                      <a:pt x="0" y="743"/>
                      <a:pt x="14" y="756"/>
                      <a:pt x="30" y="756"/>
                    </a:cubicBezTo>
                    <a:cubicBezTo>
                      <a:pt x="46" y="756"/>
                      <a:pt x="60" y="743"/>
                      <a:pt x="60" y="727"/>
                    </a:cubicBezTo>
                    <a:cubicBezTo>
                      <a:pt x="60" y="714"/>
                      <a:pt x="51" y="703"/>
                      <a:pt x="40" y="699"/>
                    </a:cubicBez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10"/>
              <p:cNvSpPr>
                <a:spLocks/>
              </p:cNvSpPr>
              <p:nvPr/>
            </p:nvSpPr>
            <p:spPr bwMode="auto">
              <a:xfrm>
                <a:off x="3610" y="2648"/>
                <a:ext cx="780" cy="26"/>
              </a:xfrm>
              <a:custGeom>
                <a:avLst/>
                <a:gdLst>
                  <a:gd name="T0" fmla="*/ 1743 w 1773"/>
                  <a:gd name="T1" fmla="*/ 0 h 59"/>
                  <a:gd name="T2" fmla="*/ 1743 w 1773"/>
                  <a:gd name="T3" fmla="*/ 0 h 59"/>
                  <a:gd name="T4" fmla="*/ 1715 w 1773"/>
                  <a:gd name="T5" fmla="*/ 20 h 59"/>
                  <a:gd name="T6" fmla="*/ 57 w 1773"/>
                  <a:gd name="T7" fmla="*/ 20 h 59"/>
                  <a:gd name="T8" fmla="*/ 29 w 1773"/>
                  <a:gd name="T9" fmla="*/ 0 h 59"/>
                  <a:gd name="T10" fmla="*/ 0 w 1773"/>
                  <a:gd name="T11" fmla="*/ 30 h 59"/>
                  <a:gd name="T12" fmla="*/ 29 w 1773"/>
                  <a:gd name="T13" fmla="*/ 59 h 59"/>
                  <a:gd name="T14" fmla="*/ 57 w 1773"/>
                  <a:gd name="T15" fmla="*/ 40 h 59"/>
                  <a:gd name="T16" fmla="*/ 1715 w 1773"/>
                  <a:gd name="T17" fmla="*/ 40 h 59"/>
                  <a:gd name="T18" fmla="*/ 1743 w 1773"/>
                  <a:gd name="T19" fmla="*/ 59 h 59"/>
                  <a:gd name="T20" fmla="*/ 1773 w 1773"/>
                  <a:gd name="T21" fmla="*/ 30 h 59"/>
                  <a:gd name="T22" fmla="*/ 1743 w 1773"/>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3" h="59">
                    <a:moveTo>
                      <a:pt x="1743" y="0"/>
                    </a:moveTo>
                    <a:lnTo>
                      <a:pt x="1743" y="0"/>
                    </a:lnTo>
                    <a:cubicBezTo>
                      <a:pt x="1730" y="0"/>
                      <a:pt x="1720" y="8"/>
                      <a:pt x="1715" y="20"/>
                    </a:cubicBezTo>
                    <a:lnTo>
                      <a:pt x="57" y="20"/>
                    </a:lnTo>
                    <a:cubicBezTo>
                      <a:pt x="53" y="8"/>
                      <a:pt x="42" y="0"/>
                      <a:pt x="29" y="0"/>
                    </a:cubicBezTo>
                    <a:cubicBezTo>
                      <a:pt x="13" y="0"/>
                      <a:pt x="0" y="13"/>
                      <a:pt x="0" y="30"/>
                    </a:cubicBezTo>
                    <a:cubicBezTo>
                      <a:pt x="0" y="46"/>
                      <a:pt x="13" y="59"/>
                      <a:pt x="29" y="59"/>
                    </a:cubicBezTo>
                    <a:cubicBezTo>
                      <a:pt x="42" y="59"/>
                      <a:pt x="53" y="51"/>
                      <a:pt x="57" y="40"/>
                    </a:cubicBezTo>
                    <a:lnTo>
                      <a:pt x="1715" y="40"/>
                    </a:lnTo>
                    <a:cubicBezTo>
                      <a:pt x="1720" y="51"/>
                      <a:pt x="1730" y="59"/>
                      <a:pt x="1743" y="59"/>
                    </a:cubicBezTo>
                    <a:cubicBezTo>
                      <a:pt x="1759" y="59"/>
                      <a:pt x="1773" y="46"/>
                      <a:pt x="1773" y="30"/>
                    </a:cubicBezTo>
                    <a:cubicBezTo>
                      <a:pt x="1773" y="13"/>
                      <a:pt x="1759" y="0"/>
                      <a:pt x="1743" y="0"/>
                    </a:cubicBez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11"/>
              <p:cNvSpPr>
                <a:spLocks/>
              </p:cNvSpPr>
              <p:nvPr/>
            </p:nvSpPr>
            <p:spPr bwMode="auto">
              <a:xfrm>
                <a:off x="3865" y="1585"/>
                <a:ext cx="26" cy="298"/>
              </a:xfrm>
              <a:custGeom>
                <a:avLst/>
                <a:gdLst>
                  <a:gd name="T0" fmla="*/ 59 w 59"/>
                  <a:gd name="T1" fmla="*/ 29 h 677"/>
                  <a:gd name="T2" fmla="*/ 59 w 59"/>
                  <a:gd name="T3" fmla="*/ 29 h 677"/>
                  <a:gd name="T4" fmla="*/ 29 w 59"/>
                  <a:gd name="T5" fmla="*/ 0 h 677"/>
                  <a:gd name="T6" fmla="*/ 0 w 59"/>
                  <a:gd name="T7" fmla="*/ 29 h 677"/>
                  <a:gd name="T8" fmla="*/ 19 w 59"/>
                  <a:gd name="T9" fmla="*/ 57 h 677"/>
                  <a:gd name="T10" fmla="*/ 19 w 59"/>
                  <a:gd name="T11" fmla="*/ 620 h 677"/>
                  <a:gd name="T12" fmla="*/ 0 w 59"/>
                  <a:gd name="T13" fmla="*/ 647 h 677"/>
                  <a:gd name="T14" fmla="*/ 29 w 59"/>
                  <a:gd name="T15" fmla="*/ 677 h 677"/>
                  <a:gd name="T16" fmla="*/ 59 w 59"/>
                  <a:gd name="T17" fmla="*/ 647 h 677"/>
                  <a:gd name="T18" fmla="*/ 39 w 59"/>
                  <a:gd name="T19" fmla="*/ 620 h 677"/>
                  <a:gd name="T20" fmla="*/ 39 w 59"/>
                  <a:gd name="T21" fmla="*/ 57 h 677"/>
                  <a:gd name="T22" fmla="*/ 59 w 59"/>
                  <a:gd name="T23" fmla="*/ 29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677">
                    <a:moveTo>
                      <a:pt x="59" y="29"/>
                    </a:moveTo>
                    <a:lnTo>
                      <a:pt x="59" y="29"/>
                    </a:lnTo>
                    <a:cubicBezTo>
                      <a:pt x="59" y="13"/>
                      <a:pt x="46" y="0"/>
                      <a:pt x="29" y="0"/>
                    </a:cubicBezTo>
                    <a:cubicBezTo>
                      <a:pt x="13" y="0"/>
                      <a:pt x="0" y="13"/>
                      <a:pt x="0" y="29"/>
                    </a:cubicBezTo>
                    <a:cubicBezTo>
                      <a:pt x="0" y="42"/>
                      <a:pt x="8" y="53"/>
                      <a:pt x="19" y="57"/>
                    </a:cubicBezTo>
                    <a:lnTo>
                      <a:pt x="19" y="620"/>
                    </a:lnTo>
                    <a:cubicBezTo>
                      <a:pt x="8" y="624"/>
                      <a:pt x="0" y="634"/>
                      <a:pt x="0" y="647"/>
                    </a:cubicBezTo>
                    <a:cubicBezTo>
                      <a:pt x="0" y="664"/>
                      <a:pt x="13" y="677"/>
                      <a:pt x="29" y="677"/>
                    </a:cubicBezTo>
                    <a:cubicBezTo>
                      <a:pt x="46" y="677"/>
                      <a:pt x="59" y="664"/>
                      <a:pt x="59" y="647"/>
                    </a:cubicBezTo>
                    <a:cubicBezTo>
                      <a:pt x="59" y="634"/>
                      <a:pt x="51" y="624"/>
                      <a:pt x="39" y="620"/>
                    </a:cubicBezTo>
                    <a:lnTo>
                      <a:pt x="39" y="57"/>
                    </a:lnTo>
                    <a:cubicBezTo>
                      <a:pt x="51" y="53"/>
                      <a:pt x="59" y="42"/>
                      <a:pt x="59" y="29"/>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2"/>
              <p:cNvSpPr>
                <a:spLocks/>
              </p:cNvSpPr>
              <p:nvPr/>
            </p:nvSpPr>
            <p:spPr bwMode="auto">
              <a:xfrm>
                <a:off x="4050" y="1585"/>
                <a:ext cx="26" cy="298"/>
              </a:xfrm>
              <a:custGeom>
                <a:avLst/>
                <a:gdLst>
                  <a:gd name="T0" fmla="*/ 59 w 59"/>
                  <a:gd name="T1" fmla="*/ 29 h 677"/>
                  <a:gd name="T2" fmla="*/ 59 w 59"/>
                  <a:gd name="T3" fmla="*/ 29 h 677"/>
                  <a:gd name="T4" fmla="*/ 30 w 59"/>
                  <a:gd name="T5" fmla="*/ 0 h 677"/>
                  <a:gd name="T6" fmla="*/ 0 w 59"/>
                  <a:gd name="T7" fmla="*/ 29 h 677"/>
                  <a:gd name="T8" fmla="*/ 20 w 59"/>
                  <a:gd name="T9" fmla="*/ 57 h 677"/>
                  <a:gd name="T10" fmla="*/ 20 w 59"/>
                  <a:gd name="T11" fmla="*/ 620 h 677"/>
                  <a:gd name="T12" fmla="*/ 0 w 59"/>
                  <a:gd name="T13" fmla="*/ 647 h 677"/>
                  <a:gd name="T14" fmla="*/ 30 w 59"/>
                  <a:gd name="T15" fmla="*/ 677 h 677"/>
                  <a:gd name="T16" fmla="*/ 59 w 59"/>
                  <a:gd name="T17" fmla="*/ 647 h 677"/>
                  <a:gd name="T18" fmla="*/ 40 w 59"/>
                  <a:gd name="T19" fmla="*/ 620 h 677"/>
                  <a:gd name="T20" fmla="*/ 40 w 59"/>
                  <a:gd name="T21" fmla="*/ 57 h 677"/>
                  <a:gd name="T22" fmla="*/ 59 w 59"/>
                  <a:gd name="T23" fmla="*/ 29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677">
                    <a:moveTo>
                      <a:pt x="59" y="29"/>
                    </a:moveTo>
                    <a:lnTo>
                      <a:pt x="59" y="29"/>
                    </a:lnTo>
                    <a:cubicBezTo>
                      <a:pt x="59" y="13"/>
                      <a:pt x="46" y="0"/>
                      <a:pt x="30" y="0"/>
                    </a:cubicBezTo>
                    <a:cubicBezTo>
                      <a:pt x="13" y="0"/>
                      <a:pt x="0" y="13"/>
                      <a:pt x="0" y="29"/>
                    </a:cubicBezTo>
                    <a:cubicBezTo>
                      <a:pt x="0" y="42"/>
                      <a:pt x="8" y="53"/>
                      <a:pt x="20" y="57"/>
                    </a:cubicBezTo>
                    <a:lnTo>
                      <a:pt x="20" y="620"/>
                    </a:lnTo>
                    <a:cubicBezTo>
                      <a:pt x="8" y="624"/>
                      <a:pt x="0" y="634"/>
                      <a:pt x="0" y="647"/>
                    </a:cubicBezTo>
                    <a:cubicBezTo>
                      <a:pt x="0" y="664"/>
                      <a:pt x="13" y="677"/>
                      <a:pt x="30" y="677"/>
                    </a:cubicBezTo>
                    <a:cubicBezTo>
                      <a:pt x="46" y="677"/>
                      <a:pt x="59" y="664"/>
                      <a:pt x="59" y="647"/>
                    </a:cubicBezTo>
                    <a:cubicBezTo>
                      <a:pt x="59" y="634"/>
                      <a:pt x="51" y="624"/>
                      <a:pt x="40" y="620"/>
                    </a:cubicBezTo>
                    <a:lnTo>
                      <a:pt x="40" y="57"/>
                    </a:lnTo>
                    <a:cubicBezTo>
                      <a:pt x="51" y="53"/>
                      <a:pt x="59" y="42"/>
                      <a:pt x="59" y="29"/>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3"/>
              <p:cNvSpPr>
                <a:spLocks/>
              </p:cNvSpPr>
              <p:nvPr/>
            </p:nvSpPr>
            <p:spPr bwMode="auto">
              <a:xfrm>
                <a:off x="4235" y="1585"/>
                <a:ext cx="26" cy="298"/>
              </a:xfrm>
              <a:custGeom>
                <a:avLst/>
                <a:gdLst>
                  <a:gd name="T0" fmla="*/ 59 w 59"/>
                  <a:gd name="T1" fmla="*/ 29 h 677"/>
                  <a:gd name="T2" fmla="*/ 59 w 59"/>
                  <a:gd name="T3" fmla="*/ 29 h 677"/>
                  <a:gd name="T4" fmla="*/ 29 w 59"/>
                  <a:gd name="T5" fmla="*/ 0 h 677"/>
                  <a:gd name="T6" fmla="*/ 0 w 59"/>
                  <a:gd name="T7" fmla="*/ 29 h 677"/>
                  <a:gd name="T8" fmla="*/ 19 w 59"/>
                  <a:gd name="T9" fmla="*/ 57 h 677"/>
                  <a:gd name="T10" fmla="*/ 19 w 59"/>
                  <a:gd name="T11" fmla="*/ 620 h 677"/>
                  <a:gd name="T12" fmla="*/ 0 w 59"/>
                  <a:gd name="T13" fmla="*/ 647 h 677"/>
                  <a:gd name="T14" fmla="*/ 29 w 59"/>
                  <a:gd name="T15" fmla="*/ 677 h 677"/>
                  <a:gd name="T16" fmla="*/ 59 w 59"/>
                  <a:gd name="T17" fmla="*/ 647 h 677"/>
                  <a:gd name="T18" fmla="*/ 39 w 59"/>
                  <a:gd name="T19" fmla="*/ 620 h 677"/>
                  <a:gd name="T20" fmla="*/ 39 w 59"/>
                  <a:gd name="T21" fmla="*/ 57 h 677"/>
                  <a:gd name="T22" fmla="*/ 59 w 59"/>
                  <a:gd name="T23" fmla="*/ 29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677">
                    <a:moveTo>
                      <a:pt x="59" y="29"/>
                    </a:moveTo>
                    <a:lnTo>
                      <a:pt x="59" y="29"/>
                    </a:lnTo>
                    <a:cubicBezTo>
                      <a:pt x="59" y="13"/>
                      <a:pt x="46" y="0"/>
                      <a:pt x="29" y="0"/>
                    </a:cubicBezTo>
                    <a:cubicBezTo>
                      <a:pt x="13" y="0"/>
                      <a:pt x="0" y="13"/>
                      <a:pt x="0" y="29"/>
                    </a:cubicBezTo>
                    <a:cubicBezTo>
                      <a:pt x="0" y="42"/>
                      <a:pt x="8" y="53"/>
                      <a:pt x="19" y="57"/>
                    </a:cubicBezTo>
                    <a:lnTo>
                      <a:pt x="19" y="620"/>
                    </a:lnTo>
                    <a:cubicBezTo>
                      <a:pt x="8" y="624"/>
                      <a:pt x="0" y="634"/>
                      <a:pt x="0" y="647"/>
                    </a:cubicBezTo>
                    <a:cubicBezTo>
                      <a:pt x="0" y="664"/>
                      <a:pt x="13" y="677"/>
                      <a:pt x="29" y="677"/>
                    </a:cubicBezTo>
                    <a:cubicBezTo>
                      <a:pt x="46" y="677"/>
                      <a:pt x="59" y="664"/>
                      <a:pt x="59" y="647"/>
                    </a:cubicBezTo>
                    <a:cubicBezTo>
                      <a:pt x="59" y="634"/>
                      <a:pt x="51" y="624"/>
                      <a:pt x="39" y="620"/>
                    </a:cubicBezTo>
                    <a:lnTo>
                      <a:pt x="39" y="57"/>
                    </a:lnTo>
                    <a:cubicBezTo>
                      <a:pt x="51" y="53"/>
                      <a:pt x="59" y="42"/>
                      <a:pt x="59" y="29"/>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p:nvSpPr>
            <p:spPr bwMode="auto">
              <a:xfrm>
                <a:off x="4420" y="1585"/>
                <a:ext cx="26" cy="298"/>
              </a:xfrm>
              <a:custGeom>
                <a:avLst/>
                <a:gdLst>
                  <a:gd name="T0" fmla="*/ 40 w 59"/>
                  <a:gd name="T1" fmla="*/ 620 h 677"/>
                  <a:gd name="T2" fmla="*/ 40 w 59"/>
                  <a:gd name="T3" fmla="*/ 620 h 677"/>
                  <a:gd name="T4" fmla="*/ 40 w 59"/>
                  <a:gd name="T5" fmla="*/ 57 h 677"/>
                  <a:gd name="T6" fmla="*/ 59 w 59"/>
                  <a:gd name="T7" fmla="*/ 29 h 677"/>
                  <a:gd name="T8" fmla="*/ 30 w 59"/>
                  <a:gd name="T9" fmla="*/ 0 h 677"/>
                  <a:gd name="T10" fmla="*/ 0 w 59"/>
                  <a:gd name="T11" fmla="*/ 29 h 677"/>
                  <a:gd name="T12" fmla="*/ 20 w 59"/>
                  <a:gd name="T13" fmla="*/ 57 h 677"/>
                  <a:gd name="T14" fmla="*/ 20 w 59"/>
                  <a:gd name="T15" fmla="*/ 620 h 677"/>
                  <a:gd name="T16" fmla="*/ 0 w 59"/>
                  <a:gd name="T17" fmla="*/ 647 h 677"/>
                  <a:gd name="T18" fmla="*/ 30 w 59"/>
                  <a:gd name="T19" fmla="*/ 677 h 677"/>
                  <a:gd name="T20" fmla="*/ 59 w 59"/>
                  <a:gd name="T21" fmla="*/ 647 h 677"/>
                  <a:gd name="T22" fmla="*/ 40 w 59"/>
                  <a:gd name="T23" fmla="*/ 62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677">
                    <a:moveTo>
                      <a:pt x="40" y="620"/>
                    </a:moveTo>
                    <a:lnTo>
                      <a:pt x="40" y="620"/>
                    </a:lnTo>
                    <a:lnTo>
                      <a:pt x="40" y="57"/>
                    </a:lnTo>
                    <a:cubicBezTo>
                      <a:pt x="51" y="53"/>
                      <a:pt x="59" y="42"/>
                      <a:pt x="59" y="29"/>
                    </a:cubicBezTo>
                    <a:cubicBezTo>
                      <a:pt x="59" y="13"/>
                      <a:pt x="46" y="0"/>
                      <a:pt x="30" y="0"/>
                    </a:cubicBezTo>
                    <a:cubicBezTo>
                      <a:pt x="14" y="0"/>
                      <a:pt x="0" y="13"/>
                      <a:pt x="0" y="29"/>
                    </a:cubicBezTo>
                    <a:cubicBezTo>
                      <a:pt x="0" y="42"/>
                      <a:pt x="8" y="53"/>
                      <a:pt x="20" y="57"/>
                    </a:cubicBezTo>
                    <a:lnTo>
                      <a:pt x="20" y="620"/>
                    </a:lnTo>
                    <a:cubicBezTo>
                      <a:pt x="8" y="624"/>
                      <a:pt x="0" y="634"/>
                      <a:pt x="0" y="647"/>
                    </a:cubicBezTo>
                    <a:cubicBezTo>
                      <a:pt x="0" y="664"/>
                      <a:pt x="14" y="677"/>
                      <a:pt x="30" y="677"/>
                    </a:cubicBezTo>
                    <a:cubicBezTo>
                      <a:pt x="46" y="677"/>
                      <a:pt x="59" y="664"/>
                      <a:pt x="59" y="647"/>
                    </a:cubicBezTo>
                    <a:cubicBezTo>
                      <a:pt x="59" y="634"/>
                      <a:pt x="51" y="624"/>
                      <a:pt x="40" y="620"/>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p:cNvSpPr>
              <p:nvPr/>
            </p:nvSpPr>
            <p:spPr bwMode="auto">
              <a:xfrm>
                <a:off x="4970" y="803"/>
                <a:ext cx="26" cy="1080"/>
              </a:xfrm>
              <a:custGeom>
                <a:avLst/>
                <a:gdLst>
                  <a:gd name="T0" fmla="*/ 39 w 59"/>
                  <a:gd name="T1" fmla="*/ 2400 h 2457"/>
                  <a:gd name="T2" fmla="*/ 39 w 59"/>
                  <a:gd name="T3" fmla="*/ 2400 h 2457"/>
                  <a:gd name="T4" fmla="*/ 39 w 59"/>
                  <a:gd name="T5" fmla="*/ 58 h 2457"/>
                  <a:gd name="T6" fmla="*/ 59 w 59"/>
                  <a:gd name="T7" fmla="*/ 30 h 2457"/>
                  <a:gd name="T8" fmla="*/ 29 w 59"/>
                  <a:gd name="T9" fmla="*/ 0 h 2457"/>
                  <a:gd name="T10" fmla="*/ 0 w 59"/>
                  <a:gd name="T11" fmla="*/ 30 h 2457"/>
                  <a:gd name="T12" fmla="*/ 19 w 59"/>
                  <a:gd name="T13" fmla="*/ 58 h 2457"/>
                  <a:gd name="T14" fmla="*/ 19 w 59"/>
                  <a:gd name="T15" fmla="*/ 2400 h 2457"/>
                  <a:gd name="T16" fmla="*/ 0 w 59"/>
                  <a:gd name="T17" fmla="*/ 2427 h 2457"/>
                  <a:gd name="T18" fmla="*/ 29 w 59"/>
                  <a:gd name="T19" fmla="*/ 2457 h 2457"/>
                  <a:gd name="T20" fmla="*/ 59 w 59"/>
                  <a:gd name="T21" fmla="*/ 2427 h 2457"/>
                  <a:gd name="T22" fmla="*/ 39 w 59"/>
                  <a:gd name="T23" fmla="*/ 2400 h 2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2457">
                    <a:moveTo>
                      <a:pt x="39" y="2400"/>
                    </a:moveTo>
                    <a:lnTo>
                      <a:pt x="39" y="2400"/>
                    </a:lnTo>
                    <a:lnTo>
                      <a:pt x="39" y="58"/>
                    </a:lnTo>
                    <a:cubicBezTo>
                      <a:pt x="51" y="53"/>
                      <a:pt x="59" y="43"/>
                      <a:pt x="59" y="30"/>
                    </a:cubicBezTo>
                    <a:cubicBezTo>
                      <a:pt x="59" y="14"/>
                      <a:pt x="46" y="0"/>
                      <a:pt x="29" y="0"/>
                    </a:cubicBezTo>
                    <a:cubicBezTo>
                      <a:pt x="13" y="0"/>
                      <a:pt x="0" y="14"/>
                      <a:pt x="0" y="30"/>
                    </a:cubicBezTo>
                    <a:cubicBezTo>
                      <a:pt x="0" y="43"/>
                      <a:pt x="8" y="53"/>
                      <a:pt x="19" y="58"/>
                    </a:cubicBezTo>
                    <a:lnTo>
                      <a:pt x="19" y="2400"/>
                    </a:lnTo>
                    <a:cubicBezTo>
                      <a:pt x="8" y="2404"/>
                      <a:pt x="0" y="2414"/>
                      <a:pt x="0" y="2427"/>
                    </a:cubicBezTo>
                    <a:cubicBezTo>
                      <a:pt x="0" y="2444"/>
                      <a:pt x="13" y="2457"/>
                      <a:pt x="29" y="2457"/>
                    </a:cubicBezTo>
                    <a:cubicBezTo>
                      <a:pt x="46" y="2457"/>
                      <a:pt x="59" y="2444"/>
                      <a:pt x="59" y="2427"/>
                    </a:cubicBezTo>
                    <a:cubicBezTo>
                      <a:pt x="59" y="2414"/>
                      <a:pt x="51" y="2404"/>
                      <a:pt x="39" y="2400"/>
                    </a:cubicBez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6"/>
              <p:cNvSpPr>
                <a:spLocks/>
              </p:cNvSpPr>
              <p:nvPr/>
            </p:nvSpPr>
            <p:spPr bwMode="auto">
              <a:xfrm>
                <a:off x="3561" y="436"/>
                <a:ext cx="1432" cy="330"/>
              </a:xfrm>
              <a:custGeom>
                <a:avLst/>
                <a:gdLst>
                  <a:gd name="T0" fmla="*/ 3234 w 3254"/>
                  <a:gd name="T1" fmla="*/ 382 h 752"/>
                  <a:gd name="T2" fmla="*/ 3234 w 3254"/>
                  <a:gd name="T3" fmla="*/ 382 h 752"/>
                  <a:gd name="T4" fmla="*/ 3234 w 3254"/>
                  <a:gd name="T5" fmla="*/ 0 h 752"/>
                  <a:gd name="T6" fmla="*/ 288 w 3254"/>
                  <a:gd name="T7" fmla="*/ 0 h 752"/>
                  <a:gd name="T8" fmla="*/ 288 w 3254"/>
                  <a:gd name="T9" fmla="*/ 713 h 752"/>
                  <a:gd name="T10" fmla="*/ 57 w 3254"/>
                  <a:gd name="T11" fmla="*/ 713 h 752"/>
                  <a:gd name="T12" fmla="*/ 29 w 3254"/>
                  <a:gd name="T13" fmla="*/ 693 h 752"/>
                  <a:gd name="T14" fmla="*/ 0 w 3254"/>
                  <a:gd name="T15" fmla="*/ 723 h 752"/>
                  <a:gd name="T16" fmla="*/ 29 w 3254"/>
                  <a:gd name="T17" fmla="*/ 752 h 752"/>
                  <a:gd name="T18" fmla="*/ 57 w 3254"/>
                  <a:gd name="T19" fmla="*/ 733 h 752"/>
                  <a:gd name="T20" fmla="*/ 308 w 3254"/>
                  <a:gd name="T21" fmla="*/ 733 h 752"/>
                  <a:gd name="T22" fmla="*/ 308 w 3254"/>
                  <a:gd name="T23" fmla="*/ 19 h 752"/>
                  <a:gd name="T24" fmla="*/ 3214 w 3254"/>
                  <a:gd name="T25" fmla="*/ 19 h 752"/>
                  <a:gd name="T26" fmla="*/ 3214 w 3254"/>
                  <a:gd name="T27" fmla="*/ 382 h 752"/>
                  <a:gd name="T28" fmla="*/ 3195 w 3254"/>
                  <a:gd name="T29" fmla="*/ 409 h 752"/>
                  <a:gd name="T30" fmla="*/ 3224 w 3254"/>
                  <a:gd name="T31" fmla="*/ 439 h 752"/>
                  <a:gd name="T32" fmla="*/ 3254 w 3254"/>
                  <a:gd name="T33" fmla="*/ 409 h 752"/>
                  <a:gd name="T34" fmla="*/ 3234 w 3254"/>
                  <a:gd name="T35" fmla="*/ 382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54" h="752">
                    <a:moveTo>
                      <a:pt x="3234" y="382"/>
                    </a:moveTo>
                    <a:lnTo>
                      <a:pt x="3234" y="382"/>
                    </a:lnTo>
                    <a:lnTo>
                      <a:pt x="3234" y="0"/>
                    </a:lnTo>
                    <a:lnTo>
                      <a:pt x="288" y="0"/>
                    </a:lnTo>
                    <a:lnTo>
                      <a:pt x="288" y="713"/>
                    </a:lnTo>
                    <a:lnTo>
                      <a:pt x="57" y="713"/>
                    </a:lnTo>
                    <a:cubicBezTo>
                      <a:pt x="53" y="701"/>
                      <a:pt x="42" y="693"/>
                      <a:pt x="29" y="693"/>
                    </a:cubicBezTo>
                    <a:cubicBezTo>
                      <a:pt x="13" y="693"/>
                      <a:pt x="0" y="707"/>
                      <a:pt x="0" y="723"/>
                    </a:cubicBezTo>
                    <a:cubicBezTo>
                      <a:pt x="0" y="739"/>
                      <a:pt x="13" y="752"/>
                      <a:pt x="29" y="752"/>
                    </a:cubicBezTo>
                    <a:cubicBezTo>
                      <a:pt x="42" y="752"/>
                      <a:pt x="53" y="744"/>
                      <a:pt x="57" y="733"/>
                    </a:cubicBezTo>
                    <a:lnTo>
                      <a:pt x="308" y="733"/>
                    </a:lnTo>
                    <a:lnTo>
                      <a:pt x="308" y="19"/>
                    </a:lnTo>
                    <a:lnTo>
                      <a:pt x="3214" y="19"/>
                    </a:lnTo>
                    <a:lnTo>
                      <a:pt x="3214" y="382"/>
                    </a:lnTo>
                    <a:cubicBezTo>
                      <a:pt x="3203" y="386"/>
                      <a:pt x="3195" y="397"/>
                      <a:pt x="3195" y="409"/>
                    </a:cubicBezTo>
                    <a:cubicBezTo>
                      <a:pt x="3195" y="426"/>
                      <a:pt x="3208" y="439"/>
                      <a:pt x="3224" y="439"/>
                    </a:cubicBezTo>
                    <a:cubicBezTo>
                      <a:pt x="3241" y="439"/>
                      <a:pt x="3254" y="426"/>
                      <a:pt x="3254" y="409"/>
                    </a:cubicBezTo>
                    <a:cubicBezTo>
                      <a:pt x="3254" y="397"/>
                      <a:pt x="3246" y="386"/>
                      <a:pt x="3234" y="382"/>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7"/>
              <p:cNvSpPr>
                <a:spLocks noEditPoints="1"/>
              </p:cNvSpPr>
              <p:nvPr/>
            </p:nvSpPr>
            <p:spPr bwMode="auto">
              <a:xfrm>
                <a:off x="3803" y="1242"/>
                <a:ext cx="153" cy="328"/>
              </a:xfrm>
              <a:custGeom>
                <a:avLst/>
                <a:gdLst>
                  <a:gd name="T0" fmla="*/ 210 w 348"/>
                  <a:gd name="T1" fmla="*/ 0 h 747"/>
                  <a:gd name="T2" fmla="*/ 0 w 348"/>
                  <a:gd name="T3" fmla="*/ 138 h 747"/>
                  <a:gd name="T4" fmla="*/ 138 w 348"/>
                  <a:gd name="T5" fmla="*/ 747 h 747"/>
                  <a:gd name="T6" fmla="*/ 348 w 348"/>
                  <a:gd name="T7" fmla="*/ 609 h 747"/>
                  <a:gd name="T8" fmla="*/ 210 w 348"/>
                  <a:gd name="T9" fmla="*/ 0 h 747"/>
                  <a:gd name="T10" fmla="*/ 116 w 348"/>
                  <a:gd name="T11" fmla="*/ 707 h 747"/>
                  <a:gd name="T12" fmla="*/ 108 w 348"/>
                  <a:gd name="T13" fmla="*/ 692 h 747"/>
                  <a:gd name="T14" fmla="*/ 116 w 348"/>
                  <a:gd name="T15" fmla="*/ 707 h 747"/>
                  <a:gd name="T16" fmla="*/ 152 w 348"/>
                  <a:gd name="T17" fmla="*/ 704 h 747"/>
                  <a:gd name="T18" fmla="*/ 138 w 348"/>
                  <a:gd name="T19" fmla="*/ 709 h 747"/>
                  <a:gd name="T20" fmla="*/ 140 w 348"/>
                  <a:gd name="T21" fmla="*/ 697 h 747"/>
                  <a:gd name="T22" fmla="*/ 152 w 348"/>
                  <a:gd name="T23" fmla="*/ 704 h 747"/>
                  <a:gd name="T24" fmla="*/ 165 w 348"/>
                  <a:gd name="T25" fmla="*/ 709 h 747"/>
                  <a:gd name="T26" fmla="*/ 165 w 348"/>
                  <a:gd name="T27" fmla="*/ 709 h 747"/>
                  <a:gd name="T28" fmla="*/ 183 w 348"/>
                  <a:gd name="T29" fmla="*/ 709 h 747"/>
                  <a:gd name="T30" fmla="*/ 165 w 348"/>
                  <a:gd name="T31" fmla="*/ 709 h 747"/>
                  <a:gd name="T32" fmla="*/ 210 w 348"/>
                  <a:gd name="T33" fmla="*/ 709 h 747"/>
                  <a:gd name="T34" fmla="*/ 192 w 348"/>
                  <a:gd name="T35" fmla="*/ 697 h 747"/>
                  <a:gd name="T36" fmla="*/ 216 w 348"/>
                  <a:gd name="T37" fmla="*/ 709 h 747"/>
                  <a:gd name="T38" fmla="*/ 232 w 348"/>
                  <a:gd name="T39" fmla="*/ 707 h 747"/>
                  <a:gd name="T40" fmla="*/ 226 w 348"/>
                  <a:gd name="T41" fmla="*/ 696 h 747"/>
                  <a:gd name="T42" fmla="*/ 246 w 348"/>
                  <a:gd name="T43" fmla="*/ 703 h 747"/>
                  <a:gd name="T44" fmla="*/ 264 w 348"/>
                  <a:gd name="T45" fmla="*/ 654 h 747"/>
                  <a:gd name="T46" fmla="*/ 218 w 348"/>
                  <a:gd name="T47" fmla="*/ 676 h 747"/>
                  <a:gd name="T48" fmla="*/ 132 w 348"/>
                  <a:gd name="T49" fmla="*/ 677 h 747"/>
                  <a:gd name="T50" fmla="*/ 62 w 348"/>
                  <a:gd name="T51" fmla="*/ 601 h 747"/>
                  <a:gd name="T52" fmla="*/ 287 w 348"/>
                  <a:gd name="T53" fmla="*/ 601 h 747"/>
                  <a:gd name="T54" fmla="*/ 137 w 348"/>
                  <a:gd name="T55" fmla="*/ 546 h 747"/>
                  <a:gd name="T56" fmla="*/ 174 w 348"/>
                  <a:gd name="T57" fmla="*/ 511 h 747"/>
                  <a:gd name="T58" fmla="*/ 174 w 348"/>
                  <a:gd name="T59" fmla="*/ 580 h 747"/>
                  <a:gd name="T60" fmla="*/ 307 w 348"/>
                  <a:gd name="T61" fmla="*/ 461 h 747"/>
                  <a:gd name="T62" fmla="*/ 41 w 348"/>
                  <a:gd name="T63" fmla="*/ 461 h 747"/>
                  <a:gd name="T64" fmla="*/ 307 w 348"/>
                  <a:gd name="T65" fmla="*/ 25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8" h="747">
                    <a:moveTo>
                      <a:pt x="210" y="0"/>
                    </a:moveTo>
                    <a:lnTo>
                      <a:pt x="210" y="0"/>
                    </a:lnTo>
                    <a:lnTo>
                      <a:pt x="138" y="0"/>
                    </a:lnTo>
                    <a:cubicBezTo>
                      <a:pt x="62" y="0"/>
                      <a:pt x="0" y="62"/>
                      <a:pt x="0" y="138"/>
                    </a:cubicBezTo>
                    <a:lnTo>
                      <a:pt x="0" y="609"/>
                    </a:lnTo>
                    <a:cubicBezTo>
                      <a:pt x="0" y="685"/>
                      <a:pt x="62" y="747"/>
                      <a:pt x="138" y="747"/>
                    </a:cubicBezTo>
                    <a:lnTo>
                      <a:pt x="210" y="747"/>
                    </a:lnTo>
                    <a:cubicBezTo>
                      <a:pt x="286" y="747"/>
                      <a:pt x="348" y="685"/>
                      <a:pt x="348" y="609"/>
                    </a:cubicBezTo>
                    <a:lnTo>
                      <a:pt x="348" y="138"/>
                    </a:lnTo>
                    <a:cubicBezTo>
                      <a:pt x="348" y="62"/>
                      <a:pt x="286" y="0"/>
                      <a:pt x="210" y="0"/>
                    </a:cubicBezTo>
                    <a:close/>
                    <a:moveTo>
                      <a:pt x="116" y="707"/>
                    </a:moveTo>
                    <a:lnTo>
                      <a:pt x="116" y="707"/>
                    </a:lnTo>
                    <a:cubicBezTo>
                      <a:pt x="112" y="706"/>
                      <a:pt x="107" y="704"/>
                      <a:pt x="102" y="703"/>
                    </a:cubicBezTo>
                    <a:lnTo>
                      <a:pt x="108" y="692"/>
                    </a:lnTo>
                    <a:cubicBezTo>
                      <a:pt x="113" y="694"/>
                      <a:pt x="118" y="695"/>
                      <a:pt x="123" y="696"/>
                    </a:cubicBezTo>
                    <a:lnTo>
                      <a:pt x="116" y="707"/>
                    </a:lnTo>
                    <a:close/>
                    <a:moveTo>
                      <a:pt x="152" y="704"/>
                    </a:moveTo>
                    <a:lnTo>
                      <a:pt x="152" y="704"/>
                    </a:lnTo>
                    <a:lnTo>
                      <a:pt x="149" y="709"/>
                    </a:lnTo>
                    <a:lnTo>
                      <a:pt x="138" y="709"/>
                    </a:lnTo>
                    <a:cubicBezTo>
                      <a:pt x="136" y="709"/>
                      <a:pt x="134" y="709"/>
                      <a:pt x="133" y="709"/>
                    </a:cubicBezTo>
                    <a:lnTo>
                      <a:pt x="140" y="697"/>
                    </a:lnTo>
                    <a:lnTo>
                      <a:pt x="156" y="697"/>
                    </a:lnTo>
                    <a:lnTo>
                      <a:pt x="152" y="704"/>
                    </a:lnTo>
                    <a:close/>
                    <a:moveTo>
                      <a:pt x="165" y="709"/>
                    </a:moveTo>
                    <a:lnTo>
                      <a:pt x="165" y="709"/>
                    </a:lnTo>
                    <a:lnTo>
                      <a:pt x="165" y="709"/>
                    </a:lnTo>
                    <a:lnTo>
                      <a:pt x="165" y="709"/>
                    </a:lnTo>
                    <a:lnTo>
                      <a:pt x="174" y="693"/>
                    </a:lnTo>
                    <a:lnTo>
                      <a:pt x="183" y="709"/>
                    </a:lnTo>
                    <a:lnTo>
                      <a:pt x="183" y="709"/>
                    </a:lnTo>
                    <a:lnTo>
                      <a:pt x="165" y="709"/>
                    </a:lnTo>
                    <a:close/>
                    <a:moveTo>
                      <a:pt x="210" y="709"/>
                    </a:moveTo>
                    <a:lnTo>
                      <a:pt x="210" y="709"/>
                    </a:lnTo>
                    <a:lnTo>
                      <a:pt x="199" y="709"/>
                    </a:lnTo>
                    <a:lnTo>
                      <a:pt x="192" y="697"/>
                    </a:lnTo>
                    <a:lnTo>
                      <a:pt x="209" y="697"/>
                    </a:lnTo>
                    <a:lnTo>
                      <a:pt x="216" y="709"/>
                    </a:lnTo>
                    <a:cubicBezTo>
                      <a:pt x="214" y="709"/>
                      <a:pt x="212" y="709"/>
                      <a:pt x="210" y="709"/>
                    </a:cubicBezTo>
                    <a:close/>
                    <a:moveTo>
                      <a:pt x="232" y="707"/>
                    </a:moveTo>
                    <a:lnTo>
                      <a:pt x="232" y="707"/>
                    </a:lnTo>
                    <a:lnTo>
                      <a:pt x="226" y="696"/>
                    </a:lnTo>
                    <a:cubicBezTo>
                      <a:pt x="231" y="695"/>
                      <a:pt x="236" y="694"/>
                      <a:pt x="240" y="692"/>
                    </a:cubicBezTo>
                    <a:lnTo>
                      <a:pt x="246" y="703"/>
                    </a:lnTo>
                    <a:cubicBezTo>
                      <a:pt x="242" y="704"/>
                      <a:pt x="237" y="706"/>
                      <a:pt x="232" y="707"/>
                    </a:cubicBezTo>
                    <a:close/>
                    <a:moveTo>
                      <a:pt x="264" y="654"/>
                    </a:moveTo>
                    <a:lnTo>
                      <a:pt x="264" y="654"/>
                    </a:lnTo>
                    <a:cubicBezTo>
                      <a:pt x="252" y="667"/>
                      <a:pt x="236" y="675"/>
                      <a:pt x="218" y="676"/>
                    </a:cubicBezTo>
                    <a:lnTo>
                      <a:pt x="174" y="681"/>
                    </a:lnTo>
                    <a:lnTo>
                      <a:pt x="132" y="677"/>
                    </a:lnTo>
                    <a:cubicBezTo>
                      <a:pt x="114" y="675"/>
                      <a:pt x="97" y="667"/>
                      <a:pt x="84" y="654"/>
                    </a:cubicBezTo>
                    <a:cubicBezTo>
                      <a:pt x="70" y="640"/>
                      <a:pt x="62" y="621"/>
                      <a:pt x="62" y="601"/>
                    </a:cubicBezTo>
                    <a:lnTo>
                      <a:pt x="174" y="611"/>
                    </a:lnTo>
                    <a:lnTo>
                      <a:pt x="287" y="601"/>
                    </a:lnTo>
                    <a:cubicBezTo>
                      <a:pt x="287" y="621"/>
                      <a:pt x="279" y="640"/>
                      <a:pt x="264" y="654"/>
                    </a:cubicBezTo>
                    <a:close/>
                    <a:moveTo>
                      <a:pt x="137" y="546"/>
                    </a:moveTo>
                    <a:lnTo>
                      <a:pt x="137" y="546"/>
                    </a:lnTo>
                    <a:cubicBezTo>
                      <a:pt x="137" y="527"/>
                      <a:pt x="154" y="511"/>
                      <a:pt x="174" y="511"/>
                    </a:cubicBezTo>
                    <a:cubicBezTo>
                      <a:pt x="194" y="511"/>
                      <a:pt x="211" y="527"/>
                      <a:pt x="211" y="546"/>
                    </a:cubicBezTo>
                    <a:cubicBezTo>
                      <a:pt x="211" y="564"/>
                      <a:pt x="194" y="580"/>
                      <a:pt x="174" y="580"/>
                    </a:cubicBezTo>
                    <a:cubicBezTo>
                      <a:pt x="154" y="580"/>
                      <a:pt x="137" y="564"/>
                      <a:pt x="137" y="546"/>
                    </a:cubicBezTo>
                    <a:close/>
                    <a:moveTo>
                      <a:pt x="307" y="461"/>
                    </a:moveTo>
                    <a:lnTo>
                      <a:pt x="307" y="461"/>
                    </a:lnTo>
                    <a:lnTo>
                      <a:pt x="41" y="461"/>
                    </a:lnTo>
                    <a:lnTo>
                      <a:pt x="41" y="250"/>
                    </a:lnTo>
                    <a:lnTo>
                      <a:pt x="307" y="250"/>
                    </a:lnTo>
                    <a:lnTo>
                      <a:pt x="307" y="461"/>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8"/>
              <p:cNvSpPr>
                <a:spLocks noEditPoints="1"/>
              </p:cNvSpPr>
              <p:nvPr/>
            </p:nvSpPr>
            <p:spPr bwMode="auto">
              <a:xfrm>
                <a:off x="3986" y="1242"/>
                <a:ext cx="154" cy="328"/>
              </a:xfrm>
              <a:custGeom>
                <a:avLst/>
                <a:gdLst>
                  <a:gd name="T0" fmla="*/ 211 w 349"/>
                  <a:gd name="T1" fmla="*/ 0 h 747"/>
                  <a:gd name="T2" fmla="*/ 0 w 349"/>
                  <a:gd name="T3" fmla="*/ 138 h 747"/>
                  <a:gd name="T4" fmla="*/ 138 w 349"/>
                  <a:gd name="T5" fmla="*/ 747 h 747"/>
                  <a:gd name="T6" fmla="*/ 349 w 349"/>
                  <a:gd name="T7" fmla="*/ 609 h 747"/>
                  <a:gd name="T8" fmla="*/ 211 w 349"/>
                  <a:gd name="T9" fmla="*/ 0 h 747"/>
                  <a:gd name="T10" fmla="*/ 117 w 349"/>
                  <a:gd name="T11" fmla="*/ 707 h 747"/>
                  <a:gd name="T12" fmla="*/ 109 w 349"/>
                  <a:gd name="T13" fmla="*/ 692 h 747"/>
                  <a:gd name="T14" fmla="*/ 117 w 349"/>
                  <a:gd name="T15" fmla="*/ 707 h 747"/>
                  <a:gd name="T16" fmla="*/ 153 w 349"/>
                  <a:gd name="T17" fmla="*/ 704 h 747"/>
                  <a:gd name="T18" fmla="*/ 138 w 349"/>
                  <a:gd name="T19" fmla="*/ 709 h 747"/>
                  <a:gd name="T20" fmla="*/ 140 w 349"/>
                  <a:gd name="T21" fmla="*/ 697 h 747"/>
                  <a:gd name="T22" fmla="*/ 153 w 349"/>
                  <a:gd name="T23" fmla="*/ 704 h 747"/>
                  <a:gd name="T24" fmla="*/ 166 w 349"/>
                  <a:gd name="T25" fmla="*/ 709 h 747"/>
                  <a:gd name="T26" fmla="*/ 166 w 349"/>
                  <a:gd name="T27" fmla="*/ 709 h 747"/>
                  <a:gd name="T28" fmla="*/ 184 w 349"/>
                  <a:gd name="T29" fmla="*/ 709 h 747"/>
                  <a:gd name="T30" fmla="*/ 166 w 349"/>
                  <a:gd name="T31" fmla="*/ 709 h 747"/>
                  <a:gd name="T32" fmla="*/ 211 w 349"/>
                  <a:gd name="T33" fmla="*/ 709 h 747"/>
                  <a:gd name="T34" fmla="*/ 193 w 349"/>
                  <a:gd name="T35" fmla="*/ 697 h 747"/>
                  <a:gd name="T36" fmla="*/ 216 w 349"/>
                  <a:gd name="T37" fmla="*/ 709 h 747"/>
                  <a:gd name="T38" fmla="*/ 233 w 349"/>
                  <a:gd name="T39" fmla="*/ 707 h 747"/>
                  <a:gd name="T40" fmla="*/ 226 w 349"/>
                  <a:gd name="T41" fmla="*/ 696 h 747"/>
                  <a:gd name="T42" fmla="*/ 247 w 349"/>
                  <a:gd name="T43" fmla="*/ 703 h 747"/>
                  <a:gd name="T44" fmla="*/ 265 w 349"/>
                  <a:gd name="T45" fmla="*/ 654 h 747"/>
                  <a:gd name="T46" fmla="*/ 219 w 349"/>
                  <a:gd name="T47" fmla="*/ 676 h 747"/>
                  <a:gd name="T48" fmla="*/ 132 w 349"/>
                  <a:gd name="T49" fmla="*/ 677 h 747"/>
                  <a:gd name="T50" fmla="*/ 62 w 349"/>
                  <a:gd name="T51" fmla="*/ 601 h 747"/>
                  <a:gd name="T52" fmla="*/ 287 w 349"/>
                  <a:gd name="T53" fmla="*/ 601 h 747"/>
                  <a:gd name="T54" fmla="*/ 138 w 349"/>
                  <a:gd name="T55" fmla="*/ 546 h 747"/>
                  <a:gd name="T56" fmla="*/ 175 w 349"/>
                  <a:gd name="T57" fmla="*/ 511 h 747"/>
                  <a:gd name="T58" fmla="*/ 175 w 349"/>
                  <a:gd name="T59" fmla="*/ 580 h 747"/>
                  <a:gd name="T60" fmla="*/ 308 w 349"/>
                  <a:gd name="T61" fmla="*/ 461 h 747"/>
                  <a:gd name="T62" fmla="*/ 42 w 349"/>
                  <a:gd name="T63" fmla="*/ 461 h 747"/>
                  <a:gd name="T64" fmla="*/ 308 w 349"/>
                  <a:gd name="T65" fmla="*/ 25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9" h="747">
                    <a:moveTo>
                      <a:pt x="211" y="0"/>
                    </a:moveTo>
                    <a:lnTo>
                      <a:pt x="211" y="0"/>
                    </a:lnTo>
                    <a:lnTo>
                      <a:pt x="138" y="0"/>
                    </a:lnTo>
                    <a:cubicBezTo>
                      <a:pt x="63" y="0"/>
                      <a:pt x="0" y="62"/>
                      <a:pt x="0" y="138"/>
                    </a:cubicBezTo>
                    <a:lnTo>
                      <a:pt x="0" y="609"/>
                    </a:lnTo>
                    <a:cubicBezTo>
                      <a:pt x="0" y="685"/>
                      <a:pt x="63" y="747"/>
                      <a:pt x="138" y="747"/>
                    </a:cubicBezTo>
                    <a:lnTo>
                      <a:pt x="211" y="747"/>
                    </a:lnTo>
                    <a:cubicBezTo>
                      <a:pt x="287" y="747"/>
                      <a:pt x="349" y="685"/>
                      <a:pt x="349" y="609"/>
                    </a:cubicBezTo>
                    <a:lnTo>
                      <a:pt x="349" y="138"/>
                    </a:lnTo>
                    <a:cubicBezTo>
                      <a:pt x="349" y="62"/>
                      <a:pt x="287" y="0"/>
                      <a:pt x="211" y="0"/>
                    </a:cubicBezTo>
                    <a:close/>
                    <a:moveTo>
                      <a:pt x="117" y="707"/>
                    </a:moveTo>
                    <a:lnTo>
                      <a:pt x="117" y="707"/>
                    </a:lnTo>
                    <a:cubicBezTo>
                      <a:pt x="112" y="706"/>
                      <a:pt x="107" y="704"/>
                      <a:pt x="103" y="703"/>
                    </a:cubicBezTo>
                    <a:lnTo>
                      <a:pt x="109" y="692"/>
                    </a:lnTo>
                    <a:cubicBezTo>
                      <a:pt x="113" y="694"/>
                      <a:pt x="118" y="695"/>
                      <a:pt x="123" y="696"/>
                    </a:cubicBezTo>
                    <a:lnTo>
                      <a:pt x="117" y="707"/>
                    </a:lnTo>
                    <a:close/>
                    <a:moveTo>
                      <a:pt x="153" y="704"/>
                    </a:moveTo>
                    <a:lnTo>
                      <a:pt x="153" y="704"/>
                    </a:lnTo>
                    <a:lnTo>
                      <a:pt x="150" y="709"/>
                    </a:lnTo>
                    <a:lnTo>
                      <a:pt x="138" y="709"/>
                    </a:lnTo>
                    <a:cubicBezTo>
                      <a:pt x="137" y="709"/>
                      <a:pt x="135" y="709"/>
                      <a:pt x="133" y="709"/>
                    </a:cubicBezTo>
                    <a:lnTo>
                      <a:pt x="140" y="697"/>
                    </a:lnTo>
                    <a:lnTo>
                      <a:pt x="157" y="697"/>
                    </a:lnTo>
                    <a:lnTo>
                      <a:pt x="153" y="704"/>
                    </a:lnTo>
                    <a:close/>
                    <a:moveTo>
                      <a:pt x="166" y="709"/>
                    </a:moveTo>
                    <a:lnTo>
                      <a:pt x="166" y="709"/>
                    </a:lnTo>
                    <a:lnTo>
                      <a:pt x="166" y="709"/>
                    </a:lnTo>
                    <a:lnTo>
                      <a:pt x="166" y="709"/>
                    </a:lnTo>
                    <a:lnTo>
                      <a:pt x="175" y="693"/>
                    </a:lnTo>
                    <a:lnTo>
                      <a:pt x="184" y="709"/>
                    </a:lnTo>
                    <a:lnTo>
                      <a:pt x="184" y="709"/>
                    </a:lnTo>
                    <a:lnTo>
                      <a:pt x="166" y="709"/>
                    </a:lnTo>
                    <a:close/>
                    <a:moveTo>
                      <a:pt x="211" y="709"/>
                    </a:moveTo>
                    <a:lnTo>
                      <a:pt x="211" y="709"/>
                    </a:lnTo>
                    <a:lnTo>
                      <a:pt x="200" y="709"/>
                    </a:lnTo>
                    <a:lnTo>
                      <a:pt x="193" y="697"/>
                    </a:lnTo>
                    <a:lnTo>
                      <a:pt x="209" y="697"/>
                    </a:lnTo>
                    <a:lnTo>
                      <a:pt x="216" y="709"/>
                    </a:lnTo>
                    <a:cubicBezTo>
                      <a:pt x="214" y="709"/>
                      <a:pt x="213" y="709"/>
                      <a:pt x="211" y="709"/>
                    </a:cubicBezTo>
                    <a:close/>
                    <a:moveTo>
                      <a:pt x="233" y="707"/>
                    </a:moveTo>
                    <a:lnTo>
                      <a:pt x="233" y="707"/>
                    </a:lnTo>
                    <a:lnTo>
                      <a:pt x="226" y="696"/>
                    </a:lnTo>
                    <a:cubicBezTo>
                      <a:pt x="231" y="695"/>
                      <a:pt x="236" y="694"/>
                      <a:pt x="241" y="692"/>
                    </a:cubicBezTo>
                    <a:lnTo>
                      <a:pt x="247" y="703"/>
                    </a:lnTo>
                    <a:cubicBezTo>
                      <a:pt x="242" y="704"/>
                      <a:pt x="237" y="706"/>
                      <a:pt x="233" y="707"/>
                    </a:cubicBezTo>
                    <a:close/>
                    <a:moveTo>
                      <a:pt x="265" y="654"/>
                    </a:moveTo>
                    <a:lnTo>
                      <a:pt x="265" y="654"/>
                    </a:lnTo>
                    <a:cubicBezTo>
                      <a:pt x="252" y="667"/>
                      <a:pt x="236" y="675"/>
                      <a:pt x="219" y="676"/>
                    </a:cubicBezTo>
                    <a:lnTo>
                      <a:pt x="175" y="681"/>
                    </a:lnTo>
                    <a:lnTo>
                      <a:pt x="132" y="677"/>
                    </a:lnTo>
                    <a:cubicBezTo>
                      <a:pt x="114" y="675"/>
                      <a:pt x="98" y="667"/>
                      <a:pt x="85" y="654"/>
                    </a:cubicBezTo>
                    <a:cubicBezTo>
                      <a:pt x="70" y="640"/>
                      <a:pt x="62" y="621"/>
                      <a:pt x="62" y="601"/>
                    </a:cubicBezTo>
                    <a:lnTo>
                      <a:pt x="175" y="611"/>
                    </a:lnTo>
                    <a:lnTo>
                      <a:pt x="287" y="601"/>
                    </a:lnTo>
                    <a:cubicBezTo>
                      <a:pt x="287" y="621"/>
                      <a:pt x="279" y="640"/>
                      <a:pt x="265" y="654"/>
                    </a:cubicBezTo>
                    <a:close/>
                    <a:moveTo>
                      <a:pt x="138" y="546"/>
                    </a:moveTo>
                    <a:lnTo>
                      <a:pt x="138" y="546"/>
                    </a:lnTo>
                    <a:cubicBezTo>
                      <a:pt x="138" y="527"/>
                      <a:pt x="154" y="511"/>
                      <a:pt x="175" y="511"/>
                    </a:cubicBezTo>
                    <a:cubicBezTo>
                      <a:pt x="195" y="511"/>
                      <a:pt x="211" y="527"/>
                      <a:pt x="211" y="546"/>
                    </a:cubicBezTo>
                    <a:cubicBezTo>
                      <a:pt x="211" y="564"/>
                      <a:pt x="195" y="580"/>
                      <a:pt x="175" y="580"/>
                    </a:cubicBezTo>
                    <a:cubicBezTo>
                      <a:pt x="154" y="580"/>
                      <a:pt x="138" y="564"/>
                      <a:pt x="138" y="546"/>
                    </a:cubicBezTo>
                    <a:close/>
                    <a:moveTo>
                      <a:pt x="308" y="461"/>
                    </a:moveTo>
                    <a:lnTo>
                      <a:pt x="308" y="461"/>
                    </a:lnTo>
                    <a:lnTo>
                      <a:pt x="42" y="461"/>
                    </a:lnTo>
                    <a:lnTo>
                      <a:pt x="42" y="250"/>
                    </a:lnTo>
                    <a:lnTo>
                      <a:pt x="308" y="250"/>
                    </a:lnTo>
                    <a:lnTo>
                      <a:pt x="308" y="461"/>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9"/>
              <p:cNvSpPr>
                <a:spLocks noEditPoints="1"/>
              </p:cNvSpPr>
              <p:nvPr/>
            </p:nvSpPr>
            <p:spPr bwMode="auto">
              <a:xfrm>
                <a:off x="4171" y="1242"/>
                <a:ext cx="154" cy="328"/>
              </a:xfrm>
              <a:custGeom>
                <a:avLst/>
                <a:gdLst>
                  <a:gd name="T0" fmla="*/ 211 w 349"/>
                  <a:gd name="T1" fmla="*/ 0 h 747"/>
                  <a:gd name="T2" fmla="*/ 0 w 349"/>
                  <a:gd name="T3" fmla="*/ 138 h 747"/>
                  <a:gd name="T4" fmla="*/ 138 w 349"/>
                  <a:gd name="T5" fmla="*/ 747 h 747"/>
                  <a:gd name="T6" fmla="*/ 349 w 349"/>
                  <a:gd name="T7" fmla="*/ 609 h 747"/>
                  <a:gd name="T8" fmla="*/ 211 w 349"/>
                  <a:gd name="T9" fmla="*/ 0 h 747"/>
                  <a:gd name="T10" fmla="*/ 116 w 349"/>
                  <a:gd name="T11" fmla="*/ 707 h 747"/>
                  <a:gd name="T12" fmla="*/ 108 w 349"/>
                  <a:gd name="T13" fmla="*/ 692 h 747"/>
                  <a:gd name="T14" fmla="*/ 116 w 349"/>
                  <a:gd name="T15" fmla="*/ 707 h 747"/>
                  <a:gd name="T16" fmla="*/ 152 w 349"/>
                  <a:gd name="T17" fmla="*/ 704 h 747"/>
                  <a:gd name="T18" fmla="*/ 138 w 349"/>
                  <a:gd name="T19" fmla="*/ 709 h 747"/>
                  <a:gd name="T20" fmla="*/ 140 w 349"/>
                  <a:gd name="T21" fmla="*/ 697 h 747"/>
                  <a:gd name="T22" fmla="*/ 152 w 349"/>
                  <a:gd name="T23" fmla="*/ 704 h 747"/>
                  <a:gd name="T24" fmla="*/ 165 w 349"/>
                  <a:gd name="T25" fmla="*/ 709 h 747"/>
                  <a:gd name="T26" fmla="*/ 166 w 349"/>
                  <a:gd name="T27" fmla="*/ 709 h 747"/>
                  <a:gd name="T28" fmla="*/ 183 w 349"/>
                  <a:gd name="T29" fmla="*/ 709 h 747"/>
                  <a:gd name="T30" fmla="*/ 165 w 349"/>
                  <a:gd name="T31" fmla="*/ 709 h 747"/>
                  <a:gd name="T32" fmla="*/ 211 w 349"/>
                  <a:gd name="T33" fmla="*/ 709 h 747"/>
                  <a:gd name="T34" fmla="*/ 193 w 349"/>
                  <a:gd name="T35" fmla="*/ 697 h 747"/>
                  <a:gd name="T36" fmla="*/ 216 w 349"/>
                  <a:gd name="T37" fmla="*/ 709 h 747"/>
                  <a:gd name="T38" fmla="*/ 232 w 349"/>
                  <a:gd name="T39" fmla="*/ 707 h 747"/>
                  <a:gd name="T40" fmla="*/ 226 w 349"/>
                  <a:gd name="T41" fmla="*/ 696 h 747"/>
                  <a:gd name="T42" fmla="*/ 246 w 349"/>
                  <a:gd name="T43" fmla="*/ 703 h 747"/>
                  <a:gd name="T44" fmla="*/ 264 w 349"/>
                  <a:gd name="T45" fmla="*/ 654 h 747"/>
                  <a:gd name="T46" fmla="*/ 218 w 349"/>
                  <a:gd name="T47" fmla="*/ 676 h 747"/>
                  <a:gd name="T48" fmla="*/ 132 w 349"/>
                  <a:gd name="T49" fmla="*/ 677 h 747"/>
                  <a:gd name="T50" fmla="*/ 62 w 349"/>
                  <a:gd name="T51" fmla="*/ 601 h 747"/>
                  <a:gd name="T52" fmla="*/ 287 w 349"/>
                  <a:gd name="T53" fmla="*/ 601 h 747"/>
                  <a:gd name="T54" fmla="*/ 138 w 349"/>
                  <a:gd name="T55" fmla="*/ 546 h 747"/>
                  <a:gd name="T56" fmla="*/ 174 w 349"/>
                  <a:gd name="T57" fmla="*/ 511 h 747"/>
                  <a:gd name="T58" fmla="*/ 174 w 349"/>
                  <a:gd name="T59" fmla="*/ 580 h 747"/>
                  <a:gd name="T60" fmla="*/ 307 w 349"/>
                  <a:gd name="T61" fmla="*/ 461 h 747"/>
                  <a:gd name="T62" fmla="*/ 41 w 349"/>
                  <a:gd name="T63" fmla="*/ 461 h 747"/>
                  <a:gd name="T64" fmla="*/ 307 w 349"/>
                  <a:gd name="T65" fmla="*/ 25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9" h="747">
                    <a:moveTo>
                      <a:pt x="211" y="0"/>
                    </a:moveTo>
                    <a:lnTo>
                      <a:pt x="211" y="0"/>
                    </a:lnTo>
                    <a:lnTo>
                      <a:pt x="138" y="0"/>
                    </a:lnTo>
                    <a:cubicBezTo>
                      <a:pt x="62" y="0"/>
                      <a:pt x="0" y="62"/>
                      <a:pt x="0" y="138"/>
                    </a:cubicBezTo>
                    <a:lnTo>
                      <a:pt x="0" y="609"/>
                    </a:lnTo>
                    <a:cubicBezTo>
                      <a:pt x="0" y="685"/>
                      <a:pt x="62" y="747"/>
                      <a:pt x="138" y="747"/>
                    </a:cubicBezTo>
                    <a:lnTo>
                      <a:pt x="211" y="747"/>
                    </a:lnTo>
                    <a:cubicBezTo>
                      <a:pt x="286" y="747"/>
                      <a:pt x="349" y="685"/>
                      <a:pt x="349" y="609"/>
                    </a:cubicBezTo>
                    <a:lnTo>
                      <a:pt x="349" y="138"/>
                    </a:lnTo>
                    <a:cubicBezTo>
                      <a:pt x="349" y="62"/>
                      <a:pt x="286" y="0"/>
                      <a:pt x="211" y="0"/>
                    </a:cubicBezTo>
                    <a:close/>
                    <a:moveTo>
                      <a:pt x="116" y="707"/>
                    </a:moveTo>
                    <a:lnTo>
                      <a:pt x="116" y="707"/>
                    </a:lnTo>
                    <a:cubicBezTo>
                      <a:pt x="112" y="706"/>
                      <a:pt x="107" y="704"/>
                      <a:pt x="102" y="703"/>
                    </a:cubicBezTo>
                    <a:lnTo>
                      <a:pt x="108" y="692"/>
                    </a:lnTo>
                    <a:cubicBezTo>
                      <a:pt x="113" y="694"/>
                      <a:pt x="118" y="695"/>
                      <a:pt x="123" y="696"/>
                    </a:cubicBezTo>
                    <a:lnTo>
                      <a:pt x="116" y="707"/>
                    </a:lnTo>
                    <a:close/>
                    <a:moveTo>
                      <a:pt x="152" y="704"/>
                    </a:moveTo>
                    <a:lnTo>
                      <a:pt x="152" y="704"/>
                    </a:lnTo>
                    <a:lnTo>
                      <a:pt x="149" y="709"/>
                    </a:lnTo>
                    <a:lnTo>
                      <a:pt x="138" y="709"/>
                    </a:lnTo>
                    <a:cubicBezTo>
                      <a:pt x="136" y="709"/>
                      <a:pt x="135" y="709"/>
                      <a:pt x="133" y="709"/>
                    </a:cubicBezTo>
                    <a:lnTo>
                      <a:pt x="140" y="697"/>
                    </a:lnTo>
                    <a:lnTo>
                      <a:pt x="156" y="697"/>
                    </a:lnTo>
                    <a:lnTo>
                      <a:pt x="152" y="704"/>
                    </a:lnTo>
                    <a:close/>
                    <a:moveTo>
                      <a:pt x="165" y="709"/>
                    </a:moveTo>
                    <a:lnTo>
                      <a:pt x="165" y="709"/>
                    </a:lnTo>
                    <a:lnTo>
                      <a:pt x="165" y="709"/>
                    </a:lnTo>
                    <a:lnTo>
                      <a:pt x="166" y="709"/>
                    </a:lnTo>
                    <a:lnTo>
                      <a:pt x="174" y="693"/>
                    </a:lnTo>
                    <a:lnTo>
                      <a:pt x="183" y="709"/>
                    </a:lnTo>
                    <a:lnTo>
                      <a:pt x="183" y="709"/>
                    </a:lnTo>
                    <a:lnTo>
                      <a:pt x="165" y="709"/>
                    </a:lnTo>
                    <a:close/>
                    <a:moveTo>
                      <a:pt x="211" y="709"/>
                    </a:moveTo>
                    <a:lnTo>
                      <a:pt x="211" y="709"/>
                    </a:lnTo>
                    <a:lnTo>
                      <a:pt x="200" y="709"/>
                    </a:lnTo>
                    <a:lnTo>
                      <a:pt x="193" y="697"/>
                    </a:lnTo>
                    <a:lnTo>
                      <a:pt x="209" y="697"/>
                    </a:lnTo>
                    <a:lnTo>
                      <a:pt x="216" y="709"/>
                    </a:lnTo>
                    <a:cubicBezTo>
                      <a:pt x="214" y="709"/>
                      <a:pt x="212" y="709"/>
                      <a:pt x="211" y="709"/>
                    </a:cubicBezTo>
                    <a:close/>
                    <a:moveTo>
                      <a:pt x="232" y="707"/>
                    </a:moveTo>
                    <a:lnTo>
                      <a:pt x="232" y="707"/>
                    </a:lnTo>
                    <a:lnTo>
                      <a:pt x="226" y="696"/>
                    </a:lnTo>
                    <a:cubicBezTo>
                      <a:pt x="231" y="695"/>
                      <a:pt x="236" y="694"/>
                      <a:pt x="240" y="692"/>
                    </a:cubicBezTo>
                    <a:lnTo>
                      <a:pt x="246" y="703"/>
                    </a:lnTo>
                    <a:cubicBezTo>
                      <a:pt x="242" y="704"/>
                      <a:pt x="237" y="706"/>
                      <a:pt x="232" y="707"/>
                    </a:cubicBezTo>
                    <a:close/>
                    <a:moveTo>
                      <a:pt x="264" y="654"/>
                    </a:moveTo>
                    <a:lnTo>
                      <a:pt x="264" y="654"/>
                    </a:lnTo>
                    <a:cubicBezTo>
                      <a:pt x="252" y="667"/>
                      <a:pt x="236" y="675"/>
                      <a:pt x="218" y="676"/>
                    </a:cubicBezTo>
                    <a:lnTo>
                      <a:pt x="174" y="681"/>
                    </a:lnTo>
                    <a:lnTo>
                      <a:pt x="132" y="677"/>
                    </a:lnTo>
                    <a:cubicBezTo>
                      <a:pt x="114" y="675"/>
                      <a:pt x="97" y="667"/>
                      <a:pt x="84" y="654"/>
                    </a:cubicBezTo>
                    <a:cubicBezTo>
                      <a:pt x="70" y="640"/>
                      <a:pt x="62" y="621"/>
                      <a:pt x="62" y="601"/>
                    </a:cubicBezTo>
                    <a:lnTo>
                      <a:pt x="174" y="611"/>
                    </a:lnTo>
                    <a:lnTo>
                      <a:pt x="287" y="601"/>
                    </a:lnTo>
                    <a:cubicBezTo>
                      <a:pt x="287" y="621"/>
                      <a:pt x="279" y="640"/>
                      <a:pt x="264" y="654"/>
                    </a:cubicBezTo>
                    <a:close/>
                    <a:moveTo>
                      <a:pt x="138" y="546"/>
                    </a:moveTo>
                    <a:lnTo>
                      <a:pt x="138" y="546"/>
                    </a:lnTo>
                    <a:cubicBezTo>
                      <a:pt x="138" y="527"/>
                      <a:pt x="154" y="511"/>
                      <a:pt x="174" y="511"/>
                    </a:cubicBezTo>
                    <a:cubicBezTo>
                      <a:pt x="195" y="511"/>
                      <a:pt x="211" y="527"/>
                      <a:pt x="211" y="546"/>
                    </a:cubicBezTo>
                    <a:cubicBezTo>
                      <a:pt x="211" y="564"/>
                      <a:pt x="195" y="580"/>
                      <a:pt x="174" y="580"/>
                    </a:cubicBezTo>
                    <a:cubicBezTo>
                      <a:pt x="154" y="580"/>
                      <a:pt x="138" y="564"/>
                      <a:pt x="138" y="546"/>
                    </a:cubicBezTo>
                    <a:close/>
                    <a:moveTo>
                      <a:pt x="307" y="461"/>
                    </a:moveTo>
                    <a:lnTo>
                      <a:pt x="307" y="461"/>
                    </a:lnTo>
                    <a:lnTo>
                      <a:pt x="41" y="461"/>
                    </a:lnTo>
                    <a:lnTo>
                      <a:pt x="41" y="250"/>
                    </a:lnTo>
                    <a:lnTo>
                      <a:pt x="307" y="250"/>
                    </a:lnTo>
                    <a:lnTo>
                      <a:pt x="307" y="461"/>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20"/>
              <p:cNvSpPr>
                <a:spLocks noEditPoints="1"/>
              </p:cNvSpPr>
              <p:nvPr/>
            </p:nvSpPr>
            <p:spPr bwMode="auto">
              <a:xfrm>
                <a:off x="4357" y="1242"/>
                <a:ext cx="153" cy="328"/>
              </a:xfrm>
              <a:custGeom>
                <a:avLst/>
                <a:gdLst>
                  <a:gd name="T0" fmla="*/ 210 w 348"/>
                  <a:gd name="T1" fmla="*/ 0 h 747"/>
                  <a:gd name="T2" fmla="*/ 0 w 348"/>
                  <a:gd name="T3" fmla="*/ 138 h 747"/>
                  <a:gd name="T4" fmla="*/ 138 w 348"/>
                  <a:gd name="T5" fmla="*/ 747 h 747"/>
                  <a:gd name="T6" fmla="*/ 348 w 348"/>
                  <a:gd name="T7" fmla="*/ 609 h 747"/>
                  <a:gd name="T8" fmla="*/ 210 w 348"/>
                  <a:gd name="T9" fmla="*/ 0 h 747"/>
                  <a:gd name="T10" fmla="*/ 116 w 348"/>
                  <a:gd name="T11" fmla="*/ 707 h 747"/>
                  <a:gd name="T12" fmla="*/ 108 w 348"/>
                  <a:gd name="T13" fmla="*/ 692 h 747"/>
                  <a:gd name="T14" fmla="*/ 116 w 348"/>
                  <a:gd name="T15" fmla="*/ 707 h 747"/>
                  <a:gd name="T16" fmla="*/ 152 w 348"/>
                  <a:gd name="T17" fmla="*/ 704 h 747"/>
                  <a:gd name="T18" fmla="*/ 138 w 348"/>
                  <a:gd name="T19" fmla="*/ 709 h 747"/>
                  <a:gd name="T20" fmla="*/ 139 w 348"/>
                  <a:gd name="T21" fmla="*/ 697 h 747"/>
                  <a:gd name="T22" fmla="*/ 152 w 348"/>
                  <a:gd name="T23" fmla="*/ 704 h 747"/>
                  <a:gd name="T24" fmla="*/ 165 w 348"/>
                  <a:gd name="T25" fmla="*/ 709 h 747"/>
                  <a:gd name="T26" fmla="*/ 165 w 348"/>
                  <a:gd name="T27" fmla="*/ 709 h 747"/>
                  <a:gd name="T28" fmla="*/ 183 w 348"/>
                  <a:gd name="T29" fmla="*/ 709 h 747"/>
                  <a:gd name="T30" fmla="*/ 165 w 348"/>
                  <a:gd name="T31" fmla="*/ 709 h 747"/>
                  <a:gd name="T32" fmla="*/ 210 w 348"/>
                  <a:gd name="T33" fmla="*/ 709 h 747"/>
                  <a:gd name="T34" fmla="*/ 192 w 348"/>
                  <a:gd name="T35" fmla="*/ 697 h 747"/>
                  <a:gd name="T36" fmla="*/ 215 w 348"/>
                  <a:gd name="T37" fmla="*/ 709 h 747"/>
                  <a:gd name="T38" fmla="*/ 232 w 348"/>
                  <a:gd name="T39" fmla="*/ 707 h 747"/>
                  <a:gd name="T40" fmla="*/ 226 w 348"/>
                  <a:gd name="T41" fmla="*/ 696 h 747"/>
                  <a:gd name="T42" fmla="*/ 246 w 348"/>
                  <a:gd name="T43" fmla="*/ 703 h 747"/>
                  <a:gd name="T44" fmla="*/ 264 w 348"/>
                  <a:gd name="T45" fmla="*/ 654 h 747"/>
                  <a:gd name="T46" fmla="*/ 218 w 348"/>
                  <a:gd name="T47" fmla="*/ 676 h 747"/>
                  <a:gd name="T48" fmla="*/ 131 w 348"/>
                  <a:gd name="T49" fmla="*/ 677 h 747"/>
                  <a:gd name="T50" fmla="*/ 61 w 348"/>
                  <a:gd name="T51" fmla="*/ 601 h 747"/>
                  <a:gd name="T52" fmla="*/ 286 w 348"/>
                  <a:gd name="T53" fmla="*/ 601 h 747"/>
                  <a:gd name="T54" fmla="*/ 137 w 348"/>
                  <a:gd name="T55" fmla="*/ 546 h 747"/>
                  <a:gd name="T56" fmla="*/ 174 w 348"/>
                  <a:gd name="T57" fmla="*/ 511 h 747"/>
                  <a:gd name="T58" fmla="*/ 174 w 348"/>
                  <a:gd name="T59" fmla="*/ 580 h 747"/>
                  <a:gd name="T60" fmla="*/ 307 w 348"/>
                  <a:gd name="T61" fmla="*/ 461 h 747"/>
                  <a:gd name="T62" fmla="*/ 41 w 348"/>
                  <a:gd name="T63" fmla="*/ 461 h 747"/>
                  <a:gd name="T64" fmla="*/ 307 w 348"/>
                  <a:gd name="T65" fmla="*/ 25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8" h="747">
                    <a:moveTo>
                      <a:pt x="210" y="0"/>
                    </a:moveTo>
                    <a:lnTo>
                      <a:pt x="210" y="0"/>
                    </a:lnTo>
                    <a:lnTo>
                      <a:pt x="138" y="0"/>
                    </a:lnTo>
                    <a:cubicBezTo>
                      <a:pt x="62" y="0"/>
                      <a:pt x="0" y="62"/>
                      <a:pt x="0" y="138"/>
                    </a:cubicBezTo>
                    <a:lnTo>
                      <a:pt x="0" y="609"/>
                    </a:lnTo>
                    <a:cubicBezTo>
                      <a:pt x="0" y="685"/>
                      <a:pt x="62" y="747"/>
                      <a:pt x="138" y="747"/>
                    </a:cubicBezTo>
                    <a:lnTo>
                      <a:pt x="210" y="747"/>
                    </a:lnTo>
                    <a:cubicBezTo>
                      <a:pt x="286" y="747"/>
                      <a:pt x="348" y="685"/>
                      <a:pt x="348" y="609"/>
                    </a:cubicBezTo>
                    <a:lnTo>
                      <a:pt x="348" y="138"/>
                    </a:lnTo>
                    <a:cubicBezTo>
                      <a:pt x="348" y="62"/>
                      <a:pt x="286" y="0"/>
                      <a:pt x="210" y="0"/>
                    </a:cubicBezTo>
                    <a:close/>
                    <a:moveTo>
                      <a:pt x="116" y="707"/>
                    </a:moveTo>
                    <a:lnTo>
                      <a:pt x="116" y="707"/>
                    </a:lnTo>
                    <a:cubicBezTo>
                      <a:pt x="111" y="706"/>
                      <a:pt x="107" y="704"/>
                      <a:pt x="102" y="703"/>
                    </a:cubicBezTo>
                    <a:lnTo>
                      <a:pt x="108" y="692"/>
                    </a:lnTo>
                    <a:cubicBezTo>
                      <a:pt x="113" y="694"/>
                      <a:pt x="117" y="695"/>
                      <a:pt x="122" y="696"/>
                    </a:cubicBezTo>
                    <a:lnTo>
                      <a:pt x="116" y="707"/>
                    </a:lnTo>
                    <a:close/>
                    <a:moveTo>
                      <a:pt x="152" y="704"/>
                    </a:moveTo>
                    <a:lnTo>
                      <a:pt x="152" y="704"/>
                    </a:lnTo>
                    <a:lnTo>
                      <a:pt x="149" y="709"/>
                    </a:lnTo>
                    <a:lnTo>
                      <a:pt x="138" y="709"/>
                    </a:lnTo>
                    <a:cubicBezTo>
                      <a:pt x="136" y="709"/>
                      <a:pt x="134" y="709"/>
                      <a:pt x="132" y="709"/>
                    </a:cubicBezTo>
                    <a:lnTo>
                      <a:pt x="139" y="697"/>
                    </a:lnTo>
                    <a:lnTo>
                      <a:pt x="156" y="697"/>
                    </a:lnTo>
                    <a:lnTo>
                      <a:pt x="152" y="704"/>
                    </a:lnTo>
                    <a:close/>
                    <a:moveTo>
                      <a:pt x="165" y="709"/>
                    </a:moveTo>
                    <a:lnTo>
                      <a:pt x="165" y="709"/>
                    </a:lnTo>
                    <a:lnTo>
                      <a:pt x="165" y="709"/>
                    </a:lnTo>
                    <a:lnTo>
                      <a:pt x="165" y="709"/>
                    </a:lnTo>
                    <a:lnTo>
                      <a:pt x="174" y="693"/>
                    </a:lnTo>
                    <a:lnTo>
                      <a:pt x="183" y="709"/>
                    </a:lnTo>
                    <a:lnTo>
                      <a:pt x="183" y="709"/>
                    </a:lnTo>
                    <a:lnTo>
                      <a:pt x="165" y="709"/>
                    </a:lnTo>
                    <a:close/>
                    <a:moveTo>
                      <a:pt x="210" y="709"/>
                    </a:moveTo>
                    <a:lnTo>
                      <a:pt x="210" y="709"/>
                    </a:lnTo>
                    <a:lnTo>
                      <a:pt x="199" y="709"/>
                    </a:lnTo>
                    <a:lnTo>
                      <a:pt x="192" y="697"/>
                    </a:lnTo>
                    <a:lnTo>
                      <a:pt x="208" y="697"/>
                    </a:lnTo>
                    <a:lnTo>
                      <a:pt x="215" y="709"/>
                    </a:lnTo>
                    <a:cubicBezTo>
                      <a:pt x="214" y="709"/>
                      <a:pt x="212" y="709"/>
                      <a:pt x="210" y="709"/>
                    </a:cubicBezTo>
                    <a:close/>
                    <a:moveTo>
                      <a:pt x="232" y="707"/>
                    </a:moveTo>
                    <a:lnTo>
                      <a:pt x="232" y="707"/>
                    </a:lnTo>
                    <a:lnTo>
                      <a:pt x="226" y="696"/>
                    </a:lnTo>
                    <a:cubicBezTo>
                      <a:pt x="230" y="695"/>
                      <a:pt x="235" y="694"/>
                      <a:pt x="240" y="692"/>
                    </a:cubicBezTo>
                    <a:lnTo>
                      <a:pt x="246" y="703"/>
                    </a:lnTo>
                    <a:cubicBezTo>
                      <a:pt x="241" y="704"/>
                      <a:pt x="237" y="706"/>
                      <a:pt x="232" y="707"/>
                    </a:cubicBezTo>
                    <a:close/>
                    <a:moveTo>
                      <a:pt x="264" y="654"/>
                    </a:moveTo>
                    <a:lnTo>
                      <a:pt x="264" y="654"/>
                    </a:lnTo>
                    <a:cubicBezTo>
                      <a:pt x="251" y="667"/>
                      <a:pt x="235" y="675"/>
                      <a:pt x="218" y="676"/>
                    </a:cubicBezTo>
                    <a:lnTo>
                      <a:pt x="174" y="681"/>
                    </a:lnTo>
                    <a:lnTo>
                      <a:pt x="131" y="677"/>
                    </a:lnTo>
                    <a:cubicBezTo>
                      <a:pt x="114" y="675"/>
                      <a:pt x="97" y="667"/>
                      <a:pt x="84" y="654"/>
                    </a:cubicBezTo>
                    <a:cubicBezTo>
                      <a:pt x="69" y="640"/>
                      <a:pt x="61" y="621"/>
                      <a:pt x="61" y="601"/>
                    </a:cubicBezTo>
                    <a:lnTo>
                      <a:pt x="174" y="611"/>
                    </a:lnTo>
                    <a:lnTo>
                      <a:pt x="286" y="601"/>
                    </a:lnTo>
                    <a:cubicBezTo>
                      <a:pt x="286" y="621"/>
                      <a:pt x="278" y="640"/>
                      <a:pt x="264" y="654"/>
                    </a:cubicBezTo>
                    <a:close/>
                    <a:moveTo>
                      <a:pt x="137" y="546"/>
                    </a:moveTo>
                    <a:lnTo>
                      <a:pt x="137" y="546"/>
                    </a:lnTo>
                    <a:cubicBezTo>
                      <a:pt x="137" y="527"/>
                      <a:pt x="154" y="511"/>
                      <a:pt x="174" y="511"/>
                    </a:cubicBezTo>
                    <a:cubicBezTo>
                      <a:pt x="194" y="511"/>
                      <a:pt x="211" y="527"/>
                      <a:pt x="211" y="546"/>
                    </a:cubicBezTo>
                    <a:cubicBezTo>
                      <a:pt x="211" y="564"/>
                      <a:pt x="194" y="580"/>
                      <a:pt x="174" y="580"/>
                    </a:cubicBezTo>
                    <a:cubicBezTo>
                      <a:pt x="154" y="580"/>
                      <a:pt x="137" y="564"/>
                      <a:pt x="137" y="546"/>
                    </a:cubicBezTo>
                    <a:close/>
                    <a:moveTo>
                      <a:pt x="307" y="461"/>
                    </a:moveTo>
                    <a:lnTo>
                      <a:pt x="307" y="461"/>
                    </a:lnTo>
                    <a:lnTo>
                      <a:pt x="41" y="461"/>
                    </a:lnTo>
                    <a:lnTo>
                      <a:pt x="41" y="250"/>
                    </a:lnTo>
                    <a:lnTo>
                      <a:pt x="307" y="250"/>
                    </a:lnTo>
                    <a:lnTo>
                      <a:pt x="307" y="461"/>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21"/>
              <p:cNvSpPr>
                <a:spLocks noEditPoints="1"/>
              </p:cNvSpPr>
              <p:nvPr/>
            </p:nvSpPr>
            <p:spPr bwMode="auto">
              <a:xfrm>
                <a:off x="4090" y="647"/>
                <a:ext cx="318" cy="213"/>
              </a:xfrm>
              <a:custGeom>
                <a:avLst/>
                <a:gdLst>
                  <a:gd name="T0" fmla="*/ 653 w 722"/>
                  <a:gd name="T1" fmla="*/ 394 h 486"/>
                  <a:gd name="T2" fmla="*/ 653 w 722"/>
                  <a:gd name="T3" fmla="*/ 394 h 486"/>
                  <a:gd name="T4" fmla="*/ 634 w 722"/>
                  <a:gd name="T5" fmla="*/ 414 h 486"/>
                  <a:gd name="T6" fmla="*/ 92 w 722"/>
                  <a:gd name="T7" fmla="*/ 414 h 486"/>
                  <a:gd name="T8" fmla="*/ 74 w 722"/>
                  <a:gd name="T9" fmla="*/ 394 h 486"/>
                  <a:gd name="T10" fmla="*/ 74 w 722"/>
                  <a:gd name="T11" fmla="*/ 93 h 486"/>
                  <a:gd name="T12" fmla="*/ 92 w 722"/>
                  <a:gd name="T13" fmla="*/ 73 h 486"/>
                  <a:gd name="T14" fmla="*/ 634 w 722"/>
                  <a:gd name="T15" fmla="*/ 73 h 486"/>
                  <a:gd name="T16" fmla="*/ 653 w 722"/>
                  <a:gd name="T17" fmla="*/ 93 h 486"/>
                  <a:gd name="T18" fmla="*/ 653 w 722"/>
                  <a:gd name="T19" fmla="*/ 394 h 486"/>
                  <a:gd name="T20" fmla="*/ 334 w 722"/>
                  <a:gd name="T21" fmla="*/ 48 h 486"/>
                  <a:gd name="T22" fmla="*/ 334 w 722"/>
                  <a:gd name="T23" fmla="*/ 48 h 486"/>
                  <a:gd name="T24" fmla="*/ 388 w 722"/>
                  <a:gd name="T25" fmla="*/ 48 h 486"/>
                  <a:gd name="T26" fmla="*/ 390 w 722"/>
                  <a:gd name="T27" fmla="*/ 51 h 486"/>
                  <a:gd name="T28" fmla="*/ 388 w 722"/>
                  <a:gd name="T29" fmla="*/ 53 h 486"/>
                  <a:gd name="T30" fmla="*/ 334 w 722"/>
                  <a:gd name="T31" fmla="*/ 53 h 486"/>
                  <a:gd name="T32" fmla="*/ 331 w 722"/>
                  <a:gd name="T33" fmla="*/ 51 h 486"/>
                  <a:gd name="T34" fmla="*/ 334 w 722"/>
                  <a:gd name="T35" fmla="*/ 48 h 486"/>
                  <a:gd name="T36" fmla="*/ 334 w 722"/>
                  <a:gd name="T37" fmla="*/ 34 h 486"/>
                  <a:gd name="T38" fmla="*/ 334 w 722"/>
                  <a:gd name="T39" fmla="*/ 34 h 486"/>
                  <a:gd name="T40" fmla="*/ 388 w 722"/>
                  <a:gd name="T41" fmla="*/ 34 h 486"/>
                  <a:gd name="T42" fmla="*/ 390 w 722"/>
                  <a:gd name="T43" fmla="*/ 37 h 486"/>
                  <a:gd name="T44" fmla="*/ 388 w 722"/>
                  <a:gd name="T45" fmla="*/ 40 h 486"/>
                  <a:gd name="T46" fmla="*/ 334 w 722"/>
                  <a:gd name="T47" fmla="*/ 40 h 486"/>
                  <a:gd name="T48" fmla="*/ 331 w 722"/>
                  <a:gd name="T49" fmla="*/ 37 h 486"/>
                  <a:gd name="T50" fmla="*/ 334 w 722"/>
                  <a:gd name="T51" fmla="*/ 34 h 486"/>
                  <a:gd name="T52" fmla="*/ 334 w 722"/>
                  <a:gd name="T53" fmla="*/ 19 h 486"/>
                  <a:gd name="T54" fmla="*/ 334 w 722"/>
                  <a:gd name="T55" fmla="*/ 19 h 486"/>
                  <a:gd name="T56" fmla="*/ 388 w 722"/>
                  <a:gd name="T57" fmla="*/ 19 h 486"/>
                  <a:gd name="T58" fmla="*/ 390 w 722"/>
                  <a:gd name="T59" fmla="*/ 22 h 486"/>
                  <a:gd name="T60" fmla="*/ 388 w 722"/>
                  <a:gd name="T61" fmla="*/ 25 h 486"/>
                  <a:gd name="T62" fmla="*/ 334 w 722"/>
                  <a:gd name="T63" fmla="*/ 25 h 486"/>
                  <a:gd name="T64" fmla="*/ 331 w 722"/>
                  <a:gd name="T65" fmla="*/ 22 h 486"/>
                  <a:gd name="T66" fmla="*/ 334 w 722"/>
                  <a:gd name="T67" fmla="*/ 19 h 486"/>
                  <a:gd name="T68" fmla="*/ 678 w 722"/>
                  <a:gd name="T69" fmla="*/ 0 h 486"/>
                  <a:gd name="T70" fmla="*/ 678 w 722"/>
                  <a:gd name="T71" fmla="*/ 0 h 486"/>
                  <a:gd name="T72" fmla="*/ 44 w 722"/>
                  <a:gd name="T73" fmla="*/ 0 h 486"/>
                  <a:gd name="T74" fmla="*/ 0 w 722"/>
                  <a:gd name="T75" fmla="*/ 43 h 486"/>
                  <a:gd name="T76" fmla="*/ 0 w 722"/>
                  <a:gd name="T77" fmla="*/ 442 h 486"/>
                  <a:gd name="T78" fmla="*/ 44 w 722"/>
                  <a:gd name="T79" fmla="*/ 486 h 486"/>
                  <a:gd name="T80" fmla="*/ 678 w 722"/>
                  <a:gd name="T81" fmla="*/ 486 h 486"/>
                  <a:gd name="T82" fmla="*/ 722 w 722"/>
                  <a:gd name="T83" fmla="*/ 442 h 486"/>
                  <a:gd name="T84" fmla="*/ 722 w 722"/>
                  <a:gd name="T85" fmla="*/ 43 h 486"/>
                  <a:gd name="T86" fmla="*/ 678 w 722"/>
                  <a:gd name="T87"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2" h="486">
                    <a:moveTo>
                      <a:pt x="653" y="394"/>
                    </a:moveTo>
                    <a:lnTo>
                      <a:pt x="653" y="394"/>
                    </a:lnTo>
                    <a:cubicBezTo>
                      <a:pt x="653" y="405"/>
                      <a:pt x="644" y="414"/>
                      <a:pt x="634" y="414"/>
                    </a:cubicBezTo>
                    <a:lnTo>
                      <a:pt x="92" y="414"/>
                    </a:lnTo>
                    <a:cubicBezTo>
                      <a:pt x="82" y="414"/>
                      <a:pt x="74" y="405"/>
                      <a:pt x="74" y="394"/>
                    </a:cubicBezTo>
                    <a:lnTo>
                      <a:pt x="74" y="93"/>
                    </a:lnTo>
                    <a:cubicBezTo>
                      <a:pt x="74" y="82"/>
                      <a:pt x="82" y="73"/>
                      <a:pt x="92" y="73"/>
                    </a:cubicBezTo>
                    <a:lnTo>
                      <a:pt x="634" y="73"/>
                    </a:lnTo>
                    <a:cubicBezTo>
                      <a:pt x="644" y="73"/>
                      <a:pt x="653" y="82"/>
                      <a:pt x="653" y="93"/>
                    </a:cubicBezTo>
                    <a:lnTo>
                      <a:pt x="653" y="394"/>
                    </a:lnTo>
                    <a:close/>
                    <a:moveTo>
                      <a:pt x="334" y="48"/>
                    </a:moveTo>
                    <a:lnTo>
                      <a:pt x="334" y="48"/>
                    </a:lnTo>
                    <a:lnTo>
                      <a:pt x="388" y="48"/>
                    </a:lnTo>
                    <a:cubicBezTo>
                      <a:pt x="389" y="48"/>
                      <a:pt x="390" y="49"/>
                      <a:pt x="390" y="51"/>
                    </a:cubicBezTo>
                    <a:cubicBezTo>
                      <a:pt x="390" y="52"/>
                      <a:pt x="389" y="53"/>
                      <a:pt x="388" y="53"/>
                    </a:cubicBezTo>
                    <a:lnTo>
                      <a:pt x="334" y="53"/>
                    </a:lnTo>
                    <a:cubicBezTo>
                      <a:pt x="332" y="53"/>
                      <a:pt x="331" y="52"/>
                      <a:pt x="331" y="51"/>
                    </a:cubicBezTo>
                    <a:cubicBezTo>
                      <a:pt x="331" y="49"/>
                      <a:pt x="332" y="48"/>
                      <a:pt x="334" y="48"/>
                    </a:cubicBezTo>
                    <a:close/>
                    <a:moveTo>
                      <a:pt x="334" y="34"/>
                    </a:moveTo>
                    <a:lnTo>
                      <a:pt x="334" y="34"/>
                    </a:lnTo>
                    <a:lnTo>
                      <a:pt x="388" y="34"/>
                    </a:lnTo>
                    <a:cubicBezTo>
                      <a:pt x="389" y="34"/>
                      <a:pt x="390" y="36"/>
                      <a:pt x="390" y="37"/>
                    </a:cubicBezTo>
                    <a:cubicBezTo>
                      <a:pt x="390" y="39"/>
                      <a:pt x="389" y="40"/>
                      <a:pt x="388" y="40"/>
                    </a:cubicBezTo>
                    <a:lnTo>
                      <a:pt x="334" y="40"/>
                    </a:lnTo>
                    <a:cubicBezTo>
                      <a:pt x="332" y="40"/>
                      <a:pt x="331" y="39"/>
                      <a:pt x="331" y="37"/>
                    </a:cubicBezTo>
                    <a:cubicBezTo>
                      <a:pt x="331" y="36"/>
                      <a:pt x="332" y="34"/>
                      <a:pt x="334" y="34"/>
                    </a:cubicBezTo>
                    <a:close/>
                    <a:moveTo>
                      <a:pt x="334" y="19"/>
                    </a:moveTo>
                    <a:lnTo>
                      <a:pt x="334" y="19"/>
                    </a:lnTo>
                    <a:lnTo>
                      <a:pt x="388" y="19"/>
                    </a:lnTo>
                    <a:cubicBezTo>
                      <a:pt x="389" y="19"/>
                      <a:pt x="390" y="21"/>
                      <a:pt x="390" y="22"/>
                    </a:cubicBezTo>
                    <a:cubicBezTo>
                      <a:pt x="390" y="24"/>
                      <a:pt x="389" y="25"/>
                      <a:pt x="388" y="25"/>
                    </a:cubicBezTo>
                    <a:lnTo>
                      <a:pt x="334" y="25"/>
                    </a:lnTo>
                    <a:cubicBezTo>
                      <a:pt x="332" y="25"/>
                      <a:pt x="331" y="24"/>
                      <a:pt x="331" y="22"/>
                    </a:cubicBezTo>
                    <a:cubicBezTo>
                      <a:pt x="331" y="21"/>
                      <a:pt x="332" y="19"/>
                      <a:pt x="334" y="19"/>
                    </a:cubicBezTo>
                    <a:close/>
                    <a:moveTo>
                      <a:pt x="678" y="0"/>
                    </a:moveTo>
                    <a:lnTo>
                      <a:pt x="678" y="0"/>
                    </a:lnTo>
                    <a:lnTo>
                      <a:pt x="44" y="0"/>
                    </a:lnTo>
                    <a:cubicBezTo>
                      <a:pt x="20" y="0"/>
                      <a:pt x="0" y="19"/>
                      <a:pt x="0" y="43"/>
                    </a:cubicBezTo>
                    <a:lnTo>
                      <a:pt x="0" y="442"/>
                    </a:lnTo>
                    <a:cubicBezTo>
                      <a:pt x="0" y="466"/>
                      <a:pt x="20" y="486"/>
                      <a:pt x="44" y="486"/>
                    </a:cubicBezTo>
                    <a:lnTo>
                      <a:pt x="678" y="486"/>
                    </a:lnTo>
                    <a:cubicBezTo>
                      <a:pt x="702" y="486"/>
                      <a:pt x="722" y="466"/>
                      <a:pt x="722" y="442"/>
                    </a:cubicBezTo>
                    <a:lnTo>
                      <a:pt x="722" y="43"/>
                    </a:lnTo>
                    <a:cubicBezTo>
                      <a:pt x="722" y="19"/>
                      <a:pt x="702" y="0"/>
                      <a:pt x="678" y="0"/>
                    </a:cubicBez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2"/>
              <p:cNvSpPr>
                <a:spLocks noEditPoints="1"/>
              </p:cNvSpPr>
              <p:nvPr/>
            </p:nvSpPr>
            <p:spPr bwMode="auto">
              <a:xfrm>
                <a:off x="4852" y="715"/>
                <a:ext cx="256" cy="72"/>
              </a:xfrm>
              <a:custGeom>
                <a:avLst/>
                <a:gdLst>
                  <a:gd name="T0" fmla="*/ 487 w 582"/>
                  <a:gd name="T1" fmla="*/ 70 h 162"/>
                  <a:gd name="T2" fmla="*/ 487 w 582"/>
                  <a:gd name="T3" fmla="*/ 70 h 162"/>
                  <a:gd name="T4" fmla="*/ 473 w 582"/>
                  <a:gd name="T5" fmla="*/ 55 h 162"/>
                  <a:gd name="T6" fmla="*/ 487 w 582"/>
                  <a:gd name="T7" fmla="*/ 41 h 162"/>
                  <a:gd name="T8" fmla="*/ 502 w 582"/>
                  <a:gd name="T9" fmla="*/ 55 h 162"/>
                  <a:gd name="T10" fmla="*/ 487 w 582"/>
                  <a:gd name="T11" fmla="*/ 70 h 162"/>
                  <a:gd name="T12" fmla="*/ 487 w 582"/>
                  <a:gd name="T13" fmla="*/ 102 h 162"/>
                  <a:gd name="T14" fmla="*/ 487 w 582"/>
                  <a:gd name="T15" fmla="*/ 102 h 162"/>
                  <a:gd name="T16" fmla="*/ 473 w 582"/>
                  <a:gd name="T17" fmla="*/ 87 h 162"/>
                  <a:gd name="T18" fmla="*/ 487 w 582"/>
                  <a:gd name="T19" fmla="*/ 73 h 162"/>
                  <a:gd name="T20" fmla="*/ 502 w 582"/>
                  <a:gd name="T21" fmla="*/ 87 h 162"/>
                  <a:gd name="T22" fmla="*/ 487 w 582"/>
                  <a:gd name="T23" fmla="*/ 102 h 162"/>
                  <a:gd name="T24" fmla="*/ 487 w 582"/>
                  <a:gd name="T25" fmla="*/ 134 h 162"/>
                  <a:gd name="T26" fmla="*/ 487 w 582"/>
                  <a:gd name="T27" fmla="*/ 134 h 162"/>
                  <a:gd name="T28" fmla="*/ 473 w 582"/>
                  <a:gd name="T29" fmla="*/ 119 h 162"/>
                  <a:gd name="T30" fmla="*/ 487 w 582"/>
                  <a:gd name="T31" fmla="*/ 105 h 162"/>
                  <a:gd name="T32" fmla="*/ 502 w 582"/>
                  <a:gd name="T33" fmla="*/ 119 h 162"/>
                  <a:gd name="T34" fmla="*/ 487 w 582"/>
                  <a:gd name="T35" fmla="*/ 134 h 162"/>
                  <a:gd name="T36" fmla="*/ 531 w 582"/>
                  <a:gd name="T37" fmla="*/ 45 h 162"/>
                  <a:gd name="T38" fmla="*/ 531 w 582"/>
                  <a:gd name="T39" fmla="*/ 45 h 162"/>
                  <a:gd name="T40" fmla="*/ 582 w 582"/>
                  <a:gd name="T41" fmla="*/ 45 h 162"/>
                  <a:gd name="T42" fmla="*/ 582 w 582"/>
                  <a:gd name="T43" fmla="*/ 43 h 162"/>
                  <a:gd name="T44" fmla="*/ 549 w 582"/>
                  <a:gd name="T45" fmla="*/ 12 h 162"/>
                  <a:gd name="T46" fmla="*/ 508 w 582"/>
                  <a:gd name="T47" fmla="*/ 12 h 162"/>
                  <a:gd name="T48" fmla="*/ 494 w 582"/>
                  <a:gd name="T49" fmla="*/ 0 h 162"/>
                  <a:gd name="T50" fmla="*/ 331 w 582"/>
                  <a:gd name="T51" fmla="*/ 0 h 162"/>
                  <a:gd name="T52" fmla="*/ 318 w 582"/>
                  <a:gd name="T53" fmla="*/ 12 h 162"/>
                  <a:gd name="T54" fmla="*/ 264 w 582"/>
                  <a:gd name="T55" fmla="*/ 12 h 162"/>
                  <a:gd name="T56" fmla="*/ 251 w 582"/>
                  <a:gd name="T57" fmla="*/ 0 h 162"/>
                  <a:gd name="T58" fmla="*/ 88 w 582"/>
                  <a:gd name="T59" fmla="*/ 0 h 162"/>
                  <a:gd name="T60" fmla="*/ 75 w 582"/>
                  <a:gd name="T61" fmla="*/ 12 h 162"/>
                  <a:gd name="T62" fmla="*/ 34 w 582"/>
                  <a:gd name="T63" fmla="*/ 12 h 162"/>
                  <a:gd name="T64" fmla="*/ 0 w 582"/>
                  <a:gd name="T65" fmla="*/ 43 h 162"/>
                  <a:gd name="T66" fmla="*/ 0 w 582"/>
                  <a:gd name="T67" fmla="*/ 130 h 162"/>
                  <a:gd name="T68" fmla="*/ 34 w 582"/>
                  <a:gd name="T69" fmla="*/ 162 h 162"/>
                  <a:gd name="T70" fmla="*/ 549 w 582"/>
                  <a:gd name="T71" fmla="*/ 162 h 162"/>
                  <a:gd name="T72" fmla="*/ 582 w 582"/>
                  <a:gd name="T73" fmla="*/ 130 h 162"/>
                  <a:gd name="T74" fmla="*/ 582 w 582"/>
                  <a:gd name="T75" fmla="*/ 129 h 162"/>
                  <a:gd name="T76" fmla="*/ 531 w 582"/>
                  <a:gd name="T77" fmla="*/ 129 h 162"/>
                  <a:gd name="T78" fmla="*/ 520 w 582"/>
                  <a:gd name="T79" fmla="*/ 119 h 162"/>
                  <a:gd name="T80" fmla="*/ 531 w 582"/>
                  <a:gd name="T81" fmla="*/ 109 h 162"/>
                  <a:gd name="T82" fmla="*/ 582 w 582"/>
                  <a:gd name="T83" fmla="*/ 109 h 162"/>
                  <a:gd name="T84" fmla="*/ 582 w 582"/>
                  <a:gd name="T85" fmla="*/ 97 h 162"/>
                  <a:gd name="T86" fmla="*/ 531 w 582"/>
                  <a:gd name="T87" fmla="*/ 97 h 162"/>
                  <a:gd name="T88" fmla="*/ 520 w 582"/>
                  <a:gd name="T89" fmla="*/ 87 h 162"/>
                  <a:gd name="T90" fmla="*/ 531 w 582"/>
                  <a:gd name="T91" fmla="*/ 77 h 162"/>
                  <a:gd name="T92" fmla="*/ 582 w 582"/>
                  <a:gd name="T93" fmla="*/ 77 h 162"/>
                  <a:gd name="T94" fmla="*/ 582 w 582"/>
                  <a:gd name="T95" fmla="*/ 65 h 162"/>
                  <a:gd name="T96" fmla="*/ 531 w 582"/>
                  <a:gd name="T97" fmla="*/ 65 h 162"/>
                  <a:gd name="T98" fmla="*/ 520 w 582"/>
                  <a:gd name="T99" fmla="*/ 55 h 162"/>
                  <a:gd name="T100" fmla="*/ 531 w 582"/>
                  <a:gd name="T101" fmla="*/ 4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2" h="162">
                    <a:moveTo>
                      <a:pt x="487" y="70"/>
                    </a:moveTo>
                    <a:lnTo>
                      <a:pt x="487" y="70"/>
                    </a:lnTo>
                    <a:cubicBezTo>
                      <a:pt x="479" y="70"/>
                      <a:pt x="473" y="63"/>
                      <a:pt x="473" y="55"/>
                    </a:cubicBezTo>
                    <a:cubicBezTo>
                      <a:pt x="473" y="47"/>
                      <a:pt x="479" y="41"/>
                      <a:pt x="487" y="41"/>
                    </a:cubicBezTo>
                    <a:cubicBezTo>
                      <a:pt x="495" y="41"/>
                      <a:pt x="502" y="47"/>
                      <a:pt x="502" y="55"/>
                    </a:cubicBezTo>
                    <a:cubicBezTo>
                      <a:pt x="502" y="63"/>
                      <a:pt x="495" y="70"/>
                      <a:pt x="487" y="70"/>
                    </a:cubicBezTo>
                    <a:close/>
                    <a:moveTo>
                      <a:pt x="487" y="102"/>
                    </a:moveTo>
                    <a:lnTo>
                      <a:pt x="487" y="102"/>
                    </a:lnTo>
                    <a:cubicBezTo>
                      <a:pt x="479" y="102"/>
                      <a:pt x="473" y="95"/>
                      <a:pt x="473" y="87"/>
                    </a:cubicBezTo>
                    <a:cubicBezTo>
                      <a:pt x="473" y="79"/>
                      <a:pt x="479" y="73"/>
                      <a:pt x="487" y="73"/>
                    </a:cubicBezTo>
                    <a:cubicBezTo>
                      <a:pt x="495" y="73"/>
                      <a:pt x="502" y="79"/>
                      <a:pt x="502" y="87"/>
                    </a:cubicBezTo>
                    <a:cubicBezTo>
                      <a:pt x="502" y="95"/>
                      <a:pt x="495" y="102"/>
                      <a:pt x="487" y="102"/>
                    </a:cubicBezTo>
                    <a:close/>
                    <a:moveTo>
                      <a:pt x="487" y="134"/>
                    </a:moveTo>
                    <a:lnTo>
                      <a:pt x="487" y="134"/>
                    </a:lnTo>
                    <a:cubicBezTo>
                      <a:pt x="479" y="134"/>
                      <a:pt x="473" y="127"/>
                      <a:pt x="473" y="119"/>
                    </a:cubicBezTo>
                    <a:cubicBezTo>
                      <a:pt x="473" y="111"/>
                      <a:pt x="479" y="105"/>
                      <a:pt x="487" y="105"/>
                    </a:cubicBezTo>
                    <a:cubicBezTo>
                      <a:pt x="495" y="105"/>
                      <a:pt x="502" y="111"/>
                      <a:pt x="502" y="119"/>
                    </a:cubicBezTo>
                    <a:cubicBezTo>
                      <a:pt x="502" y="127"/>
                      <a:pt x="495" y="134"/>
                      <a:pt x="487" y="134"/>
                    </a:cubicBezTo>
                    <a:close/>
                    <a:moveTo>
                      <a:pt x="531" y="45"/>
                    </a:moveTo>
                    <a:lnTo>
                      <a:pt x="531" y="45"/>
                    </a:lnTo>
                    <a:lnTo>
                      <a:pt x="582" y="45"/>
                    </a:lnTo>
                    <a:lnTo>
                      <a:pt x="582" y="43"/>
                    </a:lnTo>
                    <a:cubicBezTo>
                      <a:pt x="582" y="26"/>
                      <a:pt x="567" y="12"/>
                      <a:pt x="549" y="12"/>
                    </a:cubicBezTo>
                    <a:lnTo>
                      <a:pt x="508" y="12"/>
                    </a:lnTo>
                    <a:cubicBezTo>
                      <a:pt x="507" y="5"/>
                      <a:pt x="501" y="0"/>
                      <a:pt x="494" y="0"/>
                    </a:cubicBezTo>
                    <a:lnTo>
                      <a:pt x="331" y="0"/>
                    </a:lnTo>
                    <a:cubicBezTo>
                      <a:pt x="325" y="0"/>
                      <a:pt x="319" y="5"/>
                      <a:pt x="318" y="12"/>
                    </a:cubicBezTo>
                    <a:lnTo>
                      <a:pt x="264" y="12"/>
                    </a:lnTo>
                    <a:cubicBezTo>
                      <a:pt x="264" y="5"/>
                      <a:pt x="258" y="0"/>
                      <a:pt x="251" y="0"/>
                    </a:cubicBezTo>
                    <a:lnTo>
                      <a:pt x="88" y="0"/>
                    </a:lnTo>
                    <a:cubicBezTo>
                      <a:pt x="81" y="0"/>
                      <a:pt x="76" y="5"/>
                      <a:pt x="75" y="12"/>
                    </a:cubicBezTo>
                    <a:lnTo>
                      <a:pt x="34" y="12"/>
                    </a:lnTo>
                    <a:cubicBezTo>
                      <a:pt x="15" y="12"/>
                      <a:pt x="0" y="26"/>
                      <a:pt x="0" y="43"/>
                    </a:cubicBezTo>
                    <a:lnTo>
                      <a:pt x="0" y="130"/>
                    </a:lnTo>
                    <a:cubicBezTo>
                      <a:pt x="0" y="148"/>
                      <a:pt x="15" y="162"/>
                      <a:pt x="34" y="162"/>
                    </a:cubicBezTo>
                    <a:lnTo>
                      <a:pt x="549" y="162"/>
                    </a:lnTo>
                    <a:cubicBezTo>
                      <a:pt x="567" y="162"/>
                      <a:pt x="582" y="148"/>
                      <a:pt x="582" y="130"/>
                    </a:cubicBezTo>
                    <a:lnTo>
                      <a:pt x="582" y="129"/>
                    </a:lnTo>
                    <a:lnTo>
                      <a:pt x="531" y="129"/>
                    </a:lnTo>
                    <a:cubicBezTo>
                      <a:pt x="525" y="129"/>
                      <a:pt x="520" y="125"/>
                      <a:pt x="520" y="119"/>
                    </a:cubicBezTo>
                    <a:cubicBezTo>
                      <a:pt x="520" y="114"/>
                      <a:pt x="525" y="109"/>
                      <a:pt x="531" y="109"/>
                    </a:cubicBezTo>
                    <a:lnTo>
                      <a:pt x="582" y="109"/>
                    </a:lnTo>
                    <a:lnTo>
                      <a:pt x="582" y="97"/>
                    </a:lnTo>
                    <a:lnTo>
                      <a:pt x="531" y="97"/>
                    </a:lnTo>
                    <a:cubicBezTo>
                      <a:pt x="525" y="97"/>
                      <a:pt x="520" y="93"/>
                      <a:pt x="520" y="87"/>
                    </a:cubicBezTo>
                    <a:cubicBezTo>
                      <a:pt x="520" y="82"/>
                      <a:pt x="525" y="77"/>
                      <a:pt x="531" y="77"/>
                    </a:cubicBezTo>
                    <a:lnTo>
                      <a:pt x="582" y="77"/>
                    </a:lnTo>
                    <a:lnTo>
                      <a:pt x="582" y="65"/>
                    </a:lnTo>
                    <a:lnTo>
                      <a:pt x="531" y="65"/>
                    </a:lnTo>
                    <a:cubicBezTo>
                      <a:pt x="525" y="65"/>
                      <a:pt x="520" y="61"/>
                      <a:pt x="520" y="55"/>
                    </a:cubicBezTo>
                    <a:cubicBezTo>
                      <a:pt x="520" y="50"/>
                      <a:pt x="525" y="45"/>
                      <a:pt x="531" y="45"/>
                    </a:cubicBez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noEditPoints="1"/>
              </p:cNvSpPr>
              <p:nvPr/>
            </p:nvSpPr>
            <p:spPr bwMode="auto">
              <a:xfrm>
                <a:off x="3146" y="2512"/>
                <a:ext cx="473" cy="335"/>
              </a:xfrm>
              <a:custGeom>
                <a:avLst/>
                <a:gdLst>
                  <a:gd name="T0" fmla="*/ 953 w 1076"/>
                  <a:gd name="T1" fmla="*/ 649 h 764"/>
                  <a:gd name="T2" fmla="*/ 953 w 1076"/>
                  <a:gd name="T3" fmla="*/ 649 h 764"/>
                  <a:gd name="T4" fmla="*/ 122 w 1076"/>
                  <a:gd name="T5" fmla="*/ 649 h 764"/>
                  <a:gd name="T6" fmla="*/ 116 w 1076"/>
                  <a:gd name="T7" fmla="*/ 637 h 764"/>
                  <a:gd name="T8" fmla="*/ 131 w 1076"/>
                  <a:gd name="T9" fmla="*/ 616 h 764"/>
                  <a:gd name="T10" fmla="*/ 153 w 1076"/>
                  <a:gd name="T11" fmla="*/ 605 h 764"/>
                  <a:gd name="T12" fmla="*/ 911 w 1076"/>
                  <a:gd name="T13" fmla="*/ 605 h 764"/>
                  <a:gd name="T14" fmla="*/ 935 w 1076"/>
                  <a:gd name="T15" fmla="*/ 615 h 764"/>
                  <a:gd name="T16" fmla="*/ 957 w 1076"/>
                  <a:gd name="T17" fmla="*/ 638 h 764"/>
                  <a:gd name="T18" fmla="*/ 953 w 1076"/>
                  <a:gd name="T19" fmla="*/ 649 h 764"/>
                  <a:gd name="T20" fmla="*/ 584 w 1076"/>
                  <a:gd name="T21" fmla="*/ 689 h 764"/>
                  <a:gd name="T22" fmla="*/ 584 w 1076"/>
                  <a:gd name="T23" fmla="*/ 689 h 764"/>
                  <a:gd name="T24" fmla="*/ 479 w 1076"/>
                  <a:gd name="T25" fmla="*/ 689 h 764"/>
                  <a:gd name="T26" fmla="*/ 468 w 1076"/>
                  <a:gd name="T27" fmla="*/ 675 h 764"/>
                  <a:gd name="T28" fmla="*/ 484 w 1076"/>
                  <a:gd name="T29" fmla="*/ 662 h 764"/>
                  <a:gd name="T30" fmla="*/ 578 w 1076"/>
                  <a:gd name="T31" fmla="*/ 662 h 764"/>
                  <a:gd name="T32" fmla="*/ 595 w 1076"/>
                  <a:gd name="T33" fmla="*/ 675 h 764"/>
                  <a:gd name="T34" fmla="*/ 584 w 1076"/>
                  <a:gd name="T35" fmla="*/ 689 h 764"/>
                  <a:gd name="T36" fmla="*/ 135 w 1076"/>
                  <a:gd name="T37" fmla="*/ 84 h 764"/>
                  <a:gd name="T38" fmla="*/ 135 w 1076"/>
                  <a:gd name="T39" fmla="*/ 84 h 764"/>
                  <a:gd name="T40" fmla="*/ 145 w 1076"/>
                  <a:gd name="T41" fmla="*/ 76 h 764"/>
                  <a:gd name="T42" fmla="*/ 915 w 1076"/>
                  <a:gd name="T43" fmla="*/ 76 h 764"/>
                  <a:gd name="T44" fmla="*/ 925 w 1076"/>
                  <a:gd name="T45" fmla="*/ 84 h 764"/>
                  <a:gd name="T46" fmla="*/ 925 w 1076"/>
                  <a:gd name="T47" fmla="*/ 504 h 764"/>
                  <a:gd name="T48" fmla="*/ 915 w 1076"/>
                  <a:gd name="T49" fmla="*/ 512 h 764"/>
                  <a:gd name="T50" fmla="*/ 145 w 1076"/>
                  <a:gd name="T51" fmla="*/ 512 h 764"/>
                  <a:gd name="T52" fmla="*/ 135 w 1076"/>
                  <a:gd name="T53" fmla="*/ 504 h 764"/>
                  <a:gd name="T54" fmla="*/ 135 w 1076"/>
                  <a:gd name="T55" fmla="*/ 84 h 764"/>
                  <a:gd name="T56" fmla="*/ 538 w 1076"/>
                  <a:gd name="T57" fmla="*/ 23 h 764"/>
                  <a:gd name="T58" fmla="*/ 538 w 1076"/>
                  <a:gd name="T59" fmla="*/ 23 h 764"/>
                  <a:gd name="T60" fmla="*/ 552 w 1076"/>
                  <a:gd name="T61" fmla="*/ 37 h 764"/>
                  <a:gd name="T62" fmla="*/ 538 w 1076"/>
                  <a:gd name="T63" fmla="*/ 51 h 764"/>
                  <a:gd name="T64" fmla="*/ 524 w 1076"/>
                  <a:gd name="T65" fmla="*/ 37 h 764"/>
                  <a:gd name="T66" fmla="*/ 538 w 1076"/>
                  <a:gd name="T67" fmla="*/ 23 h 764"/>
                  <a:gd name="T68" fmla="*/ 1068 w 1076"/>
                  <a:gd name="T69" fmla="*/ 690 h 764"/>
                  <a:gd name="T70" fmla="*/ 1068 w 1076"/>
                  <a:gd name="T71" fmla="*/ 690 h 764"/>
                  <a:gd name="T72" fmla="*/ 1066 w 1076"/>
                  <a:gd name="T73" fmla="*/ 682 h 764"/>
                  <a:gd name="T74" fmla="*/ 980 w 1076"/>
                  <a:gd name="T75" fmla="*/ 604 h 764"/>
                  <a:gd name="T76" fmla="*/ 965 w 1076"/>
                  <a:gd name="T77" fmla="*/ 596 h 764"/>
                  <a:gd name="T78" fmla="*/ 973 w 1076"/>
                  <a:gd name="T79" fmla="*/ 584 h 764"/>
                  <a:gd name="T80" fmla="*/ 973 w 1076"/>
                  <a:gd name="T81" fmla="*/ 11 h 764"/>
                  <a:gd name="T82" fmla="*/ 962 w 1076"/>
                  <a:gd name="T83" fmla="*/ 0 h 764"/>
                  <a:gd name="T84" fmla="*/ 102 w 1076"/>
                  <a:gd name="T85" fmla="*/ 0 h 764"/>
                  <a:gd name="T86" fmla="*/ 90 w 1076"/>
                  <a:gd name="T87" fmla="*/ 11 h 764"/>
                  <a:gd name="T88" fmla="*/ 90 w 1076"/>
                  <a:gd name="T89" fmla="*/ 584 h 764"/>
                  <a:gd name="T90" fmla="*/ 97 w 1076"/>
                  <a:gd name="T91" fmla="*/ 596 h 764"/>
                  <a:gd name="T92" fmla="*/ 81 w 1076"/>
                  <a:gd name="T93" fmla="*/ 605 h 764"/>
                  <a:gd name="T94" fmla="*/ 10 w 1076"/>
                  <a:gd name="T95" fmla="*/ 681 h 764"/>
                  <a:gd name="T96" fmla="*/ 9 w 1076"/>
                  <a:gd name="T97" fmla="*/ 689 h 764"/>
                  <a:gd name="T98" fmla="*/ 0 w 1076"/>
                  <a:gd name="T99" fmla="*/ 700 h 764"/>
                  <a:gd name="T100" fmla="*/ 22 w 1076"/>
                  <a:gd name="T101" fmla="*/ 744 h 764"/>
                  <a:gd name="T102" fmla="*/ 51 w 1076"/>
                  <a:gd name="T103" fmla="*/ 760 h 764"/>
                  <a:gd name="T104" fmla="*/ 81 w 1076"/>
                  <a:gd name="T105" fmla="*/ 764 h 764"/>
                  <a:gd name="T106" fmla="*/ 520 w 1076"/>
                  <a:gd name="T107" fmla="*/ 764 h 764"/>
                  <a:gd name="T108" fmla="*/ 556 w 1076"/>
                  <a:gd name="T109" fmla="*/ 764 h 764"/>
                  <a:gd name="T110" fmla="*/ 996 w 1076"/>
                  <a:gd name="T111" fmla="*/ 764 h 764"/>
                  <a:gd name="T112" fmla="*/ 1025 w 1076"/>
                  <a:gd name="T113" fmla="*/ 760 h 764"/>
                  <a:gd name="T114" fmla="*/ 1055 w 1076"/>
                  <a:gd name="T115" fmla="*/ 744 h 764"/>
                  <a:gd name="T116" fmla="*/ 1076 w 1076"/>
                  <a:gd name="T117" fmla="*/ 700 h 764"/>
                  <a:gd name="T118" fmla="*/ 1068 w 1076"/>
                  <a:gd name="T119" fmla="*/ 69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76" h="764">
                    <a:moveTo>
                      <a:pt x="953" y="649"/>
                    </a:moveTo>
                    <a:lnTo>
                      <a:pt x="953" y="649"/>
                    </a:lnTo>
                    <a:lnTo>
                      <a:pt x="122" y="649"/>
                    </a:lnTo>
                    <a:cubicBezTo>
                      <a:pt x="114" y="649"/>
                      <a:pt x="112" y="643"/>
                      <a:pt x="116" y="637"/>
                    </a:cubicBezTo>
                    <a:lnTo>
                      <a:pt x="131" y="616"/>
                    </a:lnTo>
                    <a:cubicBezTo>
                      <a:pt x="136" y="610"/>
                      <a:pt x="146" y="605"/>
                      <a:pt x="153" y="605"/>
                    </a:cubicBezTo>
                    <a:lnTo>
                      <a:pt x="911" y="605"/>
                    </a:lnTo>
                    <a:cubicBezTo>
                      <a:pt x="919" y="605"/>
                      <a:pt x="929" y="609"/>
                      <a:pt x="935" y="615"/>
                    </a:cubicBezTo>
                    <a:lnTo>
                      <a:pt x="957" y="638"/>
                    </a:lnTo>
                    <a:cubicBezTo>
                      <a:pt x="962" y="644"/>
                      <a:pt x="960" y="649"/>
                      <a:pt x="953" y="649"/>
                    </a:cubicBezTo>
                    <a:close/>
                    <a:moveTo>
                      <a:pt x="584" y="689"/>
                    </a:moveTo>
                    <a:lnTo>
                      <a:pt x="584" y="689"/>
                    </a:lnTo>
                    <a:lnTo>
                      <a:pt x="479" y="689"/>
                    </a:lnTo>
                    <a:cubicBezTo>
                      <a:pt x="472" y="689"/>
                      <a:pt x="466" y="683"/>
                      <a:pt x="468" y="675"/>
                    </a:cubicBezTo>
                    <a:cubicBezTo>
                      <a:pt x="469" y="668"/>
                      <a:pt x="477" y="662"/>
                      <a:pt x="484" y="662"/>
                    </a:cubicBezTo>
                    <a:lnTo>
                      <a:pt x="578" y="662"/>
                    </a:lnTo>
                    <a:cubicBezTo>
                      <a:pt x="585" y="662"/>
                      <a:pt x="593" y="668"/>
                      <a:pt x="595" y="675"/>
                    </a:cubicBezTo>
                    <a:cubicBezTo>
                      <a:pt x="597" y="683"/>
                      <a:pt x="592" y="689"/>
                      <a:pt x="584" y="689"/>
                    </a:cubicBezTo>
                    <a:close/>
                    <a:moveTo>
                      <a:pt x="135" y="84"/>
                    </a:moveTo>
                    <a:lnTo>
                      <a:pt x="135" y="84"/>
                    </a:lnTo>
                    <a:cubicBezTo>
                      <a:pt x="135" y="79"/>
                      <a:pt x="139" y="76"/>
                      <a:pt x="145" y="76"/>
                    </a:cubicBezTo>
                    <a:lnTo>
                      <a:pt x="915" y="76"/>
                    </a:lnTo>
                    <a:cubicBezTo>
                      <a:pt x="920" y="76"/>
                      <a:pt x="925" y="79"/>
                      <a:pt x="925" y="84"/>
                    </a:cubicBezTo>
                    <a:lnTo>
                      <a:pt x="925" y="504"/>
                    </a:lnTo>
                    <a:cubicBezTo>
                      <a:pt x="925" y="508"/>
                      <a:pt x="920" y="512"/>
                      <a:pt x="915" y="512"/>
                    </a:cubicBezTo>
                    <a:lnTo>
                      <a:pt x="145" y="512"/>
                    </a:lnTo>
                    <a:cubicBezTo>
                      <a:pt x="139" y="512"/>
                      <a:pt x="135" y="508"/>
                      <a:pt x="135" y="504"/>
                    </a:cubicBezTo>
                    <a:lnTo>
                      <a:pt x="135" y="84"/>
                    </a:lnTo>
                    <a:close/>
                    <a:moveTo>
                      <a:pt x="538" y="23"/>
                    </a:moveTo>
                    <a:lnTo>
                      <a:pt x="538" y="23"/>
                    </a:lnTo>
                    <a:cubicBezTo>
                      <a:pt x="546" y="23"/>
                      <a:pt x="552" y="29"/>
                      <a:pt x="552" y="37"/>
                    </a:cubicBezTo>
                    <a:cubicBezTo>
                      <a:pt x="552" y="44"/>
                      <a:pt x="546" y="51"/>
                      <a:pt x="538" y="51"/>
                    </a:cubicBezTo>
                    <a:cubicBezTo>
                      <a:pt x="531" y="51"/>
                      <a:pt x="524" y="44"/>
                      <a:pt x="524" y="37"/>
                    </a:cubicBezTo>
                    <a:cubicBezTo>
                      <a:pt x="524" y="29"/>
                      <a:pt x="531" y="23"/>
                      <a:pt x="538" y="23"/>
                    </a:cubicBezTo>
                    <a:close/>
                    <a:moveTo>
                      <a:pt x="1068" y="690"/>
                    </a:moveTo>
                    <a:lnTo>
                      <a:pt x="1068" y="690"/>
                    </a:lnTo>
                    <a:cubicBezTo>
                      <a:pt x="1070" y="688"/>
                      <a:pt x="1070" y="685"/>
                      <a:pt x="1066" y="682"/>
                    </a:cubicBezTo>
                    <a:lnTo>
                      <a:pt x="980" y="604"/>
                    </a:lnTo>
                    <a:cubicBezTo>
                      <a:pt x="976" y="601"/>
                      <a:pt x="971" y="598"/>
                      <a:pt x="965" y="596"/>
                    </a:cubicBezTo>
                    <a:cubicBezTo>
                      <a:pt x="970" y="593"/>
                      <a:pt x="973" y="588"/>
                      <a:pt x="973" y="584"/>
                    </a:cubicBezTo>
                    <a:lnTo>
                      <a:pt x="973" y="11"/>
                    </a:lnTo>
                    <a:cubicBezTo>
                      <a:pt x="973" y="5"/>
                      <a:pt x="968" y="0"/>
                      <a:pt x="962" y="0"/>
                    </a:cubicBezTo>
                    <a:lnTo>
                      <a:pt x="102" y="0"/>
                    </a:lnTo>
                    <a:cubicBezTo>
                      <a:pt x="95" y="0"/>
                      <a:pt x="90" y="5"/>
                      <a:pt x="90" y="11"/>
                    </a:cubicBezTo>
                    <a:lnTo>
                      <a:pt x="90" y="584"/>
                    </a:lnTo>
                    <a:cubicBezTo>
                      <a:pt x="90" y="588"/>
                      <a:pt x="93" y="592"/>
                      <a:pt x="97" y="596"/>
                    </a:cubicBezTo>
                    <a:cubicBezTo>
                      <a:pt x="91" y="597"/>
                      <a:pt x="85" y="601"/>
                      <a:pt x="81" y="605"/>
                    </a:cubicBezTo>
                    <a:lnTo>
                      <a:pt x="10" y="681"/>
                    </a:lnTo>
                    <a:cubicBezTo>
                      <a:pt x="6" y="685"/>
                      <a:pt x="6" y="688"/>
                      <a:pt x="9" y="689"/>
                    </a:cubicBezTo>
                    <a:cubicBezTo>
                      <a:pt x="2" y="691"/>
                      <a:pt x="0" y="700"/>
                      <a:pt x="0" y="700"/>
                    </a:cubicBezTo>
                    <a:cubicBezTo>
                      <a:pt x="0" y="700"/>
                      <a:pt x="5" y="731"/>
                      <a:pt x="22" y="744"/>
                    </a:cubicBezTo>
                    <a:cubicBezTo>
                      <a:pt x="38" y="757"/>
                      <a:pt x="50" y="756"/>
                      <a:pt x="51" y="760"/>
                    </a:cubicBezTo>
                    <a:cubicBezTo>
                      <a:pt x="52" y="764"/>
                      <a:pt x="72" y="764"/>
                      <a:pt x="81" y="764"/>
                    </a:cubicBezTo>
                    <a:lnTo>
                      <a:pt x="520" y="764"/>
                    </a:lnTo>
                    <a:lnTo>
                      <a:pt x="556" y="764"/>
                    </a:lnTo>
                    <a:lnTo>
                      <a:pt x="996" y="764"/>
                    </a:lnTo>
                    <a:cubicBezTo>
                      <a:pt x="1005" y="764"/>
                      <a:pt x="1024" y="764"/>
                      <a:pt x="1025" y="760"/>
                    </a:cubicBezTo>
                    <a:cubicBezTo>
                      <a:pt x="1026" y="756"/>
                      <a:pt x="1038" y="757"/>
                      <a:pt x="1055" y="744"/>
                    </a:cubicBezTo>
                    <a:cubicBezTo>
                      <a:pt x="1072" y="731"/>
                      <a:pt x="1076" y="700"/>
                      <a:pt x="1076" y="700"/>
                    </a:cubicBezTo>
                    <a:cubicBezTo>
                      <a:pt x="1076" y="700"/>
                      <a:pt x="1074" y="692"/>
                      <a:pt x="1068" y="690"/>
                    </a:cubicBez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26"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2" y="2603"/>
                <a:ext cx="273" cy="76"/>
              </a:xfrm>
              <a:prstGeom prst="rect">
                <a:avLst/>
              </a:prstGeom>
              <a:solidFill>
                <a:srgbClr val="FFFFFF"/>
              </a:solidFill>
              <a:ln w="9525">
                <a:noFill/>
                <a:miter lim="800000"/>
                <a:headEnd/>
                <a:tailEnd/>
              </a:ln>
            </p:spPr>
          </p:pic>
          <p:sp>
            <p:nvSpPr>
              <p:cNvPr id="27" name="Freeform 26"/>
              <p:cNvSpPr>
                <a:spLocks noEditPoints="1"/>
              </p:cNvSpPr>
              <p:nvPr/>
            </p:nvSpPr>
            <p:spPr bwMode="auto">
              <a:xfrm>
                <a:off x="3194" y="3040"/>
                <a:ext cx="132" cy="263"/>
              </a:xfrm>
              <a:custGeom>
                <a:avLst/>
                <a:gdLst>
                  <a:gd name="T0" fmla="*/ 247 w 301"/>
                  <a:gd name="T1" fmla="*/ 0 h 599"/>
                  <a:gd name="T2" fmla="*/ 247 w 301"/>
                  <a:gd name="T3" fmla="*/ 0 h 599"/>
                  <a:gd name="T4" fmla="*/ 54 w 301"/>
                  <a:gd name="T5" fmla="*/ 0 h 599"/>
                  <a:gd name="T6" fmla="*/ 0 w 301"/>
                  <a:gd name="T7" fmla="*/ 53 h 599"/>
                  <a:gd name="T8" fmla="*/ 0 w 301"/>
                  <a:gd name="T9" fmla="*/ 545 h 599"/>
                  <a:gd name="T10" fmla="*/ 54 w 301"/>
                  <a:gd name="T11" fmla="*/ 599 h 599"/>
                  <a:gd name="T12" fmla="*/ 247 w 301"/>
                  <a:gd name="T13" fmla="*/ 599 h 599"/>
                  <a:gd name="T14" fmla="*/ 301 w 301"/>
                  <a:gd name="T15" fmla="*/ 545 h 599"/>
                  <a:gd name="T16" fmla="*/ 301 w 301"/>
                  <a:gd name="T17" fmla="*/ 53 h 599"/>
                  <a:gd name="T18" fmla="*/ 247 w 301"/>
                  <a:gd name="T19" fmla="*/ 0 h 599"/>
                  <a:gd name="T20" fmla="*/ 150 w 301"/>
                  <a:gd name="T21" fmla="*/ 588 h 599"/>
                  <a:gd name="T22" fmla="*/ 150 w 301"/>
                  <a:gd name="T23" fmla="*/ 588 h 599"/>
                  <a:gd name="T24" fmla="*/ 113 w 301"/>
                  <a:gd name="T25" fmla="*/ 551 h 599"/>
                  <a:gd name="T26" fmla="*/ 150 w 301"/>
                  <a:gd name="T27" fmla="*/ 513 h 599"/>
                  <a:gd name="T28" fmla="*/ 188 w 301"/>
                  <a:gd name="T29" fmla="*/ 551 h 599"/>
                  <a:gd name="T30" fmla="*/ 150 w 301"/>
                  <a:gd name="T31" fmla="*/ 588 h 599"/>
                  <a:gd name="T32" fmla="*/ 274 w 301"/>
                  <a:gd name="T33" fmla="*/ 478 h 599"/>
                  <a:gd name="T34" fmla="*/ 274 w 301"/>
                  <a:gd name="T35" fmla="*/ 478 h 599"/>
                  <a:gd name="T36" fmla="*/ 250 w 301"/>
                  <a:gd name="T37" fmla="*/ 502 h 599"/>
                  <a:gd name="T38" fmla="*/ 51 w 301"/>
                  <a:gd name="T39" fmla="*/ 502 h 599"/>
                  <a:gd name="T40" fmla="*/ 27 w 301"/>
                  <a:gd name="T41" fmla="*/ 478 h 599"/>
                  <a:gd name="T42" fmla="*/ 27 w 301"/>
                  <a:gd name="T43" fmla="*/ 120 h 599"/>
                  <a:gd name="T44" fmla="*/ 51 w 301"/>
                  <a:gd name="T45" fmla="*/ 96 h 599"/>
                  <a:gd name="T46" fmla="*/ 250 w 301"/>
                  <a:gd name="T47" fmla="*/ 96 h 599"/>
                  <a:gd name="T48" fmla="*/ 274 w 301"/>
                  <a:gd name="T49" fmla="*/ 120 h 599"/>
                  <a:gd name="T50" fmla="*/ 274 w 301"/>
                  <a:gd name="T51" fmla="*/ 478 h 599"/>
                  <a:gd name="T52" fmla="*/ 178 w 301"/>
                  <a:gd name="T53" fmla="*/ 551 h 599"/>
                  <a:gd name="T54" fmla="*/ 178 w 301"/>
                  <a:gd name="T55" fmla="*/ 551 h 599"/>
                  <a:gd name="T56" fmla="*/ 150 w 301"/>
                  <a:gd name="T57" fmla="*/ 578 h 599"/>
                  <a:gd name="T58" fmla="*/ 123 w 301"/>
                  <a:gd name="T59" fmla="*/ 551 h 599"/>
                  <a:gd name="T60" fmla="*/ 150 w 301"/>
                  <a:gd name="T61" fmla="*/ 523 h 599"/>
                  <a:gd name="T62" fmla="*/ 178 w 301"/>
                  <a:gd name="T63" fmla="*/ 551 h 599"/>
                  <a:gd name="T64" fmla="*/ 178 w 301"/>
                  <a:gd name="T65" fmla="*/ 64 h 599"/>
                  <a:gd name="T66" fmla="*/ 178 w 301"/>
                  <a:gd name="T67" fmla="*/ 64 h 599"/>
                  <a:gd name="T68" fmla="*/ 123 w 301"/>
                  <a:gd name="T69" fmla="*/ 64 h 599"/>
                  <a:gd name="T70" fmla="*/ 113 w 301"/>
                  <a:gd name="T71" fmla="*/ 54 h 599"/>
                  <a:gd name="T72" fmla="*/ 123 w 301"/>
                  <a:gd name="T73" fmla="*/ 44 h 599"/>
                  <a:gd name="T74" fmla="*/ 178 w 301"/>
                  <a:gd name="T75" fmla="*/ 44 h 599"/>
                  <a:gd name="T76" fmla="*/ 188 w 301"/>
                  <a:gd name="T77" fmla="*/ 54 h 599"/>
                  <a:gd name="T78" fmla="*/ 178 w 301"/>
                  <a:gd name="T79" fmla="*/ 64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1" h="599">
                    <a:moveTo>
                      <a:pt x="247" y="0"/>
                    </a:moveTo>
                    <a:lnTo>
                      <a:pt x="247" y="0"/>
                    </a:lnTo>
                    <a:lnTo>
                      <a:pt x="54" y="0"/>
                    </a:lnTo>
                    <a:cubicBezTo>
                      <a:pt x="24" y="0"/>
                      <a:pt x="0" y="24"/>
                      <a:pt x="0" y="53"/>
                    </a:cubicBezTo>
                    <a:lnTo>
                      <a:pt x="0" y="545"/>
                    </a:lnTo>
                    <a:cubicBezTo>
                      <a:pt x="0" y="574"/>
                      <a:pt x="24" y="599"/>
                      <a:pt x="54" y="599"/>
                    </a:cubicBezTo>
                    <a:lnTo>
                      <a:pt x="247" y="599"/>
                    </a:lnTo>
                    <a:cubicBezTo>
                      <a:pt x="277" y="599"/>
                      <a:pt x="301" y="574"/>
                      <a:pt x="301" y="545"/>
                    </a:cubicBezTo>
                    <a:lnTo>
                      <a:pt x="301" y="53"/>
                    </a:lnTo>
                    <a:cubicBezTo>
                      <a:pt x="301" y="24"/>
                      <a:pt x="277" y="0"/>
                      <a:pt x="247" y="0"/>
                    </a:cubicBezTo>
                    <a:close/>
                    <a:moveTo>
                      <a:pt x="150" y="588"/>
                    </a:moveTo>
                    <a:lnTo>
                      <a:pt x="150" y="588"/>
                    </a:lnTo>
                    <a:cubicBezTo>
                      <a:pt x="130" y="588"/>
                      <a:pt x="113" y="571"/>
                      <a:pt x="113" y="551"/>
                    </a:cubicBezTo>
                    <a:cubicBezTo>
                      <a:pt x="113" y="530"/>
                      <a:pt x="130" y="513"/>
                      <a:pt x="150" y="513"/>
                    </a:cubicBezTo>
                    <a:cubicBezTo>
                      <a:pt x="171" y="513"/>
                      <a:pt x="188" y="530"/>
                      <a:pt x="188" y="551"/>
                    </a:cubicBezTo>
                    <a:cubicBezTo>
                      <a:pt x="188" y="571"/>
                      <a:pt x="171" y="588"/>
                      <a:pt x="150" y="588"/>
                    </a:cubicBezTo>
                    <a:close/>
                    <a:moveTo>
                      <a:pt x="274" y="478"/>
                    </a:moveTo>
                    <a:lnTo>
                      <a:pt x="274" y="478"/>
                    </a:lnTo>
                    <a:cubicBezTo>
                      <a:pt x="274" y="492"/>
                      <a:pt x="263" y="502"/>
                      <a:pt x="250" y="502"/>
                    </a:cubicBezTo>
                    <a:lnTo>
                      <a:pt x="51" y="502"/>
                    </a:lnTo>
                    <a:cubicBezTo>
                      <a:pt x="38" y="502"/>
                      <a:pt x="27" y="492"/>
                      <a:pt x="27" y="478"/>
                    </a:cubicBezTo>
                    <a:lnTo>
                      <a:pt x="27" y="120"/>
                    </a:lnTo>
                    <a:cubicBezTo>
                      <a:pt x="27" y="107"/>
                      <a:pt x="38" y="96"/>
                      <a:pt x="51" y="96"/>
                    </a:cubicBezTo>
                    <a:lnTo>
                      <a:pt x="250" y="96"/>
                    </a:lnTo>
                    <a:cubicBezTo>
                      <a:pt x="263" y="96"/>
                      <a:pt x="274" y="107"/>
                      <a:pt x="274" y="120"/>
                    </a:cubicBezTo>
                    <a:lnTo>
                      <a:pt x="274" y="478"/>
                    </a:lnTo>
                    <a:close/>
                    <a:moveTo>
                      <a:pt x="178" y="551"/>
                    </a:moveTo>
                    <a:lnTo>
                      <a:pt x="178" y="551"/>
                    </a:lnTo>
                    <a:cubicBezTo>
                      <a:pt x="178" y="566"/>
                      <a:pt x="166" y="578"/>
                      <a:pt x="150" y="578"/>
                    </a:cubicBezTo>
                    <a:cubicBezTo>
                      <a:pt x="135" y="578"/>
                      <a:pt x="123" y="566"/>
                      <a:pt x="123" y="551"/>
                    </a:cubicBezTo>
                    <a:cubicBezTo>
                      <a:pt x="123" y="535"/>
                      <a:pt x="135" y="523"/>
                      <a:pt x="150" y="523"/>
                    </a:cubicBezTo>
                    <a:cubicBezTo>
                      <a:pt x="166" y="523"/>
                      <a:pt x="178" y="535"/>
                      <a:pt x="178" y="551"/>
                    </a:cubicBezTo>
                    <a:close/>
                    <a:moveTo>
                      <a:pt x="178" y="64"/>
                    </a:moveTo>
                    <a:lnTo>
                      <a:pt x="178" y="64"/>
                    </a:lnTo>
                    <a:lnTo>
                      <a:pt x="123" y="64"/>
                    </a:lnTo>
                    <a:cubicBezTo>
                      <a:pt x="117" y="64"/>
                      <a:pt x="113" y="60"/>
                      <a:pt x="113" y="54"/>
                    </a:cubicBezTo>
                    <a:cubicBezTo>
                      <a:pt x="113" y="49"/>
                      <a:pt x="117" y="44"/>
                      <a:pt x="123" y="44"/>
                    </a:cubicBezTo>
                    <a:lnTo>
                      <a:pt x="178" y="44"/>
                    </a:lnTo>
                    <a:cubicBezTo>
                      <a:pt x="184" y="44"/>
                      <a:pt x="188" y="49"/>
                      <a:pt x="188" y="54"/>
                    </a:cubicBezTo>
                    <a:cubicBezTo>
                      <a:pt x="188" y="60"/>
                      <a:pt x="184" y="64"/>
                      <a:pt x="178" y="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7"/>
              <p:cNvSpPr>
                <a:spLocks noEditPoints="1"/>
              </p:cNvSpPr>
              <p:nvPr/>
            </p:nvSpPr>
            <p:spPr bwMode="auto">
              <a:xfrm>
                <a:off x="3194" y="3040"/>
                <a:ext cx="132" cy="263"/>
              </a:xfrm>
              <a:custGeom>
                <a:avLst/>
                <a:gdLst>
                  <a:gd name="T0" fmla="*/ 178 w 301"/>
                  <a:gd name="T1" fmla="*/ 551 h 599"/>
                  <a:gd name="T2" fmla="*/ 178 w 301"/>
                  <a:gd name="T3" fmla="*/ 551 h 599"/>
                  <a:gd name="T4" fmla="*/ 150 w 301"/>
                  <a:gd name="T5" fmla="*/ 578 h 599"/>
                  <a:gd name="T6" fmla="*/ 123 w 301"/>
                  <a:gd name="T7" fmla="*/ 551 h 599"/>
                  <a:gd name="T8" fmla="*/ 150 w 301"/>
                  <a:gd name="T9" fmla="*/ 523 h 599"/>
                  <a:gd name="T10" fmla="*/ 178 w 301"/>
                  <a:gd name="T11" fmla="*/ 551 h 599"/>
                  <a:gd name="T12" fmla="*/ 274 w 301"/>
                  <a:gd name="T13" fmla="*/ 478 h 599"/>
                  <a:gd name="T14" fmla="*/ 274 w 301"/>
                  <a:gd name="T15" fmla="*/ 478 h 599"/>
                  <a:gd name="T16" fmla="*/ 250 w 301"/>
                  <a:gd name="T17" fmla="*/ 502 h 599"/>
                  <a:gd name="T18" fmla="*/ 51 w 301"/>
                  <a:gd name="T19" fmla="*/ 502 h 599"/>
                  <a:gd name="T20" fmla="*/ 27 w 301"/>
                  <a:gd name="T21" fmla="*/ 478 h 599"/>
                  <a:gd name="T22" fmla="*/ 27 w 301"/>
                  <a:gd name="T23" fmla="*/ 120 h 599"/>
                  <a:gd name="T24" fmla="*/ 51 w 301"/>
                  <a:gd name="T25" fmla="*/ 96 h 599"/>
                  <a:gd name="T26" fmla="*/ 250 w 301"/>
                  <a:gd name="T27" fmla="*/ 96 h 599"/>
                  <a:gd name="T28" fmla="*/ 274 w 301"/>
                  <a:gd name="T29" fmla="*/ 120 h 599"/>
                  <a:gd name="T30" fmla="*/ 274 w 301"/>
                  <a:gd name="T31" fmla="*/ 478 h 599"/>
                  <a:gd name="T32" fmla="*/ 150 w 301"/>
                  <a:gd name="T33" fmla="*/ 588 h 599"/>
                  <a:gd name="T34" fmla="*/ 150 w 301"/>
                  <a:gd name="T35" fmla="*/ 588 h 599"/>
                  <a:gd name="T36" fmla="*/ 113 w 301"/>
                  <a:gd name="T37" fmla="*/ 551 h 599"/>
                  <a:gd name="T38" fmla="*/ 150 w 301"/>
                  <a:gd name="T39" fmla="*/ 513 h 599"/>
                  <a:gd name="T40" fmla="*/ 188 w 301"/>
                  <a:gd name="T41" fmla="*/ 551 h 599"/>
                  <a:gd name="T42" fmla="*/ 150 w 301"/>
                  <a:gd name="T43" fmla="*/ 588 h 599"/>
                  <a:gd name="T44" fmla="*/ 123 w 301"/>
                  <a:gd name="T45" fmla="*/ 44 h 599"/>
                  <a:gd name="T46" fmla="*/ 123 w 301"/>
                  <a:gd name="T47" fmla="*/ 44 h 599"/>
                  <a:gd name="T48" fmla="*/ 178 w 301"/>
                  <a:gd name="T49" fmla="*/ 44 h 599"/>
                  <a:gd name="T50" fmla="*/ 188 w 301"/>
                  <a:gd name="T51" fmla="*/ 54 h 599"/>
                  <a:gd name="T52" fmla="*/ 178 w 301"/>
                  <a:gd name="T53" fmla="*/ 64 h 599"/>
                  <a:gd name="T54" fmla="*/ 123 w 301"/>
                  <a:gd name="T55" fmla="*/ 64 h 599"/>
                  <a:gd name="T56" fmla="*/ 113 w 301"/>
                  <a:gd name="T57" fmla="*/ 54 h 599"/>
                  <a:gd name="T58" fmla="*/ 123 w 301"/>
                  <a:gd name="T59" fmla="*/ 44 h 599"/>
                  <a:gd name="T60" fmla="*/ 247 w 301"/>
                  <a:gd name="T61" fmla="*/ 0 h 599"/>
                  <a:gd name="T62" fmla="*/ 247 w 301"/>
                  <a:gd name="T63" fmla="*/ 0 h 599"/>
                  <a:gd name="T64" fmla="*/ 54 w 301"/>
                  <a:gd name="T65" fmla="*/ 0 h 599"/>
                  <a:gd name="T66" fmla="*/ 0 w 301"/>
                  <a:gd name="T67" fmla="*/ 53 h 599"/>
                  <a:gd name="T68" fmla="*/ 0 w 301"/>
                  <a:gd name="T69" fmla="*/ 545 h 599"/>
                  <a:gd name="T70" fmla="*/ 54 w 301"/>
                  <a:gd name="T71" fmla="*/ 599 h 599"/>
                  <a:gd name="T72" fmla="*/ 247 w 301"/>
                  <a:gd name="T73" fmla="*/ 599 h 599"/>
                  <a:gd name="T74" fmla="*/ 301 w 301"/>
                  <a:gd name="T75" fmla="*/ 545 h 599"/>
                  <a:gd name="T76" fmla="*/ 301 w 301"/>
                  <a:gd name="T77" fmla="*/ 53 h 599"/>
                  <a:gd name="T78" fmla="*/ 247 w 301"/>
                  <a:gd name="T79"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1" h="599">
                    <a:moveTo>
                      <a:pt x="178" y="551"/>
                    </a:moveTo>
                    <a:lnTo>
                      <a:pt x="178" y="551"/>
                    </a:lnTo>
                    <a:cubicBezTo>
                      <a:pt x="178" y="566"/>
                      <a:pt x="166" y="578"/>
                      <a:pt x="150" y="578"/>
                    </a:cubicBezTo>
                    <a:cubicBezTo>
                      <a:pt x="135" y="578"/>
                      <a:pt x="123" y="566"/>
                      <a:pt x="123" y="551"/>
                    </a:cubicBezTo>
                    <a:cubicBezTo>
                      <a:pt x="123" y="535"/>
                      <a:pt x="135" y="523"/>
                      <a:pt x="150" y="523"/>
                    </a:cubicBezTo>
                    <a:cubicBezTo>
                      <a:pt x="166" y="523"/>
                      <a:pt x="178" y="535"/>
                      <a:pt x="178" y="551"/>
                    </a:cubicBezTo>
                    <a:close/>
                    <a:moveTo>
                      <a:pt x="274" y="478"/>
                    </a:moveTo>
                    <a:lnTo>
                      <a:pt x="274" y="478"/>
                    </a:lnTo>
                    <a:cubicBezTo>
                      <a:pt x="274" y="492"/>
                      <a:pt x="263" y="502"/>
                      <a:pt x="250" y="502"/>
                    </a:cubicBezTo>
                    <a:lnTo>
                      <a:pt x="51" y="502"/>
                    </a:lnTo>
                    <a:cubicBezTo>
                      <a:pt x="38" y="502"/>
                      <a:pt x="27" y="492"/>
                      <a:pt x="27" y="478"/>
                    </a:cubicBezTo>
                    <a:lnTo>
                      <a:pt x="27" y="120"/>
                    </a:lnTo>
                    <a:cubicBezTo>
                      <a:pt x="27" y="107"/>
                      <a:pt x="38" y="96"/>
                      <a:pt x="51" y="96"/>
                    </a:cubicBezTo>
                    <a:lnTo>
                      <a:pt x="250" y="96"/>
                    </a:lnTo>
                    <a:cubicBezTo>
                      <a:pt x="263" y="96"/>
                      <a:pt x="274" y="107"/>
                      <a:pt x="274" y="120"/>
                    </a:cubicBezTo>
                    <a:lnTo>
                      <a:pt x="274" y="478"/>
                    </a:lnTo>
                    <a:close/>
                    <a:moveTo>
                      <a:pt x="150" y="588"/>
                    </a:moveTo>
                    <a:lnTo>
                      <a:pt x="150" y="588"/>
                    </a:lnTo>
                    <a:cubicBezTo>
                      <a:pt x="130" y="588"/>
                      <a:pt x="113" y="571"/>
                      <a:pt x="113" y="551"/>
                    </a:cubicBezTo>
                    <a:cubicBezTo>
                      <a:pt x="113" y="530"/>
                      <a:pt x="130" y="513"/>
                      <a:pt x="150" y="513"/>
                    </a:cubicBezTo>
                    <a:cubicBezTo>
                      <a:pt x="171" y="513"/>
                      <a:pt x="188" y="530"/>
                      <a:pt x="188" y="551"/>
                    </a:cubicBezTo>
                    <a:cubicBezTo>
                      <a:pt x="188" y="571"/>
                      <a:pt x="171" y="588"/>
                      <a:pt x="150" y="588"/>
                    </a:cubicBezTo>
                    <a:close/>
                    <a:moveTo>
                      <a:pt x="123" y="44"/>
                    </a:moveTo>
                    <a:lnTo>
                      <a:pt x="123" y="44"/>
                    </a:lnTo>
                    <a:lnTo>
                      <a:pt x="178" y="44"/>
                    </a:lnTo>
                    <a:cubicBezTo>
                      <a:pt x="184" y="44"/>
                      <a:pt x="188" y="49"/>
                      <a:pt x="188" y="54"/>
                    </a:cubicBezTo>
                    <a:cubicBezTo>
                      <a:pt x="188" y="60"/>
                      <a:pt x="184" y="64"/>
                      <a:pt x="178" y="64"/>
                    </a:cubicBezTo>
                    <a:lnTo>
                      <a:pt x="123" y="64"/>
                    </a:lnTo>
                    <a:cubicBezTo>
                      <a:pt x="117" y="64"/>
                      <a:pt x="113" y="60"/>
                      <a:pt x="113" y="54"/>
                    </a:cubicBezTo>
                    <a:cubicBezTo>
                      <a:pt x="113" y="49"/>
                      <a:pt x="117" y="44"/>
                      <a:pt x="123" y="44"/>
                    </a:cubicBezTo>
                    <a:close/>
                    <a:moveTo>
                      <a:pt x="247" y="0"/>
                    </a:moveTo>
                    <a:lnTo>
                      <a:pt x="247" y="0"/>
                    </a:lnTo>
                    <a:lnTo>
                      <a:pt x="54" y="0"/>
                    </a:lnTo>
                    <a:cubicBezTo>
                      <a:pt x="24" y="0"/>
                      <a:pt x="0" y="24"/>
                      <a:pt x="0" y="53"/>
                    </a:cubicBezTo>
                    <a:lnTo>
                      <a:pt x="0" y="545"/>
                    </a:lnTo>
                    <a:cubicBezTo>
                      <a:pt x="0" y="574"/>
                      <a:pt x="24" y="599"/>
                      <a:pt x="54" y="599"/>
                    </a:cubicBezTo>
                    <a:lnTo>
                      <a:pt x="247" y="599"/>
                    </a:lnTo>
                    <a:cubicBezTo>
                      <a:pt x="277" y="599"/>
                      <a:pt x="301" y="574"/>
                      <a:pt x="301" y="545"/>
                    </a:cubicBezTo>
                    <a:lnTo>
                      <a:pt x="301" y="53"/>
                    </a:lnTo>
                    <a:cubicBezTo>
                      <a:pt x="301" y="24"/>
                      <a:pt x="277" y="0"/>
                      <a:pt x="247" y="0"/>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8"/>
              <p:cNvSpPr>
                <a:spLocks/>
              </p:cNvSpPr>
              <p:nvPr/>
            </p:nvSpPr>
            <p:spPr bwMode="auto">
              <a:xfrm>
                <a:off x="3219" y="573"/>
                <a:ext cx="22" cy="39"/>
              </a:xfrm>
              <a:custGeom>
                <a:avLst/>
                <a:gdLst>
                  <a:gd name="T0" fmla="*/ 47 w 51"/>
                  <a:gd name="T1" fmla="*/ 47 h 89"/>
                  <a:gd name="T2" fmla="*/ 47 w 51"/>
                  <a:gd name="T3" fmla="*/ 47 h 89"/>
                  <a:gd name="T4" fmla="*/ 12 w 51"/>
                  <a:gd name="T5" fmla="*/ 47 h 89"/>
                  <a:gd name="T6" fmla="*/ 12 w 51"/>
                  <a:gd name="T7" fmla="*/ 80 h 89"/>
                  <a:gd name="T8" fmla="*/ 51 w 51"/>
                  <a:gd name="T9" fmla="*/ 80 h 89"/>
                  <a:gd name="T10" fmla="*/ 51 w 51"/>
                  <a:gd name="T11" fmla="*/ 89 h 89"/>
                  <a:gd name="T12" fmla="*/ 0 w 51"/>
                  <a:gd name="T13" fmla="*/ 89 h 89"/>
                  <a:gd name="T14" fmla="*/ 0 w 51"/>
                  <a:gd name="T15" fmla="*/ 0 h 89"/>
                  <a:gd name="T16" fmla="*/ 49 w 51"/>
                  <a:gd name="T17" fmla="*/ 0 h 89"/>
                  <a:gd name="T18" fmla="*/ 49 w 51"/>
                  <a:gd name="T19" fmla="*/ 9 h 89"/>
                  <a:gd name="T20" fmla="*/ 12 w 51"/>
                  <a:gd name="T21" fmla="*/ 9 h 89"/>
                  <a:gd name="T22" fmla="*/ 12 w 51"/>
                  <a:gd name="T23" fmla="*/ 38 h 89"/>
                  <a:gd name="T24" fmla="*/ 47 w 51"/>
                  <a:gd name="T25" fmla="*/ 38 h 89"/>
                  <a:gd name="T26" fmla="*/ 47 w 51"/>
                  <a:gd name="T27" fmla="*/ 4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89">
                    <a:moveTo>
                      <a:pt x="47" y="47"/>
                    </a:moveTo>
                    <a:lnTo>
                      <a:pt x="47" y="47"/>
                    </a:lnTo>
                    <a:lnTo>
                      <a:pt x="12" y="47"/>
                    </a:lnTo>
                    <a:lnTo>
                      <a:pt x="12" y="80"/>
                    </a:lnTo>
                    <a:lnTo>
                      <a:pt x="51" y="80"/>
                    </a:lnTo>
                    <a:lnTo>
                      <a:pt x="51" y="89"/>
                    </a:lnTo>
                    <a:lnTo>
                      <a:pt x="0" y="89"/>
                    </a:lnTo>
                    <a:lnTo>
                      <a:pt x="0" y="0"/>
                    </a:lnTo>
                    <a:lnTo>
                      <a:pt x="49" y="0"/>
                    </a:lnTo>
                    <a:lnTo>
                      <a:pt x="49" y="9"/>
                    </a:lnTo>
                    <a:lnTo>
                      <a:pt x="12" y="9"/>
                    </a:lnTo>
                    <a:lnTo>
                      <a:pt x="12" y="38"/>
                    </a:lnTo>
                    <a:lnTo>
                      <a:pt x="47" y="38"/>
                    </a:lnTo>
                    <a:lnTo>
                      <a:pt x="47" y="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9"/>
              <p:cNvSpPr>
                <a:spLocks/>
              </p:cNvSpPr>
              <p:nvPr/>
            </p:nvSpPr>
            <p:spPr bwMode="auto">
              <a:xfrm>
                <a:off x="3244" y="573"/>
                <a:ext cx="32" cy="39"/>
              </a:xfrm>
              <a:custGeom>
                <a:avLst/>
                <a:gdLst>
                  <a:gd name="T0" fmla="*/ 30 w 74"/>
                  <a:gd name="T1" fmla="*/ 89 h 89"/>
                  <a:gd name="T2" fmla="*/ 30 w 74"/>
                  <a:gd name="T3" fmla="*/ 89 h 89"/>
                  <a:gd name="T4" fmla="*/ 0 w 74"/>
                  <a:gd name="T5" fmla="*/ 0 h 89"/>
                  <a:gd name="T6" fmla="*/ 13 w 74"/>
                  <a:gd name="T7" fmla="*/ 0 h 89"/>
                  <a:gd name="T8" fmla="*/ 27 w 74"/>
                  <a:gd name="T9" fmla="*/ 44 h 89"/>
                  <a:gd name="T10" fmla="*/ 36 w 74"/>
                  <a:gd name="T11" fmla="*/ 77 h 89"/>
                  <a:gd name="T12" fmla="*/ 37 w 74"/>
                  <a:gd name="T13" fmla="*/ 77 h 89"/>
                  <a:gd name="T14" fmla="*/ 47 w 74"/>
                  <a:gd name="T15" fmla="*/ 44 h 89"/>
                  <a:gd name="T16" fmla="*/ 62 w 74"/>
                  <a:gd name="T17" fmla="*/ 0 h 89"/>
                  <a:gd name="T18" fmla="*/ 74 w 74"/>
                  <a:gd name="T19" fmla="*/ 0 h 89"/>
                  <a:gd name="T20" fmla="*/ 42 w 74"/>
                  <a:gd name="T21" fmla="*/ 89 h 89"/>
                  <a:gd name="T22" fmla="*/ 30 w 74"/>
                  <a:gd name="T23"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89">
                    <a:moveTo>
                      <a:pt x="30" y="89"/>
                    </a:moveTo>
                    <a:lnTo>
                      <a:pt x="30" y="89"/>
                    </a:lnTo>
                    <a:lnTo>
                      <a:pt x="0" y="0"/>
                    </a:lnTo>
                    <a:lnTo>
                      <a:pt x="13" y="0"/>
                    </a:lnTo>
                    <a:lnTo>
                      <a:pt x="27" y="44"/>
                    </a:lnTo>
                    <a:cubicBezTo>
                      <a:pt x="30" y="56"/>
                      <a:pt x="34" y="67"/>
                      <a:pt x="36" y="77"/>
                    </a:cubicBezTo>
                    <a:lnTo>
                      <a:pt x="37" y="77"/>
                    </a:lnTo>
                    <a:cubicBezTo>
                      <a:pt x="39" y="67"/>
                      <a:pt x="43" y="56"/>
                      <a:pt x="47" y="44"/>
                    </a:cubicBezTo>
                    <a:lnTo>
                      <a:pt x="62" y="0"/>
                    </a:lnTo>
                    <a:lnTo>
                      <a:pt x="74" y="0"/>
                    </a:lnTo>
                    <a:lnTo>
                      <a:pt x="42" y="89"/>
                    </a:lnTo>
                    <a:lnTo>
                      <a:pt x="30" y="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30"/>
              <p:cNvSpPr>
                <a:spLocks noEditPoints="1"/>
              </p:cNvSpPr>
              <p:nvPr/>
            </p:nvSpPr>
            <p:spPr bwMode="auto">
              <a:xfrm>
                <a:off x="3278" y="572"/>
                <a:ext cx="36" cy="41"/>
              </a:xfrm>
              <a:custGeom>
                <a:avLst/>
                <a:gdLst>
                  <a:gd name="T0" fmla="*/ 41 w 82"/>
                  <a:gd name="T1" fmla="*/ 83 h 93"/>
                  <a:gd name="T2" fmla="*/ 41 w 82"/>
                  <a:gd name="T3" fmla="*/ 83 h 93"/>
                  <a:gd name="T4" fmla="*/ 70 w 82"/>
                  <a:gd name="T5" fmla="*/ 46 h 93"/>
                  <a:gd name="T6" fmla="*/ 41 w 82"/>
                  <a:gd name="T7" fmla="*/ 10 h 93"/>
                  <a:gd name="T8" fmla="*/ 12 w 82"/>
                  <a:gd name="T9" fmla="*/ 47 h 93"/>
                  <a:gd name="T10" fmla="*/ 41 w 82"/>
                  <a:gd name="T11" fmla="*/ 83 h 93"/>
                  <a:gd name="T12" fmla="*/ 41 w 82"/>
                  <a:gd name="T13" fmla="*/ 83 h 93"/>
                  <a:gd name="T14" fmla="*/ 41 w 82"/>
                  <a:gd name="T15" fmla="*/ 93 h 93"/>
                  <a:gd name="T16" fmla="*/ 41 w 82"/>
                  <a:gd name="T17" fmla="*/ 93 h 93"/>
                  <a:gd name="T18" fmla="*/ 0 w 82"/>
                  <a:gd name="T19" fmla="*/ 47 h 93"/>
                  <a:gd name="T20" fmla="*/ 42 w 82"/>
                  <a:gd name="T21" fmla="*/ 0 h 93"/>
                  <a:gd name="T22" fmla="*/ 82 w 82"/>
                  <a:gd name="T23" fmla="*/ 46 h 93"/>
                  <a:gd name="T24" fmla="*/ 41 w 82"/>
                  <a:gd name="T25" fmla="*/ 93 h 93"/>
                  <a:gd name="T26" fmla="*/ 41 w 82"/>
                  <a:gd name="T2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3">
                    <a:moveTo>
                      <a:pt x="41" y="83"/>
                    </a:moveTo>
                    <a:lnTo>
                      <a:pt x="41" y="83"/>
                    </a:lnTo>
                    <a:cubicBezTo>
                      <a:pt x="60" y="83"/>
                      <a:pt x="70" y="66"/>
                      <a:pt x="70" y="46"/>
                    </a:cubicBezTo>
                    <a:cubicBezTo>
                      <a:pt x="70" y="28"/>
                      <a:pt x="61" y="10"/>
                      <a:pt x="41" y="10"/>
                    </a:cubicBezTo>
                    <a:cubicBezTo>
                      <a:pt x="22" y="10"/>
                      <a:pt x="12" y="28"/>
                      <a:pt x="12" y="47"/>
                    </a:cubicBezTo>
                    <a:cubicBezTo>
                      <a:pt x="12" y="66"/>
                      <a:pt x="23" y="83"/>
                      <a:pt x="41" y="83"/>
                    </a:cubicBezTo>
                    <a:lnTo>
                      <a:pt x="41" y="83"/>
                    </a:lnTo>
                    <a:close/>
                    <a:moveTo>
                      <a:pt x="41" y="93"/>
                    </a:moveTo>
                    <a:lnTo>
                      <a:pt x="41" y="93"/>
                    </a:lnTo>
                    <a:cubicBezTo>
                      <a:pt x="17" y="93"/>
                      <a:pt x="0" y="74"/>
                      <a:pt x="0" y="47"/>
                    </a:cubicBezTo>
                    <a:cubicBezTo>
                      <a:pt x="0" y="19"/>
                      <a:pt x="18" y="0"/>
                      <a:pt x="42" y="0"/>
                    </a:cubicBezTo>
                    <a:cubicBezTo>
                      <a:pt x="67" y="0"/>
                      <a:pt x="82" y="19"/>
                      <a:pt x="82" y="46"/>
                    </a:cubicBezTo>
                    <a:cubicBezTo>
                      <a:pt x="82" y="76"/>
                      <a:pt x="64" y="93"/>
                      <a:pt x="41" y="93"/>
                    </a:cubicBezTo>
                    <a:lnTo>
                      <a:pt x="41" y="9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31"/>
              <p:cNvSpPr>
                <a:spLocks/>
              </p:cNvSpPr>
              <p:nvPr/>
            </p:nvSpPr>
            <p:spPr bwMode="auto">
              <a:xfrm>
                <a:off x="3321" y="573"/>
                <a:ext cx="29" cy="39"/>
              </a:xfrm>
              <a:custGeom>
                <a:avLst/>
                <a:gdLst>
                  <a:gd name="T0" fmla="*/ 12 w 67"/>
                  <a:gd name="T1" fmla="*/ 0 h 89"/>
                  <a:gd name="T2" fmla="*/ 12 w 67"/>
                  <a:gd name="T3" fmla="*/ 0 h 89"/>
                  <a:gd name="T4" fmla="*/ 12 w 67"/>
                  <a:gd name="T5" fmla="*/ 37 h 89"/>
                  <a:gd name="T6" fmla="*/ 56 w 67"/>
                  <a:gd name="T7" fmla="*/ 37 h 89"/>
                  <a:gd name="T8" fmla="*/ 56 w 67"/>
                  <a:gd name="T9" fmla="*/ 0 h 89"/>
                  <a:gd name="T10" fmla="*/ 67 w 67"/>
                  <a:gd name="T11" fmla="*/ 0 h 89"/>
                  <a:gd name="T12" fmla="*/ 67 w 67"/>
                  <a:gd name="T13" fmla="*/ 89 h 89"/>
                  <a:gd name="T14" fmla="*/ 56 w 67"/>
                  <a:gd name="T15" fmla="*/ 89 h 89"/>
                  <a:gd name="T16" fmla="*/ 56 w 67"/>
                  <a:gd name="T17" fmla="*/ 47 h 89"/>
                  <a:gd name="T18" fmla="*/ 12 w 67"/>
                  <a:gd name="T19" fmla="*/ 47 h 89"/>
                  <a:gd name="T20" fmla="*/ 12 w 67"/>
                  <a:gd name="T21" fmla="*/ 89 h 89"/>
                  <a:gd name="T22" fmla="*/ 0 w 67"/>
                  <a:gd name="T23" fmla="*/ 89 h 89"/>
                  <a:gd name="T24" fmla="*/ 0 w 67"/>
                  <a:gd name="T25" fmla="*/ 0 h 89"/>
                  <a:gd name="T26" fmla="*/ 12 w 67"/>
                  <a:gd name="T2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89">
                    <a:moveTo>
                      <a:pt x="12" y="0"/>
                    </a:moveTo>
                    <a:lnTo>
                      <a:pt x="12" y="0"/>
                    </a:lnTo>
                    <a:lnTo>
                      <a:pt x="12" y="37"/>
                    </a:lnTo>
                    <a:lnTo>
                      <a:pt x="56" y="37"/>
                    </a:lnTo>
                    <a:lnTo>
                      <a:pt x="56" y="0"/>
                    </a:lnTo>
                    <a:lnTo>
                      <a:pt x="67" y="0"/>
                    </a:lnTo>
                    <a:lnTo>
                      <a:pt x="67" y="89"/>
                    </a:lnTo>
                    <a:lnTo>
                      <a:pt x="56" y="89"/>
                    </a:lnTo>
                    <a:lnTo>
                      <a:pt x="56" y="47"/>
                    </a:lnTo>
                    <a:lnTo>
                      <a:pt x="12" y="47"/>
                    </a:lnTo>
                    <a:lnTo>
                      <a:pt x="12" y="89"/>
                    </a:lnTo>
                    <a:lnTo>
                      <a:pt x="0" y="89"/>
                    </a:lnTo>
                    <a:lnTo>
                      <a:pt x="0"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32"/>
              <p:cNvSpPr>
                <a:spLocks noEditPoints="1"/>
              </p:cNvSpPr>
              <p:nvPr/>
            </p:nvSpPr>
            <p:spPr bwMode="auto">
              <a:xfrm>
                <a:off x="3359" y="573"/>
                <a:ext cx="33" cy="40"/>
              </a:xfrm>
              <a:custGeom>
                <a:avLst/>
                <a:gdLst>
                  <a:gd name="T0" fmla="*/ 12 w 74"/>
                  <a:gd name="T1" fmla="*/ 81 h 91"/>
                  <a:gd name="T2" fmla="*/ 12 w 74"/>
                  <a:gd name="T3" fmla="*/ 81 h 91"/>
                  <a:gd name="T4" fmla="*/ 24 w 74"/>
                  <a:gd name="T5" fmla="*/ 82 h 91"/>
                  <a:gd name="T6" fmla="*/ 62 w 74"/>
                  <a:gd name="T7" fmla="*/ 44 h 91"/>
                  <a:gd name="T8" fmla="*/ 26 w 74"/>
                  <a:gd name="T9" fmla="*/ 9 h 91"/>
                  <a:gd name="T10" fmla="*/ 12 w 74"/>
                  <a:gd name="T11" fmla="*/ 10 h 91"/>
                  <a:gd name="T12" fmla="*/ 12 w 74"/>
                  <a:gd name="T13" fmla="*/ 81 h 91"/>
                  <a:gd name="T14" fmla="*/ 0 w 74"/>
                  <a:gd name="T15" fmla="*/ 2 h 91"/>
                  <a:gd name="T16" fmla="*/ 0 w 74"/>
                  <a:gd name="T17" fmla="*/ 2 h 91"/>
                  <a:gd name="T18" fmla="*/ 25 w 74"/>
                  <a:gd name="T19" fmla="*/ 0 h 91"/>
                  <a:gd name="T20" fmla="*/ 62 w 74"/>
                  <a:gd name="T21" fmla="*/ 11 h 91"/>
                  <a:gd name="T22" fmla="*/ 74 w 74"/>
                  <a:gd name="T23" fmla="*/ 43 h 91"/>
                  <a:gd name="T24" fmla="*/ 61 w 74"/>
                  <a:gd name="T25" fmla="*/ 78 h 91"/>
                  <a:gd name="T26" fmla="*/ 22 w 74"/>
                  <a:gd name="T27" fmla="*/ 91 h 91"/>
                  <a:gd name="T28" fmla="*/ 0 w 74"/>
                  <a:gd name="T29" fmla="*/ 90 h 91"/>
                  <a:gd name="T30" fmla="*/ 0 w 74"/>
                  <a:gd name="T31" fmla="*/ 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91">
                    <a:moveTo>
                      <a:pt x="12" y="81"/>
                    </a:moveTo>
                    <a:lnTo>
                      <a:pt x="12" y="81"/>
                    </a:lnTo>
                    <a:cubicBezTo>
                      <a:pt x="15" y="82"/>
                      <a:pt x="19" y="82"/>
                      <a:pt x="24" y="82"/>
                    </a:cubicBezTo>
                    <a:cubicBezTo>
                      <a:pt x="49" y="82"/>
                      <a:pt x="62" y="68"/>
                      <a:pt x="62" y="44"/>
                    </a:cubicBezTo>
                    <a:cubicBezTo>
                      <a:pt x="62" y="22"/>
                      <a:pt x="50" y="9"/>
                      <a:pt x="26" y="9"/>
                    </a:cubicBezTo>
                    <a:cubicBezTo>
                      <a:pt x="20" y="9"/>
                      <a:pt x="15" y="10"/>
                      <a:pt x="12" y="10"/>
                    </a:cubicBezTo>
                    <a:lnTo>
                      <a:pt x="12" y="81"/>
                    </a:lnTo>
                    <a:close/>
                    <a:moveTo>
                      <a:pt x="0" y="2"/>
                    </a:moveTo>
                    <a:lnTo>
                      <a:pt x="0" y="2"/>
                    </a:lnTo>
                    <a:cubicBezTo>
                      <a:pt x="8" y="1"/>
                      <a:pt x="16" y="0"/>
                      <a:pt x="25" y="0"/>
                    </a:cubicBezTo>
                    <a:cubicBezTo>
                      <a:pt x="42" y="0"/>
                      <a:pt x="54" y="4"/>
                      <a:pt x="62" y="11"/>
                    </a:cubicBezTo>
                    <a:cubicBezTo>
                      <a:pt x="70" y="18"/>
                      <a:pt x="74" y="29"/>
                      <a:pt x="74" y="43"/>
                    </a:cubicBezTo>
                    <a:cubicBezTo>
                      <a:pt x="74" y="58"/>
                      <a:pt x="70" y="70"/>
                      <a:pt x="61" y="78"/>
                    </a:cubicBezTo>
                    <a:cubicBezTo>
                      <a:pt x="53" y="87"/>
                      <a:pt x="39" y="91"/>
                      <a:pt x="22" y="91"/>
                    </a:cubicBezTo>
                    <a:cubicBezTo>
                      <a:pt x="13" y="91"/>
                      <a:pt x="6" y="91"/>
                      <a:pt x="0" y="90"/>
                    </a:cubicBez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33"/>
              <p:cNvSpPr>
                <a:spLocks/>
              </p:cNvSpPr>
              <p:nvPr/>
            </p:nvSpPr>
            <p:spPr bwMode="auto">
              <a:xfrm>
                <a:off x="4180" y="584"/>
                <a:ext cx="33" cy="42"/>
              </a:xfrm>
              <a:custGeom>
                <a:avLst/>
                <a:gdLst>
                  <a:gd name="T0" fmla="*/ 32 w 76"/>
                  <a:gd name="T1" fmla="*/ 10 h 95"/>
                  <a:gd name="T2" fmla="*/ 32 w 76"/>
                  <a:gd name="T3" fmla="*/ 10 h 95"/>
                  <a:gd name="T4" fmla="*/ 0 w 76"/>
                  <a:gd name="T5" fmla="*/ 10 h 95"/>
                  <a:gd name="T6" fmla="*/ 0 w 76"/>
                  <a:gd name="T7" fmla="*/ 0 h 95"/>
                  <a:gd name="T8" fmla="*/ 76 w 76"/>
                  <a:gd name="T9" fmla="*/ 0 h 95"/>
                  <a:gd name="T10" fmla="*/ 76 w 76"/>
                  <a:gd name="T11" fmla="*/ 10 h 95"/>
                  <a:gd name="T12" fmla="*/ 44 w 76"/>
                  <a:gd name="T13" fmla="*/ 10 h 95"/>
                  <a:gd name="T14" fmla="*/ 44 w 76"/>
                  <a:gd name="T15" fmla="*/ 95 h 95"/>
                  <a:gd name="T16" fmla="*/ 32 w 76"/>
                  <a:gd name="T17" fmla="*/ 95 h 95"/>
                  <a:gd name="T18" fmla="*/ 32 w 76"/>
                  <a:gd name="T19" fmla="*/ 1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95">
                    <a:moveTo>
                      <a:pt x="32" y="10"/>
                    </a:moveTo>
                    <a:lnTo>
                      <a:pt x="32" y="10"/>
                    </a:lnTo>
                    <a:lnTo>
                      <a:pt x="0" y="10"/>
                    </a:lnTo>
                    <a:lnTo>
                      <a:pt x="0" y="0"/>
                    </a:lnTo>
                    <a:lnTo>
                      <a:pt x="76" y="0"/>
                    </a:lnTo>
                    <a:lnTo>
                      <a:pt x="76" y="10"/>
                    </a:lnTo>
                    <a:lnTo>
                      <a:pt x="44" y="10"/>
                    </a:lnTo>
                    <a:lnTo>
                      <a:pt x="44" y="95"/>
                    </a:lnTo>
                    <a:lnTo>
                      <a:pt x="32" y="95"/>
                    </a:lnTo>
                    <a:lnTo>
                      <a:pt x="32"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34"/>
              <p:cNvSpPr>
                <a:spLocks/>
              </p:cNvSpPr>
              <p:nvPr/>
            </p:nvSpPr>
            <p:spPr bwMode="auto">
              <a:xfrm>
                <a:off x="4218" y="584"/>
                <a:ext cx="42" cy="42"/>
              </a:xfrm>
              <a:custGeom>
                <a:avLst/>
                <a:gdLst>
                  <a:gd name="T0" fmla="*/ 0 w 95"/>
                  <a:gd name="T1" fmla="*/ 0 h 95"/>
                  <a:gd name="T2" fmla="*/ 0 w 95"/>
                  <a:gd name="T3" fmla="*/ 0 h 95"/>
                  <a:gd name="T4" fmla="*/ 17 w 95"/>
                  <a:gd name="T5" fmla="*/ 0 h 95"/>
                  <a:gd name="T6" fmla="*/ 47 w 95"/>
                  <a:gd name="T7" fmla="*/ 80 h 95"/>
                  <a:gd name="T8" fmla="*/ 77 w 95"/>
                  <a:gd name="T9" fmla="*/ 0 h 95"/>
                  <a:gd name="T10" fmla="*/ 95 w 95"/>
                  <a:gd name="T11" fmla="*/ 0 h 95"/>
                  <a:gd name="T12" fmla="*/ 95 w 95"/>
                  <a:gd name="T13" fmla="*/ 95 h 95"/>
                  <a:gd name="T14" fmla="*/ 83 w 95"/>
                  <a:gd name="T15" fmla="*/ 95 h 95"/>
                  <a:gd name="T16" fmla="*/ 83 w 95"/>
                  <a:gd name="T17" fmla="*/ 16 h 95"/>
                  <a:gd name="T18" fmla="*/ 82 w 95"/>
                  <a:gd name="T19" fmla="*/ 16 h 95"/>
                  <a:gd name="T20" fmla="*/ 53 w 95"/>
                  <a:gd name="T21" fmla="*/ 95 h 95"/>
                  <a:gd name="T22" fmla="*/ 42 w 95"/>
                  <a:gd name="T23" fmla="*/ 95 h 95"/>
                  <a:gd name="T24" fmla="*/ 12 w 95"/>
                  <a:gd name="T25" fmla="*/ 16 h 95"/>
                  <a:gd name="T26" fmla="*/ 12 w 95"/>
                  <a:gd name="T27" fmla="*/ 16 h 95"/>
                  <a:gd name="T28" fmla="*/ 12 w 95"/>
                  <a:gd name="T29" fmla="*/ 95 h 95"/>
                  <a:gd name="T30" fmla="*/ 0 w 95"/>
                  <a:gd name="T31" fmla="*/ 95 h 95"/>
                  <a:gd name="T32" fmla="*/ 0 w 95"/>
                  <a:gd name="T3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0" y="0"/>
                    </a:moveTo>
                    <a:lnTo>
                      <a:pt x="0" y="0"/>
                    </a:lnTo>
                    <a:lnTo>
                      <a:pt x="17" y="0"/>
                    </a:lnTo>
                    <a:lnTo>
                      <a:pt x="47" y="80"/>
                    </a:lnTo>
                    <a:lnTo>
                      <a:pt x="77" y="0"/>
                    </a:lnTo>
                    <a:lnTo>
                      <a:pt x="95" y="0"/>
                    </a:lnTo>
                    <a:lnTo>
                      <a:pt x="95" y="95"/>
                    </a:lnTo>
                    <a:lnTo>
                      <a:pt x="83" y="95"/>
                    </a:lnTo>
                    <a:lnTo>
                      <a:pt x="83" y="16"/>
                    </a:lnTo>
                    <a:lnTo>
                      <a:pt x="82" y="16"/>
                    </a:lnTo>
                    <a:lnTo>
                      <a:pt x="53" y="95"/>
                    </a:lnTo>
                    <a:lnTo>
                      <a:pt x="42" y="95"/>
                    </a:lnTo>
                    <a:lnTo>
                      <a:pt x="12" y="16"/>
                    </a:lnTo>
                    <a:lnTo>
                      <a:pt x="12" y="16"/>
                    </a:lnTo>
                    <a:lnTo>
                      <a:pt x="12" y="95"/>
                    </a:lnTo>
                    <a:lnTo>
                      <a:pt x="0" y="9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35"/>
              <p:cNvSpPr>
                <a:spLocks/>
              </p:cNvSpPr>
              <p:nvPr/>
            </p:nvSpPr>
            <p:spPr bwMode="auto">
              <a:xfrm>
                <a:off x="4266" y="585"/>
                <a:ext cx="28" cy="41"/>
              </a:xfrm>
              <a:custGeom>
                <a:avLst/>
                <a:gdLst>
                  <a:gd name="T0" fmla="*/ 58 w 63"/>
                  <a:gd name="T1" fmla="*/ 10 h 94"/>
                  <a:gd name="T2" fmla="*/ 58 w 63"/>
                  <a:gd name="T3" fmla="*/ 10 h 94"/>
                  <a:gd name="T4" fmla="*/ 20 w 63"/>
                  <a:gd name="T5" fmla="*/ 10 h 94"/>
                  <a:gd name="T6" fmla="*/ 15 w 63"/>
                  <a:gd name="T7" fmla="*/ 37 h 94"/>
                  <a:gd name="T8" fmla="*/ 15 w 63"/>
                  <a:gd name="T9" fmla="*/ 37 h 94"/>
                  <a:gd name="T10" fmla="*/ 33 w 63"/>
                  <a:gd name="T11" fmla="*/ 31 h 94"/>
                  <a:gd name="T12" fmla="*/ 63 w 63"/>
                  <a:gd name="T13" fmla="*/ 63 h 94"/>
                  <a:gd name="T14" fmla="*/ 30 w 63"/>
                  <a:gd name="T15" fmla="*/ 94 h 94"/>
                  <a:gd name="T16" fmla="*/ 0 w 63"/>
                  <a:gd name="T17" fmla="*/ 67 h 94"/>
                  <a:gd name="T18" fmla="*/ 11 w 63"/>
                  <a:gd name="T19" fmla="*/ 67 h 94"/>
                  <a:gd name="T20" fmla="*/ 31 w 63"/>
                  <a:gd name="T21" fmla="*/ 84 h 94"/>
                  <a:gd name="T22" fmla="*/ 51 w 63"/>
                  <a:gd name="T23" fmla="*/ 62 h 94"/>
                  <a:gd name="T24" fmla="*/ 30 w 63"/>
                  <a:gd name="T25" fmla="*/ 41 h 94"/>
                  <a:gd name="T26" fmla="*/ 12 w 63"/>
                  <a:gd name="T27" fmla="*/ 49 h 94"/>
                  <a:gd name="T28" fmla="*/ 3 w 63"/>
                  <a:gd name="T29" fmla="*/ 49 h 94"/>
                  <a:gd name="T30" fmla="*/ 11 w 63"/>
                  <a:gd name="T31" fmla="*/ 0 h 94"/>
                  <a:gd name="T32" fmla="*/ 58 w 63"/>
                  <a:gd name="T33" fmla="*/ 0 h 94"/>
                  <a:gd name="T34" fmla="*/ 58 w 63"/>
                  <a:gd name="T35" fmla="*/ 1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94">
                    <a:moveTo>
                      <a:pt x="58" y="10"/>
                    </a:moveTo>
                    <a:lnTo>
                      <a:pt x="58" y="10"/>
                    </a:lnTo>
                    <a:lnTo>
                      <a:pt x="20" y="10"/>
                    </a:lnTo>
                    <a:lnTo>
                      <a:pt x="15" y="37"/>
                    </a:lnTo>
                    <a:lnTo>
                      <a:pt x="15" y="37"/>
                    </a:lnTo>
                    <a:cubicBezTo>
                      <a:pt x="19" y="33"/>
                      <a:pt x="26" y="31"/>
                      <a:pt x="33" y="31"/>
                    </a:cubicBezTo>
                    <a:cubicBezTo>
                      <a:pt x="49" y="31"/>
                      <a:pt x="63" y="41"/>
                      <a:pt x="63" y="63"/>
                    </a:cubicBezTo>
                    <a:cubicBezTo>
                      <a:pt x="63" y="79"/>
                      <a:pt x="52" y="94"/>
                      <a:pt x="30" y="94"/>
                    </a:cubicBezTo>
                    <a:cubicBezTo>
                      <a:pt x="14" y="94"/>
                      <a:pt x="0" y="84"/>
                      <a:pt x="0" y="67"/>
                    </a:cubicBezTo>
                    <a:lnTo>
                      <a:pt x="11" y="67"/>
                    </a:lnTo>
                    <a:cubicBezTo>
                      <a:pt x="12" y="77"/>
                      <a:pt x="20" y="84"/>
                      <a:pt x="31" y="84"/>
                    </a:cubicBezTo>
                    <a:cubicBezTo>
                      <a:pt x="42" y="84"/>
                      <a:pt x="51" y="77"/>
                      <a:pt x="51" y="62"/>
                    </a:cubicBezTo>
                    <a:cubicBezTo>
                      <a:pt x="51" y="49"/>
                      <a:pt x="43" y="41"/>
                      <a:pt x="30" y="41"/>
                    </a:cubicBezTo>
                    <a:cubicBezTo>
                      <a:pt x="23" y="41"/>
                      <a:pt x="17" y="44"/>
                      <a:pt x="12" y="49"/>
                    </a:cubicBezTo>
                    <a:lnTo>
                      <a:pt x="3" y="49"/>
                    </a:lnTo>
                    <a:lnTo>
                      <a:pt x="11" y="0"/>
                    </a:lnTo>
                    <a:lnTo>
                      <a:pt x="58" y="0"/>
                    </a:lnTo>
                    <a:lnTo>
                      <a:pt x="58"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36"/>
              <p:cNvSpPr>
                <a:spLocks noEditPoints="1"/>
              </p:cNvSpPr>
              <p:nvPr/>
            </p:nvSpPr>
            <p:spPr bwMode="auto">
              <a:xfrm>
                <a:off x="4299" y="584"/>
                <a:ext cx="28" cy="42"/>
              </a:xfrm>
              <a:custGeom>
                <a:avLst/>
                <a:gdLst>
                  <a:gd name="T0" fmla="*/ 32 w 63"/>
                  <a:gd name="T1" fmla="*/ 86 h 96"/>
                  <a:gd name="T2" fmla="*/ 32 w 63"/>
                  <a:gd name="T3" fmla="*/ 86 h 96"/>
                  <a:gd name="T4" fmla="*/ 51 w 63"/>
                  <a:gd name="T5" fmla="*/ 48 h 96"/>
                  <a:gd name="T6" fmla="*/ 32 w 63"/>
                  <a:gd name="T7" fmla="*/ 10 h 96"/>
                  <a:gd name="T8" fmla="*/ 12 w 63"/>
                  <a:gd name="T9" fmla="*/ 48 h 96"/>
                  <a:gd name="T10" fmla="*/ 32 w 63"/>
                  <a:gd name="T11" fmla="*/ 86 h 96"/>
                  <a:gd name="T12" fmla="*/ 32 w 63"/>
                  <a:gd name="T13" fmla="*/ 0 h 96"/>
                  <a:gd name="T14" fmla="*/ 32 w 63"/>
                  <a:gd name="T15" fmla="*/ 0 h 96"/>
                  <a:gd name="T16" fmla="*/ 63 w 63"/>
                  <a:gd name="T17" fmla="*/ 48 h 96"/>
                  <a:gd name="T18" fmla="*/ 32 w 63"/>
                  <a:gd name="T19" fmla="*/ 96 h 96"/>
                  <a:gd name="T20" fmla="*/ 0 w 63"/>
                  <a:gd name="T21" fmla="*/ 48 h 96"/>
                  <a:gd name="T22" fmla="*/ 32 w 63"/>
                  <a:gd name="T2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96">
                    <a:moveTo>
                      <a:pt x="32" y="86"/>
                    </a:moveTo>
                    <a:lnTo>
                      <a:pt x="32" y="86"/>
                    </a:lnTo>
                    <a:cubicBezTo>
                      <a:pt x="51" y="86"/>
                      <a:pt x="51" y="62"/>
                      <a:pt x="51" y="48"/>
                    </a:cubicBezTo>
                    <a:cubicBezTo>
                      <a:pt x="51" y="34"/>
                      <a:pt x="51" y="10"/>
                      <a:pt x="32" y="10"/>
                    </a:cubicBezTo>
                    <a:cubicBezTo>
                      <a:pt x="12" y="10"/>
                      <a:pt x="12" y="34"/>
                      <a:pt x="12" y="48"/>
                    </a:cubicBezTo>
                    <a:cubicBezTo>
                      <a:pt x="12" y="62"/>
                      <a:pt x="12" y="86"/>
                      <a:pt x="32" y="86"/>
                    </a:cubicBezTo>
                    <a:close/>
                    <a:moveTo>
                      <a:pt x="32" y="0"/>
                    </a:moveTo>
                    <a:lnTo>
                      <a:pt x="32" y="0"/>
                    </a:lnTo>
                    <a:cubicBezTo>
                      <a:pt x="61" y="0"/>
                      <a:pt x="63" y="27"/>
                      <a:pt x="63" y="48"/>
                    </a:cubicBezTo>
                    <a:cubicBezTo>
                      <a:pt x="63" y="69"/>
                      <a:pt x="61" y="96"/>
                      <a:pt x="32" y="96"/>
                    </a:cubicBezTo>
                    <a:cubicBezTo>
                      <a:pt x="2" y="96"/>
                      <a:pt x="0" y="69"/>
                      <a:pt x="0" y="48"/>
                    </a:cubicBezTo>
                    <a:cubicBezTo>
                      <a:pt x="0" y="27"/>
                      <a:pt x="2" y="0"/>
                      <a:pt x="3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8" name="Freeform 37"/>
              <p:cNvSpPr>
                <a:spLocks/>
              </p:cNvSpPr>
              <p:nvPr/>
            </p:nvSpPr>
            <p:spPr bwMode="auto">
              <a:xfrm>
                <a:off x="4080" y="1181"/>
                <a:ext cx="33" cy="41"/>
              </a:xfrm>
              <a:custGeom>
                <a:avLst/>
                <a:gdLst>
                  <a:gd name="T0" fmla="*/ 0 w 75"/>
                  <a:gd name="T1" fmla="*/ 0 h 95"/>
                  <a:gd name="T2" fmla="*/ 0 w 75"/>
                  <a:gd name="T3" fmla="*/ 0 h 95"/>
                  <a:gd name="T4" fmla="*/ 12 w 75"/>
                  <a:gd name="T5" fmla="*/ 0 h 95"/>
                  <a:gd name="T6" fmla="*/ 12 w 75"/>
                  <a:gd name="T7" fmla="*/ 41 h 95"/>
                  <a:gd name="T8" fmla="*/ 62 w 75"/>
                  <a:gd name="T9" fmla="*/ 41 h 95"/>
                  <a:gd name="T10" fmla="*/ 62 w 75"/>
                  <a:gd name="T11" fmla="*/ 0 h 95"/>
                  <a:gd name="T12" fmla="*/ 75 w 75"/>
                  <a:gd name="T13" fmla="*/ 0 h 95"/>
                  <a:gd name="T14" fmla="*/ 75 w 75"/>
                  <a:gd name="T15" fmla="*/ 95 h 95"/>
                  <a:gd name="T16" fmla="*/ 62 w 75"/>
                  <a:gd name="T17" fmla="*/ 95 h 95"/>
                  <a:gd name="T18" fmla="*/ 62 w 75"/>
                  <a:gd name="T19" fmla="*/ 52 h 95"/>
                  <a:gd name="T20" fmla="*/ 12 w 75"/>
                  <a:gd name="T21" fmla="*/ 52 h 95"/>
                  <a:gd name="T22" fmla="*/ 12 w 75"/>
                  <a:gd name="T23" fmla="*/ 95 h 95"/>
                  <a:gd name="T24" fmla="*/ 0 w 75"/>
                  <a:gd name="T25" fmla="*/ 95 h 95"/>
                  <a:gd name="T26" fmla="*/ 0 w 75"/>
                  <a:gd name="T2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5">
                    <a:moveTo>
                      <a:pt x="0" y="0"/>
                    </a:moveTo>
                    <a:lnTo>
                      <a:pt x="0" y="0"/>
                    </a:lnTo>
                    <a:lnTo>
                      <a:pt x="12" y="0"/>
                    </a:lnTo>
                    <a:lnTo>
                      <a:pt x="12" y="41"/>
                    </a:lnTo>
                    <a:lnTo>
                      <a:pt x="62" y="41"/>
                    </a:lnTo>
                    <a:lnTo>
                      <a:pt x="62" y="0"/>
                    </a:lnTo>
                    <a:lnTo>
                      <a:pt x="75" y="0"/>
                    </a:lnTo>
                    <a:lnTo>
                      <a:pt x="75" y="95"/>
                    </a:lnTo>
                    <a:lnTo>
                      <a:pt x="62" y="95"/>
                    </a:lnTo>
                    <a:lnTo>
                      <a:pt x="62" y="52"/>
                    </a:lnTo>
                    <a:lnTo>
                      <a:pt x="12" y="52"/>
                    </a:lnTo>
                    <a:lnTo>
                      <a:pt x="12" y="95"/>
                    </a:lnTo>
                    <a:lnTo>
                      <a:pt x="0" y="9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Freeform 38"/>
              <p:cNvSpPr>
                <a:spLocks noEditPoints="1"/>
              </p:cNvSpPr>
              <p:nvPr/>
            </p:nvSpPr>
            <p:spPr bwMode="auto">
              <a:xfrm>
                <a:off x="4122" y="1181"/>
                <a:ext cx="35" cy="41"/>
              </a:xfrm>
              <a:custGeom>
                <a:avLst/>
                <a:gdLst>
                  <a:gd name="T0" fmla="*/ 13 w 78"/>
                  <a:gd name="T1" fmla="*/ 85 h 95"/>
                  <a:gd name="T2" fmla="*/ 13 w 78"/>
                  <a:gd name="T3" fmla="*/ 85 h 95"/>
                  <a:gd name="T4" fmla="*/ 34 w 78"/>
                  <a:gd name="T5" fmla="*/ 85 h 95"/>
                  <a:gd name="T6" fmla="*/ 66 w 78"/>
                  <a:gd name="T7" fmla="*/ 47 h 95"/>
                  <a:gd name="T8" fmla="*/ 34 w 78"/>
                  <a:gd name="T9" fmla="*/ 11 h 95"/>
                  <a:gd name="T10" fmla="*/ 13 w 78"/>
                  <a:gd name="T11" fmla="*/ 11 h 95"/>
                  <a:gd name="T12" fmla="*/ 13 w 78"/>
                  <a:gd name="T13" fmla="*/ 85 h 95"/>
                  <a:gd name="T14" fmla="*/ 0 w 78"/>
                  <a:gd name="T15" fmla="*/ 0 h 95"/>
                  <a:gd name="T16" fmla="*/ 0 w 78"/>
                  <a:gd name="T17" fmla="*/ 0 h 95"/>
                  <a:gd name="T18" fmla="*/ 33 w 78"/>
                  <a:gd name="T19" fmla="*/ 0 h 95"/>
                  <a:gd name="T20" fmla="*/ 78 w 78"/>
                  <a:gd name="T21" fmla="*/ 46 h 95"/>
                  <a:gd name="T22" fmla="*/ 33 w 78"/>
                  <a:gd name="T23" fmla="*/ 95 h 95"/>
                  <a:gd name="T24" fmla="*/ 0 w 78"/>
                  <a:gd name="T25" fmla="*/ 95 h 95"/>
                  <a:gd name="T26" fmla="*/ 0 w 78"/>
                  <a:gd name="T2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95">
                    <a:moveTo>
                      <a:pt x="13" y="85"/>
                    </a:moveTo>
                    <a:lnTo>
                      <a:pt x="13" y="85"/>
                    </a:lnTo>
                    <a:lnTo>
                      <a:pt x="34" y="85"/>
                    </a:lnTo>
                    <a:cubicBezTo>
                      <a:pt x="42" y="85"/>
                      <a:pt x="66" y="82"/>
                      <a:pt x="66" y="47"/>
                    </a:cubicBezTo>
                    <a:cubicBezTo>
                      <a:pt x="66" y="25"/>
                      <a:pt x="57" y="11"/>
                      <a:pt x="34" y="11"/>
                    </a:cubicBezTo>
                    <a:lnTo>
                      <a:pt x="13" y="11"/>
                    </a:lnTo>
                    <a:lnTo>
                      <a:pt x="13" y="85"/>
                    </a:lnTo>
                    <a:close/>
                    <a:moveTo>
                      <a:pt x="0" y="0"/>
                    </a:moveTo>
                    <a:lnTo>
                      <a:pt x="0" y="0"/>
                    </a:lnTo>
                    <a:lnTo>
                      <a:pt x="33" y="0"/>
                    </a:lnTo>
                    <a:cubicBezTo>
                      <a:pt x="62" y="0"/>
                      <a:pt x="78" y="15"/>
                      <a:pt x="78" y="46"/>
                    </a:cubicBezTo>
                    <a:cubicBezTo>
                      <a:pt x="78" y="77"/>
                      <a:pt x="64" y="95"/>
                      <a:pt x="33" y="95"/>
                    </a:cubicBezTo>
                    <a:lnTo>
                      <a:pt x="0" y="9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Freeform 39"/>
              <p:cNvSpPr>
                <a:spLocks/>
              </p:cNvSpPr>
              <p:nvPr/>
            </p:nvSpPr>
            <p:spPr bwMode="auto">
              <a:xfrm>
                <a:off x="4162" y="1182"/>
                <a:ext cx="27" cy="40"/>
              </a:xfrm>
              <a:custGeom>
                <a:avLst/>
                <a:gdLst>
                  <a:gd name="T0" fmla="*/ 61 w 61"/>
                  <a:gd name="T1" fmla="*/ 9 h 92"/>
                  <a:gd name="T2" fmla="*/ 61 w 61"/>
                  <a:gd name="T3" fmla="*/ 9 h 92"/>
                  <a:gd name="T4" fmla="*/ 25 w 61"/>
                  <a:gd name="T5" fmla="*/ 92 h 92"/>
                  <a:gd name="T6" fmla="*/ 12 w 61"/>
                  <a:gd name="T7" fmla="*/ 92 h 92"/>
                  <a:gd name="T8" fmla="*/ 50 w 61"/>
                  <a:gd name="T9" fmla="*/ 10 h 92"/>
                  <a:gd name="T10" fmla="*/ 0 w 61"/>
                  <a:gd name="T11" fmla="*/ 10 h 92"/>
                  <a:gd name="T12" fmla="*/ 0 w 61"/>
                  <a:gd name="T13" fmla="*/ 0 h 92"/>
                  <a:gd name="T14" fmla="*/ 61 w 61"/>
                  <a:gd name="T15" fmla="*/ 0 h 92"/>
                  <a:gd name="T16" fmla="*/ 61 w 61"/>
                  <a:gd name="T17" fmla="*/ 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92">
                    <a:moveTo>
                      <a:pt x="61" y="9"/>
                    </a:moveTo>
                    <a:lnTo>
                      <a:pt x="61" y="9"/>
                    </a:lnTo>
                    <a:cubicBezTo>
                      <a:pt x="42" y="28"/>
                      <a:pt x="27" y="63"/>
                      <a:pt x="25" y="92"/>
                    </a:cubicBezTo>
                    <a:lnTo>
                      <a:pt x="12" y="92"/>
                    </a:lnTo>
                    <a:cubicBezTo>
                      <a:pt x="14" y="60"/>
                      <a:pt x="30" y="31"/>
                      <a:pt x="50" y="10"/>
                    </a:cubicBezTo>
                    <a:lnTo>
                      <a:pt x="0" y="10"/>
                    </a:lnTo>
                    <a:lnTo>
                      <a:pt x="0" y="0"/>
                    </a:lnTo>
                    <a:lnTo>
                      <a:pt x="61" y="0"/>
                    </a:lnTo>
                    <a:lnTo>
                      <a:pt x="61"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Freeform 40"/>
              <p:cNvSpPr>
                <a:spLocks/>
              </p:cNvSpPr>
              <p:nvPr/>
            </p:nvSpPr>
            <p:spPr bwMode="auto">
              <a:xfrm>
                <a:off x="4195" y="1182"/>
                <a:ext cx="26" cy="40"/>
              </a:xfrm>
              <a:custGeom>
                <a:avLst/>
                <a:gdLst>
                  <a:gd name="T0" fmla="*/ 61 w 61"/>
                  <a:gd name="T1" fmla="*/ 9 h 92"/>
                  <a:gd name="T2" fmla="*/ 61 w 61"/>
                  <a:gd name="T3" fmla="*/ 9 h 92"/>
                  <a:gd name="T4" fmla="*/ 25 w 61"/>
                  <a:gd name="T5" fmla="*/ 92 h 92"/>
                  <a:gd name="T6" fmla="*/ 12 w 61"/>
                  <a:gd name="T7" fmla="*/ 92 h 92"/>
                  <a:gd name="T8" fmla="*/ 50 w 61"/>
                  <a:gd name="T9" fmla="*/ 10 h 92"/>
                  <a:gd name="T10" fmla="*/ 0 w 61"/>
                  <a:gd name="T11" fmla="*/ 10 h 92"/>
                  <a:gd name="T12" fmla="*/ 0 w 61"/>
                  <a:gd name="T13" fmla="*/ 0 h 92"/>
                  <a:gd name="T14" fmla="*/ 61 w 61"/>
                  <a:gd name="T15" fmla="*/ 0 h 92"/>
                  <a:gd name="T16" fmla="*/ 61 w 61"/>
                  <a:gd name="T17" fmla="*/ 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92">
                    <a:moveTo>
                      <a:pt x="61" y="9"/>
                    </a:moveTo>
                    <a:lnTo>
                      <a:pt x="61" y="9"/>
                    </a:lnTo>
                    <a:cubicBezTo>
                      <a:pt x="42" y="28"/>
                      <a:pt x="27" y="63"/>
                      <a:pt x="25" y="92"/>
                    </a:cubicBezTo>
                    <a:lnTo>
                      <a:pt x="12" y="92"/>
                    </a:lnTo>
                    <a:cubicBezTo>
                      <a:pt x="15" y="60"/>
                      <a:pt x="30" y="31"/>
                      <a:pt x="50" y="10"/>
                    </a:cubicBezTo>
                    <a:lnTo>
                      <a:pt x="0" y="10"/>
                    </a:lnTo>
                    <a:lnTo>
                      <a:pt x="0" y="0"/>
                    </a:lnTo>
                    <a:lnTo>
                      <a:pt x="61" y="0"/>
                    </a:lnTo>
                    <a:lnTo>
                      <a:pt x="61"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2" name="Freeform 41"/>
              <p:cNvSpPr>
                <a:spLocks/>
              </p:cNvSpPr>
              <p:nvPr/>
            </p:nvSpPr>
            <p:spPr bwMode="auto">
              <a:xfrm>
                <a:off x="4226" y="1192"/>
                <a:ext cx="26" cy="31"/>
              </a:xfrm>
              <a:custGeom>
                <a:avLst/>
                <a:gdLst>
                  <a:gd name="T0" fmla="*/ 11 w 58"/>
                  <a:gd name="T1" fmla="*/ 49 h 72"/>
                  <a:gd name="T2" fmla="*/ 11 w 58"/>
                  <a:gd name="T3" fmla="*/ 49 h 72"/>
                  <a:gd name="T4" fmla="*/ 30 w 58"/>
                  <a:gd name="T5" fmla="*/ 62 h 72"/>
                  <a:gd name="T6" fmla="*/ 46 w 58"/>
                  <a:gd name="T7" fmla="*/ 52 h 72"/>
                  <a:gd name="T8" fmla="*/ 24 w 58"/>
                  <a:gd name="T9" fmla="*/ 39 h 72"/>
                  <a:gd name="T10" fmla="*/ 1 w 58"/>
                  <a:gd name="T11" fmla="*/ 19 h 72"/>
                  <a:gd name="T12" fmla="*/ 27 w 58"/>
                  <a:gd name="T13" fmla="*/ 0 h 72"/>
                  <a:gd name="T14" fmla="*/ 55 w 58"/>
                  <a:gd name="T15" fmla="*/ 21 h 72"/>
                  <a:gd name="T16" fmla="*/ 44 w 58"/>
                  <a:gd name="T17" fmla="*/ 21 h 72"/>
                  <a:gd name="T18" fmla="*/ 28 w 58"/>
                  <a:gd name="T19" fmla="*/ 10 h 72"/>
                  <a:gd name="T20" fmla="*/ 13 w 58"/>
                  <a:gd name="T21" fmla="*/ 19 h 72"/>
                  <a:gd name="T22" fmla="*/ 36 w 58"/>
                  <a:gd name="T23" fmla="*/ 31 h 72"/>
                  <a:gd name="T24" fmla="*/ 58 w 58"/>
                  <a:gd name="T25" fmla="*/ 50 h 72"/>
                  <a:gd name="T26" fmla="*/ 29 w 58"/>
                  <a:gd name="T27" fmla="*/ 72 h 72"/>
                  <a:gd name="T28" fmla="*/ 0 w 58"/>
                  <a:gd name="T29" fmla="*/ 49 h 72"/>
                  <a:gd name="T30" fmla="*/ 11 w 58"/>
                  <a:gd name="T31"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72">
                    <a:moveTo>
                      <a:pt x="11" y="49"/>
                    </a:moveTo>
                    <a:lnTo>
                      <a:pt x="11" y="49"/>
                    </a:lnTo>
                    <a:cubicBezTo>
                      <a:pt x="11" y="59"/>
                      <a:pt x="20" y="62"/>
                      <a:pt x="30" y="62"/>
                    </a:cubicBezTo>
                    <a:cubicBezTo>
                      <a:pt x="37" y="62"/>
                      <a:pt x="46" y="60"/>
                      <a:pt x="46" y="52"/>
                    </a:cubicBezTo>
                    <a:cubicBezTo>
                      <a:pt x="46" y="43"/>
                      <a:pt x="35" y="41"/>
                      <a:pt x="24" y="39"/>
                    </a:cubicBezTo>
                    <a:cubicBezTo>
                      <a:pt x="13" y="36"/>
                      <a:pt x="1" y="33"/>
                      <a:pt x="1" y="19"/>
                    </a:cubicBezTo>
                    <a:cubicBezTo>
                      <a:pt x="1" y="6"/>
                      <a:pt x="15" y="0"/>
                      <a:pt x="27" y="0"/>
                    </a:cubicBezTo>
                    <a:cubicBezTo>
                      <a:pt x="42" y="0"/>
                      <a:pt x="54" y="5"/>
                      <a:pt x="55" y="21"/>
                    </a:cubicBezTo>
                    <a:lnTo>
                      <a:pt x="44" y="21"/>
                    </a:lnTo>
                    <a:cubicBezTo>
                      <a:pt x="43" y="13"/>
                      <a:pt x="35" y="10"/>
                      <a:pt x="28" y="10"/>
                    </a:cubicBezTo>
                    <a:cubicBezTo>
                      <a:pt x="21" y="10"/>
                      <a:pt x="13" y="12"/>
                      <a:pt x="13" y="19"/>
                    </a:cubicBezTo>
                    <a:cubicBezTo>
                      <a:pt x="13" y="27"/>
                      <a:pt x="25" y="28"/>
                      <a:pt x="36" y="31"/>
                    </a:cubicBezTo>
                    <a:cubicBezTo>
                      <a:pt x="47" y="33"/>
                      <a:pt x="58" y="37"/>
                      <a:pt x="58" y="50"/>
                    </a:cubicBezTo>
                    <a:cubicBezTo>
                      <a:pt x="58" y="67"/>
                      <a:pt x="43" y="72"/>
                      <a:pt x="29" y="72"/>
                    </a:cubicBezTo>
                    <a:cubicBezTo>
                      <a:pt x="13" y="72"/>
                      <a:pt x="0" y="66"/>
                      <a:pt x="0" y="49"/>
                    </a:cubicBezTo>
                    <a:lnTo>
                      <a:pt x="11" y="4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3" name="Freeform 42"/>
              <p:cNvSpPr>
                <a:spLocks/>
              </p:cNvSpPr>
              <p:nvPr/>
            </p:nvSpPr>
            <p:spPr bwMode="auto">
              <a:xfrm>
                <a:off x="4261" y="1976"/>
                <a:ext cx="23" cy="41"/>
              </a:xfrm>
              <a:custGeom>
                <a:avLst/>
                <a:gdLst>
                  <a:gd name="T0" fmla="*/ 3 w 54"/>
                  <a:gd name="T1" fmla="*/ 77 h 93"/>
                  <a:gd name="T2" fmla="*/ 3 w 54"/>
                  <a:gd name="T3" fmla="*/ 77 h 93"/>
                  <a:gd name="T4" fmla="*/ 23 w 54"/>
                  <a:gd name="T5" fmla="*/ 83 h 93"/>
                  <a:gd name="T6" fmla="*/ 42 w 54"/>
                  <a:gd name="T7" fmla="*/ 68 h 93"/>
                  <a:gd name="T8" fmla="*/ 25 w 54"/>
                  <a:gd name="T9" fmla="*/ 50 h 93"/>
                  <a:gd name="T10" fmla="*/ 1 w 54"/>
                  <a:gd name="T11" fmla="*/ 24 h 93"/>
                  <a:gd name="T12" fmla="*/ 30 w 54"/>
                  <a:gd name="T13" fmla="*/ 0 h 93"/>
                  <a:gd name="T14" fmla="*/ 50 w 54"/>
                  <a:gd name="T15" fmla="*/ 4 h 93"/>
                  <a:gd name="T16" fmla="*/ 47 w 54"/>
                  <a:gd name="T17" fmla="*/ 14 h 93"/>
                  <a:gd name="T18" fmla="*/ 30 w 54"/>
                  <a:gd name="T19" fmla="*/ 10 h 93"/>
                  <a:gd name="T20" fmla="*/ 13 w 54"/>
                  <a:gd name="T21" fmla="*/ 23 h 93"/>
                  <a:gd name="T22" fmla="*/ 31 w 54"/>
                  <a:gd name="T23" fmla="*/ 40 h 93"/>
                  <a:gd name="T24" fmla="*/ 54 w 54"/>
                  <a:gd name="T25" fmla="*/ 67 h 93"/>
                  <a:gd name="T26" fmla="*/ 22 w 54"/>
                  <a:gd name="T27" fmla="*/ 93 h 93"/>
                  <a:gd name="T28" fmla="*/ 0 w 54"/>
                  <a:gd name="T29" fmla="*/ 87 h 93"/>
                  <a:gd name="T30" fmla="*/ 3 w 54"/>
                  <a:gd name="T31" fmla="*/ 7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93">
                    <a:moveTo>
                      <a:pt x="3" y="77"/>
                    </a:moveTo>
                    <a:lnTo>
                      <a:pt x="3" y="77"/>
                    </a:lnTo>
                    <a:cubicBezTo>
                      <a:pt x="8" y="80"/>
                      <a:pt x="15" y="83"/>
                      <a:pt x="23" y="83"/>
                    </a:cubicBezTo>
                    <a:cubicBezTo>
                      <a:pt x="35" y="83"/>
                      <a:pt x="42" y="77"/>
                      <a:pt x="42" y="68"/>
                    </a:cubicBezTo>
                    <a:cubicBezTo>
                      <a:pt x="42" y="59"/>
                      <a:pt x="37" y="54"/>
                      <a:pt x="25" y="50"/>
                    </a:cubicBezTo>
                    <a:cubicBezTo>
                      <a:pt x="10" y="45"/>
                      <a:pt x="1" y="37"/>
                      <a:pt x="1" y="24"/>
                    </a:cubicBezTo>
                    <a:cubicBezTo>
                      <a:pt x="1" y="10"/>
                      <a:pt x="13" y="0"/>
                      <a:pt x="30" y="0"/>
                    </a:cubicBezTo>
                    <a:cubicBezTo>
                      <a:pt x="40" y="0"/>
                      <a:pt x="46" y="2"/>
                      <a:pt x="50" y="4"/>
                    </a:cubicBezTo>
                    <a:lnTo>
                      <a:pt x="47" y="14"/>
                    </a:lnTo>
                    <a:cubicBezTo>
                      <a:pt x="44" y="12"/>
                      <a:pt x="38" y="10"/>
                      <a:pt x="30" y="10"/>
                    </a:cubicBezTo>
                    <a:cubicBezTo>
                      <a:pt x="18" y="10"/>
                      <a:pt x="13" y="17"/>
                      <a:pt x="13" y="23"/>
                    </a:cubicBezTo>
                    <a:cubicBezTo>
                      <a:pt x="13" y="31"/>
                      <a:pt x="19" y="35"/>
                      <a:pt x="31" y="40"/>
                    </a:cubicBezTo>
                    <a:cubicBezTo>
                      <a:pt x="46" y="46"/>
                      <a:pt x="54" y="53"/>
                      <a:pt x="54" y="67"/>
                    </a:cubicBezTo>
                    <a:cubicBezTo>
                      <a:pt x="54" y="81"/>
                      <a:pt x="44" y="93"/>
                      <a:pt x="22" y="93"/>
                    </a:cubicBezTo>
                    <a:cubicBezTo>
                      <a:pt x="14" y="93"/>
                      <a:pt x="4" y="90"/>
                      <a:pt x="0" y="87"/>
                    </a:cubicBezTo>
                    <a:lnTo>
                      <a:pt x="3" y="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Freeform 43"/>
              <p:cNvSpPr>
                <a:spLocks/>
              </p:cNvSpPr>
              <p:nvPr/>
            </p:nvSpPr>
            <p:spPr bwMode="auto">
              <a:xfrm>
                <a:off x="4287" y="1988"/>
                <a:ext cx="42" cy="28"/>
              </a:xfrm>
              <a:custGeom>
                <a:avLst/>
                <a:gdLst>
                  <a:gd name="T0" fmla="*/ 12 w 94"/>
                  <a:gd name="T1" fmla="*/ 0 h 64"/>
                  <a:gd name="T2" fmla="*/ 12 w 94"/>
                  <a:gd name="T3" fmla="*/ 0 h 64"/>
                  <a:gd name="T4" fmla="*/ 21 w 94"/>
                  <a:gd name="T5" fmla="*/ 32 h 64"/>
                  <a:gd name="T6" fmla="*/ 25 w 94"/>
                  <a:gd name="T7" fmla="*/ 53 h 64"/>
                  <a:gd name="T8" fmla="*/ 26 w 94"/>
                  <a:gd name="T9" fmla="*/ 53 h 64"/>
                  <a:gd name="T10" fmla="*/ 31 w 94"/>
                  <a:gd name="T11" fmla="*/ 32 h 64"/>
                  <a:gd name="T12" fmla="*/ 42 w 94"/>
                  <a:gd name="T13" fmla="*/ 0 h 64"/>
                  <a:gd name="T14" fmla="*/ 52 w 94"/>
                  <a:gd name="T15" fmla="*/ 0 h 64"/>
                  <a:gd name="T16" fmla="*/ 62 w 94"/>
                  <a:gd name="T17" fmla="*/ 32 h 64"/>
                  <a:gd name="T18" fmla="*/ 67 w 94"/>
                  <a:gd name="T19" fmla="*/ 53 h 64"/>
                  <a:gd name="T20" fmla="*/ 68 w 94"/>
                  <a:gd name="T21" fmla="*/ 53 h 64"/>
                  <a:gd name="T22" fmla="*/ 73 w 94"/>
                  <a:gd name="T23" fmla="*/ 32 h 64"/>
                  <a:gd name="T24" fmla="*/ 82 w 94"/>
                  <a:gd name="T25" fmla="*/ 0 h 64"/>
                  <a:gd name="T26" fmla="*/ 94 w 94"/>
                  <a:gd name="T27" fmla="*/ 0 h 64"/>
                  <a:gd name="T28" fmla="*/ 73 w 94"/>
                  <a:gd name="T29" fmla="*/ 64 h 64"/>
                  <a:gd name="T30" fmla="*/ 62 w 94"/>
                  <a:gd name="T31" fmla="*/ 64 h 64"/>
                  <a:gd name="T32" fmla="*/ 52 w 94"/>
                  <a:gd name="T33" fmla="*/ 33 h 64"/>
                  <a:gd name="T34" fmla="*/ 47 w 94"/>
                  <a:gd name="T35" fmla="*/ 12 h 64"/>
                  <a:gd name="T36" fmla="*/ 46 w 94"/>
                  <a:gd name="T37" fmla="*/ 12 h 64"/>
                  <a:gd name="T38" fmla="*/ 40 w 94"/>
                  <a:gd name="T39" fmla="*/ 34 h 64"/>
                  <a:gd name="T40" fmla="*/ 30 w 94"/>
                  <a:gd name="T41" fmla="*/ 64 h 64"/>
                  <a:gd name="T42" fmla="*/ 19 w 94"/>
                  <a:gd name="T43" fmla="*/ 64 h 64"/>
                  <a:gd name="T44" fmla="*/ 0 w 94"/>
                  <a:gd name="T45" fmla="*/ 0 h 64"/>
                  <a:gd name="T46" fmla="*/ 12 w 94"/>
                  <a:gd name="T4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64">
                    <a:moveTo>
                      <a:pt x="12" y="0"/>
                    </a:moveTo>
                    <a:lnTo>
                      <a:pt x="12" y="0"/>
                    </a:lnTo>
                    <a:lnTo>
                      <a:pt x="21" y="32"/>
                    </a:lnTo>
                    <a:cubicBezTo>
                      <a:pt x="22" y="40"/>
                      <a:pt x="24" y="46"/>
                      <a:pt x="25" y="53"/>
                    </a:cubicBezTo>
                    <a:lnTo>
                      <a:pt x="26" y="53"/>
                    </a:lnTo>
                    <a:cubicBezTo>
                      <a:pt x="27" y="46"/>
                      <a:pt x="29" y="40"/>
                      <a:pt x="31" y="32"/>
                    </a:cubicBezTo>
                    <a:lnTo>
                      <a:pt x="42" y="0"/>
                    </a:lnTo>
                    <a:lnTo>
                      <a:pt x="52" y="0"/>
                    </a:lnTo>
                    <a:lnTo>
                      <a:pt x="62" y="32"/>
                    </a:lnTo>
                    <a:cubicBezTo>
                      <a:pt x="64" y="40"/>
                      <a:pt x="66" y="46"/>
                      <a:pt x="67" y="53"/>
                    </a:cubicBezTo>
                    <a:lnTo>
                      <a:pt x="68" y="53"/>
                    </a:lnTo>
                    <a:cubicBezTo>
                      <a:pt x="69" y="46"/>
                      <a:pt x="71" y="40"/>
                      <a:pt x="73" y="32"/>
                    </a:cubicBezTo>
                    <a:lnTo>
                      <a:pt x="82" y="0"/>
                    </a:lnTo>
                    <a:lnTo>
                      <a:pt x="94" y="0"/>
                    </a:lnTo>
                    <a:lnTo>
                      <a:pt x="73" y="64"/>
                    </a:lnTo>
                    <a:lnTo>
                      <a:pt x="62" y="64"/>
                    </a:lnTo>
                    <a:lnTo>
                      <a:pt x="52" y="33"/>
                    </a:lnTo>
                    <a:cubicBezTo>
                      <a:pt x="50" y="26"/>
                      <a:pt x="48" y="20"/>
                      <a:pt x="47" y="12"/>
                    </a:cubicBezTo>
                    <a:lnTo>
                      <a:pt x="46" y="12"/>
                    </a:lnTo>
                    <a:cubicBezTo>
                      <a:pt x="45" y="20"/>
                      <a:pt x="43" y="27"/>
                      <a:pt x="40" y="34"/>
                    </a:cubicBezTo>
                    <a:lnTo>
                      <a:pt x="30" y="64"/>
                    </a:lnTo>
                    <a:lnTo>
                      <a:pt x="19" y="64"/>
                    </a:lnTo>
                    <a:lnTo>
                      <a:pt x="0"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5" name="Freeform 44"/>
              <p:cNvSpPr>
                <a:spLocks noEditPoints="1"/>
              </p:cNvSpPr>
              <p:nvPr/>
            </p:nvSpPr>
            <p:spPr bwMode="auto">
              <a:xfrm>
                <a:off x="4333" y="1976"/>
                <a:ext cx="7" cy="40"/>
              </a:xfrm>
              <a:custGeom>
                <a:avLst/>
                <a:gdLst>
                  <a:gd name="T0" fmla="*/ 1 w 15"/>
                  <a:gd name="T1" fmla="*/ 27 h 91"/>
                  <a:gd name="T2" fmla="*/ 1 w 15"/>
                  <a:gd name="T3" fmla="*/ 27 h 91"/>
                  <a:gd name="T4" fmla="*/ 13 w 15"/>
                  <a:gd name="T5" fmla="*/ 27 h 91"/>
                  <a:gd name="T6" fmla="*/ 13 w 15"/>
                  <a:gd name="T7" fmla="*/ 91 h 91"/>
                  <a:gd name="T8" fmla="*/ 1 w 15"/>
                  <a:gd name="T9" fmla="*/ 91 h 91"/>
                  <a:gd name="T10" fmla="*/ 1 w 15"/>
                  <a:gd name="T11" fmla="*/ 27 h 91"/>
                  <a:gd name="T12" fmla="*/ 7 w 15"/>
                  <a:gd name="T13" fmla="*/ 15 h 91"/>
                  <a:gd name="T14" fmla="*/ 7 w 15"/>
                  <a:gd name="T15" fmla="*/ 15 h 91"/>
                  <a:gd name="T16" fmla="*/ 0 w 15"/>
                  <a:gd name="T17" fmla="*/ 7 h 91"/>
                  <a:gd name="T18" fmla="*/ 7 w 15"/>
                  <a:gd name="T19" fmla="*/ 0 h 91"/>
                  <a:gd name="T20" fmla="*/ 15 w 15"/>
                  <a:gd name="T21" fmla="*/ 7 h 91"/>
                  <a:gd name="T22" fmla="*/ 7 w 15"/>
                  <a:gd name="T23" fmla="*/ 15 h 91"/>
                  <a:gd name="T24" fmla="*/ 7 w 15"/>
                  <a:gd name="T25" fmla="*/ 1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91">
                    <a:moveTo>
                      <a:pt x="1" y="27"/>
                    </a:moveTo>
                    <a:lnTo>
                      <a:pt x="1" y="27"/>
                    </a:lnTo>
                    <a:lnTo>
                      <a:pt x="13" y="27"/>
                    </a:lnTo>
                    <a:lnTo>
                      <a:pt x="13" y="91"/>
                    </a:lnTo>
                    <a:lnTo>
                      <a:pt x="1" y="91"/>
                    </a:lnTo>
                    <a:lnTo>
                      <a:pt x="1" y="27"/>
                    </a:lnTo>
                    <a:close/>
                    <a:moveTo>
                      <a:pt x="7" y="15"/>
                    </a:moveTo>
                    <a:lnTo>
                      <a:pt x="7" y="15"/>
                    </a:lnTo>
                    <a:cubicBezTo>
                      <a:pt x="3" y="15"/>
                      <a:pt x="0" y="11"/>
                      <a:pt x="0" y="7"/>
                    </a:cubicBezTo>
                    <a:cubicBezTo>
                      <a:pt x="0" y="3"/>
                      <a:pt x="3" y="0"/>
                      <a:pt x="7" y="0"/>
                    </a:cubicBezTo>
                    <a:cubicBezTo>
                      <a:pt x="12" y="0"/>
                      <a:pt x="15" y="3"/>
                      <a:pt x="15" y="7"/>
                    </a:cubicBezTo>
                    <a:cubicBezTo>
                      <a:pt x="15" y="11"/>
                      <a:pt x="12" y="15"/>
                      <a:pt x="7" y="15"/>
                    </a:cubicBezTo>
                    <a:lnTo>
                      <a:pt x="7" y="1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Freeform 45"/>
              <p:cNvSpPr>
                <a:spLocks/>
              </p:cNvSpPr>
              <p:nvPr/>
            </p:nvSpPr>
            <p:spPr bwMode="auto">
              <a:xfrm>
                <a:off x="4344" y="1981"/>
                <a:ext cx="17" cy="36"/>
              </a:xfrm>
              <a:custGeom>
                <a:avLst/>
                <a:gdLst>
                  <a:gd name="T0" fmla="*/ 22 w 39"/>
                  <a:gd name="T1" fmla="*/ 0 h 82"/>
                  <a:gd name="T2" fmla="*/ 22 w 39"/>
                  <a:gd name="T3" fmla="*/ 0 h 82"/>
                  <a:gd name="T4" fmla="*/ 22 w 39"/>
                  <a:gd name="T5" fmla="*/ 16 h 82"/>
                  <a:gd name="T6" fmla="*/ 39 w 39"/>
                  <a:gd name="T7" fmla="*/ 16 h 82"/>
                  <a:gd name="T8" fmla="*/ 39 w 39"/>
                  <a:gd name="T9" fmla="*/ 25 h 82"/>
                  <a:gd name="T10" fmla="*/ 22 w 39"/>
                  <a:gd name="T11" fmla="*/ 25 h 82"/>
                  <a:gd name="T12" fmla="*/ 22 w 39"/>
                  <a:gd name="T13" fmla="*/ 59 h 82"/>
                  <a:gd name="T14" fmla="*/ 31 w 39"/>
                  <a:gd name="T15" fmla="*/ 72 h 82"/>
                  <a:gd name="T16" fmla="*/ 37 w 39"/>
                  <a:gd name="T17" fmla="*/ 71 h 82"/>
                  <a:gd name="T18" fmla="*/ 38 w 39"/>
                  <a:gd name="T19" fmla="*/ 80 h 82"/>
                  <a:gd name="T20" fmla="*/ 27 w 39"/>
                  <a:gd name="T21" fmla="*/ 82 h 82"/>
                  <a:gd name="T22" fmla="*/ 15 w 39"/>
                  <a:gd name="T23" fmla="*/ 77 h 82"/>
                  <a:gd name="T24" fmla="*/ 10 w 39"/>
                  <a:gd name="T25" fmla="*/ 60 h 82"/>
                  <a:gd name="T26" fmla="*/ 10 w 39"/>
                  <a:gd name="T27" fmla="*/ 25 h 82"/>
                  <a:gd name="T28" fmla="*/ 0 w 39"/>
                  <a:gd name="T29" fmla="*/ 25 h 82"/>
                  <a:gd name="T30" fmla="*/ 0 w 39"/>
                  <a:gd name="T31" fmla="*/ 16 h 82"/>
                  <a:gd name="T32" fmla="*/ 10 w 39"/>
                  <a:gd name="T33" fmla="*/ 16 h 82"/>
                  <a:gd name="T34" fmla="*/ 10 w 39"/>
                  <a:gd name="T35" fmla="*/ 4 h 82"/>
                  <a:gd name="T36" fmla="*/ 22 w 39"/>
                  <a:gd name="T3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82">
                    <a:moveTo>
                      <a:pt x="22" y="0"/>
                    </a:moveTo>
                    <a:lnTo>
                      <a:pt x="22" y="0"/>
                    </a:lnTo>
                    <a:lnTo>
                      <a:pt x="22" y="16"/>
                    </a:lnTo>
                    <a:lnTo>
                      <a:pt x="39" y="16"/>
                    </a:lnTo>
                    <a:lnTo>
                      <a:pt x="39" y="25"/>
                    </a:lnTo>
                    <a:lnTo>
                      <a:pt x="22" y="25"/>
                    </a:lnTo>
                    <a:lnTo>
                      <a:pt x="22" y="59"/>
                    </a:lnTo>
                    <a:cubicBezTo>
                      <a:pt x="22" y="67"/>
                      <a:pt x="24" y="72"/>
                      <a:pt x="31" y="72"/>
                    </a:cubicBezTo>
                    <a:cubicBezTo>
                      <a:pt x="34" y="72"/>
                      <a:pt x="36" y="72"/>
                      <a:pt x="37" y="71"/>
                    </a:cubicBezTo>
                    <a:lnTo>
                      <a:pt x="38" y="80"/>
                    </a:lnTo>
                    <a:cubicBezTo>
                      <a:pt x="36" y="81"/>
                      <a:pt x="32" y="82"/>
                      <a:pt x="27" y="82"/>
                    </a:cubicBezTo>
                    <a:cubicBezTo>
                      <a:pt x="22" y="82"/>
                      <a:pt x="18" y="80"/>
                      <a:pt x="15" y="77"/>
                    </a:cubicBezTo>
                    <a:cubicBezTo>
                      <a:pt x="12" y="73"/>
                      <a:pt x="10" y="67"/>
                      <a:pt x="10" y="60"/>
                    </a:cubicBezTo>
                    <a:lnTo>
                      <a:pt x="10" y="25"/>
                    </a:lnTo>
                    <a:lnTo>
                      <a:pt x="0" y="25"/>
                    </a:lnTo>
                    <a:lnTo>
                      <a:pt x="0" y="16"/>
                    </a:lnTo>
                    <a:lnTo>
                      <a:pt x="10" y="16"/>
                    </a:lnTo>
                    <a:lnTo>
                      <a:pt x="10" y="4"/>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7" name="Freeform 46"/>
              <p:cNvSpPr>
                <a:spLocks/>
              </p:cNvSpPr>
              <p:nvPr/>
            </p:nvSpPr>
            <p:spPr bwMode="auto">
              <a:xfrm>
                <a:off x="4364" y="1987"/>
                <a:ext cx="23" cy="30"/>
              </a:xfrm>
              <a:custGeom>
                <a:avLst/>
                <a:gdLst>
                  <a:gd name="T0" fmla="*/ 51 w 51"/>
                  <a:gd name="T1" fmla="*/ 64 h 68"/>
                  <a:gd name="T2" fmla="*/ 51 w 51"/>
                  <a:gd name="T3" fmla="*/ 64 h 68"/>
                  <a:gd name="T4" fmla="*/ 32 w 51"/>
                  <a:gd name="T5" fmla="*/ 68 h 68"/>
                  <a:gd name="T6" fmla="*/ 0 w 51"/>
                  <a:gd name="T7" fmla="*/ 35 h 68"/>
                  <a:gd name="T8" fmla="*/ 35 w 51"/>
                  <a:gd name="T9" fmla="*/ 0 h 68"/>
                  <a:gd name="T10" fmla="*/ 51 w 51"/>
                  <a:gd name="T11" fmla="*/ 4 h 68"/>
                  <a:gd name="T12" fmla="*/ 49 w 51"/>
                  <a:gd name="T13" fmla="*/ 13 h 68"/>
                  <a:gd name="T14" fmla="*/ 35 w 51"/>
                  <a:gd name="T15" fmla="*/ 10 h 68"/>
                  <a:gd name="T16" fmla="*/ 12 w 51"/>
                  <a:gd name="T17" fmla="*/ 34 h 68"/>
                  <a:gd name="T18" fmla="*/ 35 w 51"/>
                  <a:gd name="T19" fmla="*/ 58 h 68"/>
                  <a:gd name="T20" fmla="*/ 49 w 51"/>
                  <a:gd name="T21" fmla="*/ 55 h 68"/>
                  <a:gd name="T22" fmla="*/ 51 w 51"/>
                  <a:gd name="T23"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68">
                    <a:moveTo>
                      <a:pt x="51" y="64"/>
                    </a:moveTo>
                    <a:lnTo>
                      <a:pt x="51" y="64"/>
                    </a:lnTo>
                    <a:cubicBezTo>
                      <a:pt x="48" y="65"/>
                      <a:pt x="41" y="68"/>
                      <a:pt x="32" y="68"/>
                    </a:cubicBezTo>
                    <a:cubicBezTo>
                      <a:pt x="13" y="68"/>
                      <a:pt x="0" y="54"/>
                      <a:pt x="0" y="35"/>
                    </a:cubicBezTo>
                    <a:cubicBezTo>
                      <a:pt x="0" y="15"/>
                      <a:pt x="14" y="0"/>
                      <a:pt x="35" y="0"/>
                    </a:cubicBezTo>
                    <a:cubicBezTo>
                      <a:pt x="42" y="0"/>
                      <a:pt x="48" y="2"/>
                      <a:pt x="51" y="4"/>
                    </a:cubicBezTo>
                    <a:lnTo>
                      <a:pt x="49" y="13"/>
                    </a:lnTo>
                    <a:cubicBezTo>
                      <a:pt x="46" y="11"/>
                      <a:pt x="41" y="10"/>
                      <a:pt x="35" y="10"/>
                    </a:cubicBezTo>
                    <a:cubicBezTo>
                      <a:pt x="20" y="10"/>
                      <a:pt x="12" y="21"/>
                      <a:pt x="12" y="34"/>
                    </a:cubicBezTo>
                    <a:cubicBezTo>
                      <a:pt x="12" y="49"/>
                      <a:pt x="22" y="58"/>
                      <a:pt x="35" y="58"/>
                    </a:cubicBezTo>
                    <a:cubicBezTo>
                      <a:pt x="41" y="58"/>
                      <a:pt x="46" y="57"/>
                      <a:pt x="49" y="55"/>
                    </a:cubicBezTo>
                    <a:lnTo>
                      <a:pt x="51"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8" name="Freeform 47"/>
              <p:cNvSpPr>
                <a:spLocks/>
              </p:cNvSpPr>
              <p:nvPr/>
            </p:nvSpPr>
            <p:spPr bwMode="auto">
              <a:xfrm>
                <a:off x="4393" y="1975"/>
                <a:ext cx="24" cy="41"/>
              </a:xfrm>
              <a:custGeom>
                <a:avLst/>
                <a:gdLst>
                  <a:gd name="T0" fmla="*/ 0 w 55"/>
                  <a:gd name="T1" fmla="*/ 0 h 94"/>
                  <a:gd name="T2" fmla="*/ 0 w 55"/>
                  <a:gd name="T3" fmla="*/ 0 h 94"/>
                  <a:gd name="T4" fmla="*/ 11 w 55"/>
                  <a:gd name="T5" fmla="*/ 0 h 94"/>
                  <a:gd name="T6" fmla="*/ 11 w 55"/>
                  <a:gd name="T7" fmla="*/ 40 h 94"/>
                  <a:gd name="T8" fmla="*/ 12 w 55"/>
                  <a:gd name="T9" fmla="*/ 40 h 94"/>
                  <a:gd name="T10" fmla="*/ 20 w 55"/>
                  <a:gd name="T11" fmla="*/ 32 h 94"/>
                  <a:gd name="T12" fmla="*/ 32 w 55"/>
                  <a:gd name="T13" fmla="*/ 28 h 94"/>
                  <a:gd name="T14" fmla="*/ 55 w 55"/>
                  <a:gd name="T15" fmla="*/ 56 h 94"/>
                  <a:gd name="T16" fmla="*/ 55 w 55"/>
                  <a:gd name="T17" fmla="*/ 94 h 94"/>
                  <a:gd name="T18" fmla="*/ 43 w 55"/>
                  <a:gd name="T19" fmla="*/ 94 h 94"/>
                  <a:gd name="T20" fmla="*/ 43 w 55"/>
                  <a:gd name="T21" fmla="*/ 57 h 94"/>
                  <a:gd name="T22" fmla="*/ 28 w 55"/>
                  <a:gd name="T23" fmla="*/ 38 h 94"/>
                  <a:gd name="T24" fmla="*/ 12 w 55"/>
                  <a:gd name="T25" fmla="*/ 50 h 94"/>
                  <a:gd name="T26" fmla="*/ 11 w 55"/>
                  <a:gd name="T27" fmla="*/ 55 h 94"/>
                  <a:gd name="T28" fmla="*/ 11 w 55"/>
                  <a:gd name="T29" fmla="*/ 94 h 94"/>
                  <a:gd name="T30" fmla="*/ 0 w 55"/>
                  <a:gd name="T31" fmla="*/ 94 h 94"/>
                  <a:gd name="T32" fmla="*/ 0 w 55"/>
                  <a:gd name="T3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94">
                    <a:moveTo>
                      <a:pt x="0" y="0"/>
                    </a:moveTo>
                    <a:lnTo>
                      <a:pt x="0" y="0"/>
                    </a:lnTo>
                    <a:lnTo>
                      <a:pt x="11" y="0"/>
                    </a:lnTo>
                    <a:lnTo>
                      <a:pt x="11" y="40"/>
                    </a:lnTo>
                    <a:lnTo>
                      <a:pt x="12" y="40"/>
                    </a:lnTo>
                    <a:cubicBezTo>
                      <a:pt x="14" y="36"/>
                      <a:pt x="16" y="33"/>
                      <a:pt x="20" y="32"/>
                    </a:cubicBezTo>
                    <a:cubicBezTo>
                      <a:pt x="24" y="29"/>
                      <a:pt x="28" y="28"/>
                      <a:pt x="32" y="28"/>
                    </a:cubicBezTo>
                    <a:cubicBezTo>
                      <a:pt x="41" y="28"/>
                      <a:pt x="55" y="34"/>
                      <a:pt x="55" y="56"/>
                    </a:cubicBezTo>
                    <a:lnTo>
                      <a:pt x="55" y="94"/>
                    </a:lnTo>
                    <a:lnTo>
                      <a:pt x="43" y="94"/>
                    </a:lnTo>
                    <a:lnTo>
                      <a:pt x="43" y="57"/>
                    </a:lnTo>
                    <a:cubicBezTo>
                      <a:pt x="43" y="47"/>
                      <a:pt x="39" y="38"/>
                      <a:pt x="28" y="38"/>
                    </a:cubicBezTo>
                    <a:cubicBezTo>
                      <a:pt x="20" y="38"/>
                      <a:pt x="14" y="43"/>
                      <a:pt x="12" y="50"/>
                    </a:cubicBezTo>
                    <a:cubicBezTo>
                      <a:pt x="12" y="51"/>
                      <a:pt x="11" y="53"/>
                      <a:pt x="11" y="55"/>
                    </a:cubicBezTo>
                    <a:lnTo>
                      <a:pt x="11" y="94"/>
                    </a:lnTo>
                    <a:lnTo>
                      <a:pt x="0" y="9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9" name="Freeform 48"/>
              <p:cNvSpPr>
                <a:spLocks/>
              </p:cNvSpPr>
              <p:nvPr/>
            </p:nvSpPr>
            <p:spPr bwMode="auto">
              <a:xfrm>
                <a:off x="4920" y="651"/>
                <a:ext cx="5" cy="40"/>
              </a:xfrm>
              <a:custGeom>
                <a:avLst/>
                <a:gdLst>
                  <a:gd name="T0" fmla="*/ 12 w 12"/>
                  <a:gd name="T1" fmla="*/ 90 h 90"/>
                  <a:gd name="T2" fmla="*/ 12 w 12"/>
                  <a:gd name="T3" fmla="*/ 90 h 90"/>
                  <a:gd name="T4" fmla="*/ 0 w 12"/>
                  <a:gd name="T5" fmla="*/ 90 h 90"/>
                  <a:gd name="T6" fmla="*/ 0 w 12"/>
                  <a:gd name="T7" fmla="*/ 0 h 90"/>
                  <a:gd name="T8" fmla="*/ 12 w 12"/>
                  <a:gd name="T9" fmla="*/ 0 h 90"/>
                  <a:gd name="T10" fmla="*/ 12 w 12"/>
                  <a:gd name="T11" fmla="*/ 90 h 90"/>
                </a:gdLst>
                <a:ahLst/>
                <a:cxnLst>
                  <a:cxn ang="0">
                    <a:pos x="T0" y="T1"/>
                  </a:cxn>
                  <a:cxn ang="0">
                    <a:pos x="T2" y="T3"/>
                  </a:cxn>
                  <a:cxn ang="0">
                    <a:pos x="T4" y="T5"/>
                  </a:cxn>
                  <a:cxn ang="0">
                    <a:pos x="T6" y="T7"/>
                  </a:cxn>
                  <a:cxn ang="0">
                    <a:pos x="T8" y="T9"/>
                  </a:cxn>
                  <a:cxn ang="0">
                    <a:pos x="T10" y="T11"/>
                  </a:cxn>
                </a:cxnLst>
                <a:rect l="0" t="0" r="r" b="b"/>
                <a:pathLst>
                  <a:path w="12" h="90">
                    <a:moveTo>
                      <a:pt x="12" y="90"/>
                    </a:moveTo>
                    <a:lnTo>
                      <a:pt x="12" y="90"/>
                    </a:lnTo>
                    <a:lnTo>
                      <a:pt x="0" y="90"/>
                    </a:lnTo>
                    <a:lnTo>
                      <a:pt x="0" y="0"/>
                    </a:lnTo>
                    <a:lnTo>
                      <a:pt x="12" y="0"/>
                    </a:lnTo>
                    <a:lnTo>
                      <a:pt x="12" y="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0" name="Freeform 49"/>
              <p:cNvSpPr>
                <a:spLocks noEditPoints="1"/>
              </p:cNvSpPr>
              <p:nvPr/>
            </p:nvSpPr>
            <p:spPr bwMode="auto">
              <a:xfrm>
                <a:off x="4934" y="651"/>
                <a:ext cx="24" cy="40"/>
              </a:xfrm>
              <a:custGeom>
                <a:avLst/>
                <a:gdLst>
                  <a:gd name="T0" fmla="*/ 12 w 56"/>
                  <a:gd name="T1" fmla="*/ 45 h 90"/>
                  <a:gd name="T2" fmla="*/ 12 w 56"/>
                  <a:gd name="T3" fmla="*/ 45 h 90"/>
                  <a:gd name="T4" fmla="*/ 22 w 56"/>
                  <a:gd name="T5" fmla="*/ 46 h 90"/>
                  <a:gd name="T6" fmla="*/ 44 w 56"/>
                  <a:gd name="T7" fmla="*/ 27 h 90"/>
                  <a:gd name="T8" fmla="*/ 23 w 56"/>
                  <a:gd name="T9" fmla="*/ 9 h 90"/>
                  <a:gd name="T10" fmla="*/ 12 w 56"/>
                  <a:gd name="T11" fmla="*/ 10 h 90"/>
                  <a:gd name="T12" fmla="*/ 12 w 56"/>
                  <a:gd name="T13" fmla="*/ 45 h 90"/>
                  <a:gd name="T14" fmla="*/ 0 w 56"/>
                  <a:gd name="T15" fmla="*/ 2 h 90"/>
                  <a:gd name="T16" fmla="*/ 0 w 56"/>
                  <a:gd name="T17" fmla="*/ 2 h 90"/>
                  <a:gd name="T18" fmla="*/ 23 w 56"/>
                  <a:gd name="T19" fmla="*/ 0 h 90"/>
                  <a:gd name="T20" fmla="*/ 48 w 56"/>
                  <a:gd name="T21" fmla="*/ 7 h 90"/>
                  <a:gd name="T22" fmla="*/ 56 w 56"/>
                  <a:gd name="T23" fmla="*/ 26 h 90"/>
                  <a:gd name="T24" fmla="*/ 49 w 56"/>
                  <a:gd name="T25" fmla="*/ 45 h 90"/>
                  <a:gd name="T26" fmla="*/ 21 w 56"/>
                  <a:gd name="T27" fmla="*/ 55 h 90"/>
                  <a:gd name="T28" fmla="*/ 12 w 56"/>
                  <a:gd name="T29" fmla="*/ 54 h 90"/>
                  <a:gd name="T30" fmla="*/ 12 w 56"/>
                  <a:gd name="T31" fmla="*/ 90 h 90"/>
                  <a:gd name="T32" fmla="*/ 0 w 56"/>
                  <a:gd name="T33" fmla="*/ 90 h 90"/>
                  <a:gd name="T34" fmla="*/ 0 w 56"/>
                  <a:gd name="T35" fmla="*/ 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90">
                    <a:moveTo>
                      <a:pt x="12" y="45"/>
                    </a:moveTo>
                    <a:lnTo>
                      <a:pt x="12" y="45"/>
                    </a:lnTo>
                    <a:cubicBezTo>
                      <a:pt x="15" y="46"/>
                      <a:pt x="18" y="46"/>
                      <a:pt x="22" y="46"/>
                    </a:cubicBezTo>
                    <a:cubicBezTo>
                      <a:pt x="36" y="46"/>
                      <a:pt x="44" y="39"/>
                      <a:pt x="44" y="27"/>
                    </a:cubicBezTo>
                    <a:cubicBezTo>
                      <a:pt x="44" y="15"/>
                      <a:pt x="36" y="9"/>
                      <a:pt x="23" y="9"/>
                    </a:cubicBezTo>
                    <a:cubicBezTo>
                      <a:pt x="18" y="9"/>
                      <a:pt x="14" y="10"/>
                      <a:pt x="12" y="10"/>
                    </a:cubicBezTo>
                    <a:lnTo>
                      <a:pt x="12" y="45"/>
                    </a:lnTo>
                    <a:close/>
                    <a:moveTo>
                      <a:pt x="0" y="2"/>
                    </a:moveTo>
                    <a:lnTo>
                      <a:pt x="0" y="2"/>
                    </a:lnTo>
                    <a:cubicBezTo>
                      <a:pt x="6" y="1"/>
                      <a:pt x="13" y="0"/>
                      <a:pt x="23" y="0"/>
                    </a:cubicBezTo>
                    <a:cubicBezTo>
                      <a:pt x="34" y="0"/>
                      <a:pt x="43" y="2"/>
                      <a:pt x="48" y="7"/>
                    </a:cubicBezTo>
                    <a:cubicBezTo>
                      <a:pt x="53" y="12"/>
                      <a:pt x="56" y="18"/>
                      <a:pt x="56" y="26"/>
                    </a:cubicBezTo>
                    <a:cubicBezTo>
                      <a:pt x="56" y="34"/>
                      <a:pt x="53" y="41"/>
                      <a:pt x="49" y="45"/>
                    </a:cubicBezTo>
                    <a:cubicBezTo>
                      <a:pt x="43" y="52"/>
                      <a:pt x="33" y="55"/>
                      <a:pt x="21" y="55"/>
                    </a:cubicBezTo>
                    <a:cubicBezTo>
                      <a:pt x="18" y="55"/>
                      <a:pt x="15" y="55"/>
                      <a:pt x="12" y="54"/>
                    </a:cubicBezTo>
                    <a:lnTo>
                      <a:pt x="12" y="90"/>
                    </a:lnTo>
                    <a:lnTo>
                      <a:pt x="0" y="9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1" name="Freeform 50"/>
              <p:cNvSpPr>
                <a:spLocks/>
              </p:cNvSpPr>
              <p:nvPr/>
            </p:nvSpPr>
            <p:spPr bwMode="auto">
              <a:xfrm>
                <a:off x="4967" y="653"/>
                <a:ext cx="12" cy="38"/>
              </a:xfrm>
              <a:custGeom>
                <a:avLst/>
                <a:gdLst>
                  <a:gd name="T0" fmla="*/ 18 w 29"/>
                  <a:gd name="T1" fmla="*/ 11 h 86"/>
                  <a:gd name="T2" fmla="*/ 18 w 29"/>
                  <a:gd name="T3" fmla="*/ 11 h 86"/>
                  <a:gd name="T4" fmla="*/ 17 w 29"/>
                  <a:gd name="T5" fmla="*/ 11 h 86"/>
                  <a:gd name="T6" fmla="*/ 2 w 29"/>
                  <a:gd name="T7" fmla="*/ 19 h 86"/>
                  <a:gd name="T8" fmla="*/ 0 w 29"/>
                  <a:gd name="T9" fmla="*/ 10 h 86"/>
                  <a:gd name="T10" fmla="*/ 19 w 29"/>
                  <a:gd name="T11" fmla="*/ 0 h 86"/>
                  <a:gd name="T12" fmla="*/ 29 w 29"/>
                  <a:gd name="T13" fmla="*/ 0 h 86"/>
                  <a:gd name="T14" fmla="*/ 29 w 29"/>
                  <a:gd name="T15" fmla="*/ 86 h 86"/>
                  <a:gd name="T16" fmla="*/ 18 w 29"/>
                  <a:gd name="T17" fmla="*/ 86 h 86"/>
                  <a:gd name="T18" fmla="*/ 18 w 29"/>
                  <a:gd name="T19" fmla="*/ 1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86">
                    <a:moveTo>
                      <a:pt x="18" y="11"/>
                    </a:moveTo>
                    <a:lnTo>
                      <a:pt x="18" y="11"/>
                    </a:lnTo>
                    <a:lnTo>
                      <a:pt x="17" y="11"/>
                    </a:lnTo>
                    <a:lnTo>
                      <a:pt x="2" y="19"/>
                    </a:lnTo>
                    <a:lnTo>
                      <a:pt x="0" y="10"/>
                    </a:lnTo>
                    <a:lnTo>
                      <a:pt x="19" y="0"/>
                    </a:lnTo>
                    <a:lnTo>
                      <a:pt x="29" y="0"/>
                    </a:lnTo>
                    <a:lnTo>
                      <a:pt x="29" y="86"/>
                    </a:lnTo>
                    <a:lnTo>
                      <a:pt x="18" y="86"/>
                    </a:lnTo>
                    <a:lnTo>
                      <a:pt x="18" y="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2" name="Freeform 51"/>
              <p:cNvSpPr>
                <a:spLocks/>
              </p:cNvSpPr>
              <p:nvPr/>
            </p:nvSpPr>
            <p:spPr bwMode="auto">
              <a:xfrm>
                <a:off x="4993" y="653"/>
                <a:ext cx="24" cy="39"/>
              </a:xfrm>
              <a:custGeom>
                <a:avLst/>
                <a:gdLst>
                  <a:gd name="T0" fmla="*/ 52 w 54"/>
                  <a:gd name="T1" fmla="*/ 10 h 88"/>
                  <a:gd name="T2" fmla="*/ 52 w 54"/>
                  <a:gd name="T3" fmla="*/ 10 h 88"/>
                  <a:gd name="T4" fmla="*/ 19 w 54"/>
                  <a:gd name="T5" fmla="*/ 10 h 88"/>
                  <a:gd name="T6" fmla="*/ 16 w 54"/>
                  <a:gd name="T7" fmla="*/ 32 h 88"/>
                  <a:gd name="T8" fmla="*/ 23 w 54"/>
                  <a:gd name="T9" fmla="*/ 31 h 88"/>
                  <a:gd name="T10" fmla="*/ 42 w 54"/>
                  <a:gd name="T11" fmla="*/ 36 h 88"/>
                  <a:gd name="T12" fmla="*/ 54 w 54"/>
                  <a:gd name="T13" fmla="*/ 58 h 88"/>
                  <a:gd name="T14" fmla="*/ 22 w 54"/>
                  <a:gd name="T15" fmla="*/ 88 h 88"/>
                  <a:gd name="T16" fmla="*/ 0 w 54"/>
                  <a:gd name="T17" fmla="*/ 82 h 88"/>
                  <a:gd name="T18" fmla="*/ 3 w 54"/>
                  <a:gd name="T19" fmla="*/ 73 h 88"/>
                  <a:gd name="T20" fmla="*/ 22 w 54"/>
                  <a:gd name="T21" fmla="*/ 78 h 88"/>
                  <a:gd name="T22" fmla="*/ 42 w 54"/>
                  <a:gd name="T23" fmla="*/ 59 h 88"/>
                  <a:gd name="T24" fmla="*/ 17 w 54"/>
                  <a:gd name="T25" fmla="*/ 40 h 88"/>
                  <a:gd name="T26" fmla="*/ 5 w 54"/>
                  <a:gd name="T27" fmla="*/ 41 h 88"/>
                  <a:gd name="T28" fmla="*/ 11 w 54"/>
                  <a:gd name="T29" fmla="*/ 0 h 88"/>
                  <a:gd name="T30" fmla="*/ 52 w 54"/>
                  <a:gd name="T31" fmla="*/ 0 h 88"/>
                  <a:gd name="T32" fmla="*/ 52 w 54"/>
                  <a:gd name="T33"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88">
                    <a:moveTo>
                      <a:pt x="52" y="10"/>
                    </a:moveTo>
                    <a:lnTo>
                      <a:pt x="52" y="10"/>
                    </a:lnTo>
                    <a:lnTo>
                      <a:pt x="19" y="10"/>
                    </a:lnTo>
                    <a:lnTo>
                      <a:pt x="16" y="32"/>
                    </a:lnTo>
                    <a:cubicBezTo>
                      <a:pt x="18" y="31"/>
                      <a:pt x="20" y="31"/>
                      <a:pt x="23" y="31"/>
                    </a:cubicBezTo>
                    <a:cubicBezTo>
                      <a:pt x="30" y="31"/>
                      <a:pt x="36" y="32"/>
                      <a:pt x="42" y="36"/>
                    </a:cubicBezTo>
                    <a:cubicBezTo>
                      <a:pt x="48" y="39"/>
                      <a:pt x="54" y="47"/>
                      <a:pt x="54" y="58"/>
                    </a:cubicBezTo>
                    <a:cubicBezTo>
                      <a:pt x="54" y="75"/>
                      <a:pt x="41" y="88"/>
                      <a:pt x="22" y="88"/>
                    </a:cubicBezTo>
                    <a:cubicBezTo>
                      <a:pt x="12" y="88"/>
                      <a:pt x="5" y="85"/>
                      <a:pt x="0" y="82"/>
                    </a:cubicBezTo>
                    <a:lnTo>
                      <a:pt x="3" y="73"/>
                    </a:lnTo>
                    <a:cubicBezTo>
                      <a:pt x="7" y="76"/>
                      <a:pt x="14" y="78"/>
                      <a:pt x="22" y="78"/>
                    </a:cubicBezTo>
                    <a:cubicBezTo>
                      <a:pt x="33" y="78"/>
                      <a:pt x="42" y="71"/>
                      <a:pt x="42" y="59"/>
                    </a:cubicBezTo>
                    <a:cubicBezTo>
                      <a:pt x="42" y="48"/>
                      <a:pt x="35" y="40"/>
                      <a:pt x="17" y="40"/>
                    </a:cubicBezTo>
                    <a:cubicBezTo>
                      <a:pt x="12" y="40"/>
                      <a:pt x="9" y="40"/>
                      <a:pt x="5" y="41"/>
                    </a:cubicBezTo>
                    <a:lnTo>
                      <a:pt x="11" y="0"/>
                    </a:lnTo>
                    <a:lnTo>
                      <a:pt x="52" y="0"/>
                    </a:lnTo>
                    <a:lnTo>
                      <a:pt x="52"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3" name="Freeform 52"/>
              <p:cNvSpPr>
                <a:spLocks noEditPoints="1"/>
              </p:cNvSpPr>
              <p:nvPr/>
            </p:nvSpPr>
            <p:spPr bwMode="auto">
              <a:xfrm>
                <a:off x="5023" y="652"/>
                <a:ext cx="26" cy="40"/>
              </a:xfrm>
              <a:custGeom>
                <a:avLst/>
                <a:gdLst>
                  <a:gd name="T0" fmla="*/ 29 w 59"/>
                  <a:gd name="T1" fmla="*/ 81 h 90"/>
                  <a:gd name="T2" fmla="*/ 29 w 59"/>
                  <a:gd name="T3" fmla="*/ 81 h 90"/>
                  <a:gd name="T4" fmla="*/ 47 w 59"/>
                  <a:gd name="T5" fmla="*/ 45 h 90"/>
                  <a:gd name="T6" fmla="*/ 29 w 59"/>
                  <a:gd name="T7" fmla="*/ 9 h 90"/>
                  <a:gd name="T8" fmla="*/ 12 w 59"/>
                  <a:gd name="T9" fmla="*/ 45 h 90"/>
                  <a:gd name="T10" fmla="*/ 29 w 59"/>
                  <a:gd name="T11" fmla="*/ 81 h 90"/>
                  <a:gd name="T12" fmla="*/ 29 w 59"/>
                  <a:gd name="T13" fmla="*/ 81 h 90"/>
                  <a:gd name="T14" fmla="*/ 29 w 59"/>
                  <a:gd name="T15" fmla="*/ 90 h 90"/>
                  <a:gd name="T16" fmla="*/ 29 w 59"/>
                  <a:gd name="T17" fmla="*/ 90 h 90"/>
                  <a:gd name="T18" fmla="*/ 0 w 59"/>
                  <a:gd name="T19" fmla="*/ 45 h 90"/>
                  <a:gd name="T20" fmla="*/ 30 w 59"/>
                  <a:gd name="T21" fmla="*/ 0 h 90"/>
                  <a:gd name="T22" fmla="*/ 59 w 59"/>
                  <a:gd name="T23" fmla="*/ 44 h 90"/>
                  <a:gd name="T24" fmla="*/ 29 w 59"/>
                  <a:gd name="T25" fmla="*/ 90 h 90"/>
                  <a:gd name="T26" fmla="*/ 29 w 59"/>
                  <a:gd name="T2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90">
                    <a:moveTo>
                      <a:pt x="29" y="81"/>
                    </a:moveTo>
                    <a:lnTo>
                      <a:pt x="29" y="81"/>
                    </a:lnTo>
                    <a:cubicBezTo>
                      <a:pt x="41" y="81"/>
                      <a:pt x="47" y="67"/>
                      <a:pt x="47" y="45"/>
                    </a:cubicBezTo>
                    <a:cubicBezTo>
                      <a:pt x="47" y="23"/>
                      <a:pt x="41" y="9"/>
                      <a:pt x="29" y="9"/>
                    </a:cubicBezTo>
                    <a:cubicBezTo>
                      <a:pt x="19" y="9"/>
                      <a:pt x="12" y="23"/>
                      <a:pt x="12" y="45"/>
                    </a:cubicBezTo>
                    <a:cubicBezTo>
                      <a:pt x="11" y="67"/>
                      <a:pt x="18" y="81"/>
                      <a:pt x="29" y="81"/>
                    </a:cubicBezTo>
                    <a:lnTo>
                      <a:pt x="29" y="81"/>
                    </a:lnTo>
                    <a:close/>
                    <a:moveTo>
                      <a:pt x="29" y="90"/>
                    </a:moveTo>
                    <a:lnTo>
                      <a:pt x="29" y="90"/>
                    </a:lnTo>
                    <a:cubicBezTo>
                      <a:pt x="12" y="90"/>
                      <a:pt x="0" y="74"/>
                      <a:pt x="0" y="45"/>
                    </a:cubicBezTo>
                    <a:cubicBezTo>
                      <a:pt x="0" y="16"/>
                      <a:pt x="13" y="0"/>
                      <a:pt x="30" y="0"/>
                    </a:cubicBezTo>
                    <a:cubicBezTo>
                      <a:pt x="48" y="0"/>
                      <a:pt x="59" y="16"/>
                      <a:pt x="59" y="44"/>
                    </a:cubicBezTo>
                    <a:cubicBezTo>
                      <a:pt x="59" y="73"/>
                      <a:pt x="48" y="90"/>
                      <a:pt x="29" y="90"/>
                    </a:cubicBezTo>
                    <a:lnTo>
                      <a:pt x="29" y="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4" name="Freeform 53"/>
              <p:cNvSpPr>
                <a:spLocks/>
              </p:cNvSpPr>
              <p:nvPr/>
            </p:nvSpPr>
            <p:spPr bwMode="auto">
              <a:xfrm>
                <a:off x="3299" y="2444"/>
                <a:ext cx="6" cy="41"/>
              </a:xfrm>
              <a:custGeom>
                <a:avLst/>
                <a:gdLst>
                  <a:gd name="T0" fmla="*/ 0 w 13"/>
                  <a:gd name="T1" fmla="*/ 0 h 95"/>
                  <a:gd name="T2" fmla="*/ 0 w 13"/>
                  <a:gd name="T3" fmla="*/ 0 h 95"/>
                  <a:gd name="T4" fmla="*/ 13 w 13"/>
                  <a:gd name="T5" fmla="*/ 0 h 95"/>
                  <a:gd name="T6" fmla="*/ 13 w 13"/>
                  <a:gd name="T7" fmla="*/ 95 h 95"/>
                  <a:gd name="T8" fmla="*/ 0 w 13"/>
                  <a:gd name="T9" fmla="*/ 95 h 95"/>
                  <a:gd name="T10" fmla="*/ 0 w 13"/>
                  <a:gd name="T11" fmla="*/ 0 h 95"/>
                </a:gdLst>
                <a:ahLst/>
                <a:cxnLst>
                  <a:cxn ang="0">
                    <a:pos x="T0" y="T1"/>
                  </a:cxn>
                  <a:cxn ang="0">
                    <a:pos x="T2" y="T3"/>
                  </a:cxn>
                  <a:cxn ang="0">
                    <a:pos x="T4" y="T5"/>
                  </a:cxn>
                  <a:cxn ang="0">
                    <a:pos x="T6" y="T7"/>
                  </a:cxn>
                  <a:cxn ang="0">
                    <a:pos x="T8" y="T9"/>
                  </a:cxn>
                  <a:cxn ang="0">
                    <a:pos x="T10" y="T11"/>
                  </a:cxn>
                </a:cxnLst>
                <a:rect l="0" t="0" r="r" b="b"/>
                <a:pathLst>
                  <a:path w="13" h="95">
                    <a:moveTo>
                      <a:pt x="0" y="0"/>
                    </a:moveTo>
                    <a:lnTo>
                      <a:pt x="0" y="0"/>
                    </a:lnTo>
                    <a:lnTo>
                      <a:pt x="13" y="0"/>
                    </a:lnTo>
                    <a:lnTo>
                      <a:pt x="13" y="95"/>
                    </a:lnTo>
                    <a:lnTo>
                      <a:pt x="0" y="9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5" name="Freeform 54"/>
              <p:cNvSpPr>
                <a:spLocks noEditPoints="1"/>
              </p:cNvSpPr>
              <p:nvPr/>
            </p:nvSpPr>
            <p:spPr bwMode="auto">
              <a:xfrm>
                <a:off x="3314" y="2444"/>
                <a:ext cx="32" cy="41"/>
              </a:xfrm>
              <a:custGeom>
                <a:avLst/>
                <a:gdLst>
                  <a:gd name="T0" fmla="*/ 13 w 71"/>
                  <a:gd name="T1" fmla="*/ 45 h 95"/>
                  <a:gd name="T2" fmla="*/ 13 w 71"/>
                  <a:gd name="T3" fmla="*/ 45 h 95"/>
                  <a:gd name="T4" fmla="*/ 38 w 71"/>
                  <a:gd name="T5" fmla="*/ 45 h 95"/>
                  <a:gd name="T6" fmla="*/ 58 w 71"/>
                  <a:gd name="T7" fmla="*/ 28 h 95"/>
                  <a:gd name="T8" fmla="*/ 38 w 71"/>
                  <a:gd name="T9" fmla="*/ 10 h 95"/>
                  <a:gd name="T10" fmla="*/ 13 w 71"/>
                  <a:gd name="T11" fmla="*/ 10 h 95"/>
                  <a:gd name="T12" fmla="*/ 13 w 71"/>
                  <a:gd name="T13" fmla="*/ 45 h 95"/>
                  <a:gd name="T14" fmla="*/ 0 w 71"/>
                  <a:gd name="T15" fmla="*/ 0 h 95"/>
                  <a:gd name="T16" fmla="*/ 0 w 71"/>
                  <a:gd name="T17" fmla="*/ 0 h 95"/>
                  <a:gd name="T18" fmla="*/ 42 w 71"/>
                  <a:gd name="T19" fmla="*/ 0 h 95"/>
                  <a:gd name="T20" fmla="*/ 71 w 71"/>
                  <a:gd name="T21" fmla="*/ 28 h 95"/>
                  <a:gd name="T22" fmla="*/ 42 w 71"/>
                  <a:gd name="T23" fmla="*/ 56 h 95"/>
                  <a:gd name="T24" fmla="*/ 13 w 71"/>
                  <a:gd name="T25" fmla="*/ 56 h 95"/>
                  <a:gd name="T26" fmla="*/ 13 w 71"/>
                  <a:gd name="T27" fmla="*/ 95 h 95"/>
                  <a:gd name="T28" fmla="*/ 0 w 71"/>
                  <a:gd name="T29" fmla="*/ 95 h 95"/>
                  <a:gd name="T30" fmla="*/ 0 w 71"/>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95">
                    <a:moveTo>
                      <a:pt x="13" y="45"/>
                    </a:moveTo>
                    <a:lnTo>
                      <a:pt x="13" y="45"/>
                    </a:lnTo>
                    <a:lnTo>
                      <a:pt x="38" y="45"/>
                    </a:lnTo>
                    <a:cubicBezTo>
                      <a:pt x="52" y="45"/>
                      <a:pt x="58" y="39"/>
                      <a:pt x="58" y="28"/>
                    </a:cubicBezTo>
                    <a:cubicBezTo>
                      <a:pt x="58" y="16"/>
                      <a:pt x="52" y="10"/>
                      <a:pt x="38" y="10"/>
                    </a:cubicBezTo>
                    <a:lnTo>
                      <a:pt x="13" y="10"/>
                    </a:lnTo>
                    <a:lnTo>
                      <a:pt x="13" y="45"/>
                    </a:lnTo>
                    <a:close/>
                    <a:moveTo>
                      <a:pt x="0" y="0"/>
                    </a:moveTo>
                    <a:lnTo>
                      <a:pt x="0" y="0"/>
                    </a:lnTo>
                    <a:lnTo>
                      <a:pt x="42" y="0"/>
                    </a:lnTo>
                    <a:cubicBezTo>
                      <a:pt x="61" y="0"/>
                      <a:pt x="71" y="10"/>
                      <a:pt x="71" y="28"/>
                    </a:cubicBezTo>
                    <a:cubicBezTo>
                      <a:pt x="71" y="45"/>
                      <a:pt x="61" y="56"/>
                      <a:pt x="42" y="56"/>
                    </a:cubicBezTo>
                    <a:lnTo>
                      <a:pt x="13" y="56"/>
                    </a:lnTo>
                    <a:lnTo>
                      <a:pt x="13" y="95"/>
                    </a:lnTo>
                    <a:lnTo>
                      <a:pt x="0" y="9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6" name="Freeform 55"/>
              <p:cNvSpPr>
                <a:spLocks noEditPoints="1"/>
              </p:cNvSpPr>
              <p:nvPr/>
            </p:nvSpPr>
            <p:spPr bwMode="auto">
              <a:xfrm>
                <a:off x="3353" y="2444"/>
                <a:ext cx="33" cy="41"/>
              </a:xfrm>
              <a:custGeom>
                <a:avLst/>
                <a:gdLst>
                  <a:gd name="T0" fmla="*/ 39 w 77"/>
                  <a:gd name="T1" fmla="*/ 43 h 95"/>
                  <a:gd name="T2" fmla="*/ 39 w 77"/>
                  <a:gd name="T3" fmla="*/ 43 h 95"/>
                  <a:gd name="T4" fmla="*/ 61 w 77"/>
                  <a:gd name="T5" fmla="*/ 26 h 95"/>
                  <a:gd name="T6" fmla="*/ 44 w 77"/>
                  <a:gd name="T7" fmla="*/ 10 h 95"/>
                  <a:gd name="T8" fmla="*/ 12 w 77"/>
                  <a:gd name="T9" fmla="*/ 10 h 95"/>
                  <a:gd name="T10" fmla="*/ 12 w 77"/>
                  <a:gd name="T11" fmla="*/ 43 h 95"/>
                  <a:gd name="T12" fmla="*/ 39 w 77"/>
                  <a:gd name="T13" fmla="*/ 43 h 95"/>
                  <a:gd name="T14" fmla="*/ 0 w 77"/>
                  <a:gd name="T15" fmla="*/ 0 h 95"/>
                  <a:gd name="T16" fmla="*/ 0 w 77"/>
                  <a:gd name="T17" fmla="*/ 0 h 95"/>
                  <a:gd name="T18" fmla="*/ 44 w 77"/>
                  <a:gd name="T19" fmla="*/ 0 h 95"/>
                  <a:gd name="T20" fmla="*/ 73 w 77"/>
                  <a:gd name="T21" fmla="*/ 24 h 95"/>
                  <a:gd name="T22" fmla="*/ 57 w 77"/>
                  <a:gd name="T23" fmla="*/ 49 h 95"/>
                  <a:gd name="T24" fmla="*/ 57 w 77"/>
                  <a:gd name="T25" fmla="*/ 49 h 95"/>
                  <a:gd name="T26" fmla="*/ 71 w 77"/>
                  <a:gd name="T27" fmla="*/ 68 h 95"/>
                  <a:gd name="T28" fmla="*/ 77 w 77"/>
                  <a:gd name="T29" fmla="*/ 95 h 95"/>
                  <a:gd name="T30" fmla="*/ 62 w 77"/>
                  <a:gd name="T31" fmla="*/ 95 h 95"/>
                  <a:gd name="T32" fmla="*/ 59 w 77"/>
                  <a:gd name="T33" fmla="*/ 71 h 95"/>
                  <a:gd name="T34" fmla="*/ 43 w 77"/>
                  <a:gd name="T35" fmla="*/ 54 h 95"/>
                  <a:gd name="T36" fmla="*/ 12 w 77"/>
                  <a:gd name="T37" fmla="*/ 54 h 95"/>
                  <a:gd name="T38" fmla="*/ 12 w 77"/>
                  <a:gd name="T39" fmla="*/ 95 h 95"/>
                  <a:gd name="T40" fmla="*/ 0 w 77"/>
                  <a:gd name="T41" fmla="*/ 95 h 95"/>
                  <a:gd name="T42" fmla="*/ 0 w 77"/>
                  <a:gd name="T4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95">
                    <a:moveTo>
                      <a:pt x="39" y="43"/>
                    </a:moveTo>
                    <a:lnTo>
                      <a:pt x="39" y="43"/>
                    </a:lnTo>
                    <a:cubicBezTo>
                      <a:pt x="50" y="43"/>
                      <a:pt x="61" y="40"/>
                      <a:pt x="61" y="26"/>
                    </a:cubicBezTo>
                    <a:cubicBezTo>
                      <a:pt x="61" y="17"/>
                      <a:pt x="55" y="10"/>
                      <a:pt x="44" y="10"/>
                    </a:cubicBezTo>
                    <a:lnTo>
                      <a:pt x="12" y="10"/>
                    </a:lnTo>
                    <a:lnTo>
                      <a:pt x="12" y="43"/>
                    </a:lnTo>
                    <a:lnTo>
                      <a:pt x="39" y="43"/>
                    </a:lnTo>
                    <a:close/>
                    <a:moveTo>
                      <a:pt x="0" y="0"/>
                    </a:moveTo>
                    <a:lnTo>
                      <a:pt x="0" y="0"/>
                    </a:lnTo>
                    <a:lnTo>
                      <a:pt x="44" y="0"/>
                    </a:lnTo>
                    <a:cubicBezTo>
                      <a:pt x="62" y="0"/>
                      <a:pt x="73" y="9"/>
                      <a:pt x="73" y="24"/>
                    </a:cubicBezTo>
                    <a:cubicBezTo>
                      <a:pt x="73" y="36"/>
                      <a:pt x="68" y="45"/>
                      <a:pt x="57" y="49"/>
                    </a:cubicBezTo>
                    <a:lnTo>
                      <a:pt x="57" y="49"/>
                    </a:lnTo>
                    <a:cubicBezTo>
                      <a:pt x="68" y="51"/>
                      <a:pt x="70" y="59"/>
                      <a:pt x="71" y="68"/>
                    </a:cubicBezTo>
                    <a:cubicBezTo>
                      <a:pt x="72" y="78"/>
                      <a:pt x="71" y="88"/>
                      <a:pt x="77" y="95"/>
                    </a:cubicBezTo>
                    <a:lnTo>
                      <a:pt x="62" y="95"/>
                    </a:lnTo>
                    <a:cubicBezTo>
                      <a:pt x="59" y="91"/>
                      <a:pt x="61" y="81"/>
                      <a:pt x="59" y="71"/>
                    </a:cubicBezTo>
                    <a:cubicBezTo>
                      <a:pt x="58" y="62"/>
                      <a:pt x="55" y="54"/>
                      <a:pt x="43" y="54"/>
                    </a:cubicBezTo>
                    <a:lnTo>
                      <a:pt x="12" y="54"/>
                    </a:lnTo>
                    <a:lnTo>
                      <a:pt x="12" y="95"/>
                    </a:lnTo>
                    <a:lnTo>
                      <a:pt x="0" y="9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7" name="Freeform 56"/>
              <p:cNvSpPr>
                <a:spLocks/>
              </p:cNvSpPr>
              <p:nvPr/>
            </p:nvSpPr>
            <p:spPr bwMode="auto">
              <a:xfrm>
                <a:off x="3390" y="2442"/>
                <a:ext cx="34" cy="44"/>
              </a:xfrm>
              <a:custGeom>
                <a:avLst/>
                <a:gdLst>
                  <a:gd name="T0" fmla="*/ 61 w 77"/>
                  <a:gd name="T1" fmla="*/ 30 h 100"/>
                  <a:gd name="T2" fmla="*/ 61 w 77"/>
                  <a:gd name="T3" fmla="*/ 30 h 100"/>
                  <a:gd name="T4" fmla="*/ 37 w 77"/>
                  <a:gd name="T5" fmla="*/ 11 h 100"/>
                  <a:gd name="T6" fmla="*/ 16 w 77"/>
                  <a:gd name="T7" fmla="*/ 27 h 100"/>
                  <a:gd name="T8" fmla="*/ 46 w 77"/>
                  <a:gd name="T9" fmla="*/ 44 h 100"/>
                  <a:gd name="T10" fmla="*/ 77 w 77"/>
                  <a:gd name="T11" fmla="*/ 72 h 100"/>
                  <a:gd name="T12" fmla="*/ 40 w 77"/>
                  <a:gd name="T13" fmla="*/ 100 h 100"/>
                  <a:gd name="T14" fmla="*/ 0 w 77"/>
                  <a:gd name="T15" fmla="*/ 66 h 100"/>
                  <a:gd name="T16" fmla="*/ 12 w 77"/>
                  <a:gd name="T17" fmla="*/ 66 h 100"/>
                  <a:gd name="T18" fmla="*/ 40 w 77"/>
                  <a:gd name="T19" fmla="*/ 89 h 100"/>
                  <a:gd name="T20" fmla="*/ 64 w 77"/>
                  <a:gd name="T21" fmla="*/ 72 h 100"/>
                  <a:gd name="T22" fmla="*/ 34 w 77"/>
                  <a:gd name="T23" fmla="*/ 53 h 100"/>
                  <a:gd name="T24" fmla="*/ 3 w 77"/>
                  <a:gd name="T25" fmla="*/ 28 h 100"/>
                  <a:gd name="T26" fmla="*/ 38 w 77"/>
                  <a:gd name="T27" fmla="*/ 0 h 100"/>
                  <a:gd name="T28" fmla="*/ 73 w 77"/>
                  <a:gd name="T29" fmla="*/ 30 h 100"/>
                  <a:gd name="T30" fmla="*/ 61 w 77"/>
                  <a:gd name="T31" fmla="*/ 3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100">
                    <a:moveTo>
                      <a:pt x="61" y="30"/>
                    </a:moveTo>
                    <a:lnTo>
                      <a:pt x="61" y="30"/>
                    </a:lnTo>
                    <a:cubicBezTo>
                      <a:pt x="59" y="17"/>
                      <a:pt x="50" y="11"/>
                      <a:pt x="37" y="11"/>
                    </a:cubicBezTo>
                    <a:cubicBezTo>
                      <a:pt x="27" y="11"/>
                      <a:pt x="16" y="15"/>
                      <a:pt x="16" y="27"/>
                    </a:cubicBezTo>
                    <a:cubicBezTo>
                      <a:pt x="16" y="39"/>
                      <a:pt x="31" y="41"/>
                      <a:pt x="46" y="44"/>
                    </a:cubicBezTo>
                    <a:cubicBezTo>
                      <a:pt x="62" y="48"/>
                      <a:pt x="77" y="53"/>
                      <a:pt x="77" y="72"/>
                    </a:cubicBezTo>
                    <a:cubicBezTo>
                      <a:pt x="77" y="92"/>
                      <a:pt x="57" y="100"/>
                      <a:pt x="40" y="100"/>
                    </a:cubicBezTo>
                    <a:cubicBezTo>
                      <a:pt x="18" y="100"/>
                      <a:pt x="0" y="90"/>
                      <a:pt x="0" y="66"/>
                    </a:cubicBezTo>
                    <a:lnTo>
                      <a:pt x="12" y="66"/>
                    </a:lnTo>
                    <a:cubicBezTo>
                      <a:pt x="12" y="82"/>
                      <a:pt x="26" y="89"/>
                      <a:pt x="40" y="89"/>
                    </a:cubicBezTo>
                    <a:cubicBezTo>
                      <a:pt x="52" y="89"/>
                      <a:pt x="64" y="86"/>
                      <a:pt x="64" y="72"/>
                    </a:cubicBezTo>
                    <a:cubicBezTo>
                      <a:pt x="64" y="59"/>
                      <a:pt x="49" y="57"/>
                      <a:pt x="34" y="53"/>
                    </a:cubicBezTo>
                    <a:cubicBezTo>
                      <a:pt x="19" y="50"/>
                      <a:pt x="3" y="46"/>
                      <a:pt x="3" y="28"/>
                    </a:cubicBezTo>
                    <a:cubicBezTo>
                      <a:pt x="3" y="9"/>
                      <a:pt x="20" y="0"/>
                      <a:pt x="38" y="0"/>
                    </a:cubicBezTo>
                    <a:cubicBezTo>
                      <a:pt x="57" y="0"/>
                      <a:pt x="72" y="9"/>
                      <a:pt x="73" y="30"/>
                    </a:cubicBezTo>
                    <a:lnTo>
                      <a:pt x="61" y="3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8" name="Freeform 57"/>
              <p:cNvSpPr>
                <a:spLocks/>
              </p:cNvSpPr>
              <p:nvPr/>
            </p:nvSpPr>
            <p:spPr bwMode="auto">
              <a:xfrm>
                <a:off x="3429" y="2467"/>
                <a:ext cx="17" cy="4"/>
              </a:xfrm>
              <a:custGeom>
                <a:avLst/>
                <a:gdLst>
                  <a:gd name="T0" fmla="*/ 0 w 39"/>
                  <a:gd name="T1" fmla="*/ 0 h 11"/>
                  <a:gd name="T2" fmla="*/ 0 w 39"/>
                  <a:gd name="T3" fmla="*/ 0 h 11"/>
                  <a:gd name="T4" fmla="*/ 39 w 39"/>
                  <a:gd name="T5" fmla="*/ 0 h 11"/>
                  <a:gd name="T6" fmla="*/ 39 w 39"/>
                  <a:gd name="T7" fmla="*/ 11 h 11"/>
                  <a:gd name="T8" fmla="*/ 0 w 39"/>
                  <a:gd name="T9" fmla="*/ 11 h 11"/>
                  <a:gd name="T10" fmla="*/ 0 w 39"/>
                  <a:gd name="T11" fmla="*/ 0 h 11"/>
                </a:gdLst>
                <a:ahLst/>
                <a:cxnLst>
                  <a:cxn ang="0">
                    <a:pos x="T0" y="T1"/>
                  </a:cxn>
                  <a:cxn ang="0">
                    <a:pos x="T2" y="T3"/>
                  </a:cxn>
                  <a:cxn ang="0">
                    <a:pos x="T4" y="T5"/>
                  </a:cxn>
                  <a:cxn ang="0">
                    <a:pos x="T6" y="T7"/>
                  </a:cxn>
                  <a:cxn ang="0">
                    <a:pos x="T8" y="T9"/>
                  </a:cxn>
                  <a:cxn ang="0">
                    <a:pos x="T10" y="T11"/>
                  </a:cxn>
                </a:cxnLst>
                <a:rect l="0" t="0" r="r" b="b"/>
                <a:pathLst>
                  <a:path w="39" h="11">
                    <a:moveTo>
                      <a:pt x="0" y="0"/>
                    </a:moveTo>
                    <a:lnTo>
                      <a:pt x="0" y="0"/>
                    </a:lnTo>
                    <a:lnTo>
                      <a:pt x="39" y="0"/>
                    </a:lnTo>
                    <a:lnTo>
                      <a:pt x="3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9" name="Freeform 58"/>
              <p:cNvSpPr>
                <a:spLocks/>
              </p:cNvSpPr>
              <p:nvPr/>
            </p:nvSpPr>
            <p:spPr bwMode="auto">
              <a:xfrm>
                <a:off x="3452" y="2445"/>
                <a:ext cx="27" cy="40"/>
              </a:xfrm>
              <a:custGeom>
                <a:avLst/>
                <a:gdLst>
                  <a:gd name="T0" fmla="*/ 62 w 62"/>
                  <a:gd name="T1" fmla="*/ 10 h 93"/>
                  <a:gd name="T2" fmla="*/ 62 w 62"/>
                  <a:gd name="T3" fmla="*/ 10 h 93"/>
                  <a:gd name="T4" fmla="*/ 25 w 62"/>
                  <a:gd name="T5" fmla="*/ 93 h 93"/>
                  <a:gd name="T6" fmla="*/ 13 w 62"/>
                  <a:gd name="T7" fmla="*/ 93 h 93"/>
                  <a:gd name="T8" fmla="*/ 50 w 62"/>
                  <a:gd name="T9" fmla="*/ 10 h 93"/>
                  <a:gd name="T10" fmla="*/ 0 w 62"/>
                  <a:gd name="T11" fmla="*/ 10 h 93"/>
                  <a:gd name="T12" fmla="*/ 0 w 62"/>
                  <a:gd name="T13" fmla="*/ 0 h 93"/>
                  <a:gd name="T14" fmla="*/ 62 w 62"/>
                  <a:gd name="T15" fmla="*/ 0 h 93"/>
                  <a:gd name="T16" fmla="*/ 62 w 62"/>
                  <a:gd name="T17"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93">
                    <a:moveTo>
                      <a:pt x="62" y="10"/>
                    </a:moveTo>
                    <a:lnTo>
                      <a:pt x="62" y="10"/>
                    </a:lnTo>
                    <a:cubicBezTo>
                      <a:pt x="42" y="28"/>
                      <a:pt x="27" y="63"/>
                      <a:pt x="25" y="93"/>
                    </a:cubicBezTo>
                    <a:lnTo>
                      <a:pt x="13" y="93"/>
                    </a:lnTo>
                    <a:cubicBezTo>
                      <a:pt x="15" y="61"/>
                      <a:pt x="30" y="31"/>
                      <a:pt x="50" y="10"/>
                    </a:cubicBezTo>
                    <a:lnTo>
                      <a:pt x="0" y="10"/>
                    </a:lnTo>
                    <a:lnTo>
                      <a:pt x="0" y="0"/>
                    </a:lnTo>
                    <a:lnTo>
                      <a:pt x="62" y="0"/>
                    </a:lnTo>
                    <a:lnTo>
                      <a:pt x="62"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0" name="Freeform 59"/>
              <p:cNvSpPr>
                <a:spLocks/>
              </p:cNvSpPr>
              <p:nvPr/>
            </p:nvSpPr>
            <p:spPr bwMode="auto">
              <a:xfrm>
                <a:off x="4482" y="2202"/>
                <a:ext cx="42" cy="42"/>
              </a:xfrm>
              <a:custGeom>
                <a:avLst/>
                <a:gdLst>
                  <a:gd name="T0" fmla="*/ 0 w 95"/>
                  <a:gd name="T1" fmla="*/ 0 h 95"/>
                  <a:gd name="T2" fmla="*/ 0 w 95"/>
                  <a:gd name="T3" fmla="*/ 0 h 95"/>
                  <a:gd name="T4" fmla="*/ 17 w 95"/>
                  <a:gd name="T5" fmla="*/ 0 h 95"/>
                  <a:gd name="T6" fmla="*/ 47 w 95"/>
                  <a:gd name="T7" fmla="*/ 80 h 95"/>
                  <a:gd name="T8" fmla="*/ 77 w 95"/>
                  <a:gd name="T9" fmla="*/ 0 h 95"/>
                  <a:gd name="T10" fmla="*/ 95 w 95"/>
                  <a:gd name="T11" fmla="*/ 0 h 95"/>
                  <a:gd name="T12" fmla="*/ 95 w 95"/>
                  <a:gd name="T13" fmla="*/ 95 h 95"/>
                  <a:gd name="T14" fmla="*/ 83 w 95"/>
                  <a:gd name="T15" fmla="*/ 95 h 95"/>
                  <a:gd name="T16" fmla="*/ 83 w 95"/>
                  <a:gd name="T17" fmla="*/ 16 h 95"/>
                  <a:gd name="T18" fmla="*/ 83 w 95"/>
                  <a:gd name="T19" fmla="*/ 16 h 95"/>
                  <a:gd name="T20" fmla="*/ 53 w 95"/>
                  <a:gd name="T21" fmla="*/ 95 h 95"/>
                  <a:gd name="T22" fmla="*/ 42 w 95"/>
                  <a:gd name="T23" fmla="*/ 95 h 95"/>
                  <a:gd name="T24" fmla="*/ 12 w 95"/>
                  <a:gd name="T25" fmla="*/ 16 h 95"/>
                  <a:gd name="T26" fmla="*/ 12 w 95"/>
                  <a:gd name="T27" fmla="*/ 16 h 95"/>
                  <a:gd name="T28" fmla="*/ 12 w 95"/>
                  <a:gd name="T29" fmla="*/ 95 h 95"/>
                  <a:gd name="T30" fmla="*/ 0 w 95"/>
                  <a:gd name="T31" fmla="*/ 95 h 95"/>
                  <a:gd name="T32" fmla="*/ 0 w 95"/>
                  <a:gd name="T3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0" y="0"/>
                    </a:moveTo>
                    <a:lnTo>
                      <a:pt x="0" y="0"/>
                    </a:lnTo>
                    <a:lnTo>
                      <a:pt x="17" y="0"/>
                    </a:lnTo>
                    <a:lnTo>
                      <a:pt x="47" y="80"/>
                    </a:lnTo>
                    <a:lnTo>
                      <a:pt x="77" y="0"/>
                    </a:lnTo>
                    <a:lnTo>
                      <a:pt x="95" y="0"/>
                    </a:lnTo>
                    <a:lnTo>
                      <a:pt x="95" y="95"/>
                    </a:lnTo>
                    <a:lnTo>
                      <a:pt x="83" y="95"/>
                    </a:lnTo>
                    <a:lnTo>
                      <a:pt x="83" y="16"/>
                    </a:lnTo>
                    <a:lnTo>
                      <a:pt x="83" y="16"/>
                    </a:lnTo>
                    <a:lnTo>
                      <a:pt x="53" y="95"/>
                    </a:lnTo>
                    <a:lnTo>
                      <a:pt x="42" y="95"/>
                    </a:lnTo>
                    <a:lnTo>
                      <a:pt x="12" y="16"/>
                    </a:lnTo>
                    <a:lnTo>
                      <a:pt x="12" y="16"/>
                    </a:lnTo>
                    <a:lnTo>
                      <a:pt x="12" y="95"/>
                    </a:lnTo>
                    <a:lnTo>
                      <a:pt x="0" y="9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1" name="Freeform 60"/>
              <p:cNvSpPr>
                <a:spLocks noEditPoints="1"/>
              </p:cNvSpPr>
              <p:nvPr/>
            </p:nvSpPr>
            <p:spPr bwMode="auto">
              <a:xfrm>
                <a:off x="4531" y="2213"/>
                <a:ext cx="29" cy="32"/>
              </a:xfrm>
              <a:custGeom>
                <a:avLst/>
                <a:gdLst>
                  <a:gd name="T0" fmla="*/ 34 w 67"/>
                  <a:gd name="T1" fmla="*/ 63 h 73"/>
                  <a:gd name="T2" fmla="*/ 34 w 67"/>
                  <a:gd name="T3" fmla="*/ 63 h 73"/>
                  <a:gd name="T4" fmla="*/ 55 w 67"/>
                  <a:gd name="T5" fmla="*/ 37 h 73"/>
                  <a:gd name="T6" fmla="*/ 34 w 67"/>
                  <a:gd name="T7" fmla="*/ 10 h 73"/>
                  <a:gd name="T8" fmla="*/ 12 w 67"/>
                  <a:gd name="T9" fmla="*/ 37 h 73"/>
                  <a:gd name="T10" fmla="*/ 34 w 67"/>
                  <a:gd name="T11" fmla="*/ 63 h 73"/>
                  <a:gd name="T12" fmla="*/ 34 w 67"/>
                  <a:gd name="T13" fmla="*/ 0 h 73"/>
                  <a:gd name="T14" fmla="*/ 34 w 67"/>
                  <a:gd name="T15" fmla="*/ 0 h 73"/>
                  <a:gd name="T16" fmla="*/ 67 w 67"/>
                  <a:gd name="T17" fmla="*/ 37 h 73"/>
                  <a:gd name="T18" fmla="*/ 34 w 67"/>
                  <a:gd name="T19" fmla="*/ 73 h 73"/>
                  <a:gd name="T20" fmla="*/ 0 w 67"/>
                  <a:gd name="T21" fmla="*/ 37 h 73"/>
                  <a:gd name="T22" fmla="*/ 34 w 67"/>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3">
                    <a:moveTo>
                      <a:pt x="34" y="63"/>
                    </a:moveTo>
                    <a:lnTo>
                      <a:pt x="34" y="63"/>
                    </a:lnTo>
                    <a:cubicBezTo>
                      <a:pt x="46" y="63"/>
                      <a:pt x="55" y="53"/>
                      <a:pt x="55" y="37"/>
                    </a:cubicBezTo>
                    <a:cubicBezTo>
                      <a:pt x="55" y="20"/>
                      <a:pt x="46" y="10"/>
                      <a:pt x="34" y="10"/>
                    </a:cubicBezTo>
                    <a:cubicBezTo>
                      <a:pt x="22" y="10"/>
                      <a:pt x="12" y="20"/>
                      <a:pt x="12" y="37"/>
                    </a:cubicBezTo>
                    <a:cubicBezTo>
                      <a:pt x="12" y="53"/>
                      <a:pt x="22" y="63"/>
                      <a:pt x="34" y="63"/>
                    </a:cubicBezTo>
                    <a:close/>
                    <a:moveTo>
                      <a:pt x="34" y="0"/>
                    </a:moveTo>
                    <a:lnTo>
                      <a:pt x="34" y="0"/>
                    </a:lnTo>
                    <a:cubicBezTo>
                      <a:pt x="56" y="0"/>
                      <a:pt x="67" y="16"/>
                      <a:pt x="67" y="37"/>
                    </a:cubicBezTo>
                    <a:cubicBezTo>
                      <a:pt x="67" y="57"/>
                      <a:pt x="56" y="73"/>
                      <a:pt x="34" y="73"/>
                    </a:cubicBezTo>
                    <a:cubicBezTo>
                      <a:pt x="12" y="73"/>
                      <a:pt x="0" y="57"/>
                      <a:pt x="0" y="37"/>
                    </a:cubicBezTo>
                    <a:cubicBezTo>
                      <a:pt x="0" y="16"/>
                      <a:pt x="12" y="0"/>
                      <a:pt x="3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 name="Freeform 61"/>
              <p:cNvSpPr>
                <a:spLocks/>
              </p:cNvSpPr>
              <p:nvPr/>
            </p:nvSpPr>
            <p:spPr bwMode="auto">
              <a:xfrm>
                <a:off x="4567" y="2213"/>
                <a:ext cx="25" cy="31"/>
              </a:xfrm>
              <a:custGeom>
                <a:avLst/>
                <a:gdLst>
                  <a:gd name="T0" fmla="*/ 0 w 57"/>
                  <a:gd name="T1" fmla="*/ 2 h 71"/>
                  <a:gd name="T2" fmla="*/ 0 w 57"/>
                  <a:gd name="T3" fmla="*/ 2 h 71"/>
                  <a:gd name="T4" fmla="*/ 10 w 57"/>
                  <a:gd name="T5" fmla="*/ 2 h 71"/>
                  <a:gd name="T6" fmla="*/ 10 w 57"/>
                  <a:gd name="T7" fmla="*/ 13 h 71"/>
                  <a:gd name="T8" fmla="*/ 11 w 57"/>
                  <a:gd name="T9" fmla="*/ 13 h 71"/>
                  <a:gd name="T10" fmla="*/ 33 w 57"/>
                  <a:gd name="T11" fmla="*/ 0 h 71"/>
                  <a:gd name="T12" fmla="*/ 57 w 57"/>
                  <a:gd name="T13" fmla="*/ 26 h 71"/>
                  <a:gd name="T14" fmla="*/ 57 w 57"/>
                  <a:gd name="T15" fmla="*/ 71 h 71"/>
                  <a:gd name="T16" fmla="*/ 45 w 57"/>
                  <a:gd name="T17" fmla="*/ 71 h 71"/>
                  <a:gd name="T18" fmla="*/ 45 w 57"/>
                  <a:gd name="T19" fmla="*/ 24 h 71"/>
                  <a:gd name="T20" fmla="*/ 31 w 57"/>
                  <a:gd name="T21" fmla="*/ 10 h 71"/>
                  <a:gd name="T22" fmla="*/ 11 w 57"/>
                  <a:gd name="T23" fmla="*/ 32 h 71"/>
                  <a:gd name="T24" fmla="*/ 11 w 57"/>
                  <a:gd name="T25" fmla="*/ 71 h 71"/>
                  <a:gd name="T26" fmla="*/ 0 w 57"/>
                  <a:gd name="T27" fmla="*/ 71 h 71"/>
                  <a:gd name="T28" fmla="*/ 0 w 57"/>
                  <a:gd name="T29"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1">
                    <a:moveTo>
                      <a:pt x="0" y="2"/>
                    </a:moveTo>
                    <a:lnTo>
                      <a:pt x="0" y="2"/>
                    </a:lnTo>
                    <a:lnTo>
                      <a:pt x="10" y="2"/>
                    </a:lnTo>
                    <a:lnTo>
                      <a:pt x="10" y="13"/>
                    </a:lnTo>
                    <a:lnTo>
                      <a:pt x="11" y="13"/>
                    </a:lnTo>
                    <a:cubicBezTo>
                      <a:pt x="15" y="4"/>
                      <a:pt x="23" y="0"/>
                      <a:pt x="33" y="0"/>
                    </a:cubicBezTo>
                    <a:cubicBezTo>
                      <a:pt x="51" y="0"/>
                      <a:pt x="57" y="11"/>
                      <a:pt x="57" y="26"/>
                    </a:cubicBezTo>
                    <a:lnTo>
                      <a:pt x="57" y="71"/>
                    </a:lnTo>
                    <a:lnTo>
                      <a:pt x="45" y="71"/>
                    </a:lnTo>
                    <a:lnTo>
                      <a:pt x="45" y="24"/>
                    </a:lnTo>
                    <a:cubicBezTo>
                      <a:pt x="45" y="16"/>
                      <a:pt x="40" y="10"/>
                      <a:pt x="31" y="10"/>
                    </a:cubicBezTo>
                    <a:cubicBezTo>
                      <a:pt x="18" y="10"/>
                      <a:pt x="11" y="20"/>
                      <a:pt x="11" y="32"/>
                    </a:cubicBezTo>
                    <a:lnTo>
                      <a:pt x="11" y="71"/>
                    </a:lnTo>
                    <a:lnTo>
                      <a:pt x="0" y="71"/>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3" name="Freeform 62"/>
              <p:cNvSpPr>
                <a:spLocks noEditPoints="1"/>
              </p:cNvSpPr>
              <p:nvPr/>
            </p:nvSpPr>
            <p:spPr bwMode="auto">
              <a:xfrm>
                <a:off x="4599" y="2202"/>
                <a:ext cx="5" cy="42"/>
              </a:xfrm>
              <a:custGeom>
                <a:avLst/>
                <a:gdLst>
                  <a:gd name="T0" fmla="*/ 0 w 12"/>
                  <a:gd name="T1" fmla="*/ 26 h 95"/>
                  <a:gd name="T2" fmla="*/ 0 w 12"/>
                  <a:gd name="T3" fmla="*/ 26 h 95"/>
                  <a:gd name="T4" fmla="*/ 12 w 12"/>
                  <a:gd name="T5" fmla="*/ 26 h 95"/>
                  <a:gd name="T6" fmla="*/ 12 w 12"/>
                  <a:gd name="T7" fmla="*/ 95 h 95"/>
                  <a:gd name="T8" fmla="*/ 0 w 12"/>
                  <a:gd name="T9" fmla="*/ 95 h 95"/>
                  <a:gd name="T10" fmla="*/ 0 w 12"/>
                  <a:gd name="T11" fmla="*/ 26 h 95"/>
                  <a:gd name="T12" fmla="*/ 12 w 12"/>
                  <a:gd name="T13" fmla="*/ 14 h 95"/>
                  <a:gd name="T14" fmla="*/ 12 w 12"/>
                  <a:gd name="T15" fmla="*/ 14 h 95"/>
                  <a:gd name="T16" fmla="*/ 0 w 12"/>
                  <a:gd name="T17" fmla="*/ 14 h 95"/>
                  <a:gd name="T18" fmla="*/ 0 w 12"/>
                  <a:gd name="T19" fmla="*/ 0 h 95"/>
                  <a:gd name="T20" fmla="*/ 12 w 12"/>
                  <a:gd name="T21" fmla="*/ 0 h 95"/>
                  <a:gd name="T22" fmla="*/ 12 w 12"/>
                  <a:gd name="T23"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95">
                    <a:moveTo>
                      <a:pt x="0" y="26"/>
                    </a:moveTo>
                    <a:lnTo>
                      <a:pt x="0" y="26"/>
                    </a:lnTo>
                    <a:lnTo>
                      <a:pt x="12" y="26"/>
                    </a:lnTo>
                    <a:lnTo>
                      <a:pt x="12" y="95"/>
                    </a:lnTo>
                    <a:lnTo>
                      <a:pt x="0" y="95"/>
                    </a:lnTo>
                    <a:lnTo>
                      <a:pt x="0" y="26"/>
                    </a:lnTo>
                    <a:close/>
                    <a:moveTo>
                      <a:pt x="12" y="14"/>
                    </a:moveTo>
                    <a:lnTo>
                      <a:pt x="12" y="14"/>
                    </a:lnTo>
                    <a:lnTo>
                      <a:pt x="0" y="14"/>
                    </a:lnTo>
                    <a:lnTo>
                      <a:pt x="0" y="0"/>
                    </a:lnTo>
                    <a:lnTo>
                      <a:pt x="12" y="0"/>
                    </a:lnTo>
                    <a:lnTo>
                      <a:pt x="12"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4" name="Freeform 63"/>
              <p:cNvSpPr>
                <a:spLocks/>
              </p:cNvSpPr>
              <p:nvPr/>
            </p:nvSpPr>
            <p:spPr bwMode="auto">
              <a:xfrm>
                <a:off x="4609" y="2204"/>
                <a:ext cx="16" cy="40"/>
              </a:xfrm>
              <a:custGeom>
                <a:avLst/>
                <a:gdLst>
                  <a:gd name="T0" fmla="*/ 23 w 37"/>
                  <a:gd name="T1" fmla="*/ 21 h 90"/>
                  <a:gd name="T2" fmla="*/ 23 w 37"/>
                  <a:gd name="T3" fmla="*/ 21 h 90"/>
                  <a:gd name="T4" fmla="*/ 37 w 37"/>
                  <a:gd name="T5" fmla="*/ 21 h 90"/>
                  <a:gd name="T6" fmla="*/ 37 w 37"/>
                  <a:gd name="T7" fmla="*/ 31 h 90"/>
                  <a:gd name="T8" fmla="*/ 23 w 37"/>
                  <a:gd name="T9" fmla="*/ 31 h 90"/>
                  <a:gd name="T10" fmla="*/ 23 w 37"/>
                  <a:gd name="T11" fmla="*/ 74 h 90"/>
                  <a:gd name="T12" fmla="*/ 32 w 37"/>
                  <a:gd name="T13" fmla="*/ 80 h 90"/>
                  <a:gd name="T14" fmla="*/ 37 w 37"/>
                  <a:gd name="T15" fmla="*/ 80 h 90"/>
                  <a:gd name="T16" fmla="*/ 37 w 37"/>
                  <a:gd name="T17" fmla="*/ 90 h 90"/>
                  <a:gd name="T18" fmla="*/ 28 w 37"/>
                  <a:gd name="T19" fmla="*/ 90 h 90"/>
                  <a:gd name="T20" fmla="*/ 12 w 37"/>
                  <a:gd name="T21" fmla="*/ 75 h 90"/>
                  <a:gd name="T22" fmla="*/ 12 w 37"/>
                  <a:gd name="T23" fmla="*/ 31 h 90"/>
                  <a:gd name="T24" fmla="*/ 0 w 37"/>
                  <a:gd name="T25" fmla="*/ 31 h 90"/>
                  <a:gd name="T26" fmla="*/ 0 w 37"/>
                  <a:gd name="T27" fmla="*/ 21 h 90"/>
                  <a:gd name="T28" fmla="*/ 12 w 37"/>
                  <a:gd name="T29" fmla="*/ 21 h 90"/>
                  <a:gd name="T30" fmla="*/ 12 w 37"/>
                  <a:gd name="T31" fmla="*/ 0 h 90"/>
                  <a:gd name="T32" fmla="*/ 23 w 37"/>
                  <a:gd name="T33" fmla="*/ 0 h 90"/>
                  <a:gd name="T34" fmla="*/ 23 w 37"/>
                  <a:gd name="T35" fmla="*/ 2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90">
                    <a:moveTo>
                      <a:pt x="23" y="21"/>
                    </a:moveTo>
                    <a:lnTo>
                      <a:pt x="23" y="21"/>
                    </a:lnTo>
                    <a:lnTo>
                      <a:pt x="37" y="21"/>
                    </a:lnTo>
                    <a:lnTo>
                      <a:pt x="37" y="31"/>
                    </a:lnTo>
                    <a:lnTo>
                      <a:pt x="23" y="31"/>
                    </a:lnTo>
                    <a:lnTo>
                      <a:pt x="23" y="74"/>
                    </a:lnTo>
                    <a:cubicBezTo>
                      <a:pt x="23" y="79"/>
                      <a:pt x="25" y="80"/>
                      <a:pt x="32" y="80"/>
                    </a:cubicBezTo>
                    <a:lnTo>
                      <a:pt x="37" y="80"/>
                    </a:lnTo>
                    <a:lnTo>
                      <a:pt x="37" y="90"/>
                    </a:lnTo>
                    <a:lnTo>
                      <a:pt x="28" y="90"/>
                    </a:lnTo>
                    <a:cubicBezTo>
                      <a:pt x="16" y="90"/>
                      <a:pt x="12" y="88"/>
                      <a:pt x="12" y="75"/>
                    </a:cubicBezTo>
                    <a:lnTo>
                      <a:pt x="12" y="31"/>
                    </a:lnTo>
                    <a:lnTo>
                      <a:pt x="0" y="31"/>
                    </a:lnTo>
                    <a:lnTo>
                      <a:pt x="0" y="21"/>
                    </a:lnTo>
                    <a:lnTo>
                      <a:pt x="12" y="21"/>
                    </a:lnTo>
                    <a:lnTo>
                      <a:pt x="12" y="0"/>
                    </a:lnTo>
                    <a:lnTo>
                      <a:pt x="23" y="0"/>
                    </a:lnTo>
                    <a:lnTo>
                      <a:pt x="2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5" name="Freeform 64"/>
              <p:cNvSpPr>
                <a:spLocks noEditPoints="1"/>
              </p:cNvSpPr>
              <p:nvPr/>
            </p:nvSpPr>
            <p:spPr bwMode="auto">
              <a:xfrm>
                <a:off x="4629" y="2213"/>
                <a:ext cx="29" cy="32"/>
              </a:xfrm>
              <a:custGeom>
                <a:avLst/>
                <a:gdLst>
                  <a:gd name="T0" fmla="*/ 33 w 66"/>
                  <a:gd name="T1" fmla="*/ 63 h 73"/>
                  <a:gd name="T2" fmla="*/ 33 w 66"/>
                  <a:gd name="T3" fmla="*/ 63 h 73"/>
                  <a:gd name="T4" fmla="*/ 54 w 66"/>
                  <a:gd name="T5" fmla="*/ 37 h 73"/>
                  <a:gd name="T6" fmla="*/ 33 w 66"/>
                  <a:gd name="T7" fmla="*/ 10 h 73"/>
                  <a:gd name="T8" fmla="*/ 12 w 66"/>
                  <a:gd name="T9" fmla="*/ 37 h 73"/>
                  <a:gd name="T10" fmla="*/ 33 w 66"/>
                  <a:gd name="T11" fmla="*/ 63 h 73"/>
                  <a:gd name="T12" fmla="*/ 33 w 66"/>
                  <a:gd name="T13" fmla="*/ 0 h 73"/>
                  <a:gd name="T14" fmla="*/ 33 w 66"/>
                  <a:gd name="T15" fmla="*/ 0 h 73"/>
                  <a:gd name="T16" fmla="*/ 66 w 66"/>
                  <a:gd name="T17" fmla="*/ 37 h 73"/>
                  <a:gd name="T18" fmla="*/ 33 w 66"/>
                  <a:gd name="T19" fmla="*/ 73 h 73"/>
                  <a:gd name="T20" fmla="*/ 0 w 66"/>
                  <a:gd name="T21" fmla="*/ 37 h 73"/>
                  <a:gd name="T22" fmla="*/ 33 w 66"/>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3">
                    <a:moveTo>
                      <a:pt x="33" y="63"/>
                    </a:moveTo>
                    <a:lnTo>
                      <a:pt x="33" y="63"/>
                    </a:lnTo>
                    <a:cubicBezTo>
                      <a:pt x="45" y="63"/>
                      <a:pt x="54" y="53"/>
                      <a:pt x="54" y="37"/>
                    </a:cubicBezTo>
                    <a:cubicBezTo>
                      <a:pt x="54" y="20"/>
                      <a:pt x="45" y="10"/>
                      <a:pt x="33" y="10"/>
                    </a:cubicBezTo>
                    <a:cubicBezTo>
                      <a:pt x="21" y="10"/>
                      <a:pt x="12" y="20"/>
                      <a:pt x="12" y="37"/>
                    </a:cubicBezTo>
                    <a:cubicBezTo>
                      <a:pt x="12" y="53"/>
                      <a:pt x="21" y="63"/>
                      <a:pt x="33" y="63"/>
                    </a:cubicBezTo>
                    <a:close/>
                    <a:moveTo>
                      <a:pt x="33" y="0"/>
                    </a:moveTo>
                    <a:lnTo>
                      <a:pt x="33" y="0"/>
                    </a:lnTo>
                    <a:cubicBezTo>
                      <a:pt x="55" y="0"/>
                      <a:pt x="66" y="16"/>
                      <a:pt x="66" y="37"/>
                    </a:cubicBezTo>
                    <a:cubicBezTo>
                      <a:pt x="66" y="57"/>
                      <a:pt x="55" y="73"/>
                      <a:pt x="33" y="73"/>
                    </a:cubicBezTo>
                    <a:cubicBezTo>
                      <a:pt x="11" y="73"/>
                      <a:pt x="0" y="57"/>
                      <a:pt x="0" y="37"/>
                    </a:cubicBezTo>
                    <a:cubicBezTo>
                      <a:pt x="0" y="16"/>
                      <a:pt x="11" y="0"/>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6" name="Freeform 65"/>
              <p:cNvSpPr>
                <a:spLocks/>
              </p:cNvSpPr>
              <p:nvPr/>
            </p:nvSpPr>
            <p:spPr bwMode="auto">
              <a:xfrm>
                <a:off x="4664" y="2213"/>
                <a:ext cx="16" cy="31"/>
              </a:xfrm>
              <a:custGeom>
                <a:avLst/>
                <a:gdLst>
                  <a:gd name="T0" fmla="*/ 0 w 37"/>
                  <a:gd name="T1" fmla="*/ 2 h 71"/>
                  <a:gd name="T2" fmla="*/ 0 w 37"/>
                  <a:gd name="T3" fmla="*/ 2 h 71"/>
                  <a:gd name="T4" fmla="*/ 11 w 37"/>
                  <a:gd name="T5" fmla="*/ 2 h 71"/>
                  <a:gd name="T6" fmla="*/ 11 w 37"/>
                  <a:gd name="T7" fmla="*/ 17 h 71"/>
                  <a:gd name="T8" fmla="*/ 11 w 37"/>
                  <a:gd name="T9" fmla="*/ 17 h 71"/>
                  <a:gd name="T10" fmla="*/ 37 w 37"/>
                  <a:gd name="T11" fmla="*/ 0 h 71"/>
                  <a:gd name="T12" fmla="*/ 37 w 37"/>
                  <a:gd name="T13" fmla="*/ 12 h 71"/>
                  <a:gd name="T14" fmla="*/ 12 w 37"/>
                  <a:gd name="T15" fmla="*/ 40 h 71"/>
                  <a:gd name="T16" fmla="*/ 12 w 37"/>
                  <a:gd name="T17" fmla="*/ 71 h 71"/>
                  <a:gd name="T18" fmla="*/ 0 w 37"/>
                  <a:gd name="T19" fmla="*/ 71 h 71"/>
                  <a:gd name="T20" fmla="*/ 0 w 37"/>
                  <a:gd name="T21"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71">
                    <a:moveTo>
                      <a:pt x="0" y="2"/>
                    </a:moveTo>
                    <a:lnTo>
                      <a:pt x="0" y="2"/>
                    </a:lnTo>
                    <a:lnTo>
                      <a:pt x="11" y="2"/>
                    </a:lnTo>
                    <a:lnTo>
                      <a:pt x="11" y="17"/>
                    </a:lnTo>
                    <a:lnTo>
                      <a:pt x="11" y="17"/>
                    </a:lnTo>
                    <a:cubicBezTo>
                      <a:pt x="17" y="6"/>
                      <a:pt x="24" y="0"/>
                      <a:pt x="37" y="0"/>
                    </a:cubicBezTo>
                    <a:lnTo>
                      <a:pt x="37" y="12"/>
                    </a:lnTo>
                    <a:cubicBezTo>
                      <a:pt x="18" y="12"/>
                      <a:pt x="12" y="23"/>
                      <a:pt x="12" y="40"/>
                    </a:cubicBezTo>
                    <a:lnTo>
                      <a:pt x="12" y="71"/>
                    </a:lnTo>
                    <a:lnTo>
                      <a:pt x="0" y="71"/>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7" name="Freeform 66"/>
              <p:cNvSpPr>
                <a:spLocks noEditPoints="1"/>
              </p:cNvSpPr>
              <p:nvPr/>
            </p:nvSpPr>
            <p:spPr bwMode="auto">
              <a:xfrm>
                <a:off x="4684" y="2202"/>
                <a:ext cx="5" cy="42"/>
              </a:xfrm>
              <a:custGeom>
                <a:avLst/>
                <a:gdLst>
                  <a:gd name="T0" fmla="*/ 0 w 11"/>
                  <a:gd name="T1" fmla="*/ 26 h 95"/>
                  <a:gd name="T2" fmla="*/ 0 w 11"/>
                  <a:gd name="T3" fmla="*/ 26 h 95"/>
                  <a:gd name="T4" fmla="*/ 11 w 11"/>
                  <a:gd name="T5" fmla="*/ 26 h 95"/>
                  <a:gd name="T6" fmla="*/ 11 w 11"/>
                  <a:gd name="T7" fmla="*/ 95 h 95"/>
                  <a:gd name="T8" fmla="*/ 0 w 11"/>
                  <a:gd name="T9" fmla="*/ 95 h 95"/>
                  <a:gd name="T10" fmla="*/ 0 w 11"/>
                  <a:gd name="T11" fmla="*/ 26 h 95"/>
                  <a:gd name="T12" fmla="*/ 11 w 11"/>
                  <a:gd name="T13" fmla="*/ 14 h 95"/>
                  <a:gd name="T14" fmla="*/ 11 w 11"/>
                  <a:gd name="T15" fmla="*/ 14 h 95"/>
                  <a:gd name="T16" fmla="*/ 0 w 11"/>
                  <a:gd name="T17" fmla="*/ 14 h 95"/>
                  <a:gd name="T18" fmla="*/ 0 w 11"/>
                  <a:gd name="T19" fmla="*/ 0 h 95"/>
                  <a:gd name="T20" fmla="*/ 11 w 11"/>
                  <a:gd name="T21" fmla="*/ 0 h 95"/>
                  <a:gd name="T22" fmla="*/ 11 w 11"/>
                  <a:gd name="T23"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5">
                    <a:moveTo>
                      <a:pt x="0" y="26"/>
                    </a:moveTo>
                    <a:lnTo>
                      <a:pt x="0" y="26"/>
                    </a:lnTo>
                    <a:lnTo>
                      <a:pt x="11" y="26"/>
                    </a:lnTo>
                    <a:lnTo>
                      <a:pt x="11" y="95"/>
                    </a:lnTo>
                    <a:lnTo>
                      <a:pt x="0" y="95"/>
                    </a:lnTo>
                    <a:lnTo>
                      <a:pt x="0" y="26"/>
                    </a:lnTo>
                    <a:close/>
                    <a:moveTo>
                      <a:pt x="11" y="14"/>
                    </a:moveTo>
                    <a:lnTo>
                      <a:pt x="11" y="14"/>
                    </a:lnTo>
                    <a:lnTo>
                      <a:pt x="0" y="14"/>
                    </a:lnTo>
                    <a:lnTo>
                      <a:pt x="0" y="0"/>
                    </a:lnTo>
                    <a:lnTo>
                      <a:pt x="11" y="0"/>
                    </a:lnTo>
                    <a:lnTo>
                      <a:pt x="1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8" name="Freeform 67"/>
              <p:cNvSpPr>
                <a:spLocks/>
              </p:cNvSpPr>
              <p:nvPr/>
            </p:nvSpPr>
            <p:spPr bwMode="auto">
              <a:xfrm>
                <a:off x="4697" y="2213"/>
                <a:ext cx="25" cy="31"/>
              </a:xfrm>
              <a:custGeom>
                <a:avLst/>
                <a:gdLst>
                  <a:gd name="T0" fmla="*/ 0 w 57"/>
                  <a:gd name="T1" fmla="*/ 2 h 71"/>
                  <a:gd name="T2" fmla="*/ 0 w 57"/>
                  <a:gd name="T3" fmla="*/ 2 h 71"/>
                  <a:gd name="T4" fmla="*/ 11 w 57"/>
                  <a:gd name="T5" fmla="*/ 2 h 71"/>
                  <a:gd name="T6" fmla="*/ 11 w 57"/>
                  <a:gd name="T7" fmla="*/ 13 h 71"/>
                  <a:gd name="T8" fmla="*/ 11 w 57"/>
                  <a:gd name="T9" fmla="*/ 13 h 71"/>
                  <a:gd name="T10" fmla="*/ 33 w 57"/>
                  <a:gd name="T11" fmla="*/ 0 h 71"/>
                  <a:gd name="T12" fmla="*/ 57 w 57"/>
                  <a:gd name="T13" fmla="*/ 26 h 71"/>
                  <a:gd name="T14" fmla="*/ 57 w 57"/>
                  <a:gd name="T15" fmla="*/ 71 h 71"/>
                  <a:gd name="T16" fmla="*/ 46 w 57"/>
                  <a:gd name="T17" fmla="*/ 71 h 71"/>
                  <a:gd name="T18" fmla="*/ 46 w 57"/>
                  <a:gd name="T19" fmla="*/ 24 h 71"/>
                  <a:gd name="T20" fmla="*/ 32 w 57"/>
                  <a:gd name="T21" fmla="*/ 10 h 71"/>
                  <a:gd name="T22" fmla="*/ 11 w 57"/>
                  <a:gd name="T23" fmla="*/ 32 h 71"/>
                  <a:gd name="T24" fmla="*/ 11 w 57"/>
                  <a:gd name="T25" fmla="*/ 71 h 71"/>
                  <a:gd name="T26" fmla="*/ 0 w 57"/>
                  <a:gd name="T27" fmla="*/ 71 h 71"/>
                  <a:gd name="T28" fmla="*/ 0 w 57"/>
                  <a:gd name="T29"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1">
                    <a:moveTo>
                      <a:pt x="0" y="2"/>
                    </a:moveTo>
                    <a:lnTo>
                      <a:pt x="0" y="2"/>
                    </a:lnTo>
                    <a:lnTo>
                      <a:pt x="11" y="2"/>
                    </a:lnTo>
                    <a:lnTo>
                      <a:pt x="11" y="13"/>
                    </a:lnTo>
                    <a:lnTo>
                      <a:pt x="11" y="13"/>
                    </a:lnTo>
                    <a:cubicBezTo>
                      <a:pt x="16" y="4"/>
                      <a:pt x="23" y="0"/>
                      <a:pt x="33" y="0"/>
                    </a:cubicBezTo>
                    <a:cubicBezTo>
                      <a:pt x="51" y="0"/>
                      <a:pt x="57" y="11"/>
                      <a:pt x="57" y="26"/>
                    </a:cubicBezTo>
                    <a:lnTo>
                      <a:pt x="57" y="71"/>
                    </a:lnTo>
                    <a:lnTo>
                      <a:pt x="46" y="71"/>
                    </a:lnTo>
                    <a:lnTo>
                      <a:pt x="46" y="24"/>
                    </a:lnTo>
                    <a:cubicBezTo>
                      <a:pt x="46" y="16"/>
                      <a:pt x="40" y="10"/>
                      <a:pt x="32" y="10"/>
                    </a:cubicBezTo>
                    <a:cubicBezTo>
                      <a:pt x="18" y="10"/>
                      <a:pt x="11" y="20"/>
                      <a:pt x="11" y="32"/>
                    </a:cubicBezTo>
                    <a:lnTo>
                      <a:pt x="11" y="71"/>
                    </a:lnTo>
                    <a:lnTo>
                      <a:pt x="0" y="71"/>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9" name="Freeform 68"/>
              <p:cNvSpPr>
                <a:spLocks noEditPoints="1"/>
              </p:cNvSpPr>
              <p:nvPr/>
            </p:nvSpPr>
            <p:spPr bwMode="auto">
              <a:xfrm>
                <a:off x="4728" y="2213"/>
                <a:ext cx="27" cy="43"/>
              </a:xfrm>
              <a:custGeom>
                <a:avLst/>
                <a:gdLst>
                  <a:gd name="T0" fmla="*/ 52 w 63"/>
                  <a:gd name="T1" fmla="*/ 35 h 99"/>
                  <a:gd name="T2" fmla="*/ 52 w 63"/>
                  <a:gd name="T3" fmla="*/ 35 h 99"/>
                  <a:gd name="T4" fmla="*/ 33 w 63"/>
                  <a:gd name="T5" fmla="*/ 10 h 99"/>
                  <a:gd name="T6" fmla="*/ 12 w 63"/>
                  <a:gd name="T7" fmla="*/ 35 h 99"/>
                  <a:gd name="T8" fmla="*/ 32 w 63"/>
                  <a:gd name="T9" fmla="*/ 62 h 99"/>
                  <a:gd name="T10" fmla="*/ 52 w 63"/>
                  <a:gd name="T11" fmla="*/ 35 h 99"/>
                  <a:gd name="T12" fmla="*/ 63 w 63"/>
                  <a:gd name="T13" fmla="*/ 65 h 99"/>
                  <a:gd name="T14" fmla="*/ 63 w 63"/>
                  <a:gd name="T15" fmla="*/ 65 h 99"/>
                  <a:gd name="T16" fmla="*/ 31 w 63"/>
                  <a:gd name="T17" fmla="*/ 99 h 99"/>
                  <a:gd name="T18" fmla="*/ 3 w 63"/>
                  <a:gd name="T19" fmla="*/ 79 h 99"/>
                  <a:gd name="T20" fmla="*/ 14 w 63"/>
                  <a:gd name="T21" fmla="*/ 79 h 99"/>
                  <a:gd name="T22" fmla="*/ 32 w 63"/>
                  <a:gd name="T23" fmla="*/ 90 h 99"/>
                  <a:gd name="T24" fmla="*/ 53 w 63"/>
                  <a:gd name="T25" fmla="*/ 64 h 99"/>
                  <a:gd name="T26" fmla="*/ 53 w 63"/>
                  <a:gd name="T27" fmla="*/ 59 h 99"/>
                  <a:gd name="T28" fmla="*/ 52 w 63"/>
                  <a:gd name="T29" fmla="*/ 59 h 99"/>
                  <a:gd name="T30" fmla="*/ 31 w 63"/>
                  <a:gd name="T31" fmla="*/ 72 h 99"/>
                  <a:gd name="T32" fmla="*/ 0 w 63"/>
                  <a:gd name="T33" fmla="*/ 37 h 99"/>
                  <a:gd name="T34" fmla="*/ 32 w 63"/>
                  <a:gd name="T35" fmla="*/ 0 h 99"/>
                  <a:gd name="T36" fmla="*/ 53 w 63"/>
                  <a:gd name="T37" fmla="*/ 12 h 99"/>
                  <a:gd name="T38" fmla="*/ 52 w 63"/>
                  <a:gd name="T39" fmla="*/ 12 h 99"/>
                  <a:gd name="T40" fmla="*/ 53 w 63"/>
                  <a:gd name="T41" fmla="*/ 12 h 99"/>
                  <a:gd name="T42" fmla="*/ 53 w 63"/>
                  <a:gd name="T43" fmla="*/ 2 h 99"/>
                  <a:gd name="T44" fmla="*/ 63 w 63"/>
                  <a:gd name="T45" fmla="*/ 2 h 99"/>
                  <a:gd name="T46" fmla="*/ 63 w 63"/>
                  <a:gd name="T47" fmla="*/ 6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99">
                    <a:moveTo>
                      <a:pt x="52" y="35"/>
                    </a:moveTo>
                    <a:lnTo>
                      <a:pt x="52" y="35"/>
                    </a:lnTo>
                    <a:cubicBezTo>
                      <a:pt x="52" y="23"/>
                      <a:pt x="47" y="10"/>
                      <a:pt x="33" y="10"/>
                    </a:cubicBezTo>
                    <a:cubicBezTo>
                      <a:pt x="18" y="10"/>
                      <a:pt x="12" y="22"/>
                      <a:pt x="12" y="35"/>
                    </a:cubicBezTo>
                    <a:cubicBezTo>
                      <a:pt x="12" y="48"/>
                      <a:pt x="17" y="62"/>
                      <a:pt x="32" y="62"/>
                    </a:cubicBezTo>
                    <a:cubicBezTo>
                      <a:pt x="47" y="62"/>
                      <a:pt x="52" y="48"/>
                      <a:pt x="52" y="35"/>
                    </a:cubicBezTo>
                    <a:close/>
                    <a:moveTo>
                      <a:pt x="63" y="65"/>
                    </a:moveTo>
                    <a:lnTo>
                      <a:pt x="63" y="65"/>
                    </a:lnTo>
                    <a:cubicBezTo>
                      <a:pt x="63" y="87"/>
                      <a:pt x="53" y="99"/>
                      <a:pt x="31" y="99"/>
                    </a:cubicBezTo>
                    <a:cubicBezTo>
                      <a:pt x="19" y="99"/>
                      <a:pt x="4" y="94"/>
                      <a:pt x="3" y="79"/>
                    </a:cubicBezTo>
                    <a:lnTo>
                      <a:pt x="14" y="79"/>
                    </a:lnTo>
                    <a:cubicBezTo>
                      <a:pt x="15" y="87"/>
                      <a:pt x="25" y="90"/>
                      <a:pt x="32" y="90"/>
                    </a:cubicBezTo>
                    <a:cubicBezTo>
                      <a:pt x="47" y="90"/>
                      <a:pt x="53" y="79"/>
                      <a:pt x="53" y="64"/>
                    </a:cubicBezTo>
                    <a:lnTo>
                      <a:pt x="53" y="59"/>
                    </a:lnTo>
                    <a:lnTo>
                      <a:pt x="52" y="59"/>
                    </a:lnTo>
                    <a:cubicBezTo>
                      <a:pt x="49" y="68"/>
                      <a:pt x="40" y="72"/>
                      <a:pt x="31" y="72"/>
                    </a:cubicBezTo>
                    <a:cubicBezTo>
                      <a:pt x="11" y="72"/>
                      <a:pt x="0" y="56"/>
                      <a:pt x="0" y="37"/>
                    </a:cubicBezTo>
                    <a:cubicBezTo>
                      <a:pt x="0" y="21"/>
                      <a:pt x="8" y="0"/>
                      <a:pt x="32" y="0"/>
                    </a:cubicBezTo>
                    <a:cubicBezTo>
                      <a:pt x="41" y="0"/>
                      <a:pt x="48" y="4"/>
                      <a:pt x="53" y="12"/>
                    </a:cubicBezTo>
                    <a:lnTo>
                      <a:pt x="52" y="12"/>
                    </a:lnTo>
                    <a:lnTo>
                      <a:pt x="53" y="12"/>
                    </a:lnTo>
                    <a:lnTo>
                      <a:pt x="53" y="2"/>
                    </a:lnTo>
                    <a:lnTo>
                      <a:pt x="63" y="2"/>
                    </a:lnTo>
                    <a:lnTo>
                      <a:pt x="63" y="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0" name="Freeform 69"/>
              <p:cNvSpPr>
                <a:spLocks/>
              </p:cNvSpPr>
              <p:nvPr/>
            </p:nvSpPr>
            <p:spPr bwMode="auto">
              <a:xfrm>
                <a:off x="4510" y="2260"/>
                <a:ext cx="34" cy="44"/>
              </a:xfrm>
              <a:custGeom>
                <a:avLst/>
                <a:gdLst>
                  <a:gd name="T0" fmla="*/ 61 w 77"/>
                  <a:gd name="T1" fmla="*/ 30 h 100"/>
                  <a:gd name="T2" fmla="*/ 61 w 77"/>
                  <a:gd name="T3" fmla="*/ 30 h 100"/>
                  <a:gd name="T4" fmla="*/ 37 w 77"/>
                  <a:gd name="T5" fmla="*/ 11 h 100"/>
                  <a:gd name="T6" fmla="*/ 16 w 77"/>
                  <a:gd name="T7" fmla="*/ 27 h 100"/>
                  <a:gd name="T8" fmla="*/ 46 w 77"/>
                  <a:gd name="T9" fmla="*/ 44 h 100"/>
                  <a:gd name="T10" fmla="*/ 77 w 77"/>
                  <a:gd name="T11" fmla="*/ 71 h 100"/>
                  <a:gd name="T12" fmla="*/ 40 w 77"/>
                  <a:gd name="T13" fmla="*/ 100 h 100"/>
                  <a:gd name="T14" fmla="*/ 0 w 77"/>
                  <a:gd name="T15" fmla="*/ 66 h 100"/>
                  <a:gd name="T16" fmla="*/ 12 w 77"/>
                  <a:gd name="T17" fmla="*/ 66 h 100"/>
                  <a:gd name="T18" fmla="*/ 40 w 77"/>
                  <a:gd name="T19" fmla="*/ 89 h 100"/>
                  <a:gd name="T20" fmla="*/ 64 w 77"/>
                  <a:gd name="T21" fmla="*/ 72 h 100"/>
                  <a:gd name="T22" fmla="*/ 34 w 77"/>
                  <a:gd name="T23" fmla="*/ 53 h 100"/>
                  <a:gd name="T24" fmla="*/ 3 w 77"/>
                  <a:gd name="T25" fmla="*/ 28 h 100"/>
                  <a:gd name="T26" fmla="*/ 38 w 77"/>
                  <a:gd name="T27" fmla="*/ 0 h 100"/>
                  <a:gd name="T28" fmla="*/ 73 w 77"/>
                  <a:gd name="T29" fmla="*/ 30 h 100"/>
                  <a:gd name="T30" fmla="*/ 61 w 77"/>
                  <a:gd name="T31" fmla="*/ 3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100">
                    <a:moveTo>
                      <a:pt x="61" y="30"/>
                    </a:moveTo>
                    <a:lnTo>
                      <a:pt x="61" y="30"/>
                    </a:lnTo>
                    <a:cubicBezTo>
                      <a:pt x="59" y="16"/>
                      <a:pt x="50" y="11"/>
                      <a:pt x="37" y="11"/>
                    </a:cubicBezTo>
                    <a:cubicBezTo>
                      <a:pt x="27" y="11"/>
                      <a:pt x="16" y="14"/>
                      <a:pt x="16" y="27"/>
                    </a:cubicBezTo>
                    <a:cubicBezTo>
                      <a:pt x="16" y="39"/>
                      <a:pt x="31" y="40"/>
                      <a:pt x="46" y="44"/>
                    </a:cubicBezTo>
                    <a:cubicBezTo>
                      <a:pt x="62" y="47"/>
                      <a:pt x="77" y="52"/>
                      <a:pt x="77" y="71"/>
                    </a:cubicBezTo>
                    <a:cubicBezTo>
                      <a:pt x="77" y="91"/>
                      <a:pt x="57" y="100"/>
                      <a:pt x="40" y="100"/>
                    </a:cubicBezTo>
                    <a:cubicBezTo>
                      <a:pt x="18" y="100"/>
                      <a:pt x="0" y="89"/>
                      <a:pt x="0" y="66"/>
                    </a:cubicBezTo>
                    <a:lnTo>
                      <a:pt x="12" y="66"/>
                    </a:lnTo>
                    <a:cubicBezTo>
                      <a:pt x="12" y="82"/>
                      <a:pt x="26" y="89"/>
                      <a:pt x="40" y="89"/>
                    </a:cubicBezTo>
                    <a:cubicBezTo>
                      <a:pt x="51" y="89"/>
                      <a:pt x="64" y="85"/>
                      <a:pt x="64" y="72"/>
                    </a:cubicBezTo>
                    <a:cubicBezTo>
                      <a:pt x="64" y="59"/>
                      <a:pt x="49" y="56"/>
                      <a:pt x="34" y="53"/>
                    </a:cubicBezTo>
                    <a:cubicBezTo>
                      <a:pt x="19" y="50"/>
                      <a:pt x="3" y="45"/>
                      <a:pt x="3" y="28"/>
                    </a:cubicBezTo>
                    <a:cubicBezTo>
                      <a:pt x="3" y="8"/>
                      <a:pt x="20" y="0"/>
                      <a:pt x="38" y="0"/>
                    </a:cubicBezTo>
                    <a:cubicBezTo>
                      <a:pt x="57" y="0"/>
                      <a:pt x="72" y="9"/>
                      <a:pt x="73" y="30"/>
                    </a:cubicBezTo>
                    <a:lnTo>
                      <a:pt x="61" y="3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1" name="Freeform 70"/>
              <p:cNvSpPr>
                <a:spLocks/>
              </p:cNvSpPr>
              <p:nvPr/>
            </p:nvSpPr>
            <p:spPr bwMode="auto">
              <a:xfrm>
                <a:off x="4546" y="2263"/>
                <a:ext cx="17" cy="39"/>
              </a:xfrm>
              <a:custGeom>
                <a:avLst/>
                <a:gdLst>
                  <a:gd name="T0" fmla="*/ 23 w 37"/>
                  <a:gd name="T1" fmla="*/ 20 h 89"/>
                  <a:gd name="T2" fmla="*/ 23 w 37"/>
                  <a:gd name="T3" fmla="*/ 20 h 89"/>
                  <a:gd name="T4" fmla="*/ 37 w 37"/>
                  <a:gd name="T5" fmla="*/ 20 h 89"/>
                  <a:gd name="T6" fmla="*/ 37 w 37"/>
                  <a:gd name="T7" fmla="*/ 30 h 89"/>
                  <a:gd name="T8" fmla="*/ 23 w 37"/>
                  <a:gd name="T9" fmla="*/ 30 h 89"/>
                  <a:gd name="T10" fmla="*/ 23 w 37"/>
                  <a:gd name="T11" fmla="*/ 73 h 89"/>
                  <a:gd name="T12" fmla="*/ 32 w 37"/>
                  <a:gd name="T13" fmla="*/ 79 h 89"/>
                  <a:gd name="T14" fmla="*/ 37 w 37"/>
                  <a:gd name="T15" fmla="*/ 79 h 89"/>
                  <a:gd name="T16" fmla="*/ 37 w 37"/>
                  <a:gd name="T17" fmla="*/ 89 h 89"/>
                  <a:gd name="T18" fmla="*/ 28 w 37"/>
                  <a:gd name="T19" fmla="*/ 89 h 89"/>
                  <a:gd name="T20" fmla="*/ 12 w 37"/>
                  <a:gd name="T21" fmla="*/ 74 h 89"/>
                  <a:gd name="T22" fmla="*/ 12 w 37"/>
                  <a:gd name="T23" fmla="*/ 30 h 89"/>
                  <a:gd name="T24" fmla="*/ 0 w 37"/>
                  <a:gd name="T25" fmla="*/ 30 h 89"/>
                  <a:gd name="T26" fmla="*/ 0 w 37"/>
                  <a:gd name="T27" fmla="*/ 20 h 89"/>
                  <a:gd name="T28" fmla="*/ 12 w 37"/>
                  <a:gd name="T29" fmla="*/ 20 h 89"/>
                  <a:gd name="T30" fmla="*/ 12 w 37"/>
                  <a:gd name="T31" fmla="*/ 0 h 89"/>
                  <a:gd name="T32" fmla="*/ 23 w 37"/>
                  <a:gd name="T33" fmla="*/ 0 h 89"/>
                  <a:gd name="T34" fmla="*/ 23 w 37"/>
                  <a:gd name="T35" fmla="*/ 2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89">
                    <a:moveTo>
                      <a:pt x="23" y="20"/>
                    </a:moveTo>
                    <a:lnTo>
                      <a:pt x="23" y="20"/>
                    </a:lnTo>
                    <a:lnTo>
                      <a:pt x="37" y="20"/>
                    </a:lnTo>
                    <a:lnTo>
                      <a:pt x="37" y="30"/>
                    </a:lnTo>
                    <a:lnTo>
                      <a:pt x="23" y="30"/>
                    </a:lnTo>
                    <a:lnTo>
                      <a:pt x="23" y="73"/>
                    </a:lnTo>
                    <a:cubicBezTo>
                      <a:pt x="23" y="78"/>
                      <a:pt x="24" y="79"/>
                      <a:pt x="32" y="79"/>
                    </a:cubicBezTo>
                    <a:lnTo>
                      <a:pt x="37" y="79"/>
                    </a:lnTo>
                    <a:lnTo>
                      <a:pt x="37" y="89"/>
                    </a:lnTo>
                    <a:lnTo>
                      <a:pt x="28" y="89"/>
                    </a:lnTo>
                    <a:cubicBezTo>
                      <a:pt x="16" y="89"/>
                      <a:pt x="12" y="87"/>
                      <a:pt x="12" y="74"/>
                    </a:cubicBezTo>
                    <a:lnTo>
                      <a:pt x="12" y="30"/>
                    </a:lnTo>
                    <a:lnTo>
                      <a:pt x="0" y="30"/>
                    </a:lnTo>
                    <a:lnTo>
                      <a:pt x="0" y="20"/>
                    </a:lnTo>
                    <a:lnTo>
                      <a:pt x="12" y="20"/>
                    </a:lnTo>
                    <a:lnTo>
                      <a:pt x="12" y="0"/>
                    </a:lnTo>
                    <a:lnTo>
                      <a:pt x="23" y="0"/>
                    </a:lnTo>
                    <a:lnTo>
                      <a:pt x="23" y="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2" name="Freeform 71"/>
              <p:cNvSpPr>
                <a:spLocks noEditPoints="1"/>
              </p:cNvSpPr>
              <p:nvPr/>
            </p:nvSpPr>
            <p:spPr bwMode="auto">
              <a:xfrm>
                <a:off x="4567" y="2272"/>
                <a:ext cx="28" cy="31"/>
              </a:xfrm>
              <a:custGeom>
                <a:avLst/>
                <a:gdLst>
                  <a:gd name="T0" fmla="*/ 46 w 64"/>
                  <a:gd name="T1" fmla="*/ 35 h 72"/>
                  <a:gd name="T2" fmla="*/ 46 w 64"/>
                  <a:gd name="T3" fmla="*/ 35 h 72"/>
                  <a:gd name="T4" fmla="*/ 25 w 64"/>
                  <a:gd name="T5" fmla="*/ 39 h 72"/>
                  <a:gd name="T6" fmla="*/ 12 w 64"/>
                  <a:gd name="T7" fmla="*/ 52 h 72"/>
                  <a:gd name="T8" fmla="*/ 25 w 64"/>
                  <a:gd name="T9" fmla="*/ 62 h 72"/>
                  <a:gd name="T10" fmla="*/ 46 w 64"/>
                  <a:gd name="T11" fmla="*/ 46 h 72"/>
                  <a:gd name="T12" fmla="*/ 46 w 64"/>
                  <a:gd name="T13" fmla="*/ 35 h 72"/>
                  <a:gd name="T14" fmla="*/ 64 w 64"/>
                  <a:gd name="T15" fmla="*/ 70 h 72"/>
                  <a:gd name="T16" fmla="*/ 64 w 64"/>
                  <a:gd name="T17" fmla="*/ 70 h 72"/>
                  <a:gd name="T18" fmla="*/ 56 w 64"/>
                  <a:gd name="T19" fmla="*/ 72 h 72"/>
                  <a:gd name="T20" fmla="*/ 47 w 64"/>
                  <a:gd name="T21" fmla="*/ 61 h 72"/>
                  <a:gd name="T22" fmla="*/ 22 w 64"/>
                  <a:gd name="T23" fmla="*/ 72 h 72"/>
                  <a:gd name="T24" fmla="*/ 0 w 64"/>
                  <a:gd name="T25" fmla="*/ 53 h 72"/>
                  <a:gd name="T26" fmla="*/ 23 w 64"/>
                  <a:gd name="T27" fmla="*/ 31 h 72"/>
                  <a:gd name="T28" fmla="*/ 46 w 64"/>
                  <a:gd name="T29" fmla="*/ 21 h 72"/>
                  <a:gd name="T30" fmla="*/ 31 w 64"/>
                  <a:gd name="T31" fmla="*/ 10 h 72"/>
                  <a:gd name="T32" fmla="*/ 14 w 64"/>
                  <a:gd name="T33" fmla="*/ 23 h 72"/>
                  <a:gd name="T34" fmla="*/ 2 w 64"/>
                  <a:gd name="T35" fmla="*/ 23 h 72"/>
                  <a:gd name="T36" fmla="*/ 31 w 64"/>
                  <a:gd name="T37" fmla="*/ 0 h 72"/>
                  <a:gd name="T38" fmla="*/ 57 w 64"/>
                  <a:gd name="T39" fmla="*/ 19 h 72"/>
                  <a:gd name="T40" fmla="*/ 57 w 64"/>
                  <a:gd name="T41" fmla="*/ 54 h 72"/>
                  <a:gd name="T42" fmla="*/ 61 w 64"/>
                  <a:gd name="T43" fmla="*/ 62 h 72"/>
                  <a:gd name="T44" fmla="*/ 64 w 64"/>
                  <a:gd name="T45" fmla="*/ 61 h 72"/>
                  <a:gd name="T46" fmla="*/ 64 w 64"/>
                  <a:gd name="T47" fmla="*/ 7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72">
                    <a:moveTo>
                      <a:pt x="46" y="35"/>
                    </a:moveTo>
                    <a:lnTo>
                      <a:pt x="46" y="35"/>
                    </a:lnTo>
                    <a:cubicBezTo>
                      <a:pt x="42" y="38"/>
                      <a:pt x="33" y="38"/>
                      <a:pt x="25" y="39"/>
                    </a:cubicBezTo>
                    <a:cubicBezTo>
                      <a:pt x="18" y="41"/>
                      <a:pt x="12" y="43"/>
                      <a:pt x="12" y="52"/>
                    </a:cubicBezTo>
                    <a:cubicBezTo>
                      <a:pt x="12" y="59"/>
                      <a:pt x="18" y="62"/>
                      <a:pt x="25" y="62"/>
                    </a:cubicBezTo>
                    <a:cubicBezTo>
                      <a:pt x="40" y="62"/>
                      <a:pt x="46" y="53"/>
                      <a:pt x="46" y="46"/>
                    </a:cubicBezTo>
                    <a:lnTo>
                      <a:pt x="46" y="35"/>
                    </a:lnTo>
                    <a:close/>
                    <a:moveTo>
                      <a:pt x="64" y="70"/>
                    </a:moveTo>
                    <a:lnTo>
                      <a:pt x="64" y="70"/>
                    </a:lnTo>
                    <a:cubicBezTo>
                      <a:pt x="62" y="71"/>
                      <a:pt x="60" y="72"/>
                      <a:pt x="56" y="72"/>
                    </a:cubicBezTo>
                    <a:cubicBezTo>
                      <a:pt x="50" y="72"/>
                      <a:pt x="47" y="69"/>
                      <a:pt x="47" y="61"/>
                    </a:cubicBezTo>
                    <a:cubicBezTo>
                      <a:pt x="40" y="69"/>
                      <a:pt x="32" y="72"/>
                      <a:pt x="22" y="72"/>
                    </a:cubicBezTo>
                    <a:cubicBezTo>
                      <a:pt x="10" y="72"/>
                      <a:pt x="0" y="66"/>
                      <a:pt x="0" y="53"/>
                    </a:cubicBezTo>
                    <a:cubicBezTo>
                      <a:pt x="0" y="37"/>
                      <a:pt x="11" y="34"/>
                      <a:pt x="23" y="31"/>
                    </a:cubicBezTo>
                    <a:cubicBezTo>
                      <a:pt x="35" y="29"/>
                      <a:pt x="46" y="30"/>
                      <a:pt x="46" y="21"/>
                    </a:cubicBezTo>
                    <a:cubicBezTo>
                      <a:pt x="46" y="11"/>
                      <a:pt x="38" y="10"/>
                      <a:pt x="31" y="10"/>
                    </a:cubicBezTo>
                    <a:cubicBezTo>
                      <a:pt x="21" y="10"/>
                      <a:pt x="14" y="13"/>
                      <a:pt x="14" y="23"/>
                    </a:cubicBezTo>
                    <a:lnTo>
                      <a:pt x="2" y="23"/>
                    </a:lnTo>
                    <a:cubicBezTo>
                      <a:pt x="3" y="6"/>
                      <a:pt x="16" y="0"/>
                      <a:pt x="31" y="0"/>
                    </a:cubicBezTo>
                    <a:cubicBezTo>
                      <a:pt x="44" y="0"/>
                      <a:pt x="57" y="3"/>
                      <a:pt x="57" y="19"/>
                    </a:cubicBezTo>
                    <a:lnTo>
                      <a:pt x="57" y="54"/>
                    </a:lnTo>
                    <a:cubicBezTo>
                      <a:pt x="57" y="59"/>
                      <a:pt x="57" y="62"/>
                      <a:pt x="61" y="62"/>
                    </a:cubicBezTo>
                    <a:cubicBezTo>
                      <a:pt x="62" y="62"/>
                      <a:pt x="63" y="62"/>
                      <a:pt x="64" y="61"/>
                    </a:cubicBezTo>
                    <a:lnTo>
                      <a:pt x="64" y="7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3" name="Freeform 72"/>
              <p:cNvSpPr>
                <a:spLocks/>
              </p:cNvSpPr>
              <p:nvPr/>
            </p:nvSpPr>
            <p:spPr bwMode="auto">
              <a:xfrm>
                <a:off x="4596" y="2263"/>
                <a:ext cx="16" cy="39"/>
              </a:xfrm>
              <a:custGeom>
                <a:avLst/>
                <a:gdLst>
                  <a:gd name="T0" fmla="*/ 23 w 36"/>
                  <a:gd name="T1" fmla="*/ 20 h 89"/>
                  <a:gd name="T2" fmla="*/ 23 w 36"/>
                  <a:gd name="T3" fmla="*/ 20 h 89"/>
                  <a:gd name="T4" fmla="*/ 36 w 36"/>
                  <a:gd name="T5" fmla="*/ 20 h 89"/>
                  <a:gd name="T6" fmla="*/ 36 w 36"/>
                  <a:gd name="T7" fmla="*/ 30 h 89"/>
                  <a:gd name="T8" fmla="*/ 23 w 36"/>
                  <a:gd name="T9" fmla="*/ 30 h 89"/>
                  <a:gd name="T10" fmla="*/ 23 w 36"/>
                  <a:gd name="T11" fmla="*/ 73 h 89"/>
                  <a:gd name="T12" fmla="*/ 31 w 36"/>
                  <a:gd name="T13" fmla="*/ 79 h 89"/>
                  <a:gd name="T14" fmla="*/ 36 w 36"/>
                  <a:gd name="T15" fmla="*/ 79 h 89"/>
                  <a:gd name="T16" fmla="*/ 36 w 36"/>
                  <a:gd name="T17" fmla="*/ 89 h 89"/>
                  <a:gd name="T18" fmla="*/ 28 w 36"/>
                  <a:gd name="T19" fmla="*/ 89 h 89"/>
                  <a:gd name="T20" fmla="*/ 11 w 36"/>
                  <a:gd name="T21" fmla="*/ 74 h 89"/>
                  <a:gd name="T22" fmla="*/ 11 w 36"/>
                  <a:gd name="T23" fmla="*/ 30 h 89"/>
                  <a:gd name="T24" fmla="*/ 0 w 36"/>
                  <a:gd name="T25" fmla="*/ 30 h 89"/>
                  <a:gd name="T26" fmla="*/ 0 w 36"/>
                  <a:gd name="T27" fmla="*/ 20 h 89"/>
                  <a:gd name="T28" fmla="*/ 11 w 36"/>
                  <a:gd name="T29" fmla="*/ 20 h 89"/>
                  <a:gd name="T30" fmla="*/ 11 w 36"/>
                  <a:gd name="T31" fmla="*/ 0 h 89"/>
                  <a:gd name="T32" fmla="*/ 23 w 36"/>
                  <a:gd name="T33" fmla="*/ 0 h 89"/>
                  <a:gd name="T34" fmla="*/ 23 w 36"/>
                  <a:gd name="T35" fmla="*/ 2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89">
                    <a:moveTo>
                      <a:pt x="23" y="20"/>
                    </a:moveTo>
                    <a:lnTo>
                      <a:pt x="23" y="20"/>
                    </a:lnTo>
                    <a:lnTo>
                      <a:pt x="36" y="20"/>
                    </a:lnTo>
                    <a:lnTo>
                      <a:pt x="36" y="30"/>
                    </a:lnTo>
                    <a:lnTo>
                      <a:pt x="23" y="30"/>
                    </a:lnTo>
                    <a:lnTo>
                      <a:pt x="23" y="73"/>
                    </a:lnTo>
                    <a:cubicBezTo>
                      <a:pt x="23" y="78"/>
                      <a:pt x="24" y="79"/>
                      <a:pt x="31" y="79"/>
                    </a:cubicBezTo>
                    <a:lnTo>
                      <a:pt x="36" y="79"/>
                    </a:lnTo>
                    <a:lnTo>
                      <a:pt x="36" y="89"/>
                    </a:lnTo>
                    <a:lnTo>
                      <a:pt x="28" y="89"/>
                    </a:lnTo>
                    <a:cubicBezTo>
                      <a:pt x="16" y="89"/>
                      <a:pt x="11" y="87"/>
                      <a:pt x="11" y="74"/>
                    </a:cubicBezTo>
                    <a:lnTo>
                      <a:pt x="11" y="30"/>
                    </a:lnTo>
                    <a:lnTo>
                      <a:pt x="0" y="30"/>
                    </a:lnTo>
                    <a:lnTo>
                      <a:pt x="0" y="20"/>
                    </a:lnTo>
                    <a:lnTo>
                      <a:pt x="11" y="20"/>
                    </a:lnTo>
                    <a:lnTo>
                      <a:pt x="11" y="0"/>
                    </a:lnTo>
                    <a:lnTo>
                      <a:pt x="23" y="0"/>
                    </a:lnTo>
                    <a:lnTo>
                      <a:pt x="23" y="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4" name="Freeform 73"/>
              <p:cNvSpPr>
                <a:spLocks noEditPoints="1"/>
              </p:cNvSpPr>
              <p:nvPr/>
            </p:nvSpPr>
            <p:spPr bwMode="auto">
              <a:xfrm>
                <a:off x="4618" y="2261"/>
                <a:ext cx="5" cy="41"/>
              </a:xfrm>
              <a:custGeom>
                <a:avLst/>
                <a:gdLst>
                  <a:gd name="T0" fmla="*/ 0 w 11"/>
                  <a:gd name="T1" fmla="*/ 26 h 95"/>
                  <a:gd name="T2" fmla="*/ 0 w 11"/>
                  <a:gd name="T3" fmla="*/ 26 h 95"/>
                  <a:gd name="T4" fmla="*/ 11 w 11"/>
                  <a:gd name="T5" fmla="*/ 26 h 95"/>
                  <a:gd name="T6" fmla="*/ 11 w 11"/>
                  <a:gd name="T7" fmla="*/ 95 h 95"/>
                  <a:gd name="T8" fmla="*/ 0 w 11"/>
                  <a:gd name="T9" fmla="*/ 95 h 95"/>
                  <a:gd name="T10" fmla="*/ 0 w 11"/>
                  <a:gd name="T11" fmla="*/ 26 h 95"/>
                  <a:gd name="T12" fmla="*/ 11 w 11"/>
                  <a:gd name="T13" fmla="*/ 14 h 95"/>
                  <a:gd name="T14" fmla="*/ 11 w 11"/>
                  <a:gd name="T15" fmla="*/ 14 h 95"/>
                  <a:gd name="T16" fmla="*/ 0 w 11"/>
                  <a:gd name="T17" fmla="*/ 14 h 95"/>
                  <a:gd name="T18" fmla="*/ 0 w 11"/>
                  <a:gd name="T19" fmla="*/ 0 h 95"/>
                  <a:gd name="T20" fmla="*/ 11 w 11"/>
                  <a:gd name="T21" fmla="*/ 0 h 95"/>
                  <a:gd name="T22" fmla="*/ 11 w 11"/>
                  <a:gd name="T23"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5">
                    <a:moveTo>
                      <a:pt x="0" y="26"/>
                    </a:moveTo>
                    <a:lnTo>
                      <a:pt x="0" y="26"/>
                    </a:lnTo>
                    <a:lnTo>
                      <a:pt x="11" y="26"/>
                    </a:lnTo>
                    <a:lnTo>
                      <a:pt x="11" y="95"/>
                    </a:lnTo>
                    <a:lnTo>
                      <a:pt x="0" y="95"/>
                    </a:lnTo>
                    <a:lnTo>
                      <a:pt x="0" y="26"/>
                    </a:lnTo>
                    <a:close/>
                    <a:moveTo>
                      <a:pt x="11" y="14"/>
                    </a:moveTo>
                    <a:lnTo>
                      <a:pt x="11" y="14"/>
                    </a:lnTo>
                    <a:lnTo>
                      <a:pt x="0" y="14"/>
                    </a:lnTo>
                    <a:lnTo>
                      <a:pt x="0" y="0"/>
                    </a:lnTo>
                    <a:lnTo>
                      <a:pt x="11" y="0"/>
                    </a:lnTo>
                    <a:lnTo>
                      <a:pt x="1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5" name="Freeform 74"/>
              <p:cNvSpPr>
                <a:spLocks noEditPoints="1"/>
              </p:cNvSpPr>
              <p:nvPr/>
            </p:nvSpPr>
            <p:spPr bwMode="auto">
              <a:xfrm>
                <a:off x="4629" y="2272"/>
                <a:ext cx="30" cy="31"/>
              </a:xfrm>
              <a:custGeom>
                <a:avLst/>
                <a:gdLst>
                  <a:gd name="T0" fmla="*/ 33 w 67"/>
                  <a:gd name="T1" fmla="*/ 62 h 72"/>
                  <a:gd name="T2" fmla="*/ 33 w 67"/>
                  <a:gd name="T3" fmla="*/ 62 h 72"/>
                  <a:gd name="T4" fmla="*/ 55 w 67"/>
                  <a:gd name="T5" fmla="*/ 36 h 72"/>
                  <a:gd name="T6" fmla="*/ 33 w 67"/>
                  <a:gd name="T7" fmla="*/ 10 h 72"/>
                  <a:gd name="T8" fmla="*/ 12 w 67"/>
                  <a:gd name="T9" fmla="*/ 36 h 72"/>
                  <a:gd name="T10" fmla="*/ 33 w 67"/>
                  <a:gd name="T11" fmla="*/ 62 h 72"/>
                  <a:gd name="T12" fmla="*/ 33 w 67"/>
                  <a:gd name="T13" fmla="*/ 0 h 72"/>
                  <a:gd name="T14" fmla="*/ 33 w 67"/>
                  <a:gd name="T15" fmla="*/ 0 h 72"/>
                  <a:gd name="T16" fmla="*/ 67 w 67"/>
                  <a:gd name="T17" fmla="*/ 36 h 72"/>
                  <a:gd name="T18" fmla="*/ 33 w 67"/>
                  <a:gd name="T19" fmla="*/ 72 h 72"/>
                  <a:gd name="T20" fmla="*/ 0 w 67"/>
                  <a:gd name="T21" fmla="*/ 36 h 72"/>
                  <a:gd name="T22" fmla="*/ 33 w 67"/>
                  <a:gd name="T2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2">
                    <a:moveTo>
                      <a:pt x="33" y="62"/>
                    </a:moveTo>
                    <a:lnTo>
                      <a:pt x="33" y="62"/>
                    </a:lnTo>
                    <a:cubicBezTo>
                      <a:pt x="45" y="62"/>
                      <a:pt x="55" y="53"/>
                      <a:pt x="55" y="36"/>
                    </a:cubicBezTo>
                    <a:cubicBezTo>
                      <a:pt x="55" y="19"/>
                      <a:pt x="45" y="10"/>
                      <a:pt x="33" y="10"/>
                    </a:cubicBezTo>
                    <a:cubicBezTo>
                      <a:pt x="21" y="10"/>
                      <a:pt x="12" y="19"/>
                      <a:pt x="12" y="36"/>
                    </a:cubicBezTo>
                    <a:cubicBezTo>
                      <a:pt x="12" y="53"/>
                      <a:pt x="21" y="62"/>
                      <a:pt x="33" y="62"/>
                    </a:cubicBezTo>
                    <a:close/>
                    <a:moveTo>
                      <a:pt x="33" y="0"/>
                    </a:moveTo>
                    <a:lnTo>
                      <a:pt x="33" y="0"/>
                    </a:lnTo>
                    <a:cubicBezTo>
                      <a:pt x="55" y="0"/>
                      <a:pt x="67" y="16"/>
                      <a:pt x="67" y="36"/>
                    </a:cubicBezTo>
                    <a:cubicBezTo>
                      <a:pt x="67" y="56"/>
                      <a:pt x="55" y="72"/>
                      <a:pt x="33" y="72"/>
                    </a:cubicBezTo>
                    <a:cubicBezTo>
                      <a:pt x="11" y="72"/>
                      <a:pt x="0" y="56"/>
                      <a:pt x="0" y="36"/>
                    </a:cubicBezTo>
                    <a:cubicBezTo>
                      <a:pt x="0" y="16"/>
                      <a:pt x="11" y="0"/>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6" name="Freeform 75"/>
              <p:cNvSpPr>
                <a:spLocks/>
              </p:cNvSpPr>
              <p:nvPr/>
            </p:nvSpPr>
            <p:spPr bwMode="auto">
              <a:xfrm>
                <a:off x="4665" y="2272"/>
                <a:ext cx="25" cy="30"/>
              </a:xfrm>
              <a:custGeom>
                <a:avLst/>
                <a:gdLst>
                  <a:gd name="T0" fmla="*/ 0 w 57"/>
                  <a:gd name="T1" fmla="*/ 1 h 70"/>
                  <a:gd name="T2" fmla="*/ 0 w 57"/>
                  <a:gd name="T3" fmla="*/ 1 h 70"/>
                  <a:gd name="T4" fmla="*/ 11 w 57"/>
                  <a:gd name="T5" fmla="*/ 1 h 70"/>
                  <a:gd name="T6" fmla="*/ 11 w 57"/>
                  <a:gd name="T7" fmla="*/ 12 h 70"/>
                  <a:gd name="T8" fmla="*/ 11 w 57"/>
                  <a:gd name="T9" fmla="*/ 12 h 70"/>
                  <a:gd name="T10" fmla="*/ 33 w 57"/>
                  <a:gd name="T11" fmla="*/ 0 h 70"/>
                  <a:gd name="T12" fmla="*/ 57 w 57"/>
                  <a:gd name="T13" fmla="*/ 25 h 70"/>
                  <a:gd name="T14" fmla="*/ 57 w 57"/>
                  <a:gd name="T15" fmla="*/ 70 h 70"/>
                  <a:gd name="T16" fmla="*/ 46 w 57"/>
                  <a:gd name="T17" fmla="*/ 70 h 70"/>
                  <a:gd name="T18" fmla="*/ 46 w 57"/>
                  <a:gd name="T19" fmla="*/ 24 h 70"/>
                  <a:gd name="T20" fmla="*/ 32 w 57"/>
                  <a:gd name="T21" fmla="*/ 10 h 70"/>
                  <a:gd name="T22" fmla="*/ 11 w 57"/>
                  <a:gd name="T23" fmla="*/ 31 h 70"/>
                  <a:gd name="T24" fmla="*/ 11 w 57"/>
                  <a:gd name="T25" fmla="*/ 70 h 70"/>
                  <a:gd name="T26" fmla="*/ 0 w 57"/>
                  <a:gd name="T27" fmla="*/ 70 h 70"/>
                  <a:gd name="T28" fmla="*/ 0 w 57"/>
                  <a:gd name="T29"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0">
                    <a:moveTo>
                      <a:pt x="0" y="1"/>
                    </a:moveTo>
                    <a:lnTo>
                      <a:pt x="0" y="1"/>
                    </a:lnTo>
                    <a:lnTo>
                      <a:pt x="11" y="1"/>
                    </a:lnTo>
                    <a:lnTo>
                      <a:pt x="11" y="12"/>
                    </a:lnTo>
                    <a:lnTo>
                      <a:pt x="11" y="12"/>
                    </a:lnTo>
                    <a:cubicBezTo>
                      <a:pt x="16" y="4"/>
                      <a:pt x="23" y="0"/>
                      <a:pt x="33" y="0"/>
                    </a:cubicBezTo>
                    <a:cubicBezTo>
                      <a:pt x="51" y="0"/>
                      <a:pt x="57" y="10"/>
                      <a:pt x="57" y="25"/>
                    </a:cubicBezTo>
                    <a:lnTo>
                      <a:pt x="57" y="70"/>
                    </a:lnTo>
                    <a:lnTo>
                      <a:pt x="46" y="70"/>
                    </a:lnTo>
                    <a:lnTo>
                      <a:pt x="46" y="24"/>
                    </a:lnTo>
                    <a:cubicBezTo>
                      <a:pt x="46" y="15"/>
                      <a:pt x="40" y="10"/>
                      <a:pt x="32" y="10"/>
                    </a:cubicBezTo>
                    <a:cubicBezTo>
                      <a:pt x="18" y="10"/>
                      <a:pt x="11" y="19"/>
                      <a:pt x="11" y="31"/>
                    </a:cubicBezTo>
                    <a:lnTo>
                      <a:pt x="11" y="70"/>
                    </a:lnTo>
                    <a:lnTo>
                      <a:pt x="0" y="7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7" name="Freeform 76"/>
              <p:cNvSpPr>
                <a:spLocks/>
              </p:cNvSpPr>
              <p:nvPr/>
            </p:nvSpPr>
            <p:spPr bwMode="auto">
              <a:xfrm>
                <a:off x="4709" y="2260"/>
                <a:ext cx="21" cy="44"/>
              </a:xfrm>
              <a:custGeom>
                <a:avLst/>
                <a:gdLst>
                  <a:gd name="T0" fmla="*/ 40 w 49"/>
                  <a:gd name="T1" fmla="*/ 0 h 100"/>
                  <a:gd name="T2" fmla="*/ 40 w 49"/>
                  <a:gd name="T3" fmla="*/ 0 h 100"/>
                  <a:gd name="T4" fmla="*/ 49 w 49"/>
                  <a:gd name="T5" fmla="*/ 0 h 100"/>
                  <a:gd name="T6" fmla="*/ 10 w 49"/>
                  <a:gd name="T7" fmla="*/ 100 h 100"/>
                  <a:gd name="T8" fmla="*/ 0 w 49"/>
                  <a:gd name="T9" fmla="*/ 100 h 100"/>
                  <a:gd name="T10" fmla="*/ 40 w 49"/>
                  <a:gd name="T11" fmla="*/ 0 h 100"/>
                </a:gdLst>
                <a:ahLst/>
                <a:cxnLst>
                  <a:cxn ang="0">
                    <a:pos x="T0" y="T1"/>
                  </a:cxn>
                  <a:cxn ang="0">
                    <a:pos x="T2" y="T3"/>
                  </a:cxn>
                  <a:cxn ang="0">
                    <a:pos x="T4" y="T5"/>
                  </a:cxn>
                  <a:cxn ang="0">
                    <a:pos x="T6" y="T7"/>
                  </a:cxn>
                  <a:cxn ang="0">
                    <a:pos x="T8" y="T9"/>
                  </a:cxn>
                  <a:cxn ang="0">
                    <a:pos x="T10" y="T11"/>
                  </a:cxn>
                </a:cxnLst>
                <a:rect l="0" t="0" r="r" b="b"/>
                <a:pathLst>
                  <a:path w="49" h="100">
                    <a:moveTo>
                      <a:pt x="40" y="0"/>
                    </a:moveTo>
                    <a:lnTo>
                      <a:pt x="40" y="0"/>
                    </a:lnTo>
                    <a:lnTo>
                      <a:pt x="49" y="0"/>
                    </a:lnTo>
                    <a:lnTo>
                      <a:pt x="10" y="100"/>
                    </a:lnTo>
                    <a:lnTo>
                      <a:pt x="0" y="100"/>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8" name="Freeform 77"/>
              <p:cNvSpPr>
                <a:spLocks/>
              </p:cNvSpPr>
              <p:nvPr/>
            </p:nvSpPr>
            <p:spPr bwMode="auto">
              <a:xfrm>
                <a:off x="4523" y="2318"/>
                <a:ext cx="34" cy="44"/>
              </a:xfrm>
              <a:custGeom>
                <a:avLst/>
                <a:gdLst>
                  <a:gd name="T0" fmla="*/ 61 w 77"/>
                  <a:gd name="T1" fmla="*/ 30 h 100"/>
                  <a:gd name="T2" fmla="*/ 61 w 77"/>
                  <a:gd name="T3" fmla="*/ 30 h 100"/>
                  <a:gd name="T4" fmla="*/ 37 w 77"/>
                  <a:gd name="T5" fmla="*/ 11 h 100"/>
                  <a:gd name="T6" fmla="*/ 16 w 77"/>
                  <a:gd name="T7" fmla="*/ 27 h 100"/>
                  <a:gd name="T8" fmla="*/ 46 w 77"/>
                  <a:gd name="T9" fmla="*/ 44 h 100"/>
                  <a:gd name="T10" fmla="*/ 77 w 77"/>
                  <a:gd name="T11" fmla="*/ 71 h 100"/>
                  <a:gd name="T12" fmla="*/ 40 w 77"/>
                  <a:gd name="T13" fmla="*/ 100 h 100"/>
                  <a:gd name="T14" fmla="*/ 0 w 77"/>
                  <a:gd name="T15" fmla="*/ 66 h 100"/>
                  <a:gd name="T16" fmla="*/ 12 w 77"/>
                  <a:gd name="T17" fmla="*/ 66 h 100"/>
                  <a:gd name="T18" fmla="*/ 40 w 77"/>
                  <a:gd name="T19" fmla="*/ 89 h 100"/>
                  <a:gd name="T20" fmla="*/ 64 w 77"/>
                  <a:gd name="T21" fmla="*/ 72 h 100"/>
                  <a:gd name="T22" fmla="*/ 34 w 77"/>
                  <a:gd name="T23" fmla="*/ 53 h 100"/>
                  <a:gd name="T24" fmla="*/ 3 w 77"/>
                  <a:gd name="T25" fmla="*/ 28 h 100"/>
                  <a:gd name="T26" fmla="*/ 38 w 77"/>
                  <a:gd name="T27" fmla="*/ 0 h 100"/>
                  <a:gd name="T28" fmla="*/ 73 w 77"/>
                  <a:gd name="T29" fmla="*/ 30 h 100"/>
                  <a:gd name="T30" fmla="*/ 61 w 77"/>
                  <a:gd name="T31" fmla="*/ 3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100">
                    <a:moveTo>
                      <a:pt x="61" y="30"/>
                    </a:moveTo>
                    <a:lnTo>
                      <a:pt x="61" y="30"/>
                    </a:lnTo>
                    <a:cubicBezTo>
                      <a:pt x="59" y="17"/>
                      <a:pt x="50" y="11"/>
                      <a:pt x="37" y="11"/>
                    </a:cubicBezTo>
                    <a:cubicBezTo>
                      <a:pt x="26" y="11"/>
                      <a:pt x="16" y="15"/>
                      <a:pt x="16" y="27"/>
                    </a:cubicBezTo>
                    <a:cubicBezTo>
                      <a:pt x="16" y="39"/>
                      <a:pt x="31" y="41"/>
                      <a:pt x="46" y="44"/>
                    </a:cubicBezTo>
                    <a:cubicBezTo>
                      <a:pt x="61" y="48"/>
                      <a:pt x="77" y="53"/>
                      <a:pt x="77" y="71"/>
                    </a:cubicBezTo>
                    <a:cubicBezTo>
                      <a:pt x="77" y="92"/>
                      <a:pt x="57" y="100"/>
                      <a:pt x="40" y="100"/>
                    </a:cubicBezTo>
                    <a:cubicBezTo>
                      <a:pt x="18" y="100"/>
                      <a:pt x="0" y="89"/>
                      <a:pt x="0" y="66"/>
                    </a:cubicBezTo>
                    <a:lnTo>
                      <a:pt x="12" y="66"/>
                    </a:lnTo>
                    <a:cubicBezTo>
                      <a:pt x="12" y="82"/>
                      <a:pt x="25" y="89"/>
                      <a:pt x="40" y="89"/>
                    </a:cubicBezTo>
                    <a:cubicBezTo>
                      <a:pt x="51" y="89"/>
                      <a:pt x="64" y="86"/>
                      <a:pt x="64" y="72"/>
                    </a:cubicBezTo>
                    <a:cubicBezTo>
                      <a:pt x="64" y="59"/>
                      <a:pt x="49" y="57"/>
                      <a:pt x="34" y="53"/>
                    </a:cubicBezTo>
                    <a:cubicBezTo>
                      <a:pt x="18" y="50"/>
                      <a:pt x="3" y="46"/>
                      <a:pt x="3" y="28"/>
                    </a:cubicBezTo>
                    <a:cubicBezTo>
                      <a:pt x="3" y="9"/>
                      <a:pt x="20" y="0"/>
                      <a:pt x="38" y="0"/>
                    </a:cubicBezTo>
                    <a:cubicBezTo>
                      <a:pt x="57" y="0"/>
                      <a:pt x="72" y="9"/>
                      <a:pt x="73" y="30"/>
                    </a:cubicBezTo>
                    <a:lnTo>
                      <a:pt x="61" y="3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9" name="Freeform 78"/>
              <p:cNvSpPr>
                <a:spLocks noEditPoints="1"/>
              </p:cNvSpPr>
              <p:nvPr/>
            </p:nvSpPr>
            <p:spPr bwMode="auto">
              <a:xfrm>
                <a:off x="4561" y="2330"/>
                <a:ext cx="29" cy="32"/>
              </a:xfrm>
              <a:custGeom>
                <a:avLst/>
                <a:gdLst>
                  <a:gd name="T0" fmla="*/ 52 w 65"/>
                  <a:gd name="T1" fmla="*/ 30 h 72"/>
                  <a:gd name="T2" fmla="*/ 52 w 65"/>
                  <a:gd name="T3" fmla="*/ 30 h 72"/>
                  <a:gd name="T4" fmla="*/ 32 w 65"/>
                  <a:gd name="T5" fmla="*/ 10 h 72"/>
                  <a:gd name="T6" fmla="*/ 12 w 65"/>
                  <a:gd name="T7" fmla="*/ 30 h 72"/>
                  <a:gd name="T8" fmla="*/ 52 w 65"/>
                  <a:gd name="T9" fmla="*/ 30 h 72"/>
                  <a:gd name="T10" fmla="*/ 63 w 65"/>
                  <a:gd name="T11" fmla="*/ 49 h 72"/>
                  <a:gd name="T12" fmla="*/ 63 w 65"/>
                  <a:gd name="T13" fmla="*/ 49 h 72"/>
                  <a:gd name="T14" fmla="*/ 34 w 65"/>
                  <a:gd name="T15" fmla="*/ 72 h 72"/>
                  <a:gd name="T16" fmla="*/ 0 w 65"/>
                  <a:gd name="T17" fmla="*/ 36 h 72"/>
                  <a:gd name="T18" fmla="*/ 33 w 65"/>
                  <a:gd name="T19" fmla="*/ 0 h 72"/>
                  <a:gd name="T20" fmla="*/ 64 w 65"/>
                  <a:gd name="T21" fmla="*/ 40 h 72"/>
                  <a:gd name="T22" fmla="*/ 12 w 65"/>
                  <a:gd name="T23" fmla="*/ 40 h 72"/>
                  <a:gd name="T24" fmla="*/ 34 w 65"/>
                  <a:gd name="T25" fmla="*/ 62 h 72"/>
                  <a:gd name="T26" fmla="*/ 52 w 65"/>
                  <a:gd name="T27" fmla="*/ 49 h 72"/>
                  <a:gd name="T28" fmla="*/ 63 w 65"/>
                  <a:gd name="T29"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72">
                    <a:moveTo>
                      <a:pt x="52" y="30"/>
                    </a:moveTo>
                    <a:lnTo>
                      <a:pt x="52" y="30"/>
                    </a:lnTo>
                    <a:cubicBezTo>
                      <a:pt x="51" y="19"/>
                      <a:pt x="43" y="10"/>
                      <a:pt x="32" y="10"/>
                    </a:cubicBezTo>
                    <a:cubicBezTo>
                      <a:pt x="20" y="10"/>
                      <a:pt x="13" y="19"/>
                      <a:pt x="12" y="30"/>
                    </a:cubicBezTo>
                    <a:lnTo>
                      <a:pt x="52" y="30"/>
                    </a:lnTo>
                    <a:close/>
                    <a:moveTo>
                      <a:pt x="63" y="49"/>
                    </a:moveTo>
                    <a:lnTo>
                      <a:pt x="63" y="49"/>
                    </a:lnTo>
                    <a:cubicBezTo>
                      <a:pt x="60" y="64"/>
                      <a:pt x="49" y="72"/>
                      <a:pt x="34" y="72"/>
                    </a:cubicBezTo>
                    <a:cubicBezTo>
                      <a:pt x="12" y="72"/>
                      <a:pt x="1" y="57"/>
                      <a:pt x="0" y="36"/>
                    </a:cubicBezTo>
                    <a:cubicBezTo>
                      <a:pt x="0" y="15"/>
                      <a:pt x="14" y="0"/>
                      <a:pt x="33" y="0"/>
                    </a:cubicBezTo>
                    <a:cubicBezTo>
                      <a:pt x="57" y="0"/>
                      <a:pt x="65" y="23"/>
                      <a:pt x="64" y="40"/>
                    </a:cubicBezTo>
                    <a:lnTo>
                      <a:pt x="12" y="40"/>
                    </a:lnTo>
                    <a:cubicBezTo>
                      <a:pt x="12" y="52"/>
                      <a:pt x="19" y="62"/>
                      <a:pt x="34" y="62"/>
                    </a:cubicBezTo>
                    <a:cubicBezTo>
                      <a:pt x="43" y="62"/>
                      <a:pt x="50" y="58"/>
                      <a:pt x="52" y="49"/>
                    </a:cubicBezTo>
                    <a:lnTo>
                      <a:pt x="63" y="4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0" name="Freeform 79"/>
              <p:cNvSpPr>
                <a:spLocks/>
              </p:cNvSpPr>
              <p:nvPr/>
            </p:nvSpPr>
            <p:spPr bwMode="auto">
              <a:xfrm>
                <a:off x="4594" y="2330"/>
                <a:ext cx="17" cy="31"/>
              </a:xfrm>
              <a:custGeom>
                <a:avLst/>
                <a:gdLst>
                  <a:gd name="T0" fmla="*/ 0 w 37"/>
                  <a:gd name="T1" fmla="*/ 2 h 71"/>
                  <a:gd name="T2" fmla="*/ 0 w 37"/>
                  <a:gd name="T3" fmla="*/ 2 h 71"/>
                  <a:gd name="T4" fmla="*/ 11 w 37"/>
                  <a:gd name="T5" fmla="*/ 2 h 71"/>
                  <a:gd name="T6" fmla="*/ 11 w 37"/>
                  <a:gd name="T7" fmla="*/ 16 h 71"/>
                  <a:gd name="T8" fmla="*/ 11 w 37"/>
                  <a:gd name="T9" fmla="*/ 16 h 71"/>
                  <a:gd name="T10" fmla="*/ 37 w 37"/>
                  <a:gd name="T11" fmla="*/ 0 h 71"/>
                  <a:gd name="T12" fmla="*/ 37 w 37"/>
                  <a:gd name="T13" fmla="*/ 12 h 71"/>
                  <a:gd name="T14" fmla="*/ 12 w 37"/>
                  <a:gd name="T15" fmla="*/ 40 h 71"/>
                  <a:gd name="T16" fmla="*/ 12 w 37"/>
                  <a:gd name="T17" fmla="*/ 71 h 71"/>
                  <a:gd name="T18" fmla="*/ 0 w 37"/>
                  <a:gd name="T19" fmla="*/ 71 h 71"/>
                  <a:gd name="T20" fmla="*/ 0 w 37"/>
                  <a:gd name="T21"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71">
                    <a:moveTo>
                      <a:pt x="0" y="2"/>
                    </a:moveTo>
                    <a:lnTo>
                      <a:pt x="0" y="2"/>
                    </a:lnTo>
                    <a:lnTo>
                      <a:pt x="11" y="2"/>
                    </a:lnTo>
                    <a:lnTo>
                      <a:pt x="11" y="16"/>
                    </a:lnTo>
                    <a:lnTo>
                      <a:pt x="11" y="16"/>
                    </a:lnTo>
                    <a:cubicBezTo>
                      <a:pt x="17" y="5"/>
                      <a:pt x="24" y="0"/>
                      <a:pt x="37" y="0"/>
                    </a:cubicBezTo>
                    <a:lnTo>
                      <a:pt x="37" y="12"/>
                    </a:lnTo>
                    <a:cubicBezTo>
                      <a:pt x="18" y="12"/>
                      <a:pt x="12" y="23"/>
                      <a:pt x="12" y="40"/>
                    </a:cubicBezTo>
                    <a:lnTo>
                      <a:pt x="12" y="71"/>
                    </a:lnTo>
                    <a:lnTo>
                      <a:pt x="0" y="71"/>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1" name="Freeform 80"/>
              <p:cNvSpPr>
                <a:spLocks/>
              </p:cNvSpPr>
              <p:nvPr/>
            </p:nvSpPr>
            <p:spPr bwMode="auto">
              <a:xfrm>
                <a:off x="4611" y="2331"/>
                <a:ext cx="28" cy="30"/>
              </a:xfrm>
              <a:custGeom>
                <a:avLst/>
                <a:gdLst>
                  <a:gd name="T0" fmla="*/ 37 w 62"/>
                  <a:gd name="T1" fmla="*/ 69 h 69"/>
                  <a:gd name="T2" fmla="*/ 37 w 62"/>
                  <a:gd name="T3" fmla="*/ 69 h 69"/>
                  <a:gd name="T4" fmla="*/ 25 w 62"/>
                  <a:gd name="T5" fmla="*/ 69 h 69"/>
                  <a:gd name="T6" fmla="*/ 0 w 62"/>
                  <a:gd name="T7" fmla="*/ 0 h 69"/>
                  <a:gd name="T8" fmla="*/ 12 w 62"/>
                  <a:gd name="T9" fmla="*/ 0 h 69"/>
                  <a:gd name="T10" fmla="*/ 32 w 62"/>
                  <a:gd name="T11" fmla="*/ 57 h 69"/>
                  <a:gd name="T12" fmla="*/ 32 w 62"/>
                  <a:gd name="T13" fmla="*/ 57 h 69"/>
                  <a:gd name="T14" fmla="*/ 51 w 62"/>
                  <a:gd name="T15" fmla="*/ 0 h 69"/>
                  <a:gd name="T16" fmla="*/ 62 w 62"/>
                  <a:gd name="T17" fmla="*/ 0 h 69"/>
                  <a:gd name="T18" fmla="*/ 37 w 62"/>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9">
                    <a:moveTo>
                      <a:pt x="37" y="69"/>
                    </a:moveTo>
                    <a:lnTo>
                      <a:pt x="37" y="69"/>
                    </a:lnTo>
                    <a:lnTo>
                      <a:pt x="25" y="69"/>
                    </a:lnTo>
                    <a:lnTo>
                      <a:pt x="0" y="0"/>
                    </a:lnTo>
                    <a:lnTo>
                      <a:pt x="12" y="0"/>
                    </a:lnTo>
                    <a:lnTo>
                      <a:pt x="32" y="57"/>
                    </a:lnTo>
                    <a:lnTo>
                      <a:pt x="32" y="57"/>
                    </a:lnTo>
                    <a:lnTo>
                      <a:pt x="51" y="0"/>
                    </a:lnTo>
                    <a:lnTo>
                      <a:pt x="62" y="0"/>
                    </a:lnTo>
                    <a:lnTo>
                      <a:pt x="37" y="6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2" name="Freeform 81"/>
              <p:cNvSpPr>
                <a:spLocks noEditPoints="1"/>
              </p:cNvSpPr>
              <p:nvPr/>
            </p:nvSpPr>
            <p:spPr bwMode="auto">
              <a:xfrm>
                <a:off x="4644" y="2319"/>
                <a:ext cx="5" cy="42"/>
              </a:xfrm>
              <a:custGeom>
                <a:avLst/>
                <a:gdLst>
                  <a:gd name="T0" fmla="*/ 0 w 11"/>
                  <a:gd name="T1" fmla="*/ 27 h 96"/>
                  <a:gd name="T2" fmla="*/ 0 w 11"/>
                  <a:gd name="T3" fmla="*/ 27 h 96"/>
                  <a:gd name="T4" fmla="*/ 11 w 11"/>
                  <a:gd name="T5" fmla="*/ 27 h 96"/>
                  <a:gd name="T6" fmla="*/ 11 w 11"/>
                  <a:gd name="T7" fmla="*/ 96 h 96"/>
                  <a:gd name="T8" fmla="*/ 0 w 11"/>
                  <a:gd name="T9" fmla="*/ 96 h 96"/>
                  <a:gd name="T10" fmla="*/ 0 w 11"/>
                  <a:gd name="T11" fmla="*/ 27 h 96"/>
                  <a:gd name="T12" fmla="*/ 11 w 11"/>
                  <a:gd name="T13" fmla="*/ 14 h 96"/>
                  <a:gd name="T14" fmla="*/ 11 w 11"/>
                  <a:gd name="T15" fmla="*/ 14 h 96"/>
                  <a:gd name="T16" fmla="*/ 0 w 11"/>
                  <a:gd name="T17" fmla="*/ 14 h 96"/>
                  <a:gd name="T18" fmla="*/ 0 w 11"/>
                  <a:gd name="T19" fmla="*/ 0 h 96"/>
                  <a:gd name="T20" fmla="*/ 11 w 11"/>
                  <a:gd name="T21" fmla="*/ 0 h 96"/>
                  <a:gd name="T22" fmla="*/ 11 w 11"/>
                  <a:gd name="T23"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6">
                    <a:moveTo>
                      <a:pt x="0" y="27"/>
                    </a:moveTo>
                    <a:lnTo>
                      <a:pt x="0" y="27"/>
                    </a:lnTo>
                    <a:lnTo>
                      <a:pt x="11" y="27"/>
                    </a:lnTo>
                    <a:lnTo>
                      <a:pt x="11" y="96"/>
                    </a:lnTo>
                    <a:lnTo>
                      <a:pt x="0" y="96"/>
                    </a:lnTo>
                    <a:lnTo>
                      <a:pt x="0" y="27"/>
                    </a:lnTo>
                    <a:close/>
                    <a:moveTo>
                      <a:pt x="11" y="14"/>
                    </a:moveTo>
                    <a:lnTo>
                      <a:pt x="11" y="14"/>
                    </a:lnTo>
                    <a:lnTo>
                      <a:pt x="0" y="14"/>
                    </a:lnTo>
                    <a:lnTo>
                      <a:pt x="0" y="0"/>
                    </a:lnTo>
                    <a:lnTo>
                      <a:pt x="11" y="0"/>
                    </a:lnTo>
                    <a:lnTo>
                      <a:pt x="1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3" name="Freeform 82"/>
              <p:cNvSpPr>
                <a:spLocks/>
              </p:cNvSpPr>
              <p:nvPr/>
            </p:nvSpPr>
            <p:spPr bwMode="auto">
              <a:xfrm>
                <a:off x="4655" y="2330"/>
                <a:ext cx="27" cy="32"/>
              </a:xfrm>
              <a:custGeom>
                <a:avLst/>
                <a:gdLst>
                  <a:gd name="T0" fmla="*/ 50 w 62"/>
                  <a:gd name="T1" fmla="*/ 24 h 72"/>
                  <a:gd name="T2" fmla="*/ 50 w 62"/>
                  <a:gd name="T3" fmla="*/ 24 h 72"/>
                  <a:gd name="T4" fmla="*/ 33 w 62"/>
                  <a:gd name="T5" fmla="*/ 10 h 72"/>
                  <a:gd name="T6" fmla="*/ 12 w 62"/>
                  <a:gd name="T7" fmla="*/ 37 h 72"/>
                  <a:gd name="T8" fmla="*/ 32 w 62"/>
                  <a:gd name="T9" fmla="*/ 62 h 72"/>
                  <a:gd name="T10" fmla="*/ 51 w 62"/>
                  <a:gd name="T11" fmla="*/ 45 h 72"/>
                  <a:gd name="T12" fmla="*/ 62 w 62"/>
                  <a:gd name="T13" fmla="*/ 45 h 72"/>
                  <a:gd name="T14" fmla="*/ 32 w 62"/>
                  <a:gd name="T15" fmla="*/ 72 h 72"/>
                  <a:gd name="T16" fmla="*/ 0 w 62"/>
                  <a:gd name="T17" fmla="*/ 37 h 72"/>
                  <a:gd name="T18" fmla="*/ 32 w 62"/>
                  <a:gd name="T19" fmla="*/ 0 h 72"/>
                  <a:gd name="T20" fmla="*/ 62 w 62"/>
                  <a:gd name="T21" fmla="*/ 24 h 72"/>
                  <a:gd name="T22" fmla="*/ 50 w 62"/>
                  <a:gd name="T23"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72">
                    <a:moveTo>
                      <a:pt x="50" y="24"/>
                    </a:moveTo>
                    <a:lnTo>
                      <a:pt x="50" y="24"/>
                    </a:lnTo>
                    <a:cubicBezTo>
                      <a:pt x="48" y="15"/>
                      <a:pt x="42" y="10"/>
                      <a:pt x="33" y="10"/>
                    </a:cubicBezTo>
                    <a:cubicBezTo>
                      <a:pt x="17" y="10"/>
                      <a:pt x="12" y="23"/>
                      <a:pt x="12" y="37"/>
                    </a:cubicBezTo>
                    <a:cubicBezTo>
                      <a:pt x="12" y="50"/>
                      <a:pt x="17" y="62"/>
                      <a:pt x="32" y="62"/>
                    </a:cubicBezTo>
                    <a:cubicBezTo>
                      <a:pt x="43" y="62"/>
                      <a:pt x="49" y="56"/>
                      <a:pt x="51" y="45"/>
                    </a:cubicBezTo>
                    <a:lnTo>
                      <a:pt x="62" y="45"/>
                    </a:lnTo>
                    <a:cubicBezTo>
                      <a:pt x="60" y="62"/>
                      <a:pt x="49" y="72"/>
                      <a:pt x="32" y="72"/>
                    </a:cubicBezTo>
                    <a:cubicBezTo>
                      <a:pt x="11" y="72"/>
                      <a:pt x="0" y="58"/>
                      <a:pt x="0" y="37"/>
                    </a:cubicBezTo>
                    <a:cubicBezTo>
                      <a:pt x="0" y="16"/>
                      <a:pt x="10" y="0"/>
                      <a:pt x="32" y="0"/>
                    </a:cubicBezTo>
                    <a:cubicBezTo>
                      <a:pt x="48" y="0"/>
                      <a:pt x="60" y="7"/>
                      <a:pt x="62" y="24"/>
                    </a:cubicBezTo>
                    <a:lnTo>
                      <a:pt x="50" y="2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4" name="Freeform 83"/>
              <p:cNvSpPr>
                <a:spLocks noEditPoints="1"/>
              </p:cNvSpPr>
              <p:nvPr/>
            </p:nvSpPr>
            <p:spPr bwMode="auto">
              <a:xfrm>
                <a:off x="4686" y="2330"/>
                <a:ext cx="29" cy="32"/>
              </a:xfrm>
              <a:custGeom>
                <a:avLst/>
                <a:gdLst>
                  <a:gd name="T0" fmla="*/ 52 w 65"/>
                  <a:gd name="T1" fmla="*/ 30 h 72"/>
                  <a:gd name="T2" fmla="*/ 52 w 65"/>
                  <a:gd name="T3" fmla="*/ 30 h 72"/>
                  <a:gd name="T4" fmla="*/ 32 w 65"/>
                  <a:gd name="T5" fmla="*/ 10 h 72"/>
                  <a:gd name="T6" fmla="*/ 12 w 65"/>
                  <a:gd name="T7" fmla="*/ 30 h 72"/>
                  <a:gd name="T8" fmla="*/ 52 w 65"/>
                  <a:gd name="T9" fmla="*/ 30 h 72"/>
                  <a:gd name="T10" fmla="*/ 63 w 65"/>
                  <a:gd name="T11" fmla="*/ 49 h 72"/>
                  <a:gd name="T12" fmla="*/ 63 w 65"/>
                  <a:gd name="T13" fmla="*/ 49 h 72"/>
                  <a:gd name="T14" fmla="*/ 33 w 65"/>
                  <a:gd name="T15" fmla="*/ 72 h 72"/>
                  <a:gd name="T16" fmla="*/ 0 w 65"/>
                  <a:gd name="T17" fmla="*/ 36 h 72"/>
                  <a:gd name="T18" fmla="*/ 33 w 65"/>
                  <a:gd name="T19" fmla="*/ 0 h 72"/>
                  <a:gd name="T20" fmla="*/ 64 w 65"/>
                  <a:gd name="T21" fmla="*/ 40 h 72"/>
                  <a:gd name="T22" fmla="*/ 12 w 65"/>
                  <a:gd name="T23" fmla="*/ 40 h 72"/>
                  <a:gd name="T24" fmla="*/ 34 w 65"/>
                  <a:gd name="T25" fmla="*/ 62 h 72"/>
                  <a:gd name="T26" fmla="*/ 52 w 65"/>
                  <a:gd name="T27" fmla="*/ 49 h 72"/>
                  <a:gd name="T28" fmla="*/ 63 w 65"/>
                  <a:gd name="T29"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72">
                    <a:moveTo>
                      <a:pt x="52" y="30"/>
                    </a:moveTo>
                    <a:lnTo>
                      <a:pt x="52" y="30"/>
                    </a:lnTo>
                    <a:cubicBezTo>
                      <a:pt x="51" y="19"/>
                      <a:pt x="43" y="10"/>
                      <a:pt x="32" y="10"/>
                    </a:cubicBezTo>
                    <a:cubicBezTo>
                      <a:pt x="20" y="10"/>
                      <a:pt x="13" y="19"/>
                      <a:pt x="12" y="30"/>
                    </a:cubicBezTo>
                    <a:lnTo>
                      <a:pt x="52" y="30"/>
                    </a:lnTo>
                    <a:close/>
                    <a:moveTo>
                      <a:pt x="63" y="49"/>
                    </a:moveTo>
                    <a:lnTo>
                      <a:pt x="63" y="49"/>
                    </a:lnTo>
                    <a:cubicBezTo>
                      <a:pt x="60" y="64"/>
                      <a:pt x="49" y="72"/>
                      <a:pt x="33" y="72"/>
                    </a:cubicBezTo>
                    <a:cubicBezTo>
                      <a:pt x="11" y="72"/>
                      <a:pt x="1" y="57"/>
                      <a:pt x="0" y="36"/>
                    </a:cubicBezTo>
                    <a:cubicBezTo>
                      <a:pt x="0" y="15"/>
                      <a:pt x="14" y="0"/>
                      <a:pt x="33" y="0"/>
                    </a:cubicBezTo>
                    <a:cubicBezTo>
                      <a:pt x="57" y="0"/>
                      <a:pt x="65" y="23"/>
                      <a:pt x="64" y="40"/>
                    </a:cubicBezTo>
                    <a:lnTo>
                      <a:pt x="12" y="40"/>
                    </a:lnTo>
                    <a:cubicBezTo>
                      <a:pt x="12" y="52"/>
                      <a:pt x="19" y="62"/>
                      <a:pt x="34" y="62"/>
                    </a:cubicBezTo>
                    <a:cubicBezTo>
                      <a:pt x="43" y="62"/>
                      <a:pt x="50" y="58"/>
                      <a:pt x="52" y="49"/>
                    </a:cubicBezTo>
                    <a:lnTo>
                      <a:pt x="63" y="4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5" name="Freeform 84"/>
              <p:cNvSpPr>
                <a:spLocks noEditPoints="1"/>
              </p:cNvSpPr>
              <p:nvPr/>
            </p:nvSpPr>
            <p:spPr bwMode="auto">
              <a:xfrm>
                <a:off x="4467" y="2378"/>
                <a:ext cx="39" cy="42"/>
              </a:xfrm>
              <a:custGeom>
                <a:avLst/>
                <a:gdLst>
                  <a:gd name="T0" fmla="*/ 28 w 88"/>
                  <a:gd name="T1" fmla="*/ 56 h 95"/>
                  <a:gd name="T2" fmla="*/ 28 w 88"/>
                  <a:gd name="T3" fmla="*/ 56 h 95"/>
                  <a:gd name="T4" fmla="*/ 60 w 88"/>
                  <a:gd name="T5" fmla="*/ 56 h 95"/>
                  <a:gd name="T6" fmla="*/ 44 w 88"/>
                  <a:gd name="T7" fmla="*/ 11 h 95"/>
                  <a:gd name="T8" fmla="*/ 44 w 88"/>
                  <a:gd name="T9" fmla="*/ 11 h 95"/>
                  <a:gd name="T10" fmla="*/ 28 w 88"/>
                  <a:gd name="T11" fmla="*/ 56 h 95"/>
                  <a:gd name="T12" fmla="*/ 37 w 88"/>
                  <a:gd name="T13" fmla="*/ 0 h 95"/>
                  <a:gd name="T14" fmla="*/ 37 w 88"/>
                  <a:gd name="T15" fmla="*/ 0 h 95"/>
                  <a:gd name="T16" fmla="*/ 51 w 88"/>
                  <a:gd name="T17" fmla="*/ 0 h 95"/>
                  <a:gd name="T18" fmla="*/ 88 w 88"/>
                  <a:gd name="T19" fmla="*/ 95 h 95"/>
                  <a:gd name="T20" fmla="*/ 74 w 88"/>
                  <a:gd name="T21" fmla="*/ 95 h 95"/>
                  <a:gd name="T22" fmla="*/ 64 w 88"/>
                  <a:gd name="T23" fmla="*/ 66 h 95"/>
                  <a:gd name="T24" fmla="*/ 24 w 88"/>
                  <a:gd name="T25" fmla="*/ 66 h 95"/>
                  <a:gd name="T26" fmla="*/ 13 w 88"/>
                  <a:gd name="T27" fmla="*/ 95 h 95"/>
                  <a:gd name="T28" fmla="*/ 0 w 88"/>
                  <a:gd name="T29" fmla="*/ 95 h 95"/>
                  <a:gd name="T30" fmla="*/ 37 w 88"/>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95">
                    <a:moveTo>
                      <a:pt x="28" y="56"/>
                    </a:moveTo>
                    <a:lnTo>
                      <a:pt x="28" y="56"/>
                    </a:lnTo>
                    <a:lnTo>
                      <a:pt x="60" y="56"/>
                    </a:lnTo>
                    <a:lnTo>
                      <a:pt x="44" y="11"/>
                    </a:lnTo>
                    <a:lnTo>
                      <a:pt x="44" y="11"/>
                    </a:lnTo>
                    <a:lnTo>
                      <a:pt x="28" y="56"/>
                    </a:lnTo>
                    <a:close/>
                    <a:moveTo>
                      <a:pt x="37" y="0"/>
                    </a:moveTo>
                    <a:lnTo>
                      <a:pt x="37" y="0"/>
                    </a:lnTo>
                    <a:lnTo>
                      <a:pt x="51" y="0"/>
                    </a:lnTo>
                    <a:lnTo>
                      <a:pt x="88" y="95"/>
                    </a:lnTo>
                    <a:lnTo>
                      <a:pt x="74" y="95"/>
                    </a:lnTo>
                    <a:lnTo>
                      <a:pt x="64" y="66"/>
                    </a:lnTo>
                    <a:lnTo>
                      <a:pt x="24" y="66"/>
                    </a:lnTo>
                    <a:lnTo>
                      <a:pt x="13" y="95"/>
                    </a:lnTo>
                    <a:lnTo>
                      <a:pt x="0" y="95"/>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6" name="Freeform 85"/>
              <p:cNvSpPr>
                <a:spLocks/>
              </p:cNvSpPr>
              <p:nvPr/>
            </p:nvSpPr>
            <p:spPr bwMode="auto">
              <a:xfrm>
                <a:off x="4509" y="2389"/>
                <a:ext cx="25" cy="31"/>
              </a:xfrm>
              <a:custGeom>
                <a:avLst/>
                <a:gdLst>
                  <a:gd name="T0" fmla="*/ 57 w 57"/>
                  <a:gd name="T1" fmla="*/ 69 h 71"/>
                  <a:gd name="T2" fmla="*/ 57 w 57"/>
                  <a:gd name="T3" fmla="*/ 69 h 71"/>
                  <a:gd name="T4" fmla="*/ 46 w 57"/>
                  <a:gd name="T5" fmla="*/ 69 h 71"/>
                  <a:gd name="T6" fmla="*/ 46 w 57"/>
                  <a:gd name="T7" fmla="*/ 58 h 71"/>
                  <a:gd name="T8" fmla="*/ 46 w 57"/>
                  <a:gd name="T9" fmla="*/ 58 h 71"/>
                  <a:gd name="T10" fmla="*/ 24 w 57"/>
                  <a:gd name="T11" fmla="*/ 71 h 71"/>
                  <a:gd name="T12" fmla="*/ 0 w 57"/>
                  <a:gd name="T13" fmla="*/ 45 h 71"/>
                  <a:gd name="T14" fmla="*/ 0 w 57"/>
                  <a:gd name="T15" fmla="*/ 0 h 71"/>
                  <a:gd name="T16" fmla="*/ 11 w 57"/>
                  <a:gd name="T17" fmla="*/ 0 h 71"/>
                  <a:gd name="T18" fmla="*/ 11 w 57"/>
                  <a:gd name="T19" fmla="*/ 47 h 71"/>
                  <a:gd name="T20" fmla="*/ 25 w 57"/>
                  <a:gd name="T21" fmla="*/ 61 h 71"/>
                  <a:gd name="T22" fmla="*/ 45 w 57"/>
                  <a:gd name="T23" fmla="*/ 39 h 71"/>
                  <a:gd name="T24" fmla="*/ 45 w 57"/>
                  <a:gd name="T25" fmla="*/ 0 h 71"/>
                  <a:gd name="T26" fmla="*/ 57 w 57"/>
                  <a:gd name="T27" fmla="*/ 0 h 71"/>
                  <a:gd name="T28" fmla="*/ 57 w 57"/>
                  <a:gd name="T29" fmla="*/ 6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1">
                    <a:moveTo>
                      <a:pt x="57" y="69"/>
                    </a:moveTo>
                    <a:lnTo>
                      <a:pt x="57" y="69"/>
                    </a:lnTo>
                    <a:lnTo>
                      <a:pt x="46" y="69"/>
                    </a:lnTo>
                    <a:lnTo>
                      <a:pt x="46" y="58"/>
                    </a:lnTo>
                    <a:lnTo>
                      <a:pt x="46" y="58"/>
                    </a:lnTo>
                    <a:cubicBezTo>
                      <a:pt x="41" y="67"/>
                      <a:pt x="33" y="71"/>
                      <a:pt x="24" y="71"/>
                    </a:cubicBezTo>
                    <a:cubicBezTo>
                      <a:pt x="5" y="71"/>
                      <a:pt x="0" y="60"/>
                      <a:pt x="0" y="45"/>
                    </a:cubicBezTo>
                    <a:lnTo>
                      <a:pt x="0" y="0"/>
                    </a:lnTo>
                    <a:lnTo>
                      <a:pt x="11" y="0"/>
                    </a:lnTo>
                    <a:lnTo>
                      <a:pt x="11" y="47"/>
                    </a:lnTo>
                    <a:cubicBezTo>
                      <a:pt x="11" y="55"/>
                      <a:pt x="16" y="61"/>
                      <a:pt x="25" y="61"/>
                    </a:cubicBezTo>
                    <a:cubicBezTo>
                      <a:pt x="39" y="61"/>
                      <a:pt x="45" y="51"/>
                      <a:pt x="45" y="39"/>
                    </a:cubicBezTo>
                    <a:lnTo>
                      <a:pt x="45" y="0"/>
                    </a:lnTo>
                    <a:lnTo>
                      <a:pt x="57" y="0"/>
                    </a:lnTo>
                    <a:lnTo>
                      <a:pt x="57" y="6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7" name="Freeform 86"/>
              <p:cNvSpPr>
                <a:spLocks/>
              </p:cNvSpPr>
              <p:nvPr/>
            </p:nvSpPr>
            <p:spPr bwMode="auto">
              <a:xfrm>
                <a:off x="4539" y="2380"/>
                <a:ext cx="16" cy="40"/>
              </a:xfrm>
              <a:custGeom>
                <a:avLst/>
                <a:gdLst>
                  <a:gd name="T0" fmla="*/ 23 w 36"/>
                  <a:gd name="T1" fmla="*/ 21 h 90"/>
                  <a:gd name="T2" fmla="*/ 23 w 36"/>
                  <a:gd name="T3" fmla="*/ 21 h 90"/>
                  <a:gd name="T4" fmla="*/ 36 w 36"/>
                  <a:gd name="T5" fmla="*/ 21 h 90"/>
                  <a:gd name="T6" fmla="*/ 36 w 36"/>
                  <a:gd name="T7" fmla="*/ 31 h 90"/>
                  <a:gd name="T8" fmla="*/ 23 w 36"/>
                  <a:gd name="T9" fmla="*/ 31 h 90"/>
                  <a:gd name="T10" fmla="*/ 23 w 36"/>
                  <a:gd name="T11" fmla="*/ 74 h 90"/>
                  <a:gd name="T12" fmla="*/ 31 w 36"/>
                  <a:gd name="T13" fmla="*/ 80 h 90"/>
                  <a:gd name="T14" fmla="*/ 36 w 36"/>
                  <a:gd name="T15" fmla="*/ 80 h 90"/>
                  <a:gd name="T16" fmla="*/ 36 w 36"/>
                  <a:gd name="T17" fmla="*/ 90 h 90"/>
                  <a:gd name="T18" fmla="*/ 28 w 36"/>
                  <a:gd name="T19" fmla="*/ 90 h 90"/>
                  <a:gd name="T20" fmla="*/ 11 w 36"/>
                  <a:gd name="T21" fmla="*/ 75 h 90"/>
                  <a:gd name="T22" fmla="*/ 11 w 36"/>
                  <a:gd name="T23" fmla="*/ 31 h 90"/>
                  <a:gd name="T24" fmla="*/ 0 w 36"/>
                  <a:gd name="T25" fmla="*/ 31 h 90"/>
                  <a:gd name="T26" fmla="*/ 0 w 36"/>
                  <a:gd name="T27" fmla="*/ 21 h 90"/>
                  <a:gd name="T28" fmla="*/ 11 w 36"/>
                  <a:gd name="T29" fmla="*/ 21 h 90"/>
                  <a:gd name="T30" fmla="*/ 11 w 36"/>
                  <a:gd name="T31" fmla="*/ 0 h 90"/>
                  <a:gd name="T32" fmla="*/ 23 w 36"/>
                  <a:gd name="T33" fmla="*/ 0 h 90"/>
                  <a:gd name="T34" fmla="*/ 23 w 36"/>
                  <a:gd name="T35" fmla="*/ 2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90">
                    <a:moveTo>
                      <a:pt x="23" y="21"/>
                    </a:moveTo>
                    <a:lnTo>
                      <a:pt x="23" y="21"/>
                    </a:lnTo>
                    <a:lnTo>
                      <a:pt x="36" y="21"/>
                    </a:lnTo>
                    <a:lnTo>
                      <a:pt x="36" y="31"/>
                    </a:lnTo>
                    <a:lnTo>
                      <a:pt x="23" y="31"/>
                    </a:lnTo>
                    <a:lnTo>
                      <a:pt x="23" y="74"/>
                    </a:lnTo>
                    <a:cubicBezTo>
                      <a:pt x="23" y="79"/>
                      <a:pt x="24" y="80"/>
                      <a:pt x="31" y="80"/>
                    </a:cubicBezTo>
                    <a:lnTo>
                      <a:pt x="36" y="80"/>
                    </a:lnTo>
                    <a:lnTo>
                      <a:pt x="36" y="90"/>
                    </a:lnTo>
                    <a:lnTo>
                      <a:pt x="28" y="90"/>
                    </a:lnTo>
                    <a:cubicBezTo>
                      <a:pt x="16" y="90"/>
                      <a:pt x="11" y="88"/>
                      <a:pt x="11" y="75"/>
                    </a:cubicBezTo>
                    <a:lnTo>
                      <a:pt x="11" y="31"/>
                    </a:lnTo>
                    <a:lnTo>
                      <a:pt x="0" y="31"/>
                    </a:lnTo>
                    <a:lnTo>
                      <a:pt x="0" y="21"/>
                    </a:lnTo>
                    <a:lnTo>
                      <a:pt x="11" y="21"/>
                    </a:lnTo>
                    <a:lnTo>
                      <a:pt x="11" y="0"/>
                    </a:lnTo>
                    <a:lnTo>
                      <a:pt x="23" y="0"/>
                    </a:lnTo>
                    <a:lnTo>
                      <a:pt x="2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8" name="Freeform 87"/>
              <p:cNvSpPr>
                <a:spLocks noEditPoints="1"/>
              </p:cNvSpPr>
              <p:nvPr/>
            </p:nvSpPr>
            <p:spPr bwMode="auto">
              <a:xfrm>
                <a:off x="4559" y="2388"/>
                <a:ext cx="29" cy="32"/>
              </a:xfrm>
              <a:custGeom>
                <a:avLst/>
                <a:gdLst>
                  <a:gd name="T0" fmla="*/ 34 w 67"/>
                  <a:gd name="T1" fmla="*/ 63 h 73"/>
                  <a:gd name="T2" fmla="*/ 34 w 67"/>
                  <a:gd name="T3" fmla="*/ 63 h 73"/>
                  <a:gd name="T4" fmla="*/ 55 w 67"/>
                  <a:gd name="T5" fmla="*/ 37 h 73"/>
                  <a:gd name="T6" fmla="*/ 34 w 67"/>
                  <a:gd name="T7" fmla="*/ 10 h 73"/>
                  <a:gd name="T8" fmla="*/ 12 w 67"/>
                  <a:gd name="T9" fmla="*/ 37 h 73"/>
                  <a:gd name="T10" fmla="*/ 34 w 67"/>
                  <a:gd name="T11" fmla="*/ 63 h 73"/>
                  <a:gd name="T12" fmla="*/ 34 w 67"/>
                  <a:gd name="T13" fmla="*/ 0 h 73"/>
                  <a:gd name="T14" fmla="*/ 34 w 67"/>
                  <a:gd name="T15" fmla="*/ 0 h 73"/>
                  <a:gd name="T16" fmla="*/ 67 w 67"/>
                  <a:gd name="T17" fmla="*/ 37 h 73"/>
                  <a:gd name="T18" fmla="*/ 34 w 67"/>
                  <a:gd name="T19" fmla="*/ 73 h 73"/>
                  <a:gd name="T20" fmla="*/ 0 w 67"/>
                  <a:gd name="T21" fmla="*/ 37 h 73"/>
                  <a:gd name="T22" fmla="*/ 34 w 67"/>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3">
                    <a:moveTo>
                      <a:pt x="34" y="63"/>
                    </a:moveTo>
                    <a:lnTo>
                      <a:pt x="34" y="63"/>
                    </a:lnTo>
                    <a:cubicBezTo>
                      <a:pt x="46" y="63"/>
                      <a:pt x="55" y="53"/>
                      <a:pt x="55" y="37"/>
                    </a:cubicBezTo>
                    <a:cubicBezTo>
                      <a:pt x="55" y="20"/>
                      <a:pt x="46" y="10"/>
                      <a:pt x="34" y="10"/>
                    </a:cubicBezTo>
                    <a:cubicBezTo>
                      <a:pt x="22" y="10"/>
                      <a:pt x="12" y="20"/>
                      <a:pt x="12" y="37"/>
                    </a:cubicBezTo>
                    <a:cubicBezTo>
                      <a:pt x="12" y="53"/>
                      <a:pt x="22" y="63"/>
                      <a:pt x="34" y="63"/>
                    </a:cubicBezTo>
                    <a:close/>
                    <a:moveTo>
                      <a:pt x="34" y="0"/>
                    </a:moveTo>
                    <a:lnTo>
                      <a:pt x="34" y="0"/>
                    </a:lnTo>
                    <a:cubicBezTo>
                      <a:pt x="56" y="0"/>
                      <a:pt x="67" y="16"/>
                      <a:pt x="67" y="37"/>
                    </a:cubicBezTo>
                    <a:cubicBezTo>
                      <a:pt x="67" y="57"/>
                      <a:pt x="56" y="73"/>
                      <a:pt x="34" y="73"/>
                    </a:cubicBezTo>
                    <a:cubicBezTo>
                      <a:pt x="12" y="73"/>
                      <a:pt x="0" y="57"/>
                      <a:pt x="0" y="37"/>
                    </a:cubicBezTo>
                    <a:cubicBezTo>
                      <a:pt x="0" y="16"/>
                      <a:pt x="12" y="0"/>
                      <a:pt x="3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9" name="Freeform 88"/>
              <p:cNvSpPr>
                <a:spLocks/>
              </p:cNvSpPr>
              <p:nvPr/>
            </p:nvSpPr>
            <p:spPr bwMode="auto">
              <a:xfrm>
                <a:off x="4594" y="2388"/>
                <a:ext cx="43" cy="32"/>
              </a:xfrm>
              <a:custGeom>
                <a:avLst/>
                <a:gdLst>
                  <a:gd name="T0" fmla="*/ 0 w 97"/>
                  <a:gd name="T1" fmla="*/ 2 h 71"/>
                  <a:gd name="T2" fmla="*/ 0 w 97"/>
                  <a:gd name="T3" fmla="*/ 2 h 71"/>
                  <a:gd name="T4" fmla="*/ 11 w 97"/>
                  <a:gd name="T5" fmla="*/ 2 h 71"/>
                  <a:gd name="T6" fmla="*/ 11 w 97"/>
                  <a:gd name="T7" fmla="*/ 12 h 71"/>
                  <a:gd name="T8" fmla="*/ 11 w 97"/>
                  <a:gd name="T9" fmla="*/ 12 h 71"/>
                  <a:gd name="T10" fmla="*/ 34 w 97"/>
                  <a:gd name="T11" fmla="*/ 0 h 71"/>
                  <a:gd name="T12" fmla="*/ 53 w 97"/>
                  <a:gd name="T13" fmla="*/ 12 h 71"/>
                  <a:gd name="T14" fmla="*/ 74 w 97"/>
                  <a:gd name="T15" fmla="*/ 0 h 71"/>
                  <a:gd name="T16" fmla="*/ 97 w 97"/>
                  <a:gd name="T17" fmla="*/ 20 h 71"/>
                  <a:gd name="T18" fmla="*/ 97 w 97"/>
                  <a:gd name="T19" fmla="*/ 71 h 71"/>
                  <a:gd name="T20" fmla="*/ 86 w 97"/>
                  <a:gd name="T21" fmla="*/ 71 h 71"/>
                  <a:gd name="T22" fmla="*/ 86 w 97"/>
                  <a:gd name="T23" fmla="*/ 26 h 71"/>
                  <a:gd name="T24" fmla="*/ 72 w 97"/>
                  <a:gd name="T25" fmla="*/ 10 h 71"/>
                  <a:gd name="T26" fmla="*/ 54 w 97"/>
                  <a:gd name="T27" fmla="*/ 28 h 71"/>
                  <a:gd name="T28" fmla="*/ 54 w 97"/>
                  <a:gd name="T29" fmla="*/ 71 h 71"/>
                  <a:gd name="T30" fmla="*/ 43 w 97"/>
                  <a:gd name="T31" fmla="*/ 71 h 71"/>
                  <a:gd name="T32" fmla="*/ 43 w 97"/>
                  <a:gd name="T33" fmla="*/ 26 h 71"/>
                  <a:gd name="T34" fmla="*/ 30 w 97"/>
                  <a:gd name="T35" fmla="*/ 10 h 71"/>
                  <a:gd name="T36" fmla="*/ 12 w 97"/>
                  <a:gd name="T37" fmla="*/ 28 h 71"/>
                  <a:gd name="T38" fmla="*/ 12 w 97"/>
                  <a:gd name="T39" fmla="*/ 71 h 71"/>
                  <a:gd name="T40" fmla="*/ 0 w 97"/>
                  <a:gd name="T41" fmla="*/ 71 h 71"/>
                  <a:gd name="T42" fmla="*/ 0 w 97"/>
                  <a:gd name="T43"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71">
                    <a:moveTo>
                      <a:pt x="0" y="2"/>
                    </a:moveTo>
                    <a:lnTo>
                      <a:pt x="0" y="2"/>
                    </a:lnTo>
                    <a:lnTo>
                      <a:pt x="11" y="2"/>
                    </a:lnTo>
                    <a:lnTo>
                      <a:pt x="11" y="12"/>
                    </a:lnTo>
                    <a:lnTo>
                      <a:pt x="11" y="12"/>
                    </a:lnTo>
                    <a:cubicBezTo>
                      <a:pt x="16" y="4"/>
                      <a:pt x="24" y="0"/>
                      <a:pt x="34" y="0"/>
                    </a:cubicBezTo>
                    <a:cubicBezTo>
                      <a:pt x="42" y="0"/>
                      <a:pt x="50" y="4"/>
                      <a:pt x="53" y="12"/>
                    </a:cubicBezTo>
                    <a:cubicBezTo>
                      <a:pt x="57" y="5"/>
                      <a:pt x="65" y="0"/>
                      <a:pt x="74" y="0"/>
                    </a:cubicBezTo>
                    <a:cubicBezTo>
                      <a:pt x="88" y="0"/>
                      <a:pt x="97" y="6"/>
                      <a:pt x="97" y="20"/>
                    </a:cubicBezTo>
                    <a:lnTo>
                      <a:pt x="97" y="71"/>
                    </a:lnTo>
                    <a:lnTo>
                      <a:pt x="86" y="71"/>
                    </a:lnTo>
                    <a:lnTo>
                      <a:pt x="86" y="26"/>
                    </a:lnTo>
                    <a:cubicBezTo>
                      <a:pt x="86" y="17"/>
                      <a:pt x="83" y="10"/>
                      <a:pt x="72" y="10"/>
                    </a:cubicBezTo>
                    <a:cubicBezTo>
                      <a:pt x="61" y="10"/>
                      <a:pt x="54" y="17"/>
                      <a:pt x="54" y="28"/>
                    </a:cubicBezTo>
                    <a:lnTo>
                      <a:pt x="54" y="71"/>
                    </a:lnTo>
                    <a:lnTo>
                      <a:pt x="43" y="71"/>
                    </a:lnTo>
                    <a:lnTo>
                      <a:pt x="43" y="26"/>
                    </a:lnTo>
                    <a:cubicBezTo>
                      <a:pt x="43" y="17"/>
                      <a:pt x="40" y="10"/>
                      <a:pt x="30" y="10"/>
                    </a:cubicBezTo>
                    <a:cubicBezTo>
                      <a:pt x="17" y="10"/>
                      <a:pt x="12" y="23"/>
                      <a:pt x="12" y="28"/>
                    </a:cubicBezTo>
                    <a:lnTo>
                      <a:pt x="12" y="71"/>
                    </a:lnTo>
                    <a:lnTo>
                      <a:pt x="0" y="71"/>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0" name="Freeform 89"/>
              <p:cNvSpPr>
                <a:spLocks noEditPoints="1"/>
              </p:cNvSpPr>
              <p:nvPr/>
            </p:nvSpPr>
            <p:spPr bwMode="auto">
              <a:xfrm>
                <a:off x="4642" y="2388"/>
                <a:ext cx="29" cy="32"/>
              </a:xfrm>
              <a:custGeom>
                <a:avLst/>
                <a:gdLst>
                  <a:gd name="T0" fmla="*/ 47 w 65"/>
                  <a:gd name="T1" fmla="*/ 35 h 73"/>
                  <a:gd name="T2" fmla="*/ 47 w 65"/>
                  <a:gd name="T3" fmla="*/ 35 h 73"/>
                  <a:gd name="T4" fmla="*/ 26 w 65"/>
                  <a:gd name="T5" fmla="*/ 40 h 73"/>
                  <a:gd name="T6" fmla="*/ 12 w 65"/>
                  <a:gd name="T7" fmla="*/ 52 h 73"/>
                  <a:gd name="T8" fmla="*/ 26 w 65"/>
                  <a:gd name="T9" fmla="*/ 63 h 73"/>
                  <a:gd name="T10" fmla="*/ 47 w 65"/>
                  <a:gd name="T11" fmla="*/ 47 h 73"/>
                  <a:gd name="T12" fmla="*/ 47 w 65"/>
                  <a:gd name="T13" fmla="*/ 35 h 73"/>
                  <a:gd name="T14" fmla="*/ 65 w 65"/>
                  <a:gd name="T15" fmla="*/ 71 h 73"/>
                  <a:gd name="T16" fmla="*/ 65 w 65"/>
                  <a:gd name="T17" fmla="*/ 71 h 73"/>
                  <a:gd name="T18" fmla="*/ 57 w 65"/>
                  <a:gd name="T19" fmla="*/ 73 h 73"/>
                  <a:gd name="T20" fmla="*/ 47 w 65"/>
                  <a:gd name="T21" fmla="*/ 62 h 73"/>
                  <a:gd name="T22" fmla="*/ 23 w 65"/>
                  <a:gd name="T23" fmla="*/ 73 h 73"/>
                  <a:gd name="T24" fmla="*/ 0 w 65"/>
                  <a:gd name="T25" fmla="*/ 53 h 73"/>
                  <a:gd name="T26" fmla="*/ 24 w 65"/>
                  <a:gd name="T27" fmla="*/ 32 h 73"/>
                  <a:gd name="T28" fmla="*/ 47 w 65"/>
                  <a:gd name="T29" fmla="*/ 22 h 73"/>
                  <a:gd name="T30" fmla="*/ 32 w 65"/>
                  <a:gd name="T31" fmla="*/ 10 h 73"/>
                  <a:gd name="T32" fmla="*/ 14 w 65"/>
                  <a:gd name="T33" fmla="*/ 23 h 73"/>
                  <a:gd name="T34" fmla="*/ 3 w 65"/>
                  <a:gd name="T35" fmla="*/ 23 h 73"/>
                  <a:gd name="T36" fmla="*/ 32 w 65"/>
                  <a:gd name="T37" fmla="*/ 0 h 73"/>
                  <a:gd name="T38" fmla="*/ 58 w 65"/>
                  <a:gd name="T39" fmla="*/ 19 h 73"/>
                  <a:gd name="T40" fmla="*/ 58 w 65"/>
                  <a:gd name="T41" fmla="*/ 55 h 73"/>
                  <a:gd name="T42" fmla="*/ 62 w 65"/>
                  <a:gd name="T43" fmla="*/ 63 h 73"/>
                  <a:gd name="T44" fmla="*/ 65 w 65"/>
                  <a:gd name="T45" fmla="*/ 62 h 73"/>
                  <a:gd name="T46" fmla="*/ 65 w 65"/>
                  <a:gd name="T47" fmla="*/ 7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3">
                    <a:moveTo>
                      <a:pt x="47" y="35"/>
                    </a:moveTo>
                    <a:lnTo>
                      <a:pt x="47" y="35"/>
                    </a:lnTo>
                    <a:cubicBezTo>
                      <a:pt x="42" y="39"/>
                      <a:pt x="34" y="39"/>
                      <a:pt x="26" y="40"/>
                    </a:cubicBezTo>
                    <a:cubicBezTo>
                      <a:pt x="19" y="41"/>
                      <a:pt x="12" y="44"/>
                      <a:pt x="12" y="52"/>
                    </a:cubicBezTo>
                    <a:cubicBezTo>
                      <a:pt x="12" y="60"/>
                      <a:pt x="19" y="63"/>
                      <a:pt x="26" y="63"/>
                    </a:cubicBezTo>
                    <a:cubicBezTo>
                      <a:pt x="41" y="63"/>
                      <a:pt x="47" y="53"/>
                      <a:pt x="47" y="47"/>
                    </a:cubicBezTo>
                    <a:lnTo>
                      <a:pt x="47" y="35"/>
                    </a:lnTo>
                    <a:close/>
                    <a:moveTo>
                      <a:pt x="65" y="71"/>
                    </a:moveTo>
                    <a:lnTo>
                      <a:pt x="65" y="71"/>
                    </a:lnTo>
                    <a:cubicBezTo>
                      <a:pt x="63" y="72"/>
                      <a:pt x="61" y="73"/>
                      <a:pt x="57" y="73"/>
                    </a:cubicBezTo>
                    <a:cubicBezTo>
                      <a:pt x="51" y="73"/>
                      <a:pt x="47" y="69"/>
                      <a:pt x="47" y="62"/>
                    </a:cubicBezTo>
                    <a:cubicBezTo>
                      <a:pt x="41" y="69"/>
                      <a:pt x="33" y="73"/>
                      <a:pt x="23" y="73"/>
                    </a:cubicBezTo>
                    <a:cubicBezTo>
                      <a:pt x="11" y="73"/>
                      <a:pt x="0" y="67"/>
                      <a:pt x="0" y="53"/>
                    </a:cubicBezTo>
                    <a:cubicBezTo>
                      <a:pt x="0" y="38"/>
                      <a:pt x="12" y="34"/>
                      <a:pt x="24" y="32"/>
                    </a:cubicBezTo>
                    <a:cubicBezTo>
                      <a:pt x="36" y="30"/>
                      <a:pt x="47" y="30"/>
                      <a:pt x="47" y="22"/>
                    </a:cubicBezTo>
                    <a:cubicBezTo>
                      <a:pt x="47" y="12"/>
                      <a:pt x="39" y="10"/>
                      <a:pt x="32" y="10"/>
                    </a:cubicBezTo>
                    <a:cubicBezTo>
                      <a:pt x="22" y="10"/>
                      <a:pt x="15" y="13"/>
                      <a:pt x="14" y="23"/>
                    </a:cubicBezTo>
                    <a:lnTo>
                      <a:pt x="3" y="23"/>
                    </a:lnTo>
                    <a:cubicBezTo>
                      <a:pt x="4" y="6"/>
                      <a:pt x="17" y="0"/>
                      <a:pt x="32" y="0"/>
                    </a:cubicBezTo>
                    <a:cubicBezTo>
                      <a:pt x="45" y="0"/>
                      <a:pt x="58" y="3"/>
                      <a:pt x="58" y="19"/>
                    </a:cubicBezTo>
                    <a:lnTo>
                      <a:pt x="58" y="55"/>
                    </a:lnTo>
                    <a:cubicBezTo>
                      <a:pt x="58" y="60"/>
                      <a:pt x="58" y="63"/>
                      <a:pt x="62" y="63"/>
                    </a:cubicBezTo>
                    <a:cubicBezTo>
                      <a:pt x="63" y="63"/>
                      <a:pt x="64" y="62"/>
                      <a:pt x="65" y="62"/>
                    </a:cubicBezTo>
                    <a:lnTo>
                      <a:pt x="65" y="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1" name="Freeform 90"/>
              <p:cNvSpPr>
                <a:spLocks/>
              </p:cNvSpPr>
              <p:nvPr/>
            </p:nvSpPr>
            <p:spPr bwMode="auto">
              <a:xfrm>
                <a:off x="4672" y="2380"/>
                <a:ext cx="16" cy="40"/>
              </a:xfrm>
              <a:custGeom>
                <a:avLst/>
                <a:gdLst>
                  <a:gd name="T0" fmla="*/ 24 w 37"/>
                  <a:gd name="T1" fmla="*/ 21 h 90"/>
                  <a:gd name="T2" fmla="*/ 24 w 37"/>
                  <a:gd name="T3" fmla="*/ 21 h 90"/>
                  <a:gd name="T4" fmla="*/ 37 w 37"/>
                  <a:gd name="T5" fmla="*/ 21 h 90"/>
                  <a:gd name="T6" fmla="*/ 37 w 37"/>
                  <a:gd name="T7" fmla="*/ 31 h 90"/>
                  <a:gd name="T8" fmla="*/ 24 w 37"/>
                  <a:gd name="T9" fmla="*/ 31 h 90"/>
                  <a:gd name="T10" fmla="*/ 24 w 37"/>
                  <a:gd name="T11" fmla="*/ 74 h 90"/>
                  <a:gd name="T12" fmla="*/ 32 w 37"/>
                  <a:gd name="T13" fmla="*/ 80 h 90"/>
                  <a:gd name="T14" fmla="*/ 37 w 37"/>
                  <a:gd name="T15" fmla="*/ 80 h 90"/>
                  <a:gd name="T16" fmla="*/ 37 w 37"/>
                  <a:gd name="T17" fmla="*/ 90 h 90"/>
                  <a:gd name="T18" fmla="*/ 29 w 37"/>
                  <a:gd name="T19" fmla="*/ 90 h 90"/>
                  <a:gd name="T20" fmla="*/ 12 w 37"/>
                  <a:gd name="T21" fmla="*/ 75 h 90"/>
                  <a:gd name="T22" fmla="*/ 12 w 37"/>
                  <a:gd name="T23" fmla="*/ 31 h 90"/>
                  <a:gd name="T24" fmla="*/ 0 w 37"/>
                  <a:gd name="T25" fmla="*/ 31 h 90"/>
                  <a:gd name="T26" fmla="*/ 0 w 37"/>
                  <a:gd name="T27" fmla="*/ 21 h 90"/>
                  <a:gd name="T28" fmla="*/ 12 w 37"/>
                  <a:gd name="T29" fmla="*/ 21 h 90"/>
                  <a:gd name="T30" fmla="*/ 12 w 37"/>
                  <a:gd name="T31" fmla="*/ 0 h 90"/>
                  <a:gd name="T32" fmla="*/ 24 w 37"/>
                  <a:gd name="T33" fmla="*/ 0 h 90"/>
                  <a:gd name="T34" fmla="*/ 24 w 37"/>
                  <a:gd name="T35" fmla="*/ 2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90">
                    <a:moveTo>
                      <a:pt x="24" y="21"/>
                    </a:moveTo>
                    <a:lnTo>
                      <a:pt x="24" y="21"/>
                    </a:lnTo>
                    <a:lnTo>
                      <a:pt x="37" y="21"/>
                    </a:lnTo>
                    <a:lnTo>
                      <a:pt x="37" y="31"/>
                    </a:lnTo>
                    <a:lnTo>
                      <a:pt x="24" y="31"/>
                    </a:lnTo>
                    <a:lnTo>
                      <a:pt x="24" y="74"/>
                    </a:lnTo>
                    <a:cubicBezTo>
                      <a:pt x="24" y="79"/>
                      <a:pt x="25" y="80"/>
                      <a:pt x="32" y="80"/>
                    </a:cubicBezTo>
                    <a:lnTo>
                      <a:pt x="37" y="80"/>
                    </a:lnTo>
                    <a:lnTo>
                      <a:pt x="37" y="90"/>
                    </a:lnTo>
                    <a:lnTo>
                      <a:pt x="29" y="90"/>
                    </a:lnTo>
                    <a:cubicBezTo>
                      <a:pt x="17" y="90"/>
                      <a:pt x="12" y="88"/>
                      <a:pt x="12" y="75"/>
                    </a:cubicBezTo>
                    <a:lnTo>
                      <a:pt x="12" y="31"/>
                    </a:lnTo>
                    <a:lnTo>
                      <a:pt x="0" y="31"/>
                    </a:lnTo>
                    <a:lnTo>
                      <a:pt x="0" y="21"/>
                    </a:lnTo>
                    <a:lnTo>
                      <a:pt x="12" y="21"/>
                    </a:lnTo>
                    <a:lnTo>
                      <a:pt x="12" y="0"/>
                    </a:lnTo>
                    <a:lnTo>
                      <a:pt x="24" y="0"/>
                    </a:lnTo>
                    <a:lnTo>
                      <a:pt x="24"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2" name="Freeform 91"/>
              <p:cNvSpPr>
                <a:spLocks noEditPoints="1"/>
              </p:cNvSpPr>
              <p:nvPr/>
            </p:nvSpPr>
            <p:spPr bwMode="auto">
              <a:xfrm>
                <a:off x="4694" y="2378"/>
                <a:ext cx="5" cy="42"/>
              </a:xfrm>
              <a:custGeom>
                <a:avLst/>
                <a:gdLst>
                  <a:gd name="T0" fmla="*/ 0 w 12"/>
                  <a:gd name="T1" fmla="*/ 26 h 95"/>
                  <a:gd name="T2" fmla="*/ 0 w 12"/>
                  <a:gd name="T3" fmla="*/ 26 h 95"/>
                  <a:gd name="T4" fmla="*/ 12 w 12"/>
                  <a:gd name="T5" fmla="*/ 26 h 95"/>
                  <a:gd name="T6" fmla="*/ 12 w 12"/>
                  <a:gd name="T7" fmla="*/ 95 h 95"/>
                  <a:gd name="T8" fmla="*/ 0 w 12"/>
                  <a:gd name="T9" fmla="*/ 95 h 95"/>
                  <a:gd name="T10" fmla="*/ 0 w 12"/>
                  <a:gd name="T11" fmla="*/ 26 h 95"/>
                  <a:gd name="T12" fmla="*/ 12 w 12"/>
                  <a:gd name="T13" fmla="*/ 14 h 95"/>
                  <a:gd name="T14" fmla="*/ 12 w 12"/>
                  <a:gd name="T15" fmla="*/ 14 h 95"/>
                  <a:gd name="T16" fmla="*/ 0 w 12"/>
                  <a:gd name="T17" fmla="*/ 14 h 95"/>
                  <a:gd name="T18" fmla="*/ 0 w 12"/>
                  <a:gd name="T19" fmla="*/ 0 h 95"/>
                  <a:gd name="T20" fmla="*/ 12 w 12"/>
                  <a:gd name="T21" fmla="*/ 0 h 95"/>
                  <a:gd name="T22" fmla="*/ 12 w 12"/>
                  <a:gd name="T23"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95">
                    <a:moveTo>
                      <a:pt x="0" y="26"/>
                    </a:moveTo>
                    <a:lnTo>
                      <a:pt x="0" y="26"/>
                    </a:lnTo>
                    <a:lnTo>
                      <a:pt x="12" y="26"/>
                    </a:lnTo>
                    <a:lnTo>
                      <a:pt x="12" y="95"/>
                    </a:lnTo>
                    <a:lnTo>
                      <a:pt x="0" y="95"/>
                    </a:lnTo>
                    <a:lnTo>
                      <a:pt x="0" y="26"/>
                    </a:lnTo>
                    <a:close/>
                    <a:moveTo>
                      <a:pt x="12" y="14"/>
                    </a:moveTo>
                    <a:lnTo>
                      <a:pt x="12" y="14"/>
                    </a:lnTo>
                    <a:lnTo>
                      <a:pt x="0" y="14"/>
                    </a:lnTo>
                    <a:lnTo>
                      <a:pt x="0" y="0"/>
                    </a:lnTo>
                    <a:lnTo>
                      <a:pt x="12" y="0"/>
                    </a:lnTo>
                    <a:lnTo>
                      <a:pt x="12"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3" name="Freeform 92"/>
              <p:cNvSpPr>
                <a:spLocks noEditPoints="1"/>
              </p:cNvSpPr>
              <p:nvPr/>
            </p:nvSpPr>
            <p:spPr bwMode="auto">
              <a:xfrm>
                <a:off x="4706" y="2388"/>
                <a:ext cx="29" cy="32"/>
              </a:xfrm>
              <a:custGeom>
                <a:avLst/>
                <a:gdLst>
                  <a:gd name="T0" fmla="*/ 33 w 67"/>
                  <a:gd name="T1" fmla="*/ 63 h 73"/>
                  <a:gd name="T2" fmla="*/ 33 w 67"/>
                  <a:gd name="T3" fmla="*/ 63 h 73"/>
                  <a:gd name="T4" fmla="*/ 55 w 67"/>
                  <a:gd name="T5" fmla="*/ 37 h 73"/>
                  <a:gd name="T6" fmla="*/ 33 w 67"/>
                  <a:gd name="T7" fmla="*/ 10 h 73"/>
                  <a:gd name="T8" fmla="*/ 12 w 67"/>
                  <a:gd name="T9" fmla="*/ 37 h 73"/>
                  <a:gd name="T10" fmla="*/ 33 w 67"/>
                  <a:gd name="T11" fmla="*/ 63 h 73"/>
                  <a:gd name="T12" fmla="*/ 33 w 67"/>
                  <a:gd name="T13" fmla="*/ 0 h 73"/>
                  <a:gd name="T14" fmla="*/ 33 w 67"/>
                  <a:gd name="T15" fmla="*/ 0 h 73"/>
                  <a:gd name="T16" fmla="*/ 67 w 67"/>
                  <a:gd name="T17" fmla="*/ 37 h 73"/>
                  <a:gd name="T18" fmla="*/ 33 w 67"/>
                  <a:gd name="T19" fmla="*/ 73 h 73"/>
                  <a:gd name="T20" fmla="*/ 0 w 67"/>
                  <a:gd name="T21" fmla="*/ 37 h 73"/>
                  <a:gd name="T22" fmla="*/ 33 w 67"/>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3">
                    <a:moveTo>
                      <a:pt x="33" y="63"/>
                    </a:moveTo>
                    <a:lnTo>
                      <a:pt x="33" y="63"/>
                    </a:lnTo>
                    <a:cubicBezTo>
                      <a:pt x="45" y="63"/>
                      <a:pt x="55" y="53"/>
                      <a:pt x="55" y="37"/>
                    </a:cubicBezTo>
                    <a:cubicBezTo>
                      <a:pt x="55" y="20"/>
                      <a:pt x="45" y="10"/>
                      <a:pt x="33" y="10"/>
                    </a:cubicBezTo>
                    <a:cubicBezTo>
                      <a:pt x="21" y="10"/>
                      <a:pt x="12" y="20"/>
                      <a:pt x="12" y="37"/>
                    </a:cubicBezTo>
                    <a:cubicBezTo>
                      <a:pt x="12" y="53"/>
                      <a:pt x="21" y="63"/>
                      <a:pt x="33" y="63"/>
                    </a:cubicBezTo>
                    <a:close/>
                    <a:moveTo>
                      <a:pt x="33" y="0"/>
                    </a:moveTo>
                    <a:lnTo>
                      <a:pt x="33" y="0"/>
                    </a:lnTo>
                    <a:cubicBezTo>
                      <a:pt x="55" y="0"/>
                      <a:pt x="67" y="16"/>
                      <a:pt x="67" y="37"/>
                    </a:cubicBezTo>
                    <a:cubicBezTo>
                      <a:pt x="67" y="57"/>
                      <a:pt x="55" y="73"/>
                      <a:pt x="33" y="73"/>
                    </a:cubicBezTo>
                    <a:cubicBezTo>
                      <a:pt x="11" y="73"/>
                      <a:pt x="0" y="57"/>
                      <a:pt x="0" y="37"/>
                    </a:cubicBezTo>
                    <a:cubicBezTo>
                      <a:pt x="0" y="16"/>
                      <a:pt x="11" y="0"/>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4" name="Freeform 93"/>
              <p:cNvSpPr>
                <a:spLocks/>
              </p:cNvSpPr>
              <p:nvPr/>
            </p:nvSpPr>
            <p:spPr bwMode="auto">
              <a:xfrm>
                <a:off x="4741" y="2388"/>
                <a:ext cx="25" cy="32"/>
              </a:xfrm>
              <a:custGeom>
                <a:avLst/>
                <a:gdLst>
                  <a:gd name="T0" fmla="*/ 0 w 57"/>
                  <a:gd name="T1" fmla="*/ 2 h 71"/>
                  <a:gd name="T2" fmla="*/ 0 w 57"/>
                  <a:gd name="T3" fmla="*/ 2 h 71"/>
                  <a:gd name="T4" fmla="*/ 11 w 57"/>
                  <a:gd name="T5" fmla="*/ 2 h 71"/>
                  <a:gd name="T6" fmla="*/ 11 w 57"/>
                  <a:gd name="T7" fmla="*/ 13 h 71"/>
                  <a:gd name="T8" fmla="*/ 11 w 57"/>
                  <a:gd name="T9" fmla="*/ 13 h 71"/>
                  <a:gd name="T10" fmla="*/ 33 w 57"/>
                  <a:gd name="T11" fmla="*/ 0 h 71"/>
                  <a:gd name="T12" fmla="*/ 57 w 57"/>
                  <a:gd name="T13" fmla="*/ 26 h 71"/>
                  <a:gd name="T14" fmla="*/ 57 w 57"/>
                  <a:gd name="T15" fmla="*/ 71 h 71"/>
                  <a:gd name="T16" fmla="*/ 46 w 57"/>
                  <a:gd name="T17" fmla="*/ 71 h 71"/>
                  <a:gd name="T18" fmla="*/ 46 w 57"/>
                  <a:gd name="T19" fmla="*/ 24 h 71"/>
                  <a:gd name="T20" fmla="*/ 32 w 57"/>
                  <a:gd name="T21" fmla="*/ 10 h 71"/>
                  <a:gd name="T22" fmla="*/ 11 w 57"/>
                  <a:gd name="T23" fmla="*/ 32 h 71"/>
                  <a:gd name="T24" fmla="*/ 11 w 57"/>
                  <a:gd name="T25" fmla="*/ 71 h 71"/>
                  <a:gd name="T26" fmla="*/ 0 w 57"/>
                  <a:gd name="T27" fmla="*/ 71 h 71"/>
                  <a:gd name="T28" fmla="*/ 0 w 57"/>
                  <a:gd name="T29"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1">
                    <a:moveTo>
                      <a:pt x="0" y="2"/>
                    </a:moveTo>
                    <a:lnTo>
                      <a:pt x="0" y="2"/>
                    </a:lnTo>
                    <a:lnTo>
                      <a:pt x="11" y="2"/>
                    </a:lnTo>
                    <a:lnTo>
                      <a:pt x="11" y="13"/>
                    </a:lnTo>
                    <a:lnTo>
                      <a:pt x="11" y="13"/>
                    </a:lnTo>
                    <a:cubicBezTo>
                      <a:pt x="16" y="4"/>
                      <a:pt x="23" y="0"/>
                      <a:pt x="33" y="0"/>
                    </a:cubicBezTo>
                    <a:cubicBezTo>
                      <a:pt x="51" y="0"/>
                      <a:pt x="57" y="11"/>
                      <a:pt x="57" y="26"/>
                    </a:cubicBezTo>
                    <a:lnTo>
                      <a:pt x="57" y="71"/>
                    </a:lnTo>
                    <a:lnTo>
                      <a:pt x="46" y="71"/>
                    </a:lnTo>
                    <a:lnTo>
                      <a:pt x="46" y="24"/>
                    </a:lnTo>
                    <a:cubicBezTo>
                      <a:pt x="46" y="16"/>
                      <a:pt x="40" y="10"/>
                      <a:pt x="32" y="10"/>
                    </a:cubicBezTo>
                    <a:cubicBezTo>
                      <a:pt x="18" y="10"/>
                      <a:pt x="11" y="20"/>
                      <a:pt x="11" y="32"/>
                    </a:cubicBezTo>
                    <a:lnTo>
                      <a:pt x="11" y="71"/>
                    </a:lnTo>
                    <a:lnTo>
                      <a:pt x="0" y="71"/>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5" name="Freeform 94"/>
              <p:cNvSpPr>
                <a:spLocks/>
              </p:cNvSpPr>
              <p:nvPr/>
            </p:nvSpPr>
            <p:spPr bwMode="auto">
              <a:xfrm>
                <a:off x="4504" y="2435"/>
                <a:ext cx="33" cy="44"/>
              </a:xfrm>
              <a:custGeom>
                <a:avLst/>
                <a:gdLst>
                  <a:gd name="T0" fmla="*/ 60 w 76"/>
                  <a:gd name="T1" fmla="*/ 30 h 100"/>
                  <a:gd name="T2" fmla="*/ 60 w 76"/>
                  <a:gd name="T3" fmla="*/ 30 h 100"/>
                  <a:gd name="T4" fmla="*/ 37 w 76"/>
                  <a:gd name="T5" fmla="*/ 11 h 100"/>
                  <a:gd name="T6" fmla="*/ 15 w 76"/>
                  <a:gd name="T7" fmla="*/ 27 h 100"/>
                  <a:gd name="T8" fmla="*/ 46 w 76"/>
                  <a:gd name="T9" fmla="*/ 44 h 100"/>
                  <a:gd name="T10" fmla="*/ 76 w 76"/>
                  <a:gd name="T11" fmla="*/ 71 h 100"/>
                  <a:gd name="T12" fmla="*/ 39 w 76"/>
                  <a:gd name="T13" fmla="*/ 100 h 100"/>
                  <a:gd name="T14" fmla="*/ 0 w 76"/>
                  <a:gd name="T15" fmla="*/ 66 h 100"/>
                  <a:gd name="T16" fmla="*/ 12 w 76"/>
                  <a:gd name="T17" fmla="*/ 66 h 100"/>
                  <a:gd name="T18" fmla="*/ 39 w 76"/>
                  <a:gd name="T19" fmla="*/ 89 h 100"/>
                  <a:gd name="T20" fmla="*/ 64 w 76"/>
                  <a:gd name="T21" fmla="*/ 72 h 100"/>
                  <a:gd name="T22" fmla="*/ 33 w 76"/>
                  <a:gd name="T23" fmla="*/ 53 h 100"/>
                  <a:gd name="T24" fmla="*/ 3 w 76"/>
                  <a:gd name="T25" fmla="*/ 28 h 100"/>
                  <a:gd name="T26" fmla="*/ 37 w 76"/>
                  <a:gd name="T27" fmla="*/ 0 h 100"/>
                  <a:gd name="T28" fmla="*/ 72 w 76"/>
                  <a:gd name="T29" fmla="*/ 30 h 100"/>
                  <a:gd name="T30" fmla="*/ 60 w 76"/>
                  <a:gd name="T31" fmla="*/ 3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100">
                    <a:moveTo>
                      <a:pt x="60" y="30"/>
                    </a:moveTo>
                    <a:lnTo>
                      <a:pt x="60" y="30"/>
                    </a:lnTo>
                    <a:cubicBezTo>
                      <a:pt x="59" y="16"/>
                      <a:pt x="50" y="11"/>
                      <a:pt x="37" y="11"/>
                    </a:cubicBezTo>
                    <a:cubicBezTo>
                      <a:pt x="26" y="11"/>
                      <a:pt x="15" y="14"/>
                      <a:pt x="15" y="27"/>
                    </a:cubicBezTo>
                    <a:cubicBezTo>
                      <a:pt x="15" y="39"/>
                      <a:pt x="31" y="40"/>
                      <a:pt x="46" y="44"/>
                    </a:cubicBezTo>
                    <a:cubicBezTo>
                      <a:pt x="61" y="47"/>
                      <a:pt x="76" y="52"/>
                      <a:pt x="76" y="71"/>
                    </a:cubicBezTo>
                    <a:cubicBezTo>
                      <a:pt x="76" y="91"/>
                      <a:pt x="56" y="100"/>
                      <a:pt x="39" y="100"/>
                    </a:cubicBezTo>
                    <a:cubicBezTo>
                      <a:pt x="18" y="100"/>
                      <a:pt x="0" y="89"/>
                      <a:pt x="0" y="66"/>
                    </a:cubicBezTo>
                    <a:lnTo>
                      <a:pt x="12" y="66"/>
                    </a:lnTo>
                    <a:cubicBezTo>
                      <a:pt x="12" y="82"/>
                      <a:pt x="25" y="89"/>
                      <a:pt x="39" y="89"/>
                    </a:cubicBezTo>
                    <a:cubicBezTo>
                      <a:pt x="51" y="89"/>
                      <a:pt x="64" y="85"/>
                      <a:pt x="64" y="72"/>
                    </a:cubicBezTo>
                    <a:cubicBezTo>
                      <a:pt x="64" y="59"/>
                      <a:pt x="48" y="56"/>
                      <a:pt x="33" y="53"/>
                    </a:cubicBezTo>
                    <a:cubicBezTo>
                      <a:pt x="18" y="50"/>
                      <a:pt x="3" y="45"/>
                      <a:pt x="3" y="28"/>
                    </a:cubicBezTo>
                    <a:cubicBezTo>
                      <a:pt x="3" y="8"/>
                      <a:pt x="20" y="0"/>
                      <a:pt x="37" y="0"/>
                    </a:cubicBezTo>
                    <a:cubicBezTo>
                      <a:pt x="57" y="0"/>
                      <a:pt x="71" y="9"/>
                      <a:pt x="72" y="30"/>
                    </a:cubicBezTo>
                    <a:lnTo>
                      <a:pt x="60" y="3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6" name="Freeform 95"/>
              <p:cNvSpPr>
                <a:spLocks noEditPoints="1"/>
              </p:cNvSpPr>
              <p:nvPr/>
            </p:nvSpPr>
            <p:spPr bwMode="auto">
              <a:xfrm>
                <a:off x="4542" y="2447"/>
                <a:ext cx="29" cy="32"/>
              </a:xfrm>
              <a:custGeom>
                <a:avLst/>
                <a:gdLst>
                  <a:gd name="T0" fmla="*/ 33 w 67"/>
                  <a:gd name="T1" fmla="*/ 62 h 72"/>
                  <a:gd name="T2" fmla="*/ 33 w 67"/>
                  <a:gd name="T3" fmla="*/ 62 h 72"/>
                  <a:gd name="T4" fmla="*/ 55 w 67"/>
                  <a:gd name="T5" fmla="*/ 36 h 72"/>
                  <a:gd name="T6" fmla="*/ 33 w 67"/>
                  <a:gd name="T7" fmla="*/ 10 h 72"/>
                  <a:gd name="T8" fmla="*/ 12 w 67"/>
                  <a:gd name="T9" fmla="*/ 36 h 72"/>
                  <a:gd name="T10" fmla="*/ 33 w 67"/>
                  <a:gd name="T11" fmla="*/ 62 h 72"/>
                  <a:gd name="T12" fmla="*/ 33 w 67"/>
                  <a:gd name="T13" fmla="*/ 0 h 72"/>
                  <a:gd name="T14" fmla="*/ 33 w 67"/>
                  <a:gd name="T15" fmla="*/ 0 h 72"/>
                  <a:gd name="T16" fmla="*/ 67 w 67"/>
                  <a:gd name="T17" fmla="*/ 36 h 72"/>
                  <a:gd name="T18" fmla="*/ 33 w 67"/>
                  <a:gd name="T19" fmla="*/ 72 h 72"/>
                  <a:gd name="T20" fmla="*/ 0 w 67"/>
                  <a:gd name="T21" fmla="*/ 36 h 72"/>
                  <a:gd name="T22" fmla="*/ 33 w 67"/>
                  <a:gd name="T2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2">
                    <a:moveTo>
                      <a:pt x="33" y="62"/>
                    </a:moveTo>
                    <a:lnTo>
                      <a:pt x="33" y="62"/>
                    </a:lnTo>
                    <a:cubicBezTo>
                      <a:pt x="45" y="62"/>
                      <a:pt x="55" y="53"/>
                      <a:pt x="55" y="36"/>
                    </a:cubicBezTo>
                    <a:cubicBezTo>
                      <a:pt x="55" y="19"/>
                      <a:pt x="45" y="10"/>
                      <a:pt x="33" y="10"/>
                    </a:cubicBezTo>
                    <a:cubicBezTo>
                      <a:pt x="22" y="10"/>
                      <a:pt x="12" y="19"/>
                      <a:pt x="12" y="36"/>
                    </a:cubicBezTo>
                    <a:cubicBezTo>
                      <a:pt x="12" y="53"/>
                      <a:pt x="22" y="62"/>
                      <a:pt x="33" y="62"/>
                    </a:cubicBezTo>
                    <a:close/>
                    <a:moveTo>
                      <a:pt x="33" y="0"/>
                    </a:moveTo>
                    <a:lnTo>
                      <a:pt x="33" y="0"/>
                    </a:lnTo>
                    <a:cubicBezTo>
                      <a:pt x="55" y="0"/>
                      <a:pt x="67" y="16"/>
                      <a:pt x="67" y="36"/>
                    </a:cubicBezTo>
                    <a:cubicBezTo>
                      <a:pt x="67" y="56"/>
                      <a:pt x="55" y="72"/>
                      <a:pt x="33" y="72"/>
                    </a:cubicBezTo>
                    <a:cubicBezTo>
                      <a:pt x="12" y="72"/>
                      <a:pt x="0" y="56"/>
                      <a:pt x="0" y="36"/>
                    </a:cubicBezTo>
                    <a:cubicBezTo>
                      <a:pt x="0" y="16"/>
                      <a:pt x="12" y="0"/>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7" name="Freeform 96"/>
              <p:cNvSpPr>
                <a:spLocks/>
              </p:cNvSpPr>
              <p:nvPr/>
            </p:nvSpPr>
            <p:spPr bwMode="auto">
              <a:xfrm>
                <a:off x="4574" y="2436"/>
                <a:ext cx="17" cy="42"/>
              </a:xfrm>
              <a:custGeom>
                <a:avLst/>
                <a:gdLst>
                  <a:gd name="T0" fmla="*/ 12 w 38"/>
                  <a:gd name="T1" fmla="*/ 37 h 96"/>
                  <a:gd name="T2" fmla="*/ 12 w 38"/>
                  <a:gd name="T3" fmla="*/ 37 h 96"/>
                  <a:gd name="T4" fmla="*/ 0 w 38"/>
                  <a:gd name="T5" fmla="*/ 37 h 96"/>
                  <a:gd name="T6" fmla="*/ 0 w 38"/>
                  <a:gd name="T7" fmla="*/ 27 h 96"/>
                  <a:gd name="T8" fmla="*/ 12 w 38"/>
                  <a:gd name="T9" fmla="*/ 27 h 96"/>
                  <a:gd name="T10" fmla="*/ 12 w 38"/>
                  <a:gd name="T11" fmla="*/ 17 h 96"/>
                  <a:gd name="T12" fmla="*/ 31 w 38"/>
                  <a:gd name="T13" fmla="*/ 0 h 96"/>
                  <a:gd name="T14" fmla="*/ 38 w 38"/>
                  <a:gd name="T15" fmla="*/ 1 h 96"/>
                  <a:gd name="T16" fmla="*/ 38 w 38"/>
                  <a:gd name="T17" fmla="*/ 11 h 96"/>
                  <a:gd name="T18" fmla="*/ 32 w 38"/>
                  <a:gd name="T19" fmla="*/ 10 h 96"/>
                  <a:gd name="T20" fmla="*/ 23 w 38"/>
                  <a:gd name="T21" fmla="*/ 18 h 96"/>
                  <a:gd name="T22" fmla="*/ 23 w 38"/>
                  <a:gd name="T23" fmla="*/ 27 h 96"/>
                  <a:gd name="T24" fmla="*/ 37 w 38"/>
                  <a:gd name="T25" fmla="*/ 27 h 96"/>
                  <a:gd name="T26" fmla="*/ 37 w 38"/>
                  <a:gd name="T27" fmla="*/ 37 h 96"/>
                  <a:gd name="T28" fmla="*/ 23 w 38"/>
                  <a:gd name="T29" fmla="*/ 37 h 96"/>
                  <a:gd name="T30" fmla="*/ 23 w 38"/>
                  <a:gd name="T31" fmla="*/ 96 h 96"/>
                  <a:gd name="T32" fmla="*/ 12 w 38"/>
                  <a:gd name="T33" fmla="*/ 96 h 96"/>
                  <a:gd name="T34" fmla="*/ 12 w 38"/>
                  <a:gd name="T35"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96">
                    <a:moveTo>
                      <a:pt x="12" y="37"/>
                    </a:moveTo>
                    <a:lnTo>
                      <a:pt x="12" y="37"/>
                    </a:lnTo>
                    <a:lnTo>
                      <a:pt x="0" y="37"/>
                    </a:lnTo>
                    <a:lnTo>
                      <a:pt x="0" y="27"/>
                    </a:lnTo>
                    <a:lnTo>
                      <a:pt x="12" y="27"/>
                    </a:lnTo>
                    <a:lnTo>
                      <a:pt x="12" y="17"/>
                    </a:lnTo>
                    <a:cubicBezTo>
                      <a:pt x="12" y="6"/>
                      <a:pt x="19" y="0"/>
                      <a:pt x="31" y="0"/>
                    </a:cubicBezTo>
                    <a:cubicBezTo>
                      <a:pt x="33" y="0"/>
                      <a:pt x="36" y="0"/>
                      <a:pt x="38" y="1"/>
                    </a:cubicBezTo>
                    <a:lnTo>
                      <a:pt x="38" y="11"/>
                    </a:lnTo>
                    <a:cubicBezTo>
                      <a:pt x="36" y="10"/>
                      <a:pt x="34" y="10"/>
                      <a:pt x="32" y="10"/>
                    </a:cubicBezTo>
                    <a:cubicBezTo>
                      <a:pt x="27" y="10"/>
                      <a:pt x="23" y="12"/>
                      <a:pt x="23" y="18"/>
                    </a:cubicBezTo>
                    <a:lnTo>
                      <a:pt x="23" y="27"/>
                    </a:lnTo>
                    <a:lnTo>
                      <a:pt x="37" y="27"/>
                    </a:lnTo>
                    <a:lnTo>
                      <a:pt x="37" y="37"/>
                    </a:lnTo>
                    <a:lnTo>
                      <a:pt x="23" y="37"/>
                    </a:lnTo>
                    <a:lnTo>
                      <a:pt x="23" y="96"/>
                    </a:lnTo>
                    <a:lnTo>
                      <a:pt x="12" y="96"/>
                    </a:lnTo>
                    <a:lnTo>
                      <a:pt x="12" y="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8" name="Freeform 97"/>
              <p:cNvSpPr>
                <a:spLocks/>
              </p:cNvSpPr>
              <p:nvPr/>
            </p:nvSpPr>
            <p:spPr bwMode="auto">
              <a:xfrm>
                <a:off x="4591" y="2439"/>
                <a:ext cx="16" cy="39"/>
              </a:xfrm>
              <a:custGeom>
                <a:avLst/>
                <a:gdLst>
                  <a:gd name="T0" fmla="*/ 24 w 37"/>
                  <a:gd name="T1" fmla="*/ 20 h 89"/>
                  <a:gd name="T2" fmla="*/ 24 w 37"/>
                  <a:gd name="T3" fmla="*/ 20 h 89"/>
                  <a:gd name="T4" fmla="*/ 37 w 37"/>
                  <a:gd name="T5" fmla="*/ 20 h 89"/>
                  <a:gd name="T6" fmla="*/ 37 w 37"/>
                  <a:gd name="T7" fmla="*/ 30 h 89"/>
                  <a:gd name="T8" fmla="*/ 24 w 37"/>
                  <a:gd name="T9" fmla="*/ 30 h 89"/>
                  <a:gd name="T10" fmla="*/ 24 w 37"/>
                  <a:gd name="T11" fmla="*/ 73 h 89"/>
                  <a:gd name="T12" fmla="*/ 32 w 37"/>
                  <a:gd name="T13" fmla="*/ 79 h 89"/>
                  <a:gd name="T14" fmla="*/ 37 w 37"/>
                  <a:gd name="T15" fmla="*/ 79 h 89"/>
                  <a:gd name="T16" fmla="*/ 37 w 37"/>
                  <a:gd name="T17" fmla="*/ 89 h 89"/>
                  <a:gd name="T18" fmla="*/ 29 w 37"/>
                  <a:gd name="T19" fmla="*/ 89 h 89"/>
                  <a:gd name="T20" fmla="*/ 12 w 37"/>
                  <a:gd name="T21" fmla="*/ 74 h 89"/>
                  <a:gd name="T22" fmla="*/ 12 w 37"/>
                  <a:gd name="T23" fmla="*/ 30 h 89"/>
                  <a:gd name="T24" fmla="*/ 0 w 37"/>
                  <a:gd name="T25" fmla="*/ 30 h 89"/>
                  <a:gd name="T26" fmla="*/ 0 w 37"/>
                  <a:gd name="T27" fmla="*/ 20 h 89"/>
                  <a:gd name="T28" fmla="*/ 12 w 37"/>
                  <a:gd name="T29" fmla="*/ 20 h 89"/>
                  <a:gd name="T30" fmla="*/ 12 w 37"/>
                  <a:gd name="T31" fmla="*/ 0 h 89"/>
                  <a:gd name="T32" fmla="*/ 24 w 37"/>
                  <a:gd name="T33" fmla="*/ 0 h 89"/>
                  <a:gd name="T34" fmla="*/ 24 w 37"/>
                  <a:gd name="T35" fmla="*/ 2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89">
                    <a:moveTo>
                      <a:pt x="24" y="20"/>
                    </a:moveTo>
                    <a:lnTo>
                      <a:pt x="24" y="20"/>
                    </a:lnTo>
                    <a:lnTo>
                      <a:pt x="37" y="20"/>
                    </a:lnTo>
                    <a:lnTo>
                      <a:pt x="37" y="30"/>
                    </a:lnTo>
                    <a:lnTo>
                      <a:pt x="24" y="30"/>
                    </a:lnTo>
                    <a:lnTo>
                      <a:pt x="24" y="73"/>
                    </a:lnTo>
                    <a:cubicBezTo>
                      <a:pt x="24" y="78"/>
                      <a:pt x="25" y="79"/>
                      <a:pt x="32" y="79"/>
                    </a:cubicBezTo>
                    <a:lnTo>
                      <a:pt x="37" y="79"/>
                    </a:lnTo>
                    <a:lnTo>
                      <a:pt x="37" y="89"/>
                    </a:lnTo>
                    <a:lnTo>
                      <a:pt x="29" y="89"/>
                    </a:lnTo>
                    <a:cubicBezTo>
                      <a:pt x="17" y="89"/>
                      <a:pt x="12" y="87"/>
                      <a:pt x="12" y="74"/>
                    </a:cubicBezTo>
                    <a:lnTo>
                      <a:pt x="12" y="30"/>
                    </a:lnTo>
                    <a:lnTo>
                      <a:pt x="0" y="30"/>
                    </a:lnTo>
                    <a:lnTo>
                      <a:pt x="0" y="20"/>
                    </a:lnTo>
                    <a:lnTo>
                      <a:pt x="12" y="20"/>
                    </a:lnTo>
                    <a:lnTo>
                      <a:pt x="12" y="0"/>
                    </a:lnTo>
                    <a:lnTo>
                      <a:pt x="24" y="0"/>
                    </a:lnTo>
                    <a:lnTo>
                      <a:pt x="24" y="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9" name="Freeform 98"/>
              <p:cNvSpPr>
                <a:spLocks/>
              </p:cNvSpPr>
              <p:nvPr/>
            </p:nvSpPr>
            <p:spPr bwMode="auto">
              <a:xfrm>
                <a:off x="4611" y="2448"/>
                <a:ext cx="42" cy="30"/>
              </a:xfrm>
              <a:custGeom>
                <a:avLst/>
                <a:gdLst>
                  <a:gd name="T0" fmla="*/ 74 w 96"/>
                  <a:gd name="T1" fmla="*/ 69 h 69"/>
                  <a:gd name="T2" fmla="*/ 74 w 96"/>
                  <a:gd name="T3" fmla="*/ 69 h 69"/>
                  <a:gd name="T4" fmla="*/ 62 w 96"/>
                  <a:gd name="T5" fmla="*/ 69 h 69"/>
                  <a:gd name="T6" fmla="*/ 48 w 96"/>
                  <a:gd name="T7" fmla="*/ 15 h 69"/>
                  <a:gd name="T8" fmla="*/ 48 w 96"/>
                  <a:gd name="T9" fmla="*/ 15 h 69"/>
                  <a:gd name="T10" fmla="*/ 34 w 96"/>
                  <a:gd name="T11" fmla="*/ 69 h 69"/>
                  <a:gd name="T12" fmla="*/ 22 w 96"/>
                  <a:gd name="T13" fmla="*/ 69 h 69"/>
                  <a:gd name="T14" fmla="*/ 0 w 96"/>
                  <a:gd name="T15" fmla="*/ 0 h 69"/>
                  <a:gd name="T16" fmla="*/ 12 w 96"/>
                  <a:gd name="T17" fmla="*/ 0 h 69"/>
                  <a:gd name="T18" fmla="*/ 28 w 96"/>
                  <a:gd name="T19" fmla="*/ 57 h 69"/>
                  <a:gd name="T20" fmla="*/ 28 w 96"/>
                  <a:gd name="T21" fmla="*/ 57 h 69"/>
                  <a:gd name="T22" fmla="*/ 42 w 96"/>
                  <a:gd name="T23" fmla="*/ 0 h 69"/>
                  <a:gd name="T24" fmla="*/ 54 w 96"/>
                  <a:gd name="T25" fmla="*/ 0 h 69"/>
                  <a:gd name="T26" fmla="*/ 69 w 96"/>
                  <a:gd name="T27" fmla="*/ 57 h 69"/>
                  <a:gd name="T28" fmla="*/ 69 w 96"/>
                  <a:gd name="T29" fmla="*/ 57 h 69"/>
                  <a:gd name="T30" fmla="*/ 84 w 96"/>
                  <a:gd name="T31" fmla="*/ 0 h 69"/>
                  <a:gd name="T32" fmla="*/ 96 w 96"/>
                  <a:gd name="T33" fmla="*/ 0 h 69"/>
                  <a:gd name="T34" fmla="*/ 74 w 96"/>
                  <a:gd name="T35"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9">
                    <a:moveTo>
                      <a:pt x="74" y="69"/>
                    </a:moveTo>
                    <a:lnTo>
                      <a:pt x="74" y="69"/>
                    </a:lnTo>
                    <a:lnTo>
                      <a:pt x="62" y="69"/>
                    </a:lnTo>
                    <a:lnTo>
                      <a:pt x="48" y="15"/>
                    </a:lnTo>
                    <a:lnTo>
                      <a:pt x="48" y="15"/>
                    </a:lnTo>
                    <a:lnTo>
                      <a:pt x="34" y="69"/>
                    </a:lnTo>
                    <a:lnTo>
                      <a:pt x="22" y="69"/>
                    </a:lnTo>
                    <a:lnTo>
                      <a:pt x="0" y="0"/>
                    </a:lnTo>
                    <a:lnTo>
                      <a:pt x="12" y="0"/>
                    </a:lnTo>
                    <a:lnTo>
                      <a:pt x="28" y="57"/>
                    </a:lnTo>
                    <a:lnTo>
                      <a:pt x="28" y="57"/>
                    </a:lnTo>
                    <a:lnTo>
                      <a:pt x="42" y="0"/>
                    </a:lnTo>
                    <a:lnTo>
                      <a:pt x="54" y="0"/>
                    </a:lnTo>
                    <a:lnTo>
                      <a:pt x="69" y="57"/>
                    </a:lnTo>
                    <a:lnTo>
                      <a:pt x="69" y="57"/>
                    </a:lnTo>
                    <a:lnTo>
                      <a:pt x="84" y="0"/>
                    </a:lnTo>
                    <a:lnTo>
                      <a:pt x="96" y="0"/>
                    </a:lnTo>
                    <a:lnTo>
                      <a:pt x="74" y="6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 name="Freeform 99"/>
              <p:cNvSpPr>
                <a:spLocks noEditPoints="1"/>
              </p:cNvSpPr>
              <p:nvPr/>
            </p:nvSpPr>
            <p:spPr bwMode="auto">
              <a:xfrm>
                <a:off x="4656" y="2447"/>
                <a:ext cx="29" cy="32"/>
              </a:xfrm>
              <a:custGeom>
                <a:avLst/>
                <a:gdLst>
                  <a:gd name="T0" fmla="*/ 46 w 65"/>
                  <a:gd name="T1" fmla="*/ 35 h 72"/>
                  <a:gd name="T2" fmla="*/ 46 w 65"/>
                  <a:gd name="T3" fmla="*/ 35 h 72"/>
                  <a:gd name="T4" fmla="*/ 26 w 65"/>
                  <a:gd name="T5" fmla="*/ 39 h 72"/>
                  <a:gd name="T6" fmla="*/ 12 w 65"/>
                  <a:gd name="T7" fmla="*/ 52 h 72"/>
                  <a:gd name="T8" fmla="*/ 25 w 65"/>
                  <a:gd name="T9" fmla="*/ 62 h 72"/>
                  <a:gd name="T10" fmla="*/ 46 w 65"/>
                  <a:gd name="T11" fmla="*/ 46 h 72"/>
                  <a:gd name="T12" fmla="*/ 46 w 65"/>
                  <a:gd name="T13" fmla="*/ 35 h 72"/>
                  <a:gd name="T14" fmla="*/ 65 w 65"/>
                  <a:gd name="T15" fmla="*/ 70 h 72"/>
                  <a:gd name="T16" fmla="*/ 65 w 65"/>
                  <a:gd name="T17" fmla="*/ 70 h 72"/>
                  <a:gd name="T18" fmla="*/ 57 w 65"/>
                  <a:gd name="T19" fmla="*/ 72 h 72"/>
                  <a:gd name="T20" fmla="*/ 47 w 65"/>
                  <a:gd name="T21" fmla="*/ 61 h 72"/>
                  <a:gd name="T22" fmla="*/ 23 w 65"/>
                  <a:gd name="T23" fmla="*/ 72 h 72"/>
                  <a:gd name="T24" fmla="*/ 0 w 65"/>
                  <a:gd name="T25" fmla="*/ 53 h 72"/>
                  <a:gd name="T26" fmla="*/ 23 w 65"/>
                  <a:gd name="T27" fmla="*/ 31 h 72"/>
                  <a:gd name="T28" fmla="*/ 47 w 65"/>
                  <a:gd name="T29" fmla="*/ 21 h 72"/>
                  <a:gd name="T30" fmla="*/ 31 w 65"/>
                  <a:gd name="T31" fmla="*/ 10 h 72"/>
                  <a:gd name="T32" fmla="*/ 14 w 65"/>
                  <a:gd name="T33" fmla="*/ 23 h 72"/>
                  <a:gd name="T34" fmla="*/ 3 w 65"/>
                  <a:gd name="T35" fmla="*/ 23 h 72"/>
                  <a:gd name="T36" fmla="*/ 32 w 65"/>
                  <a:gd name="T37" fmla="*/ 0 h 72"/>
                  <a:gd name="T38" fmla="*/ 58 w 65"/>
                  <a:gd name="T39" fmla="*/ 19 h 72"/>
                  <a:gd name="T40" fmla="*/ 58 w 65"/>
                  <a:gd name="T41" fmla="*/ 54 h 72"/>
                  <a:gd name="T42" fmla="*/ 61 w 65"/>
                  <a:gd name="T43" fmla="*/ 62 h 72"/>
                  <a:gd name="T44" fmla="*/ 65 w 65"/>
                  <a:gd name="T45" fmla="*/ 61 h 72"/>
                  <a:gd name="T46" fmla="*/ 65 w 65"/>
                  <a:gd name="T47" fmla="*/ 7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2">
                    <a:moveTo>
                      <a:pt x="46" y="35"/>
                    </a:moveTo>
                    <a:lnTo>
                      <a:pt x="46" y="35"/>
                    </a:lnTo>
                    <a:cubicBezTo>
                      <a:pt x="42" y="38"/>
                      <a:pt x="34" y="38"/>
                      <a:pt x="26" y="39"/>
                    </a:cubicBezTo>
                    <a:cubicBezTo>
                      <a:pt x="19" y="41"/>
                      <a:pt x="12" y="43"/>
                      <a:pt x="12" y="52"/>
                    </a:cubicBezTo>
                    <a:cubicBezTo>
                      <a:pt x="12" y="59"/>
                      <a:pt x="19" y="62"/>
                      <a:pt x="25" y="62"/>
                    </a:cubicBezTo>
                    <a:cubicBezTo>
                      <a:pt x="40" y="62"/>
                      <a:pt x="46" y="53"/>
                      <a:pt x="46" y="46"/>
                    </a:cubicBezTo>
                    <a:lnTo>
                      <a:pt x="46" y="35"/>
                    </a:lnTo>
                    <a:close/>
                    <a:moveTo>
                      <a:pt x="65" y="70"/>
                    </a:moveTo>
                    <a:lnTo>
                      <a:pt x="65" y="70"/>
                    </a:lnTo>
                    <a:cubicBezTo>
                      <a:pt x="63" y="71"/>
                      <a:pt x="60" y="72"/>
                      <a:pt x="57" y="72"/>
                    </a:cubicBezTo>
                    <a:cubicBezTo>
                      <a:pt x="51" y="72"/>
                      <a:pt x="47" y="69"/>
                      <a:pt x="47" y="61"/>
                    </a:cubicBezTo>
                    <a:cubicBezTo>
                      <a:pt x="41" y="69"/>
                      <a:pt x="32" y="72"/>
                      <a:pt x="23" y="72"/>
                    </a:cubicBezTo>
                    <a:cubicBezTo>
                      <a:pt x="10" y="72"/>
                      <a:pt x="0" y="66"/>
                      <a:pt x="0" y="53"/>
                    </a:cubicBezTo>
                    <a:cubicBezTo>
                      <a:pt x="0" y="37"/>
                      <a:pt x="12" y="34"/>
                      <a:pt x="23" y="31"/>
                    </a:cubicBezTo>
                    <a:cubicBezTo>
                      <a:pt x="36" y="29"/>
                      <a:pt x="47" y="30"/>
                      <a:pt x="47" y="21"/>
                    </a:cubicBezTo>
                    <a:cubicBezTo>
                      <a:pt x="47" y="11"/>
                      <a:pt x="38" y="10"/>
                      <a:pt x="31" y="10"/>
                    </a:cubicBezTo>
                    <a:cubicBezTo>
                      <a:pt x="22" y="10"/>
                      <a:pt x="15" y="13"/>
                      <a:pt x="14" y="23"/>
                    </a:cubicBezTo>
                    <a:lnTo>
                      <a:pt x="3" y="23"/>
                    </a:lnTo>
                    <a:cubicBezTo>
                      <a:pt x="3" y="6"/>
                      <a:pt x="17" y="0"/>
                      <a:pt x="32" y="0"/>
                    </a:cubicBezTo>
                    <a:cubicBezTo>
                      <a:pt x="44" y="0"/>
                      <a:pt x="58" y="3"/>
                      <a:pt x="58" y="19"/>
                    </a:cubicBezTo>
                    <a:lnTo>
                      <a:pt x="58" y="54"/>
                    </a:lnTo>
                    <a:cubicBezTo>
                      <a:pt x="58" y="59"/>
                      <a:pt x="58" y="62"/>
                      <a:pt x="61" y="62"/>
                    </a:cubicBezTo>
                    <a:cubicBezTo>
                      <a:pt x="62" y="62"/>
                      <a:pt x="63" y="62"/>
                      <a:pt x="65" y="61"/>
                    </a:cubicBezTo>
                    <a:lnTo>
                      <a:pt x="65" y="7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 name="Freeform 100"/>
              <p:cNvSpPr>
                <a:spLocks/>
              </p:cNvSpPr>
              <p:nvPr/>
            </p:nvSpPr>
            <p:spPr bwMode="auto">
              <a:xfrm>
                <a:off x="4689" y="2447"/>
                <a:ext cx="16" cy="31"/>
              </a:xfrm>
              <a:custGeom>
                <a:avLst/>
                <a:gdLst>
                  <a:gd name="T0" fmla="*/ 0 w 36"/>
                  <a:gd name="T1" fmla="*/ 2 h 71"/>
                  <a:gd name="T2" fmla="*/ 0 w 36"/>
                  <a:gd name="T3" fmla="*/ 2 h 71"/>
                  <a:gd name="T4" fmla="*/ 11 w 36"/>
                  <a:gd name="T5" fmla="*/ 2 h 71"/>
                  <a:gd name="T6" fmla="*/ 11 w 36"/>
                  <a:gd name="T7" fmla="*/ 17 h 71"/>
                  <a:gd name="T8" fmla="*/ 11 w 36"/>
                  <a:gd name="T9" fmla="*/ 17 h 71"/>
                  <a:gd name="T10" fmla="*/ 36 w 36"/>
                  <a:gd name="T11" fmla="*/ 1 h 71"/>
                  <a:gd name="T12" fmla="*/ 36 w 36"/>
                  <a:gd name="T13" fmla="*/ 13 h 71"/>
                  <a:gd name="T14" fmla="*/ 11 w 36"/>
                  <a:gd name="T15" fmla="*/ 41 h 71"/>
                  <a:gd name="T16" fmla="*/ 11 w 36"/>
                  <a:gd name="T17" fmla="*/ 71 h 71"/>
                  <a:gd name="T18" fmla="*/ 0 w 36"/>
                  <a:gd name="T19" fmla="*/ 71 h 71"/>
                  <a:gd name="T20" fmla="*/ 0 w 36"/>
                  <a:gd name="T21"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1">
                    <a:moveTo>
                      <a:pt x="0" y="2"/>
                    </a:moveTo>
                    <a:lnTo>
                      <a:pt x="0" y="2"/>
                    </a:lnTo>
                    <a:lnTo>
                      <a:pt x="11" y="2"/>
                    </a:lnTo>
                    <a:lnTo>
                      <a:pt x="11" y="17"/>
                    </a:lnTo>
                    <a:lnTo>
                      <a:pt x="11" y="17"/>
                    </a:lnTo>
                    <a:cubicBezTo>
                      <a:pt x="16" y="6"/>
                      <a:pt x="24" y="0"/>
                      <a:pt x="36" y="1"/>
                    </a:cubicBezTo>
                    <a:lnTo>
                      <a:pt x="36" y="13"/>
                    </a:lnTo>
                    <a:cubicBezTo>
                      <a:pt x="18" y="13"/>
                      <a:pt x="11" y="23"/>
                      <a:pt x="11" y="41"/>
                    </a:cubicBezTo>
                    <a:lnTo>
                      <a:pt x="11" y="71"/>
                    </a:lnTo>
                    <a:lnTo>
                      <a:pt x="0" y="71"/>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 name="Freeform 101"/>
              <p:cNvSpPr>
                <a:spLocks noEditPoints="1"/>
              </p:cNvSpPr>
              <p:nvPr/>
            </p:nvSpPr>
            <p:spPr bwMode="auto">
              <a:xfrm>
                <a:off x="4706" y="2447"/>
                <a:ext cx="28" cy="32"/>
              </a:xfrm>
              <a:custGeom>
                <a:avLst/>
                <a:gdLst>
                  <a:gd name="T0" fmla="*/ 51 w 64"/>
                  <a:gd name="T1" fmla="*/ 29 h 72"/>
                  <a:gd name="T2" fmla="*/ 51 w 64"/>
                  <a:gd name="T3" fmla="*/ 29 h 72"/>
                  <a:gd name="T4" fmla="*/ 31 w 64"/>
                  <a:gd name="T5" fmla="*/ 10 h 72"/>
                  <a:gd name="T6" fmla="*/ 12 w 64"/>
                  <a:gd name="T7" fmla="*/ 29 h 72"/>
                  <a:gd name="T8" fmla="*/ 51 w 64"/>
                  <a:gd name="T9" fmla="*/ 29 h 72"/>
                  <a:gd name="T10" fmla="*/ 62 w 64"/>
                  <a:gd name="T11" fmla="*/ 48 h 72"/>
                  <a:gd name="T12" fmla="*/ 62 w 64"/>
                  <a:gd name="T13" fmla="*/ 48 h 72"/>
                  <a:gd name="T14" fmla="*/ 33 w 64"/>
                  <a:gd name="T15" fmla="*/ 72 h 72"/>
                  <a:gd name="T16" fmla="*/ 0 w 64"/>
                  <a:gd name="T17" fmla="*/ 36 h 72"/>
                  <a:gd name="T18" fmla="*/ 32 w 64"/>
                  <a:gd name="T19" fmla="*/ 0 h 72"/>
                  <a:gd name="T20" fmla="*/ 63 w 64"/>
                  <a:gd name="T21" fmla="*/ 39 h 72"/>
                  <a:gd name="T22" fmla="*/ 12 w 64"/>
                  <a:gd name="T23" fmla="*/ 39 h 72"/>
                  <a:gd name="T24" fmla="*/ 33 w 64"/>
                  <a:gd name="T25" fmla="*/ 62 h 72"/>
                  <a:gd name="T26" fmla="*/ 51 w 64"/>
                  <a:gd name="T27" fmla="*/ 48 h 72"/>
                  <a:gd name="T28" fmla="*/ 62 w 64"/>
                  <a:gd name="T29"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72">
                    <a:moveTo>
                      <a:pt x="51" y="29"/>
                    </a:moveTo>
                    <a:lnTo>
                      <a:pt x="51" y="29"/>
                    </a:lnTo>
                    <a:cubicBezTo>
                      <a:pt x="51" y="18"/>
                      <a:pt x="43" y="10"/>
                      <a:pt x="31" y="10"/>
                    </a:cubicBezTo>
                    <a:cubicBezTo>
                      <a:pt x="20" y="10"/>
                      <a:pt x="13" y="19"/>
                      <a:pt x="12" y="29"/>
                    </a:cubicBezTo>
                    <a:lnTo>
                      <a:pt x="51" y="29"/>
                    </a:lnTo>
                    <a:close/>
                    <a:moveTo>
                      <a:pt x="62" y="48"/>
                    </a:moveTo>
                    <a:lnTo>
                      <a:pt x="62" y="48"/>
                    </a:lnTo>
                    <a:cubicBezTo>
                      <a:pt x="59" y="64"/>
                      <a:pt x="48" y="72"/>
                      <a:pt x="33" y="72"/>
                    </a:cubicBezTo>
                    <a:cubicBezTo>
                      <a:pt x="11" y="72"/>
                      <a:pt x="0" y="57"/>
                      <a:pt x="0" y="36"/>
                    </a:cubicBezTo>
                    <a:cubicBezTo>
                      <a:pt x="0" y="15"/>
                      <a:pt x="13" y="0"/>
                      <a:pt x="32" y="0"/>
                    </a:cubicBezTo>
                    <a:cubicBezTo>
                      <a:pt x="57" y="0"/>
                      <a:pt x="64" y="23"/>
                      <a:pt x="63" y="39"/>
                    </a:cubicBezTo>
                    <a:lnTo>
                      <a:pt x="12" y="39"/>
                    </a:lnTo>
                    <a:cubicBezTo>
                      <a:pt x="11" y="51"/>
                      <a:pt x="18" y="62"/>
                      <a:pt x="33" y="62"/>
                    </a:cubicBezTo>
                    <a:cubicBezTo>
                      <a:pt x="43" y="62"/>
                      <a:pt x="49" y="57"/>
                      <a:pt x="51" y="48"/>
                    </a:cubicBezTo>
                    <a:lnTo>
                      <a:pt x="62" y="4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 name="Freeform 102"/>
              <p:cNvSpPr>
                <a:spLocks noEditPoints="1"/>
              </p:cNvSpPr>
              <p:nvPr/>
            </p:nvSpPr>
            <p:spPr bwMode="auto">
              <a:xfrm>
                <a:off x="3494" y="2267"/>
                <a:ext cx="34" cy="42"/>
              </a:xfrm>
              <a:custGeom>
                <a:avLst/>
                <a:gdLst>
                  <a:gd name="T0" fmla="*/ 39 w 77"/>
                  <a:gd name="T1" fmla="*/ 43 h 95"/>
                  <a:gd name="T2" fmla="*/ 39 w 77"/>
                  <a:gd name="T3" fmla="*/ 43 h 95"/>
                  <a:gd name="T4" fmla="*/ 61 w 77"/>
                  <a:gd name="T5" fmla="*/ 26 h 95"/>
                  <a:gd name="T6" fmla="*/ 44 w 77"/>
                  <a:gd name="T7" fmla="*/ 10 h 95"/>
                  <a:gd name="T8" fmla="*/ 12 w 77"/>
                  <a:gd name="T9" fmla="*/ 10 h 95"/>
                  <a:gd name="T10" fmla="*/ 12 w 77"/>
                  <a:gd name="T11" fmla="*/ 43 h 95"/>
                  <a:gd name="T12" fmla="*/ 39 w 77"/>
                  <a:gd name="T13" fmla="*/ 43 h 95"/>
                  <a:gd name="T14" fmla="*/ 0 w 77"/>
                  <a:gd name="T15" fmla="*/ 0 h 95"/>
                  <a:gd name="T16" fmla="*/ 0 w 77"/>
                  <a:gd name="T17" fmla="*/ 0 h 95"/>
                  <a:gd name="T18" fmla="*/ 44 w 77"/>
                  <a:gd name="T19" fmla="*/ 0 h 95"/>
                  <a:gd name="T20" fmla="*/ 73 w 77"/>
                  <a:gd name="T21" fmla="*/ 24 h 95"/>
                  <a:gd name="T22" fmla="*/ 57 w 77"/>
                  <a:gd name="T23" fmla="*/ 49 h 95"/>
                  <a:gd name="T24" fmla="*/ 57 w 77"/>
                  <a:gd name="T25" fmla="*/ 49 h 95"/>
                  <a:gd name="T26" fmla="*/ 71 w 77"/>
                  <a:gd name="T27" fmla="*/ 68 h 95"/>
                  <a:gd name="T28" fmla="*/ 77 w 77"/>
                  <a:gd name="T29" fmla="*/ 95 h 95"/>
                  <a:gd name="T30" fmla="*/ 63 w 77"/>
                  <a:gd name="T31" fmla="*/ 95 h 95"/>
                  <a:gd name="T32" fmla="*/ 59 w 77"/>
                  <a:gd name="T33" fmla="*/ 71 h 95"/>
                  <a:gd name="T34" fmla="*/ 43 w 77"/>
                  <a:gd name="T35" fmla="*/ 54 h 95"/>
                  <a:gd name="T36" fmla="*/ 12 w 77"/>
                  <a:gd name="T37" fmla="*/ 54 h 95"/>
                  <a:gd name="T38" fmla="*/ 12 w 77"/>
                  <a:gd name="T39" fmla="*/ 95 h 95"/>
                  <a:gd name="T40" fmla="*/ 0 w 77"/>
                  <a:gd name="T41" fmla="*/ 95 h 95"/>
                  <a:gd name="T42" fmla="*/ 0 w 77"/>
                  <a:gd name="T4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95">
                    <a:moveTo>
                      <a:pt x="39" y="43"/>
                    </a:moveTo>
                    <a:lnTo>
                      <a:pt x="39" y="43"/>
                    </a:lnTo>
                    <a:cubicBezTo>
                      <a:pt x="51" y="43"/>
                      <a:pt x="61" y="40"/>
                      <a:pt x="61" y="26"/>
                    </a:cubicBezTo>
                    <a:cubicBezTo>
                      <a:pt x="61" y="17"/>
                      <a:pt x="56" y="10"/>
                      <a:pt x="44" y="10"/>
                    </a:cubicBezTo>
                    <a:lnTo>
                      <a:pt x="12" y="10"/>
                    </a:lnTo>
                    <a:lnTo>
                      <a:pt x="12" y="43"/>
                    </a:lnTo>
                    <a:lnTo>
                      <a:pt x="39" y="43"/>
                    </a:lnTo>
                    <a:close/>
                    <a:moveTo>
                      <a:pt x="0" y="0"/>
                    </a:moveTo>
                    <a:lnTo>
                      <a:pt x="0" y="0"/>
                    </a:lnTo>
                    <a:lnTo>
                      <a:pt x="44" y="0"/>
                    </a:lnTo>
                    <a:cubicBezTo>
                      <a:pt x="62" y="0"/>
                      <a:pt x="73" y="9"/>
                      <a:pt x="73" y="24"/>
                    </a:cubicBezTo>
                    <a:cubicBezTo>
                      <a:pt x="73" y="36"/>
                      <a:pt x="68" y="45"/>
                      <a:pt x="57" y="49"/>
                    </a:cubicBezTo>
                    <a:lnTo>
                      <a:pt x="57" y="49"/>
                    </a:lnTo>
                    <a:cubicBezTo>
                      <a:pt x="68" y="51"/>
                      <a:pt x="70" y="59"/>
                      <a:pt x="71" y="68"/>
                    </a:cubicBezTo>
                    <a:cubicBezTo>
                      <a:pt x="72" y="78"/>
                      <a:pt x="71" y="88"/>
                      <a:pt x="77" y="95"/>
                    </a:cubicBezTo>
                    <a:lnTo>
                      <a:pt x="63" y="95"/>
                    </a:lnTo>
                    <a:cubicBezTo>
                      <a:pt x="59" y="91"/>
                      <a:pt x="61" y="81"/>
                      <a:pt x="59" y="71"/>
                    </a:cubicBezTo>
                    <a:cubicBezTo>
                      <a:pt x="58" y="62"/>
                      <a:pt x="56" y="54"/>
                      <a:pt x="43" y="54"/>
                    </a:cubicBezTo>
                    <a:lnTo>
                      <a:pt x="12" y="54"/>
                    </a:lnTo>
                    <a:lnTo>
                      <a:pt x="12" y="95"/>
                    </a:lnTo>
                    <a:lnTo>
                      <a:pt x="0" y="9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 name="Freeform 103"/>
              <p:cNvSpPr>
                <a:spLocks noEditPoints="1"/>
              </p:cNvSpPr>
              <p:nvPr/>
            </p:nvSpPr>
            <p:spPr bwMode="auto">
              <a:xfrm>
                <a:off x="3531" y="2278"/>
                <a:ext cx="30" cy="31"/>
              </a:xfrm>
              <a:custGeom>
                <a:avLst/>
                <a:gdLst>
                  <a:gd name="T0" fmla="*/ 34 w 67"/>
                  <a:gd name="T1" fmla="*/ 62 h 72"/>
                  <a:gd name="T2" fmla="*/ 34 w 67"/>
                  <a:gd name="T3" fmla="*/ 62 h 72"/>
                  <a:gd name="T4" fmla="*/ 55 w 67"/>
                  <a:gd name="T5" fmla="*/ 36 h 72"/>
                  <a:gd name="T6" fmla="*/ 34 w 67"/>
                  <a:gd name="T7" fmla="*/ 10 h 72"/>
                  <a:gd name="T8" fmla="*/ 12 w 67"/>
                  <a:gd name="T9" fmla="*/ 36 h 72"/>
                  <a:gd name="T10" fmla="*/ 34 w 67"/>
                  <a:gd name="T11" fmla="*/ 62 h 72"/>
                  <a:gd name="T12" fmla="*/ 34 w 67"/>
                  <a:gd name="T13" fmla="*/ 0 h 72"/>
                  <a:gd name="T14" fmla="*/ 34 w 67"/>
                  <a:gd name="T15" fmla="*/ 0 h 72"/>
                  <a:gd name="T16" fmla="*/ 67 w 67"/>
                  <a:gd name="T17" fmla="*/ 36 h 72"/>
                  <a:gd name="T18" fmla="*/ 34 w 67"/>
                  <a:gd name="T19" fmla="*/ 72 h 72"/>
                  <a:gd name="T20" fmla="*/ 0 w 67"/>
                  <a:gd name="T21" fmla="*/ 36 h 72"/>
                  <a:gd name="T22" fmla="*/ 34 w 67"/>
                  <a:gd name="T2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2">
                    <a:moveTo>
                      <a:pt x="34" y="62"/>
                    </a:moveTo>
                    <a:lnTo>
                      <a:pt x="34" y="62"/>
                    </a:lnTo>
                    <a:cubicBezTo>
                      <a:pt x="46" y="62"/>
                      <a:pt x="55" y="53"/>
                      <a:pt x="55" y="36"/>
                    </a:cubicBezTo>
                    <a:cubicBezTo>
                      <a:pt x="55" y="19"/>
                      <a:pt x="46" y="10"/>
                      <a:pt x="34" y="10"/>
                    </a:cubicBezTo>
                    <a:cubicBezTo>
                      <a:pt x="22" y="10"/>
                      <a:pt x="12" y="19"/>
                      <a:pt x="12" y="36"/>
                    </a:cubicBezTo>
                    <a:cubicBezTo>
                      <a:pt x="12" y="53"/>
                      <a:pt x="22" y="62"/>
                      <a:pt x="34" y="62"/>
                    </a:cubicBezTo>
                    <a:close/>
                    <a:moveTo>
                      <a:pt x="34" y="0"/>
                    </a:moveTo>
                    <a:lnTo>
                      <a:pt x="34" y="0"/>
                    </a:lnTo>
                    <a:cubicBezTo>
                      <a:pt x="56" y="0"/>
                      <a:pt x="67" y="16"/>
                      <a:pt x="67" y="36"/>
                    </a:cubicBezTo>
                    <a:cubicBezTo>
                      <a:pt x="67" y="56"/>
                      <a:pt x="56" y="72"/>
                      <a:pt x="34" y="72"/>
                    </a:cubicBezTo>
                    <a:cubicBezTo>
                      <a:pt x="12" y="72"/>
                      <a:pt x="0" y="56"/>
                      <a:pt x="0" y="36"/>
                    </a:cubicBezTo>
                    <a:cubicBezTo>
                      <a:pt x="0" y="16"/>
                      <a:pt x="12" y="0"/>
                      <a:pt x="3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 name="Freeform 104"/>
              <p:cNvSpPr>
                <a:spLocks/>
              </p:cNvSpPr>
              <p:nvPr/>
            </p:nvSpPr>
            <p:spPr bwMode="auto">
              <a:xfrm>
                <a:off x="3567" y="2279"/>
                <a:ext cx="25" cy="30"/>
              </a:xfrm>
              <a:custGeom>
                <a:avLst/>
                <a:gdLst>
                  <a:gd name="T0" fmla="*/ 57 w 57"/>
                  <a:gd name="T1" fmla="*/ 69 h 70"/>
                  <a:gd name="T2" fmla="*/ 57 w 57"/>
                  <a:gd name="T3" fmla="*/ 69 h 70"/>
                  <a:gd name="T4" fmla="*/ 46 w 57"/>
                  <a:gd name="T5" fmla="*/ 69 h 70"/>
                  <a:gd name="T6" fmla="*/ 46 w 57"/>
                  <a:gd name="T7" fmla="*/ 58 h 70"/>
                  <a:gd name="T8" fmla="*/ 46 w 57"/>
                  <a:gd name="T9" fmla="*/ 58 h 70"/>
                  <a:gd name="T10" fmla="*/ 23 w 57"/>
                  <a:gd name="T11" fmla="*/ 70 h 70"/>
                  <a:gd name="T12" fmla="*/ 0 w 57"/>
                  <a:gd name="T13" fmla="*/ 45 h 70"/>
                  <a:gd name="T14" fmla="*/ 0 w 57"/>
                  <a:gd name="T15" fmla="*/ 0 h 70"/>
                  <a:gd name="T16" fmla="*/ 11 w 57"/>
                  <a:gd name="T17" fmla="*/ 0 h 70"/>
                  <a:gd name="T18" fmla="*/ 11 w 57"/>
                  <a:gd name="T19" fmla="*/ 46 h 70"/>
                  <a:gd name="T20" fmla="*/ 25 w 57"/>
                  <a:gd name="T21" fmla="*/ 60 h 70"/>
                  <a:gd name="T22" fmla="*/ 45 w 57"/>
                  <a:gd name="T23" fmla="*/ 39 h 70"/>
                  <a:gd name="T24" fmla="*/ 45 w 57"/>
                  <a:gd name="T25" fmla="*/ 0 h 70"/>
                  <a:gd name="T26" fmla="*/ 57 w 57"/>
                  <a:gd name="T27" fmla="*/ 0 h 70"/>
                  <a:gd name="T28" fmla="*/ 57 w 57"/>
                  <a:gd name="T29"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0">
                    <a:moveTo>
                      <a:pt x="57" y="69"/>
                    </a:moveTo>
                    <a:lnTo>
                      <a:pt x="57" y="69"/>
                    </a:lnTo>
                    <a:lnTo>
                      <a:pt x="46" y="69"/>
                    </a:lnTo>
                    <a:lnTo>
                      <a:pt x="46" y="58"/>
                    </a:lnTo>
                    <a:lnTo>
                      <a:pt x="46" y="58"/>
                    </a:lnTo>
                    <a:cubicBezTo>
                      <a:pt x="41" y="66"/>
                      <a:pt x="33" y="70"/>
                      <a:pt x="23" y="70"/>
                    </a:cubicBezTo>
                    <a:cubicBezTo>
                      <a:pt x="5" y="70"/>
                      <a:pt x="0" y="60"/>
                      <a:pt x="0" y="45"/>
                    </a:cubicBezTo>
                    <a:lnTo>
                      <a:pt x="0" y="0"/>
                    </a:lnTo>
                    <a:lnTo>
                      <a:pt x="11" y="0"/>
                    </a:lnTo>
                    <a:lnTo>
                      <a:pt x="11" y="46"/>
                    </a:lnTo>
                    <a:cubicBezTo>
                      <a:pt x="11" y="55"/>
                      <a:pt x="16" y="60"/>
                      <a:pt x="25" y="60"/>
                    </a:cubicBezTo>
                    <a:cubicBezTo>
                      <a:pt x="39" y="60"/>
                      <a:pt x="45" y="51"/>
                      <a:pt x="45" y="39"/>
                    </a:cubicBezTo>
                    <a:lnTo>
                      <a:pt x="45" y="0"/>
                    </a:lnTo>
                    <a:lnTo>
                      <a:pt x="57" y="0"/>
                    </a:lnTo>
                    <a:lnTo>
                      <a:pt x="57" y="6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 name="Freeform 105"/>
              <p:cNvSpPr>
                <a:spLocks/>
              </p:cNvSpPr>
              <p:nvPr/>
            </p:nvSpPr>
            <p:spPr bwMode="auto">
              <a:xfrm>
                <a:off x="3596" y="2269"/>
                <a:ext cx="16" cy="40"/>
              </a:xfrm>
              <a:custGeom>
                <a:avLst/>
                <a:gdLst>
                  <a:gd name="T0" fmla="*/ 24 w 37"/>
                  <a:gd name="T1" fmla="*/ 21 h 90"/>
                  <a:gd name="T2" fmla="*/ 24 w 37"/>
                  <a:gd name="T3" fmla="*/ 21 h 90"/>
                  <a:gd name="T4" fmla="*/ 37 w 37"/>
                  <a:gd name="T5" fmla="*/ 21 h 90"/>
                  <a:gd name="T6" fmla="*/ 37 w 37"/>
                  <a:gd name="T7" fmla="*/ 31 h 90"/>
                  <a:gd name="T8" fmla="*/ 24 w 37"/>
                  <a:gd name="T9" fmla="*/ 31 h 90"/>
                  <a:gd name="T10" fmla="*/ 24 w 37"/>
                  <a:gd name="T11" fmla="*/ 74 h 90"/>
                  <a:gd name="T12" fmla="*/ 32 w 37"/>
                  <a:gd name="T13" fmla="*/ 80 h 90"/>
                  <a:gd name="T14" fmla="*/ 37 w 37"/>
                  <a:gd name="T15" fmla="*/ 80 h 90"/>
                  <a:gd name="T16" fmla="*/ 37 w 37"/>
                  <a:gd name="T17" fmla="*/ 90 h 90"/>
                  <a:gd name="T18" fmla="*/ 29 w 37"/>
                  <a:gd name="T19" fmla="*/ 90 h 90"/>
                  <a:gd name="T20" fmla="*/ 12 w 37"/>
                  <a:gd name="T21" fmla="*/ 75 h 90"/>
                  <a:gd name="T22" fmla="*/ 12 w 37"/>
                  <a:gd name="T23" fmla="*/ 31 h 90"/>
                  <a:gd name="T24" fmla="*/ 0 w 37"/>
                  <a:gd name="T25" fmla="*/ 31 h 90"/>
                  <a:gd name="T26" fmla="*/ 0 w 37"/>
                  <a:gd name="T27" fmla="*/ 21 h 90"/>
                  <a:gd name="T28" fmla="*/ 12 w 37"/>
                  <a:gd name="T29" fmla="*/ 21 h 90"/>
                  <a:gd name="T30" fmla="*/ 12 w 37"/>
                  <a:gd name="T31" fmla="*/ 0 h 90"/>
                  <a:gd name="T32" fmla="*/ 24 w 37"/>
                  <a:gd name="T33" fmla="*/ 0 h 90"/>
                  <a:gd name="T34" fmla="*/ 24 w 37"/>
                  <a:gd name="T35" fmla="*/ 2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90">
                    <a:moveTo>
                      <a:pt x="24" y="21"/>
                    </a:moveTo>
                    <a:lnTo>
                      <a:pt x="24" y="21"/>
                    </a:lnTo>
                    <a:lnTo>
                      <a:pt x="37" y="21"/>
                    </a:lnTo>
                    <a:lnTo>
                      <a:pt x="37" y="31"/>
                    </a:lnTo>
                    <a:lnTo>
                      <a:pt x="24" y="31"/>
                    </a:lnTo>
                    <a:lnTo>
                      <a:pt x="24" y="74"/>
                    </a:lnTo>
                    <a:cubicBezTo>
                      <a:pt x="24" y="79"/>
                      <a:pt x="25" y="80"/>
                      <a:pt x="32" y="80"/>
                    </a:cubicBezTo>
                    <a:lnTo>
                      <a:pt x="37" y="80"/>
                    </a:lnTo>
                    <a:lnTo>
                      <a:pt x="37" y="90"/>
                    </a:lnTo>
                    <a:lnTo>
                      <a:pt x="29" y="90"/>
                    </a:lnTo>
                    <a:cubicBezTo>
                      <a:pt x="17" y="90"/>
                      <a:pt x="12" y="87"/>
                      <a:pt x="12" y="75"/>
                    </a:cubicBezTo>
                    <a:lnTo>
                      <a:pt x="12" y="31"/>
                    </a:lnTo>
                    <a:lnTo>
                      <a:pt x="0" y="31"/>
                    </a:lnTo>
                    <a:lnTo>
                      <a:pt x="0" y="21"/>
                    </a:lnTo>
                    <a:lnTo>
                      <a:pt x="12" y="21"/>
                    </a:lnTo>
                    <a:lnTo>
                      <a:pt x="12" y="0"/>
                    </a:lnTo>
                    <a:lnTo>
                      <a:pt x="24" y="0"/>
                    </a:lnTo>
                    <a:lnTo>
                      <a:pt x="24"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 name="Freeform 106"/>
              <p:cNvSpPr>
                <a:spLocks noEditPoints="1"/>
              </p:cNvSpPr>
              <p:nvPr/>
            </p:nvSpPr>
            <p:spPr bwMode="auto">
              <a:xfrm>
                <a:off x="3616" y="2278"/>
                <a:ext cx="28" cy="31"/>
              </a:xfrm>
              <a:custGeom>
                <a:avLst/>
                <a:gdLst>
                  <a:gd name="T0" fmla="*/ 52 w 64"/>
                  <a:gd name="T1" fmla="*/ 30 h 72"/>
                  <a:gd name="T2" fmla="*/ 52 w 64"/>
                  <a:gd name="T3" fmla="*/ 30 h 72"/>
                  <a:gd name="T4" fmla="*/ 32 w 64"/>
                  <a:gd name="T5" fmla="*/ 10 h 72"/>
                  <a:gd name="T6" fmla="*/ 12 w 64"/>
                  <a:gd name="T7" fmla="*/ 30 h 72"/>
                  <a:gd name="T8" fmla="*/ 52 w 64"/>
                  <a:gd name="T9" fmla="*/ 30 h 72"/>
                  <a:gd name="T10" fmla="*/ 63 w 64"/>
                  <a:gd name="T11" fmla="*/ 49 h 72"/>
                  <a:gd name="T12" fmla="*/ 63 w 64"/>
                  <a:gd name="T13" fmla="*/ 49 h 72"/>
                  <a:gd name="T14" fmla="*/ 33 w 64"/>
                  <a:gd name="T15" fmla="*/ 72 h 72"/>
                  <a:gd name="T16" fmla="*/ 0 w 64"/>
                  <a:gd name="T17" fmla="*/ 36 h 72"/>
                  <a:gd name="T18" fmla="*/ 32 w 64"/>
                  <a:gd name="T19" fmla="*/ 0 h 72"/>
                  <a:gd name="T20" fmla="*/ 64 w 64"/>
                  <a:gd name="T21" fmla="*/ 40 h 72"/>
                  <a:gd name="T22" fmla="*/ 12 w 64"/>
                  <a:gd name="T23" fmla="*/ 40 h 72"/>
                  <a:gd name="T24" fmla="*/ 34 w 64"/>
                  <a:gd name="T25" fmla="*/ 62 h 72"/>
                  <a:gd name="T26" fmla="*/ 51 w 64"/>
                  <a:gd name="T27" fmla="*/ 49 h 72"/>
                  <a:gd name="T28" fmla="*/ 63 w 64"/>
                  <a:gd name="T29"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72">
                    <a:moveTo>
                      <a:pt x="52" y="30"/>
                    </a:moveTo>
                    <a:lnTo>
                      <a:pt x="52" y="30"/>
                    </a:lnTo>
                    <a:cubicBezTo>
                      <a:pt x="51" y="19"/>
                      <a:pt x="43" y="10"/>
                      <a:pt x="32" y="10"/>
                    </a:cubicBezTo>
                    <a:cubicBezTo>
                      <a:pt x="20" y="10"/>
                      <a:pt x="13" y="19"/>
                      <a:pt x="12" y="30"/>
                    </a:cubicBezTo>
                    <a:lnTo>
                      <a:pt x="52" y="30"/>
                    </a:lnTo>
                    <a:close/>
                    <a:moveTo>
                      <a:pt x="63" y="49"/>
                    </a:moveTo>
                    <a:lnTo>
                      <a:pt x="63" y="49"/>
                    </a:lnTo>
                    <a:cubicBezTo>
                      <a:pt x="60" y="64"/>
                      <a:pt x="49" y="72"/>
                      <a:pt x="33" y="72"/>
                    </a:cubicBezTo>
                    <a:cubicBezTo>
                      <a:pt x="11" y="72"/>
                      <a:pt x="1" y="57"/>
                      <a:pt x="0" y="36"/>
                    </a:cubicBezTo>
                    <a:cubicBezTo>
                      <a:pt x="0" y="15"/>
                      <a:pt x="14" y="0"/>
                      <a:pt x="32" y="0"/>
                    </a:cubicBezTo>
                    <a:cubicBezTo>
                      <a:pt x="57" y="0"/>
                      <a:pt x="64" y="23"/>
                      <a:pt x="64" y="40"/>
                    </a:cubicBezTo>
                    <a:lnTo>
                      <a:pt x="12" y="40"/>
                    </a:lnTo>
                    <a:cubicBezTo>
                      <a:pt x="12" y="52"/>
                      <a:pt x="18" y="62"/>
                      <a:pt x="34" y="62"/>
                    </a:cubicBezTo>
                    <a:cubicBezTo>
                      <a:pt x="43" y="62"/>
                      <a:pt x="49" y="58"/>
                      <a:pt x="51" y="49"/>
                    </a:cubicBezTo>
                    <a:lnTo>
                      <a:pt x="63" y="4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 name="Freeform 107"/>
              <p:cNvSpPr>
                <a:spLocks/>
              </p:cNvSpPr>
              <p:nvPr/>
            </p:nvSpPr>
            <p:spPr bwMode="auto">
              <a:xfrm>
                <a:off x="3649" y="2278"/>
                <a:ext cx="16" cy="31"/>
              </a:xfrm>
              <a:custGeom>
                <a:avLst/>
                <a:gdLst>
                  <a:gd name="T0" fmla="*/ 0 w 36"/>
                  <a:gd name="T1" fmla="*/ 2 h 71"/>
                  <a:gd name="T2" fmla="*/ 0 w 36"/>
                  <a:gd name="T3" fmla="*/ 2 h 71"/>
                  <a:gd name="T4" fmla="*/ 11 w 36"/>
                  <a:gd name="T5" fmla="*/ 2 h 71"/>
                  <a:gd name="T6" fmla="*/ 11 w 36"/>
                  <a:gd name="T7" fmla="*/ 16 h 71"/>
                  <a:gd name="T8" fmla="*/ 11 w 36"/>
                  <a:gd name="T9" fmla="*/ 16 h 71"/>
                  <a:gd name="T10" fmla="*/ 36 w 36"/>
                  <a:gd name="T11" fmla="*/ 0 h 71"/>
                  <a:gd name="T12" fmla="*/ 36 w 36"/>
                  <a:gd name="T13" fmla="*/ 12 h 71"/>
                  <a:gd name="T14" fmla="*/ 11 w 36"/>
                  <a:gd name="T15" fmla="*/ 40 h 71"/>
                  <a:gd name="T16" fmla="*/ 11 w 36"/>
                  <a:gd name="T17" fmla="*/ 71 h 71"/>
                  <a:gd name="T18" fmla="*/ 0 w 36"/>
                  <a:gd name="T19" fmla="*/ 71 h 71"/>
                  <a:gd name="T20" fmla="*/ 0 w 36"/>
                  <a:gd name="T21"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1">
                    <a:moveTo>
                      <a:pt x="0" y="2"/>
                    </a:moveTo>
                    <a:lnTo>
                      <a:pt x="0" y="2"/>
                    </a:lnTo>
                    <a:lnTo>
                      <a:pt x="11" y="2"/>
                    </a:lnTo>
                    <a:lnTo>
                      <a:pt x="11" y="16"/>
                    </a:lnTo>
                    <a:lnTo>
                      <a:pt x="11" y="16"/>
                    </a:lnTo>
                    <a:cubicBezTo>
                      <a:pt x="16" y="5"/>
                      <a:pt x="24" y="0"/>
                      <a:pt x="36" y="0"/>
                    </a:cubicBezTo>
                    <a:lnTo>
                      <a:pt x="36" y="12"/>
                    </a:lnTo>
                    <a:cubicBezTo>
                      <a:pt x="18" y="12"/>
                      <a:pt x="11" y="23"/>
                      <a:pt x="11" y="40"/>
                    </a:cubicBezTo>
                    <a:lnTo>
                      <a:pt x="11" y="71"/>
                    </a:lnTo>
                    <a:lnTo>
                      <a:pt x="0" y="71"/>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 name="Freeform 108"/>
              <p:cNvSpPr>
                <a:spLocks noEditPoints="1"/>
              </p:cNvSpPr>
              <p:nvPr/>
            </p:nvSpPr>
            <p:spPr bwMode="auto">
              <a:xfrm>
                <a:off x="2441" y="1837"/>
                <a:ext cx="31" cy="43"/>
              </a:xfrm>
              <a:custGeom>
                <a:avLst/>
                <a:gdLst>
                  <a:gd name="T0" fmla="*/ 12 w 71"/>
                  <a:gd name="T1" fmla="*/ 46 h 96"/>
                  <a:gd name="T2" fmla="*/ 12 w 71"/>
                  <a:gd name="T3" fmla="*/ 46 h 96"/>
                  <a:gd name="T4" fmla="*/ 37 w 71"/>
                  <a:gd name="T5" fmla="*/ 46 h 96"/>
                  <a:gd name="T6" fmla="*/ 58 w 71"/>
                  <a:gd name="T7" fmla="*/ 29 h 96"/>
                  <a:gd name="T8" fmla="*/ 37 w 71"/>
                  <a:gd name="T9" fmla="*/ 11 h 96"/>
                  <a:gd name="T10" fmla="*/ 12 w 71"/>
                  <a:gd name="T11" fmla="*/ 11 h 96"/>
                  <a:gd name="T12" fmla="*/ 12 w 71"/>
                  <a:gd name="T13" fmla="*/ 46 h 96"/>
                  <a:gd name="T14" fmla="*/ 0 w 71"/>
                  <a:gd name="T15" fmla="*/ 0 h 96"/>
                  <a:gd name="T16" fmla="*/ 0 w 71"/>
                  <a:gd name="T17" fmla="*/ 0 h 96"/>
                  <a:gd name="T18" fmla="*/ 41 w 71"/>
                  <a:gd name="T19" fmla="*/ 0 h 96"/>
                  <a:gd name="T20" fmla="*/ 71 w 71"/>
                  <a:gd name="T21" fmla="*/ 29 h 96"/>
                  <a:gd name="T22" fmla="*/ 41 w 71"/>
                  <a:gd name="T23" fmla="*/ 57 h 96"/>
                  <a:gd name="T24" fmla="*/ 12 w 71"/>
                  <a:gd name="T25" fmla="*/ 57 h 96"/>
                  <a:gd name="T26" fmla="*/ 12 w 71"/>
                  <a:gd name="T27" fmla="*/ 96 h 96"/>
                  <a:gd name="T28" fmla="*/ 0 w 71"/>
                  <a:gd name="T29" fmla="*/ 96 h 96"/>
                  <a:gd name="T30" fmla="*/ 0 w 71"/>
                  <a:gd name="T3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96">
                    <a:moveTo>
                      <a:pt x="12" y="46"/>
                    </a:moveTo>
                    <a:lnTo>
                      <a:pt x="12" y="46"/>
                    </a:lnTo>
                    <a:lnTo>
                      <a:pt x="37" y="46"/>
                    </a:lnTo>
                    <a:cubicBezTo>
                      <a:pt x="51" y="46"/>
                      <a:pt x="58" y="40"/>
                      <a:pt x="58" y="29"/>
                    </a:cubicBezTo>
                    <a:cubicBezTo>
                      <a:pt x="58" y="17"/>
                      <a:pt x="51" y="11"/>
                      <a:pt x="37" y="11"/>
                    </a:cubicBezTo>
                    <a:lnTo>
                      <a:pt x="12" y="11"/>
                    </a:lnTo>
                    <a:lnTo>
                      <a:pt x="12" y="46"/>
                    </a:lnTo>
                    <a:close/>
                    <a:moveTo>
                      <a:pt x="0" y="0"/>
                    </a:moveTo>
                    <a:lnTo>
                      <a:pt x="0" y="0"/>
                    </a:lnTo>
                    <a:lnTo>
                      <a:pt x="41" y="0"/>
                    </a:lnTo>
                    <a:cubicBezTo>
                      <a:pt x="60" y="0"/>
                      <a:pt x="71" y="11"/>
                      <a:pt x="71" y="29"/>
                    </a:cubicBezTo>
                    <a:cubicBezTo>
                      <a:pt x="71" y="46"/>
                      <a:pt x="60" y="57"/>
                      <a:pt x="41" y="57"/>
                    </a:cubicBezTo>
                    <a:lnTo>
                      <a:pt x="12" y="57"/>
                    </a:lnTo>
                    <a:lnTo>
                      <a:pt x="12" y="96"/>
                    </a:lnTo>
                    <a:lnTo>
                      <a:pt x="0" y="9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 name="Freeform 109"/>
              <p:cNvSpPr>
                <a:spLocks noEditPoints="1"/>
              </p:cNvSpPr>
              <p:nvPr/>
            </p:nvSpPr>
            <p:spPr bwMode="auto">
              <a:xfrm>
                <a:off x="2476" y="1848"/>
                <a:ext cx="28" cy="32"/>
              </a:xfrm>
              <a:custGeom>
                <a:avLst/>
                <a:gdLst>
                  <a:gd name="T0" fmla="*/ 46 w 64"/>
                  <a:gd name="T1" fmla="*/ 35 h 72"/>
                  <a:gd name="T2" fmla="*/ 46 w 64"/>
                  <a:gd name="T3" fmla="*/ 35 h 72"/>
                  <a:gd name="T4" fmla="*/ 25 w 64"/>
                  <a:gd name="T5" fmla="*/ 40 h 72"/>
                  <a:gd name="T6" fmla="*/ 12 w 64"/>
                  <a:gd name="T7" fmla="*/ 52 h 72"/>
                  <a:gd name="T8" fmla="*/ 25 w 64"/>
                  <a:gd name="T9" fmla="*/ 62 h 72"/>
                  <a:gd name="T10" fmla="*/ 46 w 64"/>
                  <a:gd name="T11" fmla="*/ 47 h 72"/>
                  <a:gd name="T12" fmla="*/ 46 w 64"/>
                  <a:gd name="T13" fmla="*/ 35 h 72"/>
                  <a:gd name="T14" fmla="*/ 64 w 64"/>
                  <a:gd name="T15" fmla="*/ 70 h 72"/>
                  <a:gd name="T16" fmla="*/ 64 w 64"/>
                  <a:gd name="T17" fmla="*/ 70 h 72"/>
                  <a:gd name="T18" fmla="*/ 56 w 64"/>
                  <a:gd name="T19" fmla="*/ 72 h 72"/>
                  <a:gd name="T20" fmla="*/ 47 w 64"/>
                  <a:gd name="T21" fmla="*/ 62 h 72"/>
                  <a:gd name="T22" fmla="*/ 22 w 64"/>
                  <a:gd name="T23" fmla="*/ 72 h 72"/>
                  <a:gd name="T24" fmla="*/ 0 w 64"/>
                  <a:gd name="T25" fmla="*/ 53 h 72"/>
                  <a:gd name="T26" fmla="*/ 23 w 64"/>
                  <a:gd name="T27" fmla="*/ 32 h 72"/>
                  <a:gd name="T28" fmla="*/ 46 w 64"/>
                  <a:gd name="T29" fmla="*/ 22 h 72"/>
                  <a:gd name="T30" fmla="*/ 31 w 64"/>
                  <a:gd name="T31" fmla="*/ 10 h 72"/>
                  <a:gd name="T32" fmla="*/ 14 w 64"/>
                  <a:gd name="T33" fmla="*/ 23 h 72"/>
                  <a:gd name="T34" fmla="*/ 2 w 64"/>
                  <a:gd name="T35" fmla="*/ 23 h 72"/>
                  <a:gd name="T36" fmla="*/ 31 w 64"/>
                  <a:gd name="T37" fmla="*/ 0 h 72"/>
                  <a:gd name="T38" fmla="*/ 57 w 64"/>
                  <a:gd name="T39" fmla="*/ 19 h 72"/>
                  <a:gd name="T40" fmla="*/ 57 w 64"/>
                  <a:gd name="T41" fmla="*/ 55 h 72"/>
                  <a:gd name="T42" fmla="*/ 61 w 64"/>
                  <a:gd name="T43" fmla="*/ 62 h 72"/>
                  <a:gd name="T44" fmla="*/ 64 w 64"/>
                  <a:gd name="T45" fmla="*/ 62 h 72"/>
                  <a:gd name="T46" fmla="*/ 64 w 64"/>
                  <a:gd name="T47" fmla="*/ 7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72">
                    <a:moveTo>
                      <a:pt x="46" y="35"/>
                    </a:moveTo>
                    <a:lnTo>
                      <a:pt x="46" y="35"/>
                    </a:lnTo>
                    <a:cubicBezTo>
                      <a:pt x="42" y="38"/>
                      <a:pt x="33" y="38"/>
                      <a:pt x="25" y="40"/>
                    </a:cubicBezTo>
                    <a:cubicBezTo>
                      <a:pt x="18" y="41"/>
                      <a:pt x="12" y="44"/>
                      <a:pt x="12" y="52"/>
                    </a:cubicBezTo>
                    <a:cubicBezTo>
                      <a:pt x="12" y="60"/>
                      <a:pt x="18" y="62"/>
                      <a:pt x="25" y="62"/>
                    </a:cubicBezTo>
                    <a:cubicBezTo>
                      <a:pt x="40" y="62"/>
                      <a:pt x="46" y="53"/>
                      <a:pt x="46" y="47"/>
                    </a:cubicBezTo>
                    <a:lnTo>
                      <a:pt x="46" y="35"/>
                    </a:lnTo>
                    <a:close/>
                    <a:moveTo>
                      <a:pt x="64" y="70"/>
                    </a:moveTo>
                    <a:lnTo>
                      <a:pt x="64" y="70"/>
                    </a:lnTo>
                    <a:cubicBezTo>
                      <a:pt x="62" y="72"/>
                      <a:pt x="60" y="72"/>
                      <a:pt x="56" y="72"/>
                    </a:cubicBezTo>
                    <a:cubicBezTo>
                      <a:pt x="50" y="72"/>
                      <a:pt x="47" y="69"/>
                      <a:pt x="47" y="62"/>
                    </a:cubicBezTo>
                    <a:cubicBezTo>
                      <a:pt x="40" y="69"/>
                      <a:pt x="32" y="72"/>
                      <a:pt x="22" y="72"/>
                    </a:cubicBezTo>
                    <a:cubicBezTo>
                      <a:pt x="10" y="72"/>
                      <a:pt x="0" y="67"/>
                      <a:pt x="0" y="53"/>
                    </a:cubicBezTo>
                    <a:cubicBezTo>
                      <a:pt x="0" y="37"/>
                      <a:pt x="11" y="34"/>
                      <a:pt x="23" y="32"/>
                    </a:cubicBezTo>
                    <a:cubicBezTo>
                      <a:pt x="35" y="29"/>
                      <a:pt x="46" y="30"/>
                      <a:pt x="46" y="22"/>
                    </a:cubicBezTo>
                    <a:cubicBezTo>
                      <a:pt x="46" y="12"/>
                      <a:pt x="38" y="10"/>
                      <a:pt x="31" y="10"/>
                    </a:cubicBezTo>
                    <a:cubicBezTo>
                      <a:pt x="21" y="10"/>
                      <a:pt x="14" y="13"/>
                      <a:pt x="14" y="23"/>
                    </a:cubicBezTo>
                    <a:lnTo>
                      <a:pt x="2" y="23"/>
                    </a:lnTo>
                    <a:cubicBezTo>
                      <a:pt x="3" y="6"/>
                      <a:pt x="16" y="0"/>
                      <a:pt x="31" y="0"/>
                    </a:cubicBezTo>
                    <a:cubicBezTo>
                      <a:pt x="44" y="0"/>
                      <a:pt x="57" y="3"/>
                      <a:pt x="57" y="19"/>
                    </a:cubicBezTo>
                    <a:lnTo>
                      <a:pt x="57" y="55"/>
                    </a:lnTo>
                    <a:cubicBezTo>
                      <a:pt x="57" y="60"/>
                      <a:pt x="57" y="62"/>
                      <a:pt x="61" y="62"/>
                    </a:cubicBezTo>
                    <a:cubicBezTo>
                      <a:pt x="62" y="62"/>
                      <a:pt x="63" y="62"/>
                      <a:pt x="64" y="62"/>
                    </a:cubicBezTo>
                    <a:lnTo>
                      <a:pt x="64" y="7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 name="Freeform 110"/>
              <p:cNvSpPr>
                <a:spLocks/>
              </p:cNvSpPr>
              <p:nvPr/>
            </p:nvSpPr>
            <p:spPr bwMode="auto">
              <a:xfrm>
                <a:off x="2509" y="1848"/>
                <a:ext cx="16" cy="32"/>
              </a:xfrm>
              <a:custGeom>
                <a:avLst/>
                <a:gdLst>
                  <a:gd name="T0" fmla="*/ 0 w 36"/>
                  <a:gd name="T1" fmla="*/ 2 h 71"/>
                  <a:gd name="T2" fmla="*/ 0 w 36"/>
                  <a:gd name="T3" fmla="*/ 2 h 71"/>
                  <a:gd name="T4" fmla="*/ 10 w 36"/>
                  <a:gd name="T5" fmla="*/ 2 h 71"/>
                  <a:gd name="T6" fmla="*/ 10 w 36"/>
                  <a:gd name="T7" fmla="*/ 16 h 71"/>
                  <a:gd name="T8" fmla="*/ 10 w 36"/>
                  <a:gd name="T9" fmla="*/ 16 h 71"/>
                  <a:gd name="T10" fmla="*/ 36 w 36"/>
                  <a:gd name="T11" fmla="*/ 0 h 71"/>
                  <a:gd name="T12" fmla="*/ 36 w 36"/>
                  <a:gd name="T13" fmla="*/ 12 h 71"/>
                  <a:gd name="T14" fmla="*/ 11 w 36"/>
                  <a:gd name="T15" fmla="*/ 40 h 71"/>
                  <a:gd name="T16" fmla="*/ 11 w 36"/>
                  <a:gd name="T17" fmla="*/ 71 h 71"/>
                  <a:gd name="T18" fmla="*/ 0 w 36"/>
                  <a:gd name="T19" fmla="*/ 71 h 71"/>
                  <a:gd name="T20" fmla="*/ 0 w 36"/>
                  <a:gd name="T21"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1">
                    <a:moveTo>
                      <a:pt x="0" y="2"/>
                    </a:moveTo>
                    <a:lnTo>
                      <a:pt x="0" y="2"/>
                    </a:lnTo>
                    <a:lnTo>
                      <a:pt x="10" y="2"/>
                    </a:lnTo>
                    <a:lnTo>
                      <a:pt x="10" y="16"/>
                    </a:lnTo>
                    <a:lnTo>
                      <a:pt x="10" y="16"/>
                    </a:lnTo>
                    <a:cubicBezTo>
                      <a:pt x="16" y="5"/>
                      <a:pt x="24" y="0"/>
                      <a:pt x="36" y="0"/>
                    </a:cubicBezTo>
                    <a:lnTo>
                      <a:pt x="36" y="12"/>
                    </a:lnTo>
                    <a:cubicBezTo>
                      <a:pt x="18" y="12"/>
                      <a:pt x="11" y="23"/>
                      <a:pt x="11" y="40"/>
                    </a:cubicBezTo>
                    <a:lnTo>
                      <a:pt x="11" y="71"/>
                    </a:lnTo>
                    <a:lnTo>
                      <a:pt x="0" y="71"/>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 name="Freeform 111"/>
              <p:cNvSpPr>
                <a:spLocks noEditPoints="1"/>
              </p:cNvSpPr>
              <p:nvPr/>
            </p:nvSpPr>
            <p:spPr bwMode="auto">
              <a:xfrm>
                <a:off x="2527" y="1848"/>
                <a:ext cx="28" cy="32"/>
              </a:xfrm>
              <a:custGeom>
                <a:avLst/>
                <a:gdLst>
                  <a:gd name="T0" fmla="*/ 46 w 64"/>
                  <a:gd name="T1" fmla="*/ 35 h 72"/>
                  <a:gd name="T2" fmla="*/ 46 w 64"/>
                  <a:gd name="T3" fmla="*/ 35 h 72"/>
                  <a:gd name="T4" fmla="*/ 25 w 64"/>
                  <a:gd name="T5" fmla="*/ 40 h 72"/>
                  <a:gd name="T6" fmla="*/ 12 w 64"/>
                  <a:gd name="T7" fmla="*/ 52 h 72"/>
                  <a:gd name="T8" fmla="*/ 25 w 64"/>
                  <a:gd name="T9" fmla="*/ 62 h 72"/>
                  <a:gd name="T10" fmla="*/ 46 w 64"/>
                  <a:gd name="T11" fmla="*/ 47 h 72"/>
                  <a:gd name="T12" fmla="*/ 46 w 64"/>
                  <a:gd name="T13" fmla="*/ 35 h 72"/>
                  <a:gd name="T14" fmla="*/ 64 w 64"/>
                  <a:gd name="T15" fmla="*/ 70 h 72"/>
                  <a:gd name="T16" fmla="*/ 64 w 64"/>
                  <a:gd name="T17" fmla="*/ 70 h 72"/>
                  <a:gd name="T18" fmla="*/ 56 w 64"/>
                  <a:gd name="T19" fmla="*/ 72 h 72"/>
                  <a:gd name="T20" fmla="*/ 47 w 64"/>
                  <a:gd name="T21" fmla="*/ 62 h 72"/>
                  <a:gd name="T22" fmla="*/ 22 w 64"/>
                  <a:gd name="T23" fmla="*/ 72 h 72"/>
                  <a:gd name="T24" fmla="*/ 0 w 64"/>
                  <a:gd name="T25" fmla="*/ 53 h 72"/>
                  <a:gd name="T26" fmla="*/ 23 w 64"/>
                  <a:gd name="T27" fmla="*/ 32 h 72"/>
                  <a:gd name="T28" fmla="*/ 46 w 64"/>
                  <a:gd name="T29" fmla="*/ 22 h 72"/>
                  <a:gd name="T30" fmla="*/ 31 w 64"/>
                  <a:gd name="T31" fmla="*/ 10 h 72"/>
                  <a:gd name="T32" fmla="*/ 14 w 64"/>
                  <a:gd name="T33" fmla="*/ 23 h 72"/>
                  <a:gd name="T34" fmla="*/ 2 w 64"/>
                  <a:gd name="T35" fmla="*/ 23 h 72"/>
                  <a:gd name="T36" fmla="*/ 31 w 64"/>
                  <a:gd name="T37" fmla="*/ 0 h 72"/>
                  <a:gd name="T38" fmla="*/ 57 w 64"/>
                  <a:gd name="T39" fmla="*/ 19 h 72"/>
                  <a:gd name="T40" fmla="*/ 57 w 64"/>
                  <a:gd name="T41" fmla="*/ 55 h 72"/>
                  <a:gd name="T42" fmla="*/ 61 w 64"/>
                  <a:gd name="T43" fmla="*/ 62 h 72"/>
                  <a:gd name="T44" fmla="*/ 64 w 64"/>
                  <a:gd name="T45" fmla="*/ 62 h 72"/>
                  <a:gd name="T46" fmla="*/ 64 w 64"/>
                  <a:gd name="T47" fmla="*/ 7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72">
                    <a:moveTo>
                      <a:pt x="46" y="35"/>
                    </a:moveTo>
                    <a:lnTo>
                      <a:pt x="46" y="35"/>
                    </a:lnTo>
                    <a:cubicBezTo>
                      <a:pt x="42" y="38"/>
                      <a:pt x="33" y="38"/>
                      <a:pt x="25" y="40"/>
                    </a:cubicBezTo>
                    <a:cubicBezTo>
                      <a:pt x="18" y="41"/>
                      <a:pt x="12" y="44"/>
                      <a:pt x="12" y="52"/>
                    </a:cubicBezTo>
                    <a:cubicBezTo>
                      <a:pt x="12" y="60"/>
                      <a:pt x="18" y="62"/>
                      <a:pt x="25" y="62"/>
                    </a:cubicBezTo>
                    <a:cubicBezTo>
                      <a:pt x="40" y="62"/>
                      <a:pt x="46" y="53"/>
                      <a:pt x="46" y="47"/>
                    </a:cubicBezTo>
                    <a:lnTo>
                      <a:pt x="46" y="35"/>
                    </a:lnTo>
                    <a:close/>
                    <a:moveTo>
                      <a:pt x="64" y="70"/>
                    </a:moveTo>
                    <a:lnTo>
                      <a:pt x="64" y="70"/>
                    </a:lnTo>
                    <a:cubicBezTo>
                      <a:pt x="62" y="72"/>
                      <a:pt x="60" y="72"/>
                      <a:pt x="56" y="72"/>
                    </a:cubicBezTo>
                    <a:cubicBezTo>
                      <a:pt x="50" y="72"/>
                      <a:pt x="47" y="69"/>
                      <a:pt x="47" y="62"/>
                    </a:cubicBezTo>
                    <a:cubicBezTo>
                      <a:pt x="40" y="69"/>
                      <a:pt x="32" y="72"/>
                      <a:pt x="22" y="72"/>
                    </a:cubicBezTo>
                    <a:cubicBezTo>
                      <a:pt x="10" y="72"/>
                      <a:pt x="0" y="67"/>
                      <a:pt x="0" y="53"/>
                    </a:cubicBezTo>
                    <a:cubicBezTo>
                      <a:pt x="0" y="37"/>
                      <a:pt x="11" y="34"/>
                      <a:pt x="23" y="32"/>
                    </a:cubicBezTo>
                    <a:cubicBezTo>
                      <a:pt x="35" y="29"/>
                      <a:pt x="46" y="30"/>
                      <a:pt x="46" y="22"/>
                    </a:cubicBezTo>
                    <a:cubicBezTo>
                      <a:pt x="46" y="12"/>
                      <a:pt x="38" y="10"/>
                      <a:pt x="31" y="10"/>
                    </a:cubicBezTo>
                    <a:cubicBezTo>
                      <a:pt x="21" y="10"/>
                      <a:pt x="14" y="13"/>
                      <a:pt x="14" y="23"/>
                    </a:cubicBezTo>
                    <a:lnTo>
                      <a:pt x="2" y="23"/>
                    </a:lnTo>
                    <a:cubicBezTo>
                      <a:pt x="3" y="6"/>
                      <a:pt x="16" y="0"/>
                      <a:pt x="31" y="0"/>
                    </a:cubicBezTo>
                    <a:cubicBezTo>
                      <a:pt x="44" y="0"/>
                      <a:pt x="57" y="3"/>
                      <a:pt x="57" y="19"/>
                    </a:cubicBezTo>
                    <a:lnTo>
                      <a:pt x="57" y="55"/>
                    </a:lnTo>
                    <a:cubicBezTo>
                      <a:pt x="57" y="60"/>
                      <a:pt x="57" y="62"/>
                      <a:pt x="61" y="62"/>
                    </a:cubicBezTo>
                    <a:cubicBezTo>
                      <a:pt x="62" y="62"/>
                      <a:pt x="63" y="62"/>
                      <a:pt x="64" y="62"/>
                    </a:cubicBezTo>
                    <a:lnTo>
                      <a:pt x="64" y="7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 name="Freeform 112"/>
              <p:cNvSpPr>
                <a:spLocks noEditPoints="1"/>
              </p:cNvSpPr>
              <p:nvPr/>
            </p:nvSpPr>
            <p:spPr bwMode="auto">
              <a:xfrm>
                <a:off x="2558" y="1837"/>
                <a:ext cx="29" cy="43"/>
              </a:xfrm>
              <a:custGeom>
                <a:avLst/>
                <a:gdLst>
                  <a:gd name="T0" fmla="*/ 33 w 65"/>
                  <a:gd name="T1" fmla="*/ 87 h 97"/>
                  <a:gd name="T2" fmla="*/ 33 w 65"/>
                  <a:gd name="T3" fmla="*/ 87 h 97"/>
                  <a:gd name="T4" fmla="*/ 55 w 65"/>
                  <a:gd name="T5" fmla="*/ 61 h 97"/>
                  <a:gd name="T6" fmla="*/ 33 w 65"/>
                  <a:gd name="T7" fmla="*/ 35 h 97"/>
                  <a:gd name="T8" fmla="*/ 12 w 65"/>
                  <a:gd name="T9" fmla="*/ 62 h 97"/>
                  <a:gd name="T10" fmla="*/ 33 w 65"/>
                  <a:gd name="T11" fmla="*/ 87 h 97"/>
                  <a:gd name="T12" fmla="*/ 65 w 65"/>
                  <a:gd name="T13" fmla="*/ 96 h 97"/>
                  <a:gd name="T14" fmla="*/ 65 w 65"/>
                  <a:gd name="T15" fmla="*/ 96 h 97"/>
                  <a:gd name="T16" fmla="*/ 54 w 65"/>
                  <a:gd name="T17" fmla="*/ 96 h 97"/>
                  <a:gd name="T18" fmla="*/ 54 w 65"/>
                  <a:gd name="T19" fmla="*/ 86 h 97"/>
                  <a:gd name="T20" fmla="*/ 54 w 65"/>
                  <a:gd name="T21" fmla="*/ 86 h 97"/>
                  <a:gd name="T22" fmla="*/ 32 w 65"/>
                  <a:gd name="T23" fmla="*/ 97 h 97"/>
                  <a:gd name="T24" fmla="*/ 0 w 65"/>
                  <a:gd name="T25" fmla="*/ 61 h 97"/>
                  <a:gd name="T26" fmla="*/ 32 w 65"/>
                  <a:gd name="T27" fmla="*/ 25 h 97"/>
                  <a:gd name="T28" fmla="*/ 54 w 65"/>
                  <a:gd name="T29" fmla="*/ 36 h 97"/>
                  <a:gd name="T30" fmla="*/ 54 w 65"/>
                  <a:gd name="T31" fmla="*/ 36 h 97"/>
                  <a:gd name="T32" fmla="*/ 54 w 65"/>
                  <a:gd name="T33" fmla="*/ 0 h 97"/>
                  <a:gd name="T34" fmla="*/ 65 w 65"/>
                  <a:gd name="T35" fmla="*/ 0 h 97"/>
                  <a:gd name="T36" fmla="*/ 65 w 65"/>
                  <a:gd name="T37" fmla="*/ 9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97">
                    <a:moveTo>
                      <a:pt x="33" y="87"/>
                    </a:moveTo>
                    <a:lnTo>
                      <a:pt x="33" y="87"/>
                    </a:lnTo>
                    <a:cubicBezTo>
                      <a:pt x="49" y="87"/>
                      <a:pt x="55" y="74"/>
                      <a:pt x="55" y="61"/>
                    </a:cubicBezTo>
                    <a:cubicBezTo>
                      <a:pt x="55" y="48"/>
                      <a:pt x="48" y="35"/>
                      <a:pt x="33" y="35"/>
                    </a:cubicBezTo>
                    <a:cubicBezTo>
                      <a:pt x="17" y="35"/>
                      <a:pt x="12" y="48"/>
                      <a:pt x="12" y="62"/>
                    </a:cubicBezTo>
                    <a:cubicBezTo>
                      <a:pt x="12" y="75"/>
                      <a:pt x="19" y="87"/>
                      <a:pt x="33" y="87"/>
                    </a:cubicBezTo>
                    <a:close/>
                    <a:moveTo>
                      <a:pt x="65" y="96"/>
                    </a:moveTo>
                    <a:lnTo>
                      <a:pt x="65" y="96"/>
                    </a:lnTo>
                    <a:lnTo>
                      <a:pt x="54" y="96"/>
                    </a:lnTo>
                    <a:lnTo>
                      <a:pt x="54" y="86"/>
                    </a:lnTo>
                    <a:lnTo>
                      <a:pt x="54" y="86"/>
                    </a:lnTo>
                    <a:cubicBezTo>
                      <a:pt x="50" y="94"/>
                      <a:pt x="41" y="97"/>
                      <a:pt x="32" y="97"/>
                    </a:cubicBezTo>
                    <a:cubicBezTo>
                      <a:pt x="11" y="97"/>
                      <a:pt x="0" y="80"/>
                      <a:pt x="0" y="61"/>
                    </a:cubicBezTo>
                    <a:cubicBezTo>
                      <a:pt x="0" y="42"/>
                      <a:pt x="11" y="25"/>
                      <a:pt x="32" y="25"/>
                    </a:cubicBezTo>
                    <a:cubicBezTo>
                      <a:pt x="39" y="25"/>
                      <a:pt x="49" y="28"/>
                      <a:pt x="54" y="36"/>
                    </a:cubicBezTo>
                    <a:lnTo>
                      <a:pt x="54" y="36"/>
                    </a:lnTo>
                    <a:lnTo>
                      <a:pt x="54" y="0"/>
                    </a:lnTo>
                    <a:lnTo>
                      <a:pt x="65" y="0"/>
                    </a:lnTo>
                    <a:lnTo>
                      <a:pt x="65" y="9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 name="Freeform 113"/>
              <p:cNvSpPr>
                <a:spLocks noEditPoints="1"/>
              </p:cNvSpPr>
              <p:nvPr/>
            </p:nvSpPr>
            <p:spPr bwMode="auto">
              <a:xfrm>
                <a:off x="2593" y="1848"/>
                <a:ext cx="30" cy="32"/>
              </a:xfrm>
              <a:custGeom>
                <a:avLst/>
                <a:gdLst>
                  <a:gd name="T0" fmla="*/ 34 w 67"/>
                  <a:gd name="T1" fmla="*/ 62 h 72"/>
                  <a:gd name="T2" fmla="*/ 34 w 67"/>
                  <a:gd name="T3" fmla="*/ 62 h 72"/>
                  <a:gd name="T4" fmla="*/ 55 w 67"/>
                  <a:gd name="T5" fmla="*/ 36 h 72"/>
                  <a:gd name="T6" fmla="*/ 34 w 67"/>
                  <a:gd name="T7" fmla="*/ 10 h 72"/>
                  <a:gd name="T8" fmla="*/ 12 w 67"/>
                  <a:gd name="T9" fmla="*/ 36 h 72"/>
                  <a:gd name="T10" fmla="*/ 34 w 67"/>
                  <a:gd name="T11" fmla="*/ 62 h 72"/>
                  <a:gd name="T12" fmla="*/ 34 w 67"/>
                  <a:gd name="T13" fmla="*/ 0 h 72"/>
                  <a:gd name="T14" fmla="*/ 34 w 67"/>
                  <a:gd name="T15" fmla="*/ 0 h 72"/>
                  <a:gd name="T16" fmla="*/ 67 w 67"/>
                  <a:gd name="T17" fmla="*/ 36 h 72"/>
                  <a:gd name="T18" fmla="*/ 34 w 67"/>
                  <a:gd name="T19" fmla="*/ 72 h 72"/>
                  <a:gd name="T20" fmla="*/ 0 w 67"/>
                  <a:gd name="T21" fmla="*/ 36 h 72"/>
                  <a:gd name="T22" fmla="*/ 34 w 67"/>
                  <a:gd name="T2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2">
                    <a:moveTo>
                      <a:pt x="34" y="62"/>
                    </a:moveTo>
                    <a:lnTo>
                      <a:pt x="34" y="62"/>
                    </a:lnTo>
                    <a:cubicBezTo>
                      <a:pt x="46" y="62"/>
                      <a:pt x="55" y="53"/>
                      <a:pt x="55" y="36"/>
                    </a:cubicBezTo>
                    <a:cubicBezTo>
                      <a:pt x="55" y="19"/>
                      <a:pt x="46" y="10"/>
                      <a:pt x="34" y="10"/>
                    </a:cubicBezTo>
                    <a:cubicBezTo>
                      <a:pt x="22" y="10"/>
                      <a:pt x="12" y="19"/>
                      <a:pt x="12" y="36"/>
                    </a:cubicBezTo>
                    <a:cubicBezTo>
                      <a:pt x="12" y="53"/>
                      <a:pt x="22" y="62"/>
                      <a:pt x="34" y="62"/>
                    </a:cubicBezTo>
                    <a:close/>
                    <a:moveTo>
                      <a:pt x="34" y="0"/>
                    </a:moveTo>
                    <a:lnTo>
                      <a:pt x="34" y="0"/>
                    </a:lnTo>
                    <a:cubicBezTo>
                      <a:pt x="56" y="0"/>
                      <a:pt x="67" y="16"/>
                      <a:pt x="67" y="36"/>
                    </a:cubicBezTo>
                    <a:cubicBezTo>
                      <a:pt x="67" y="56"/>
                      <a:pt x="56" y="72"/>
                      <a:pt x="34" y="72"/>
                    </a:cubicBezTo>
                    <a:cubicBezTo>
                      <a:pt x="12" y="72"/>
                      <a:pt x="0" y="56"/>
                      <a:pt x="0" y="36"/>
                    </a:cubicBezTo>
                    <a:cubicBezTo>
                      <a:pt x="0" y="16"/>
                      <a:pt x="12" y="0"/>
                      <a:pt x="3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 name="Freeform 114"/>
              <p:cNvSpPr>
                <a:spLocks/>
              </p:cNvSpPr>
              <p:nvPr/>
            </p:nvSpPr>
            <p:spPr bwMode="auto">
              <a:xfrm>
                <a:off x="2625" y="1849"/>
                <a:ext cx="30" cy="31"/>
              </a:xfrm>
              <a:custGeom>
                <a:avLst/>
                <a:gdLst>
                  <a:gd name="T0" fmla="*/ 26 w 67"/>
                  <a:gd name="T1" fmla="*/ 32 h 69"/>
                  <a:gd name="T2" fmla="*/ 26 w 67"/>
                  <a:gd name="T3" fmla="*/ 32 h 69"/>
                  <a:gd name="T4" fmla="*/ 2 w 67"/>
                  <a:gd name="T5" fmla="*/ 0 h 69"/>
                  <a:gd name="T6" fmla="*/ 17 w 67"/>
                  <a:gd name="T7" fmla="*/ 0 h 69"/>
                  <a:gd name="T8" fmla="*/ 33 w 67"/>
                  <a:gd name="T9" fmla="*/ 24 h 69"/>
                  <a:gd name="T10" fmla="*/ 50 w 67"/>
                  <a:gd name="T11" fmla="*/ 0 h 69"/>
                  <a:gd name="T12" fmla="*/ 64 w 67"/>
                  <a:gd name="T13" fmla="*/ 0 h 69"/>
                  <a:gd name="T14" fmla="*/ 40 w 67"/>
                  <a:gd name="T15" fmla="*/ 31 h 69"/>
                  <a:gd name="T16" fmla="*/ 67 w 67"/>
                  <a:gd name="T17" fmla="*/ 69 h 69"/>
                  <a:gd name="T18" fmla="*/ 52 w 67"/>
                  <a:gd name="T19" fmla="*/ 69 h 69"/>
                  <a:gd name="T20" fmla="*/ 33 w 67"/>
                  <a:gd name="T21" fmla="*/ 40 h 69"/>
                  <a:gd name="T22" fmla="*/ 14 w 67"/>
                  <a:gd name="T23" fmla="*/ 69 h 69"/>
                  <a:gd name="T24" fmla="*/ 0 w 67"/>
                  <a:gd name="T25" fmla="*/ 69 h 69"/>
                  <a:gd name="T26" fmla="*/ 26 w 67"/>
                  <a:gd name="T27" fmla="*/ 3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9">
                    <a:moveTo>
                      <a:pt x="26" y="32"/>
                    </a:moveTo>
                    <a:lnTo>
                      <a:pt x="26" y="32"/>
                    </a:lnTo>
                    <a:lnTo>
                      <a:pt x="2" y="0"/>
                    </a:lnTo>
                    <a:lnTo>
                      <a:pt x="17" y="0"/>
                    </a:lnTo>
                    <a:lnTo>
                      <a:pt x="33" y="24"/>
                    </a:lnTo>
                    <a:lnTo>
                      <a:pt x="50" y="0"/>
                    </a:lnTo>
                    <a:lnTo>
                      <a:pt x="64" y="0"/>
                    </a:lnTo>
                    <a:lnTo>
                      <a:pt x="40" y="31"/>
                    </a:lnTo>
                    <a:lnTo>
                      <a:pt x="67" y="69"/>
                    </a:lnTo>
                    <a:lnTo>
                      <a:pt x="52" y="69"/>
                    </a:lnTo>
                    <a:lnTo>
                      <a:pt x="33" y="40"/>
                    </a:lnTo>
                    <a:lnTo>
                      <a:pt x="14" y="69"/>
                    </a:lnTo>
                    <a:lnTo>
                      <a:pt x="0" y="69"/>
                    </a:lnTo>
                    <a:lnTo>
                      <a:pt x="26" y="3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 name="Freeform 115"/>
              <p:cNvSpPr>
                <a:spLocks/>
              </p:cNvSpPr>
              <p:nvPr/>
            </p:nvSpPr>
            <p:spPr bwMode="auto">
              <a:xfrm>
                <a:off x="2431" y="1908"/>
                <a:ext cx="42" cy="42"/>
              </a:xfrm>
              <a:custGeom>
                <a:avLst/>
                <a:gdLst>
                  <a:gd name="T0" fmla="*/ 0 w 95"/>
                  <a:gd name="T1" fmla="*/ 0 h 96"/>
                  <a:gd name="T2" fmla="*/ 0 w 95"/>
                  <a:gd name="T3" fmla="*/ 0 h 96"/>
                  <a:gd name="T4" fmla="*/ 17 w 95"/>
                  <a:gd name="T5" fmla="*/ 0 h 96"/>
                  <a:gd name="T6" fmla="*/ 47 w 95"/>
                  <a:gd name="T7" fmla="*/ 80 h 96"/>
                  <a:gd name="T8" fmla="*/ 77 w 95"/>
                  <a:gd name="T9" fmla="*/ 0 h 96"/>
                  <a:gd name="T10" fmla="*/ 95 w 95"/>
                  <a:gd name="T11" fmla="*/ 0 h 96"/>
                  <a:gd name="T12" fmla="*/ 95 w 95"/>
                  <a:gd name="T13" fmla="*/ 96 h 96"/>
                  <a:gd name="T14" fmla="*/ 83 w 95"/>
                  <a:gd name="T15" fmla="*/ 96 h 96"/>
                  <a:gd name="T16" fmla="*/ 83 w 95"/>
                  <a:gd name="T17" fmla="*/ 16 h 96"/>
                  <a:gd name="T18" fmla="*/ 82 w 95"/>
                  <a:gd name="T19" fmla="*/ 16 h 96"/>
                  <a:gd name="T20" fmla="*/ 53 w 95"/>
                  <a:gd name="T21" fmla="*/ 96 h 96"/>
                  <a:gd name="T22" fmla="*/ 42 w 95"/>
                  <a:gd name="T23" fmla="*/ 96 h 96"/>
                  <a:gd name="T24" fmla="*/ 12 w 95"/>
                  <a:gd name="T25" fmla="*/ 16 h 96"/>
                  <a:gd name="T26" fmla="*/ 12 w 95"/>
                  <a:gd name="T27" fmla="*/ 16 h 96"/>
                  <a:gd name="T28" fmla="*/ 12 w 95"/>
                  <a:gd name="T29" fmla="*/ 96 h 96"/>
                  <a:gd name="T30" fmla="*/ 0 w 95"/>
                  <a:gd name="T31" fmla="*/ 96 h 96"/>
                  <a:gd name="T32" fmla="*/ 0 w 95"/>
                  <a:gd name="T3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6">
                    <a:moveTo>
                      <a:pt x="0" y="0"/>
                    </a:moveTo>
                    <a:lnTo>
                      <a:pt x="0" y="0"/>
                    </a:lnTo>
                    <a:lnTo>
                      <a:pt x="17" y="0"/>
                    </a:lnTo>
                    <a:lnTo>
                      <a:pt x="47" y="80"/>
                    </a:lnTo>
                    <a:lnTo>
                      <a:pt x="77" y="0"/>
                    </a:lnTo>
                    <a:lnTo>
                      <a:pt x="95" y="0"/>
                    </a:lnTo>
                    <a:lnTo>
                      <a:pt x="95" y="96"/>
                    </a:lnTo>
                    <a:lnTo>
                      <a:pt x="83" y="96"/>
                    </a:lnTo>
                    <a:lnTo>
                      <a:pt x="83" y="16"/>
                    </a:lnTo>
                    <a:lnTo>
                      <a:pt x="82" y="16"/>
                    </a:lnTo>
                    <a:lnTo>
                      <a:pt x="53" y="96"/>
                    </a:lnTo>
                    <a:lnTo>
                      <a:pt x="42" y="96"/>
                    </a:lnTo>
                    <a:lnTo>
                      <a:pt x="12" y="16"/>
                    </a:lnTo>
                    <a:lnTo>
                      <a:pt x="12" y="16"/>
                    </a:lnTo>
                    <a:lnTo>
                      <a:pt x="12" y="96"/>
                    </a:lnTo>
                    <a:lnTo>
                      <a:pt x="0" y="9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 name="Freeform 116"/>
              <p:cNvSpPr>
                <a:spLocks/>
              </p:cNvSpPr>
              <p:nvPr/>
            </p:nvSpPr>
            <p:spPr bwMode="auto">
              <a:xfrm>
                <a:off x="2478" y="1920"/>
                <a:ext cx="29" cy="42"/>
              </a:xfrm>
              <a:custGeom>
                <a:avLst/>
                <a:gdLst>
                  <a:gd name="T0" fmla="*/ 35 w 65"/>
                  <a:gd name="T1" fmla="*/ 78 h 96"/>
                  <a:gd name="T2" fmla="*/ 35 w 65"/>
                  <a:gd name="T3" fmla="*/ 78 h 96"/>
                  <a:gd name="T4" fmla="*/ 15 w 65"/>
                  <a:gd name="T5" fmla="*/ 96 h 96"/>
                  <a:gd name="T6" fmla="*/ 7 w 65"/>
                  <a:gd name="T7" fmla="*/ 95 h 96"/>
                  <a:gd name="T8" fmla="*/ 7 w 65"/>
                  <a:gd name="T9" fmla="*/ 85 h 96"/>
                  <a:gd name="T10" fmla="*/ 14 w 65"/>
                  <a:gd name="T11" fmla="*/ 86 h 96"/>
                  <a:gd name="T12" fmla="*/ 23 w 65"/>
                  <a:gd name="T13" fmla="*/ 80 h 96"/>
                  <a:gd name="T14" fmla="*/ 28 w 65"/>
                  <a:gd name="T15" fmla="*/ 68 h 96"/>
                  <a:gd name="T16" fmla="*/ 0 w 65"/>
                  <a:gd name="T17" fmla="*/ 0 h 96"/>
                  <a:gd name="T18" fmla="*/ 13 w 65"/>
                  <a:gd name="T19" fmla="*/ 0 h 96"/>
                  <a:gd name="T20" fmla="*/ 33 w 65"/>
                  <a:gd name="T21" fmla="*/ 56 h 96"/>
                  <a:gd name="T22" fmla="*/ 34 w 65"/>
                  <a:gd name="T23" fmla="*/ 56 h 96"/>
                  <a:gd name="T24" fmla="*/ 53 w 65"/>
                  <a:gd name="T25" fmla="*/ 0 h 96"/>
                  <a:gd name="T26" fmla="*/ 65 w 65"/>
                  <a:gd name="T27" fmla="*/ 0 h 96"/>
                  <a:gd name="T28" fmla="*/ 35 w 65"/>
                  <a:gd name="T29" fmla="*/ 7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96">
                    <a:moveTo>
                      <a:pt x="35" y="78"/>
                    </a:moveTo>
                    <a:lnTo>
                      <a:pt x="35" y="78"/>
                    </a:lnTo>
                    <a:cubicBezTo>
                      <a:pt x="30" y="91"/>
                      <a:pt x="25" y="96"/>
                      <a:pt x="15" y="96"/>
                    </a:cubicBezTo>
                    <a:cubicBezTo>
                      <a:pt x="12" y="96"/>
                      <a:pt x="10" y="96"/>
                      <a:pt x="7" y="95"/>
                    </a:cubicBezTo>
                    <a:lnTo>
                      <a:pt x="7" y="85"/>
                    </a:lnTo>
                    <a:cubicBezTo>
                      <a:pt x="9" y="85"/>
                      <a:pt x="12" y="86"/>
                      <a:pt x="14" y="86"/>
                    </a:cubicBezTo>
                    <a:cubicBezTo>
                      <a:pt x="18" y="86"/>
                      <a:pt x="21" y="84"/>
                      <a:pt x="23" y="80"/>
                    </a:cubicBezTo>
                    <a:lnTo>
                      <a:pt x="28" y="68"/>
                    </a:lnTo>
                    <a:lnTo>
                      <a:pt x="0" y="0"/>
                    </a:lnTo>
                    <a:lnTo>
                      <a:pt x="13" y="0"/>
                    </a:lnTo>
                    <a:lnTo>
                      <a:pt x="33" y="56"/>
                    </a:lnTo>
                    <a:lnTo>
                      <a:pt x="34" y="56"/>
                    </a:lnTo>
                    <a:lnTo>
                      <a:pt x="53" y="0"/>
                    </a:lnTo>
                    <a:lnTo>
                      <a:pt x="65" y="0"/>
                    </a:lnTo>
                    <a:lnTo>
                      <a:pt x="35" y="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 name="Freeform 117"/>
              <p:cNvSpPr>
                <a:spLocks/>
              </p:cNvSpPr>
              <p:nvPr/>
            </p:nvSpPr>
            <p:spPr bwMode="auto">
              <a:xfrm>
                <a:off x="2511" y="1908"/>
                <a:ext cx="34" cy="42"/>
              </a:xfrm>
              <a:custGeom>
                <a:avLst/>
                <a:gdLst>
                  <a:gd name="T0" fmla="*/ 0 w 76"/>
                  <a:gd name="T1" fmla="*/ 0 h 96"/>
                  <a:gd name="T2" fmla="*/ 0 w 76"/>
                  <a:gd name="T3" fmla="*/ 0 h 96"/>
                  <a:gd name="T4" fmla="*/ 13 w 76"/>
                  <a:gd name="T5" fmla="*/ 0 h 96"/>
                  <a:gd name="T6" fmla="*/ 13 w 76"/>
                  <a:gd name="T7" fmla="*/ 41 h 96"/>
                  <a:gd name="T8" fmla="*/ 63 w 76"/>
                  <a:gd name="T9" fmla="*/ 41 h 96"/>
                  <a:gd name="T10" fmla="*/ 63 w 76"/>
                  <a:gd name="T11" fmla="*/ 0 h 96"/>
                  <a:gd name="T12" fmla="*/ 76 w 76"/>
                  <a:gd name="T13" fmla="*/ 0 h 96"/>
                  <a:gd name="T14" fmla="*/ 76 w 76"/>
                  <a:gd name="T15" fmla="*/ 96 h 96"/>
                  <a:gd name="T16" fmla="*/ 63 w 76"/>
                  <a:gd name="T17" fmla="*/ 96 h 96"/>
                  <a:gd name="T18" fmla="*/ 63 w 76"/>
                  <a:gd name="T19" fmla="*/ 52 h 96"/>
                  <a:gd name="T20" fmla="*/ 13 w 76"/>
                  <a:gd name="T21" fmla="*/ 52 h 96"/>
                  <a:gd name="T22" fmla="*/ 13 w 76"/>
                  <a:gd name="T23" fmla="*/ 96 h 96"/>
                  <a:gd name="T24" fmla="*/ 0 w 76"/>
                  <a:gd name="T25" fmla="*/ 96 h 96"/>
                  <a:gd name="T26" fmla="*/ 0 w 76"/>
                  <a:gd name="T2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96">
                    <a:moveTo>
                      <a:pt x="0" y="0"/>
                    </a:moveTo>
                    <a:lnTo>
                      <a:pt x="0" y="0"/>
                    </a:lnTo>
                    <a:lnTo>
                      <a:pt x="13" y="0"/>
                    </a:lnTo>
                    <a:lnTo>
                      <a:pt x="13" y="41"/>
                    </a:lnTo>
                    <a:lnTo>
                      <a:pt x="63" y="41"/>
                    </a:lnTo>
                    <a:lnTo>
                      <a:pt x="63" y="0"/>
                    </a:lnTo>
                    <a:lnTo>
                      <a:pt x="76" y="0"/>
                    </a:lnTo>
                    <a:lnTo>
                      <a:pt x="76" y="96"/>
                    </a:lnTo>
                    <a:lnTo>
                      <a:pt x="63" y="96"/>
                    </a:lnTo>
                    <a:lnTo>
                      <a:pt x="63" y="52"/>
                    </a:lnTo>
                    <a:lnTo>
                      <a:pt x="13" y="52"/>
                    </a:lnTo>
                    <a:lnTo>
                      <a:pt x="13" y="96"/>
                    </a:lnTo>
                    <a:lnTo>
                      <a:pt x="0" y="9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 name="Freeform 118"/>
              <p:cNvSpPr>
                <a:spLocks noEditPoints="1"/>
              </p:cNvSpPr>
              <p:nvPr/>
            </p:nvSpPr>
            <p:spPr bwMode="auto">
              <a:xfrm>
                <a:off x="2551" y="1919"/>
                <a:ext cx="30" cy="31"/>
              </a:xfrm>
              <a:custGeom>
                <a:avLst/>
                <a:gdLst>
                  <a:gd name="T0" fmla="*/ 34 w 67"/>
                  <a:gd name="T1" fmla="*/ 62 h 72"/>
                  <a:gd name="T2" fmla="*/ 34 w 67"/>
                  <a:gd name="T3" fmla="*/ 62 h 72"/>
                  <a:gd name="T4" fmla="*/ 55 w 67"/>
                  <a:gd name="T5" fmla="*/ 36 h 72"/>
                  <a:gd name="T6" fmla="*/ 34 w 67"/>
                  <a:gd name="T7" fmla="*/ 10 h 72"/>
                  <a:gd name="T8" fmla="*/ 12 w 67"/>
                  <a:gd name="T9" fmla="*/ 36 h 72"/>
                  <a:gd name="T10" fmla="*/ 34 w 67"/>
                  <a:gd name="T11" fmla="*/ 62 h 72"/>
                  <a:gd name="T12" fmla="*/ 34 w 67"/>
                  <a:gd name="T13" fmla="*/ 0 h 72"/>
                  <a:gd name="T14" fmla="*/ 34 w 67"/>
                  <a:gd name="T15" fmla="*/ 0 h 72"/>
                  <a:gd name="T16" fmla="*/ 67 w 67"/>
                  <a:gd name="T17" fmla="*/ 36 h 72"/>
                  <a:gd name="T18" fmla="*/ 34 w 67"/>
                  <a:gd name="T19" fmla="*/ 72 h 72"/>
                  <a:gd name="T20" fmla="*/ 0 w 67"/>
                  <a:gd name="T21" fmla="*/ 36 h 72"/>
                  <a:gd name="T22" fmla="*/ 34 w 67"/>
                  <a:gd name="T2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2">
                    <a:moveTo>
                      <a:pt x="34" y="62"/>
                    </a:moveTo>
                    <a:lnTo>
                      <a:pt x="34" y="62"/>
                    </a:lnTo>
                    <a:cubicBezTo>
                      <a:pt x="45" y="62"/>
                      <a:pt x="55" y="53"/>
                      <a:pt x="55" y="36"/>
                    </a:cubicBezTo>
                    <a:cubicBezTo>
                      <a:pt x="55" y="19"/>
                      <a:pt x="45" y="10"/>
                      <a:pt x="34" y="10"/>
                    </a:cubicBezTo>
                    <a:cubicBezTo>
                      <a:pt x="22" y="10"/>
                      <a:pt x="12" y="19"/>
                      <a:pt x="12" y="36"/>
                    </a:cubicBezTo>
                    <a:cubicBezTo>
                      <a:pt x="12" y="53"/>
                      <a:pt x="22" y="62"/>
                      <a:pt x="34" y="62"/>
                    </a:cubicBezTo>
                    <a:close/>
                    <a:moveTo>
                      <a:pt x="34" y="0"/>
                    </a:moveTo>
                    <a:lnTo>
                      <a:pt x="34" y="0"/>
                    </a:lnTo>
                    <a:cubicBezTo>
                      <a:pt x="55" y="0"/>
                      <a:pt x="67" y="16"/>
                      <a:pt x="67" y="36"/>
                    </a:cubicBezTo>
                    <a:cubicBezTo>
                      <a:pt x="67" y="56"/>
                      <a:pt x="55" y="72"/>
                      <a:pt x="34" y="72"/>
                    </a:cubicBezTo>
                    <a:cubicBezTo>
                      <a:pt x="12" y="72"/>
                      <a:pt x="0" y="56"/>
                      <a:pt x="0" y="36"/>
                    </a:cubicBezTo>
                    <a:cubicBezTo>
                      <a:pt x="0" y="16"/>
                      <a:pt x="12" y="0"/>
                      <a:pt x="3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 name="Freeform 119"/>
              <p:cNvSpPr>
                <a:spLocks/>
              </p:cNvSpPr>
              <p:nvPr/>
            </p:nvSpPr>
            <p:spPr bwMode="auto">
              <a:xfrm>
                <a:off x="2587" y="1919"/>
                <a:ext cx="42" cy="31"/>
              </a:xfrm>
              <a:custGeom>
                <a:avLst/>
                <a:gdLst>
                  <a:gd name="T0" fmla="*/ 0 w 97"/>
                  <a:gd name="T1" fmla="*/ 2 h 71"/>
                  <a:gd name="T2" fmla="*/ 0 w 97"/>
                  <a:gd name="T3" fmla="*/ 2 h 71"/>
                  <a:gd name="T4" fmla="*/ 11 w 97"/>
                  <a:gd name="T5" fmla="*/ 2 h 71"/>
                  <a:gd name="T6" fmla="*/ 11 w 97"/>
                  <a:gd name="T7" fmla="*/ 12 h 71"/>
                  <a:gd name="T8" fmla="*/ 11 w 97"/>
                  <a:gd name="T9" fmla="*/ 12 h 71"/>
                  <a:gd name="T10" fmla="*/ 34 w 97"/>
                  <a:gd name="T11" fmla="*/ 0 h 71"/>
                  <a:gd name="T12" fmla="*/ 52 w 97"/>
                  <a:gd name="T13" fmla="*/ 12 h 71"/>
                  <a:gd name="T14" fmla="*/ 74 w 97"/>
                  <a:gd name="T15" fmla="*/ 0 h 71"/>
                  <a:gd name="T16" fmla="*/ 97 w 97"/>
                  <a:gd name="T17" fmla="*/ 20 h 71"/>
                  <a:gd name="T18" fmla="*/ 97 w 97"/>
                  <a:gd name="T19" fmla="*/ 71 h 71"/>
                  <a:gd name="T20" fmla="*/ 86 w 97"/>
                  <a:gd name="T21" fmla="*/ 71 h 71"/>
                  <a:gd name="T22" fmla="*/ 86 w 97"/>
                  <a:gd name="T23" fmla="*/ 25 h 71"/>
                  <a:gd name="T24" fmla="*/ 72 w 97"/>
                  <a:gd name="T25" fmla="*/ 10 h 71"/>
                  <a:gd name="T26" fmla="*/ 54 w 97"/>
                  <a:gd name="T27" fmla="*/ 28 h 71"/>
                  <a:gd name="T28" fmla="*/ 54 w 97"/>
                  <a:gd name="T29" fmla="*/ 71 h 71"/>
                  <a:gd name="T30" fmla="*/ 43 w 97"/>
                  <a:gd name="T31" fmla="*/ 71 h 71"/>
                  <a:gd name="T32" fmla="*/ 43 w 97"/>
                  <a:gd name="T33" fmla="*/ 25 h 71"/>
                  <a:gd name="T34" fmla="*/ 30 w 97"/>
                  <a:gd name="T35" fmla="*/ 10 h 71"/>
                  <a:gd name="T36" fmla="*/ 12 w 97"/>
                  <a:gd name="T37" fmla="*/ 28 h 71"/>
                  <a:gd name="T38" fmla="*/ 12 w 97"/>
                  <a:gd name="T39" fmla="*/ 71 h 71"/>
                  <a:gd name="T40" fmla="*/ 0 w 97"/>
                  <a:gd name="T41" fmla="*/ 71 h 71"/>
                  <a:gd name="T42" fmla="*/ 0 w 97"/>
                  <a:gd name="T43"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71">
                    <a:moveTo>
                      <a:pt x="0" y="2"/>
                    </a:moveTo>
                    <a:lnTo>
                      <a:pt x="0" y="2"/>
                    </a:lnTo>
                    <a:lnTo>
                      <a:pt x="11" y="2"/>
                    </a:lnTo>
                    <a:lnTo>
                      <a:pt x="11" y="12"/>
                    </a:lnTo>
                    <a:lnTo>
                      <a:pt x="11" y="12"/>
                    </a:lnTo>
                    <a:cubicBezTo>
                      <a:pt x="16" y="4"/>
                      <a:pt x="24" y="0"/>
                      <a:pt x="34" y="0"/>
                    </a:cubicBezTo>
                    <a:cubicBezTo>
                      <a:pt x="42" y="0"/>
                      <a:pt x="50" y="3"/>
                      <a:pt x="52" y="12"/>
                    </a:cubicBezTo>
                    <a:cubicBezTo>
                      <a:pt x="57" y="5"/>
                      <a:pt x="65" y="0"/>
                      <a:pt x="74" y="0"/>
                    </a:cubicBezTo>
                    <a:cubicBezTo>
                      <a:pt x="88" y="0"/>
                      <a:pt x="97" y="6"/>
                      <a:pt x="97" y="20"/>
                    </a:cubicBezTo>
                    <a:lnTo>
                      <a:pt x="97" y="71"/>
                    </a:lnTo>
                    <a:lnTo>
                      <a:pt x="86" y="71"/>
                    </a:lnTo>
                    <a:lnTo>
                      <a:pt x="86" y="25"/>
                    </a:lnTo>
                    <a:cubicBezTo>
                      <a:pt x="86" y="17"/>
                      <a:pt x="83" y="10"/>
                      <a:pt x="72" y="10"/>
                    </a:cubicBezTo>
                    <a:cubicBezTo>
                      <a:pt x="61" y="10"/>
                      <a:pt x="54" y="17"/>
                      <a:pt x="54" y="28"/>
                    </a:cubicBezTo>
                    <a:lnTo>
                      <a:pt x="54" y="71"/>
                    </a:lnTo>
                    <a:lnTo>
                      <a:pt x="43" y="71"/>
                    </a:lnTo>
                    <a:lnTo>
                      <a:pt x="43" y="25"/>
                    </a:lnTo>
                    <a:cubicBezTo>
                      <a:pt x="43" y="17"/>
                      <a:pt x="40" y="10"/>
                      <a:pt x="30" y="10"/>
                    </a:cubicBezTo>
                    <a:cubicBezTo>
                      <a:pt x="17" y="10"/>
                      <a:pt x="12" y="23"/>
                      <a:pt x="12" y="28"/>
                    </a:cubicBezTo>
                    <a:lnTo>
                      <a:pt x="12" y="71"/>
                    </a:lnTo>
                    <a:lnTo>
                      <a:pt x="0" y="71"/>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 name="Freeform 120"/>
              <p:cNvSpPr>
                <a:spLocks noEditPoints="1"/>
              </p:cNvSpPr>
              <p:nvPr/>
            </p:nvSpPr>
            <p:spPr bwMode="auto">
              <a:xfrm>
                <a:off x="2635" y="1919"/>
                <a:ext cx="29" cy="31"/>
              </a:xfrm>
              <a:custGeom>
                <a:avLst/>
                <a:gdLst>
                  <a:gd name="T0" fmla="*/ 52 w 65"/>
                  <a:gd name="T1" fmla="*/ 30 h 72"/>
                  <a:gd name="T2" fmla="*/ 52 w 65"/>
                  <a:gd name="T3" fmla="*/ 30 h 72"/>
                  <a:gd name="T4" fmla="*/ 32 w 65"/>
                  <a:gd name="T5" fmla="*/ 10 h 72"/>
                  <a:gd name="T6" fmla="*/ 12 w 65"/>
                  <a:gd name="T7" fmla="*/ 30 h 72"/>
                  <a:gd name="T8" fmla="*/ 52 w 65"/>
                  <a:gd name="T9" fmla="*/ 30 h 72"/>
                  <a:gd name="T10" fmla="*/ 63 w 65"/>
                  <a:gd name="T11" fmla="*/ 49 h 72"/>
                  <a:gd name="T12" fmla="*/ 63 w 65"/>
                  <a:gd name="T13" fmla="*/ 49 h 72"/>
                  <a:gd name="T14" fmla="*/ 33 w 65"/>
                  <a:gd name="T15" fmla="*/ 72 h 72"/>
                  <a:gd name="T16" fmla="*/ 0 w 65"/>
                  <a:gd name="T17" fmla="*/ 36 h 72"/>
                  <a:gd name="T18" fmla="*/ 33 w 65"/>
                  <a:gd name="T19" fmla="*/ 0 h 72"/>
                  <a:gd name="T20" fmla="*/ 64 w 65"/>
                  <a:gd name="T21" fmla="*/ 40 h 72"/>
                  <a:gd name="T22" fmla="*/ 12 w 65"/>
                  <a:gd name="T23" fmla="*/ 40 h 72"/>
                  <a:gd name="T24" fmla="*/ 34 w 65"/>
                  <a:gd name="T25" fmla="*/ 62 h 72"/>
                  <a:gd name="T26" fmla="*/ 52 w 65"/>
                  <a:gd name="T27" fmla="*/ 49 h 72"/>
                  <a:gd name="T28" fmla="*/ 63 w 65"/>
                  <a:gd name="T29"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72">
                    <a:moveTo>
                      <a:pt x="52" y="30"/>
                    </a:moveTo>
                    <a:lnTo>
                      <a:pt x="52" y="30"/>
                    </a:lnTo>
                    <a:cubicBezTo>
                      <a:pt x="51" y="19"/>
                      <a:pt x="43" y="10"/>
                      <a:pt x="32" y="10"/>
                    </a:cubicBezTo>
                    <a:cubicBezTo>
                      <a:pt x="20" y="10"/>
                      <a:pt x="13" y="19"/>
                      <a:pt x="12" y="30"/>
                    </a:cubicBezTo>
                    <a:lnTo>
                      <a:pt x="52" y="30"/>
                    </a:lnTo>
                    <a:close/>
                    <a:moveTo>
                      <a:pt x="63" y="49"/>
                    </a:moveTo>
                    <a:lnTo>
                      <a:pt x="63" y="49"/>
                    </a:lnTo>
                    <a:cubicBezTo>
                      <a:pt x="60" y="64"/>
                      <a:pt x="49" y="72"/>
                      <a:pt x="33" y="72"/>
                    </a:cubicBezTo>
                    <a:cubicBezTo>
                      <a:pt x="11" y="72"/>
                      <a:pt x="1" y="57"/>
                      <a:pt x="0" y="36"/>
                    </a:cubicBezTo>
                    <a:cubicBezTo>
                      <a:pt x="0" y="15"/>
                      <a:pt x="14" y="0"/>
                      <a:pt x="33" y="0"/>
                    </a:cubicBezTo>
                    <a:cubicBezTo>
                      <a:pt x="57" y="0"/>
                      <a:pt x="65" y="23"/>
                      <a:pt x="64" y="40"/>
                    </a:cubicBezTo>
                    <a:lnTo>
                      <a:pt x="12" y="40"/>
                    </a:lnTo>
                    <a:cubicBezTo>
                      <a:pt x="12" y="52"/>
                      <a:pt x="19" y="62"/>
                      <a:pt x="34" y="62"/>
                    </a:cubicBezTo>
                    <a:cubicBezTo>
                      <a:pt x="43" y="62"/>
                      <a:pt x="50" y="58"/>
                      <a:pt x="52" y="49"/>
                    </a:cubicBezTo>
                    <a:lnTo>
                      <a:pt x="63" y="4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 name="Freeform 121"/>
              <p:cNvSpPr>
                <a:spLocks noEditPoints="1"/>
              </p:cNvSpPr>
              <p:nvPr/>
            </p:nvSpPr>
            <p:spPr bwMode="auto">
              <a:xfrm>
                <a:off x="3061" y="2180"/>
                <a:ext cx="1019" cy="206"/>
              </a:xfrm>
              <a:custGeom>
                <a:avLst/>
                <a:gdLst>
                  <a:gd name="T0" fmla="*/ 1847 w 2315"/>
                  <a:gd name="T1" fmla="*/ 441 h 469"/>
                  <a:gd name="T2" fmla="*/ 1847 w 2315"/>
                  <a:gd name="T3" fmla="*/ 441 h 469"/>
                  <a:gd name="T4" fmla="*/ 1818 w 2315"/>
                  <a:gd name="T5" fmla="*/ 412 h 469"/>
                  <a:gd name="T6" fmla="*/ 1847 w 2315"/>
                  <a:gd name="T7" fmla="*/ 382 h 469"/>
                  <a:gd name="T8" fmla="*/ 1877 w 2315"/>
                  <a:gd name="T9" fmla="*/ 412 h 469"/>
                  <a:gd name="T10" fmla="*/ 1847 w 2315"/>
                  <a:gd name="T11" fmla="*/ 441 h 469"/>
                  <a:gd name="T12" fmla="*/ 1427 w 2315"/>
                  <a:gd name="T13" fmla="*/ 441 h 469"/>
                  <a:gd name="T14" fmla="*/ 1427 w 2315"/>
                  <a:gd name="T15" fmla="*/ 441 h 469"/>
                  <a:gd name="T16" fmla="*/ 1397 w 2315"/>
                  <a:gd name="T17" fmla="*/ 412 h 469"/>
                  <a:gd name="T18" fmla="*/ 1427 w 2315"/>
                  <a:gd name="T19" fmla="*/ 382 h 469"/>
                  <a:gd name="T20" fmla="*/ 1456 w 2315"/>
                  <a:gd name="T21" fmla="*/ 412 h 469"/>
                  <a:gd name="T22" fmla="*/ 1427 w 2315"/>
                  <a:gd name="T23" fmla="*/ 441 h 469"/>
                  <a:gd name="T24" fmla="*/ 1006 w 2315"/>
                  <a:gd name="T25" fmla="*/ 441 h 469"/>
                  <a:gd name="T26" fmla="*/ 1006 w 2315"/>
                  <a:gd name="T27" fmla="*/ 441 h 469"/>
                  <a:gd name="T28" fmla="*/ 977 w 2315"/>
                  <a:gd name="T29" fmla="*/ 412 h 469"/>
                  <a:gd name="T30" fmla="*/ 1006 w 2315"/>
                  <a:gd name="T31" fmla="*/ 382 h 469"/>
                  <a:gd name="T32" fmla="*/ 1036 w 2315"/>
                  <a:gd name="T33" fmla="*/ 412 h 469"/>
                  <a:gd name="T34" fmla="*/ 1006 w 2315"/>
                  <a:gd name="T35" fmla="*/ 441 h 469"/>
                  <a:gd name="T36" fmla="*/ 586 w 2315"/>
                  <a:gd name="T37" fmla="*/ 441 h 469"/>
                  <a:gd name="T38" fmla="*/ 586 w 2315"/>
                  <a:gd name="T39" fmla="*/ 441 h 469"/>
                  <a:gd name="T40" fmla="*/ 556 w 2315"/>
                  <a:gd name="T41" fmla="*/ 412 h 469"/>
                  <a:gd name="T42" fmla="*/ 586 w 2315"/>
                  <a:gd name="T43" fmla="*/ 382 h 469"/>
                  <a:gd name="T44" fmla="*/ 615 w 2315"/>
                  <a:gd name="T45" fmla="*/ 412 h 469"/>
                  <a:gd name="T46" fmla="*/ 586 w 2315"/>
                  <a:gd name="T47" fmla="*/ 441 h 469"/>
                  <a:gd name="T48" fmla="*/ 173 w 2315"/>
                  <a:gd name="T49" fmla="*/ 441 h 469"/>
                  <a:gd name="T50" fmla="*/ 173 w 2315"/>
                  <a:gd name="T51" fmla="*/ 441 h 469"/>
                  <a:gd name="T52" fmla="*/ 144 w 2315"/>
                  <a:gd name="T53" fmla="*/ 412 h 469"/>
                  <a:gd name="T54" fmla="*/ 173 w 2315"/>
                  <a:gd name="T55" fmla="*/ 382 h 469"/>
                  <a:gd name="T56" fmla="*/ 203 w 2315"/>
                  <a:gd name="T57" fmla="*/ 412 h 469"/>
                  <a:gd name="T58" fmla="*/ 173 w 2315"/>
                  <a:gd name="T59" fmla="*/ 441 h 469"/>
                  <a:gd name="T60" fmla="*/ 2276 w 2315"/>
                  <a:gd name="T61" fmla="*/ 354 h 469"/>
                  <a:gd name="T62" fmla="*/ 2276 w 2315"/>
                  <a:gd name="T63" fmla="*/ 354 h 469"/>
                  <a:gd name="T64" fmla="*/ 2168 w 2315"/>
                  <a:gd name="T65" fmla="*/ 354 h 469"/>
                  <a:gd name="T66" fmla="*/ 2211 w 2315"/>
                  <a:gd name="T67" fmla="*/ 3 h 469"/>
                  <a:gd name="T68" fmla="*/ 2185 w 2315"/>
                  <a:gd name="T69" fmla="*/ 0 h 469"/>
                  <a:gd name="T70" fmla="*/ 2141 w 2315"/>
                  <a:gd name="T71" fmla="*/ 354 h 469"/>
                  <a:gd name="T72" fmla="*/ 39 w 2315"/>
                  <a:gd name="T73" fmla="*/ 354 h 469"/>
                  <a:gd name="T74" fmla="*/ 0 w 2315"/>
                  <a:gd name="T75" fmla="*/ 386 h 469"/>
                  <a:gd name="T76" fmla="*/ 0 w 2315"/>
                  <a:gd name="T77" fmla="*/ 437 h 469"/>
                  <a:gd name="T78" fmla="*/ 39 w 2315"/>
                  <a:gd name="T79" fmla="*/ 469 h 469"/>
                  <a:gd name="T80" fmla="*/ 2276 w 2315"/>
                  <a:gd name="T81" fmla="*/ 469 h 469"/>
                  <a:gd name="T82" fmla="*/ 2315 w 2315"/>
                  <a:gd name="T83" fmla="*/ 437 h 469"/>
                  <a:gd name="T84" fmla="*/ 2315 w 2315"/>
                  <a:gd name="T85" fmla="*/ 386 h 469"/>
                  <a:gd name="T86" fmla="*/ 2276 w 2315"/>
                  <a:gd name="T87" fmla="*/ 354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15" h="469">
                    <a:moveTo>
                      <a:pt x="1847" y="441"/>
                    </a:moveTo>
                    <a:lnTo>
                      <a:pt x="1847" y="441"/>
                    </a:lnTo>
                    <a:cubicBezTo>
                      <a:pt x="1831" y="441"/>
                      <a:pt x="1818" y="428"/>
                      <a:pt x="1818" y="412"/>
                    </a:cubicBezTo>
                    <a:cubicBezTo>
                      <a:pt x="1818" y="395"/>
                      <a:pt x="1831" y="382"/>
                      <a:pt x="1847" y="382"/>
                    </a:cubicBezTo>
                    <a:cubicBezTo>
                      <a:pt x="1864" y="382"/>
                      <a:pt x="1877" y="395"/>
                      <a:pt x="1877" y="412"/>
                    </a:cubicBezTo>
                    <a:cubicBezTo>
                      <a:pt x="1877" y="428"/>
                      <a:pt x="1864" y="441"/>
                      <a:pt x="1847" y="441"/>
                    </a:cubicBezTo>
                    <a:close/>
                    <a:moveTo>
                      <a:pt x="1427" y="441"/>
                    </a:moveTo>
                    <a:lnTo>
                      <a:pt x="1427" y="441"/>
                    </a:lnTo>
                    <a:cubicBezTo>
                      <a:pt x="1411" y="441"/>
                      <a:pt x="1397" y="428"/>
                      <a:pt x="1397" y="412"/>
                    </a:cubicBezTo>
                    <a:cubicBezTo>
                      <a:pt x="1397" y="395"/>
                      <a:pt x="1411" y="382"/>
                      <a:pt x="1427" y="382"/>
                    </a:cubicBezTo>
                    <a:cubicBezTo>
                      <a:pt x="1443" y="382"/>
                      <a:pt x="1456" y="395"/>
                      <a:pt x="1456" y="412"/>
                    </a:cubicBezTo>
                    <a:cubicBezTo>
                      <a:pt x="1456" y="428"/>
                      <a:pt x="1443" y="441"/>
                      <a:pt x="1427" y="441"/>
                    </a:cubicBezTo>
                    <a:close/>
                    <a:moveTo>
                      <a:pt x="1006" y="441"/>
                    </a:moveTo>
                    <a:lnTo>
                      <a:pt x="1006" y="441"/>
                    </a:lnTo>
                    <a:cubicBezTo>
                      <a:pt x="990" y="441"/>
                      <a:pt x="977" y="428"/>
                      <a:pt x="977" y="412"/>
                    </a:cubicBezTo>
                    <a:cubicBezTo>
                      <a:pt x="977" y="395"/>
                      <a:pt x="990" y="382"/>
                      <a:pt x="1006" y="382"/>
                    </a:cubicBezTo>
                    <a:cubicBezTo>
                      <a:pt x="1023" y="382"/>
                      <a:pt x="1036" y="395"/>
                      <a:pt x="1036" y="412"/>
                    </a:cubicBezTo>
                    <a:cubicBezTo>
                      <a:pt x="1036" y="428"/>
                      <a:pt x="1023" y="441"/>
                      <a:pt x="1006" y="441"/>
                    </a:cubicBezTo>
                    <a:close/>
                    <a:moveTo>
                      <a:pt x="586" y="441"/>
                    </a:moveTo>
                    <a:lnTo>
                      <a:pt x="586" y="441"/>
                    </a:lnTo>
                    <a:cubicBezTo>
                      <a:pt x="569" y="441"/>
                      <a:pt x="556" y="428"/>
                      <a:pt x="556" y="412"/>
                    </a:cubicBezTo>
                    <a:cubicBezTo>
                      <a:pt x="556" y="395"/>
                      <a:pt x="569" y="382"/>
                      <a:pt x="586" y="382"/>
                    </a:cubicBezTo>
                    <a:cubicBezTo>
                      <a:pt x="602" y="382"/>
                      <a:pt x="615" y="395"/>
                      <a:pt x="615" y="412"/>
                    </a:cubicBezTo>
                    <a:cubicBezTo>
                      <a:pt x="615" y="428"/>
                      <a:pt x="602" y="441"/>
                      <a:pt x="586" y="441"/>
                    </a:cubicBezTo>
                    <a:close/>
                    <a:moveTo>
                      <a:pt x="173" y="441"/>
                    </a:moveTo>
                    <a:lnTo>
                      <a:pt x="173" y="441"/>
                    </a:lnTo>
                    <a:cubicBezTo>
                      <a:pt x="157" y="441"/>
                      <a:pt x="144" y="428"/>
                      <a:pt x="144" y="412"/>
                    </a:cubicBezTo>
                    <a:cubicBezTo>
                      <a:pt x="144" y="395"/>
                      <a:pt x="157" y="382"/>
                      <a:pt x="173" y="382"/>
                    </a:cubicBezTo>
                    <a:cubicBezTo>
                      <a:pt x="190" y="382"/>
                      <a:pt x="203" y="395"/>
                      <a:pt x="203" y="412"/>
                    </a:cubicBezTo>
                    <a:cubicBezTo>
                      <a:pt x="203" y="428"/>
                      <a:pt x="190" y="441"/>
                      <a:pt x="173" y="441"/>
                    </a:cubicBezTo>
                    <a:close/>
                    <a:moveTo>
                      <a:pt x="2276" y="354"/>
                    </a:moveTo>
                    <a:lnTo>
                      <a:pt x="2276" y="354"/>
                    </a:lnTo>
                    <a:lnTo>
                      <a:pt x="2168" y="354"/>
                    </a:lnTo>
                    <a:lnTo>
                      <a:pt x="2211" y="3"/>
                    </a:lnTo>
                    <a:lnTo>
                      <a:pt x="2185" y="0"/>
                    </a:lnTo>
                    <a:lnTo>
                      <a:pt x="2141" y="354"/>
                    </a:lnTo>
                    <a:lnTo>
                      <a:pt x="39" y="354"/>
                    </a:lnTo>
                    <a:cubicBezTo>
                      <a:pt x="18" y="354"/>
                      <a:pt x="0" y="368"/>
                      <a:pt x="0" y="386"/>
                    </a:cubicBezTo>
                    <a:lnTo>
                      <a:pt x="0" y="437"/>
                    </a:lnTo>
                    <a:cubicBezTo>
                      <a:pt x="0" y="455"/>
                      <a:pt x="18" y="469"/>
                      <a:pt x="39" y="469"/>
                    </a:cubicBezTo>
                    <a:lnTo>
                      <a:pt x="2276" y="469"/>
                    </a:lnTo>
                    <a:cubicBezTo>
                      <a:pt x="2297" y="469"/>
                      <a:pt x="2315" y="455"/>
                      <a:pt x="2315" y="437"/>
                    </a:cubicBezTo>
                    <a:lnTo>
                      <a:pt x="2315" y="386"/>
                    </a:lnTo>
                    <a:cubicBezTo>
                      <a:pt x="2315" y="368"/>
                      <a:pt x="2297" y="354"/>
                      <a:pt x="2276" y="354"/>
                    </a:cubicBez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 name="Freeform 122"/>
              <p:cNvSpPr>
                <a:spLocks noEditPoints="1"/>
              </p:cNvSpPr>
              <p:nvPr/>
            </p:nvSpPr>
            <p:spPr bwMode="auto">
              <a:xfrm>
                <a:off x="3610" y="1733"/>
                <a:ext cx="1445" cy="216"/>
              </a:xfrm>
              <a:custGeom>
                <a:avLst/>
                <a:gdLst>
                  <a:gd name="T0" fmla="*/ 3118 w 3281"/>
                  <a:gd name="T1" fmla="*/ 463 h 491"/>
                  <a:gd name="T2" fmla="*/ 3118 w 3281"/>
                  <a:gd name="T3" fmla="*/ 463 h 491"/>
                  <a:gd name="T4" fmla="*/ 3089 w 3281"/>
                  <a:gd name="T5" fmla="*/ 433 h 491"/>
                  <a:gd name="T6" fmla="*/ 3118 w 3281"/>
                  <a:gd name="T7" fmla="*/ 404 h 491"/>
                  <a:gd name="T8" fmla="*/ 3148 w 3281"/>
                  <a:gd name="T9" fmla="*/ 433 h 491"/>
                  <a:gd name="T10" fmla="*/ 3118 w 3281"/>
                  <a:gd name="T11" fmla="*/ 463 h 491"/>
                  <a:gd name="T12" fmla="*/ 2277 w 3281"/>
                  <a:gd name="T13" fmla="*/ 463 h 491"/>
                  <a:gd name="T14" fmla="*/ 2277 w 3281"/>
                  <a:gd name="T15" fmla="*/ 463 h 491"/>
                  <a:gd name="T16" fmla="*/ 2248 w 3281"/>
                  <a:gd name="T17" fmla="*/ 433 h 491"/>
                  <a:gd name="T18" fmla="*/ 2277 w 3281"/>
                  <a:gd name="T19" fmla="*/ 404 h 491"/>
                  <a:gd name="T20" fmla="*/ 2307 w 3281"/>
                  <a:gd name="T21" fmla="*/ 433 h 491"/>
                  <a:gd name="T22" fmla="*/ 2277 w 3281"/>
                  <a:gd name="T23" fmla="*/ 463 h 491"/>
                  <a:gd name="T24" fmla="*/ 1869 w 3281"/>
                  <a:gd name="T25" fmla="*/ 463 h 491"/>
                  <a:gd name="T26" fmla="*/ 1869 w 3281"/>
                  <a:gd name="T27" fmla="*/ 463 h 491"/>
                  <a:gd name="T28" fmla="*/ 1839 w 3281"/>
                  <a:gd name="T29" fmla="*/ 433 h 491"/>
                  <a:gd name="T30" fmla="*/ 1869 w 3281"/>
                  <a:gd name="T31" fmla="*/ 404 h 491"/>
                  <a:gd name="T32" fmla="*/ 1898 w 3281"/>
                  <a:gd name="T33" fmla="*/ 433 h 491"/>
                  <a:gd name="T34" fmla="*/ 1869 w 3281"/>
                  <a:gd name="T35" fmla="*/ 463 h 491"/>
                  <a:gd name="T36" fmla="*/ 1452 w 3281"/>
                  <a:gd name="T37" fmla="*/ 463 h 491"/>
                  <a:gd name="T38" fmla="*/ 1452 w 3281"/>
                  <a:gd name="T39" fmla="*/ 463 h 491"/>
                  <a:gd name="T40" fmla="*/ 1422 w 3281"/>
                  <a:gd name="T41" fmla="*/ 433 h 491"/>
                  <a:gd name="T42" fmla="*/ 1452 w 3281"/>
                  <a:gd name="T43" fmla="*/ 404 h 491"/>
                  <a:gd name="T44" fmla="*/ 1481 w 3281"/>
                  <a:gd name="T45" fmla="*/ 433 h 491"/>
                  <a:gd name="T46" fmla="*/ 1452 w 3281"/>
                  <a:gd name="T47" fmla="*/ 463 h 491"/>
                  <a:gd name="T48" fmla="*/ 1025 w 3281"/>
                  <a:gd name="T49" fmla="*/ 472 h 491"/>
                  <a:gd name="T50" fmla="*/ 1025 w 3281"/>
                  <a:gd name="T51" fmla="*/ 472 h 491"/>
                  <a:gd name="T52" fmla="*/ 995 w 3281"/>
                  <a:gd name="T53" fmla="*/ 443 h 491"/>
                  <a:gd name="T54" fmla="*/ 1025 w 3281"/>
                  <a:gd name="T55" fmla="*/ 413 h 491"/>
                  <a:gd name="T56" fmla="*/ 1055 w 3281"/>
                  <a:gd name="T57" fmla="*/ 443 h 491"/>
                  <a:gd name="T58" fmla="*/ 1025 w 3281"/>
                  <a:gd name="T59" fmla="*/ 472 h 491"/>
                  <a:gd name="T60" fmla="*/ 603 w 3281"/>
                  <a:gd name="T61" fmla="*/ 463 h 491"/>
                  <a:gd name="T62" fmla="*/ 603 w 3281"/>
                  <a:gd name="T63" fmla="*/ 463 h 491"/>
                  <a:gd name="T64" fmla="*/ 573 w 3281"/>
                  <a:gd name="T65" fmla="*/ 433 h 491"/>
                  <a:gd name="T66" fmla="*/ 603 w 3281"/>
                  <a:gd name="T67" fmla="*/ 404 h 491"/>
                  <a:gd name="T68" fmla="*/ 633 w 3281"/>
                  <a:gd name="T69" fmla="*/ 433 h 491"/>
                  <a:gd name="T70" fmla="*/ 603 w 3281"/>
                  <a:gd name="T71" fmla="*/ 463 h 491"/>
                  <a:gd name="T72" fmla="*/ 190 w 3281"/>
                  <a:gd name="T73" fmla="*/ 463 h 491"/>
                  <a:gd name="T74" fmla="*/ 190 w 3281"/>
                  <a:gd name="T75" fmla="*/ 463 h 491"/>
                  <a:gd name="T76" fmla="*/ 161 w 3281"/>
                  <a:gd name="T77" fmla="*/ 433 h 491"/>
                  <a:gd name="T78" fmla="*/ 190 w 3281"/>
                  <a:gd name="T79" fmla="*/ 404 h 491"/>
                  <a:gd name="T80" fmla="*/ 220 w 3281"/>
                  <a:gd name="T81" fmla="*/ 433 h 491"/>
                  <a:gd name="T82" fmla="*/ 190 w 3281"/>
                  <a:gd name="T83" fmla="*/ 463 h 491"/>
                  <a:gd name="T84" fmla="*/ 3227 w 3281"/>
                  <a:gd name="T85" fmla="*/ 376 h 491"/>
                  <a:gd name="T86" fmla="*/ 3227 w 3281"/>
                  <a:gd name="T87" fmla="*/ 376 h 491"/>
                  <a:gd name="T88" fmla="*/ 2729 w 3281"/>
                  <a:gd name="T89" fmla="*/ 376 h 491"/>
                  <a:gd name="T90" fmla="*/ 2774 w 3281"/>
                  <a:gd name="T91" fmla="*/ 3 h 491"/>
                  <a:gd name="T92" fmla="*/ 2748 w 3281"/>
                  <a:gd name="T93" fmla="*/ 0 h 491"/>
                  <a:gd name="T94" fmla="*/ 2702 w 3281"/>
                  <a:gd name="T95" fmla="*/ 376 h 491"/>
                  <a:gd name="T96" fmla="*/ 55 w 3281"/>
                  <a:gd name="T97" fmla="*/ 376 h 491"/>
                  <a:gd name="T98" fmla="*/ 0 w 3281"/>
                  <a:gd name="T99" fmla="*/ 408 h 491"/>
                  <a:gd name="T100" fmla="*/ 0 w 3281"/>
                  <a:gd name="T101" fmla="*/ 459 h 491"/>
                  <a:gd name="T102" fmla="*/ 55 w 3281"/>
                  <a:gd name="T103" fmla="*/ 491 h 491"/>
                  <a:gd name="T104" fmla="*/ 3227 w 3281"/>
                  <a:gd name="T105" fmla="*/ 491 h 491"/>
                  <a:gd name="T106" fmla="*/ 3281 w 3281"/>
                  <a:gd name="T107" fmla="*/ 459 h 491"/>
                  <a:gd name="T108" fmla="*/ 3281 w 3281"/>
                  <a:gd name="T109" fmla="*/ 408 h 491"/>
                  <a:gd name="T110" fmla="*/ 3227 w 3281"/>
                  <a:gd name="T111" fmla="*/ 37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81" h="491">
                    <a:moveTo>
                      <a:pt x="3118" y="463"/>
                    </a:moveTo>
                    <a:lnTo>
                      <a:pt x="3118" y="463"/>
                    </a:lnTo>
                    <a:cubicBezTo>
                      <a:pt x="3102" y="463"/>
                      <a:pt x="3089" y="450"/>
                      <a:pt x="3089" y="433"/>
                    </a:cubicBezTo>
                    <a:cubicBezTo>
                      <a:pt x="3089" y="417"/>
                      <a:pt x="3102" y="404"/>
                      <a:pt x="3118" y="404"/>
                    </a:cubicBezTo>
                    <a:cubicBezTo>
                      <a:pt x="3135" y="404"/>
                      <a:pt x="3148" y="417"/>
                      <a:pt x="3148" y="433"/>
                    </a:cubicBezTo>
                    <a:cubicBezTo>
                      <a:pt x="3148" y="450"/>
                      <a:pt x="3135" y="463"/>
                      <a:pt x="3118" y="463"/>
                    </a:cubicBezTo>
                    <a:close/>
                    <a:moveTo>
                      <a:pt x="2277" y="463"/>
                    </a:moveTo>
                    <a:lnTo>
                      <a:pt x="2277" y="463"/>
                    </a:lnTo>
                    <a:cubicBezTo>
                      <a:pt x="2261" y="463"/>
                      <a:pt x="2248" y="450"/>
                      <a:pt x="2248" y="433"/>
                    </a:cubicBezTo>
                    <a:cubicBezTo>
                      <a:pt x="2248" y="417"/>
                      <a:pt x="2261" y="404"/>
                      <a:pt x="2277" y="404"/>
                    </a:cubicBezTo>
                    <a:cubicBezTo>
                      <a:pt x="2294" y="404"/>
                      <a:pt x="2307" y="417"/>
                      <a:pt x="2307" y="433"/>
                    </a:cubicBezTo>
                    <a:cubicBezTo>
                      <a:pt x="2307" y="450"/>
                      <a:pt x="2294" y="463"/>
                      <a:pt x="2277" y="463"/>
                    </a:cubicBezTo>
                    <a:close/>
                    <a:moveTo>
                      <a:pt x="1869" y="463"/>
                    </a:moveTo>
                    <a:lnTo>
                      <a:pt x="1869" y="463"/>
                    </a:lnTo>
                    <a:cubicBezTo>
                      <a:pt x="1853" y="463"/>
                      <a:pt x="1839" y="450"/>
                      <a:pt x="1839" y="433"/>
                    </a:cubicBezTo>
                    <a:cubicBezTo>
                      <a:pt x="1839" y="417"/>
                      <a:pt x="1853" y="404"/>
                      <a:pt x="1869" y="404"/>
                    </a:cubicBezTo>
                    <a:cubicBezTo>
                      <a:pt x="1885" y="404"/>
                      <a:pt x="1898" y="417"/>
                      <a:pt x="1898" y="433"/>
                    </a:cubicBezTo>
                    <a:cubicBezTo>
                      <a:pt x="1898" y="450"/>
                      <a:pt x="1885" y="463"/>
                      <a:pt x="1869" y="463"/>
                    </a:cubicBezTo>
                    <a:close/>
                    <a:moveTo>
                      <a:pt x="1452" y="463"/>
                    </a:moveTo>
                    <a:lnTo>
                      <a:pt x="1452" y="463"/>
                    </a:lnTo>
                    <a:cubicBezTo>
                      <a:pt x="1435" y="463"/>
                      <a:pt x="1422" y="450"/>
                      <a:pt x="1422" y="433"/>
                    </a:cubicBezTo>
                    <a:cubicBezTo>
                      <a:pt x="1422" y="417"/>
                      <a:pt x="1435" y="404"/>
                      <a:pt x="1452" y="404"/>
                    </a:cubicBezTo>
                    <a:cubicBezTo>
                      <a:pt x="1468" y="404"/>
                      <a:pt x="1481" y="417"/>
                      <a:pt x="1481" y="433"/>
                    </a:cubicBezTo>
                    <a:cubicBezTo>
                      <a:pt x="1481" y="450"/>
                      <a:pt x="1468" y="463"/>
                      <a:pt x="1452" y="463"/>
                    </a:cubicBezTo>
                    <a:close/>
                    <a:moveTo>
                      <a:pt x="1025" y="472"/>
                    </a:moveTo>
                    <a:lnTo>
                      <a:pt x="1025" y="472"/>
                    </a:lnTo>
                    <a:cubicBezTo>
                      <a:pt x="1009" y="472"/>
                      <a:pt x="995" y="459"/>
                      <a:pt x="995" y="443"/>
                    </a:cubicBezTo>
                    <a:cubicBezTo>
                      <a:pt x="995" y="426"/>
                      <a:pt x="1009" y="413"/>
                      <a:pt x="1025" y="413"/>
                    </a:cubicBezTo>
                    <a:cubicBezTo>
                      <a:pt x="1041" y="413"/>
                      <a:pt x="1055" y="426"/>
                      <a:pt x="1055" y="443"/>
                    </a:cubicBezTo>
                    <a:cubicBezTo>
                      <a:pt x="1055" y="459"/>
                      <a:pt x="1041" y="472"/>
                      <a:pt x="1025" y="472"/>
                    </a:cubicBezTo>
                    <a:close/>
                    <a:moveTo>
                      <a:pt x="603" y="463"/>
                    </a:moveTo>
                    <a:lnTo>
                      <a:pt x="603" y="463"/>
                    </a:lnTo>
                    <a:cubicBezTo>
                      <a:pt x="587" y="463"/>
                      <a:pt x="573" y="450"/>
                      <a:pt x="573" y="433"/>
                    </a:cubicBezTo>
                    <a:cubicBezTo>
                      <a:pt x="573" y="417"/>
                      <a:pt x="587" y="404"/>
                      <a:pt x="603" y="404"/>
                    </a:cubicBezTo>
                    <a:cubicBezTo>
                      <a:pt x="619" y="404"/>
                      <a:pt x="633" y="417"/>
                      <a:pt x="633" y="433"/>
                    </a:cubicBezTo>
                    <a:cubicBezTo>
                      <a:pt x="633" y="450"/>
                      <a:pt x="619" y="463"/>
                      <a:pt x="603" y="463"/>
                    </a:cubicBezTo>
                    <a:close/>
                    <a:moveTo>
                      <a:pt x="190" y="463"/>
                    </a:moveTo>
                    <a:lnTo>
                      <a:pt x="190" y="463"/>
                    </a:lnTo>
                    <a:cubicBezTo>
                      <a:pt x="174" y="463"/>
                      <a:pt x="161" y="450"/>
                      <a:pt x="161" y="433"/>
                    </a:cubicBezTo>
                    <a:cubicBezTo>
                      <a:pt x="161" y="417"/>
                      <a:pt x="174" y="404"/>
                      <a:pt x="190" y="404"/>
                    </a:cubicBezTo>
                    <a:cubicBezTo>
                      <a:pt x="207" y="404"/>
                      <a:pt x="220" y="417"/>
                      <a:pt x="220" y="433"/>
                    </a:cubicBezTo>
                    <a:cubicBezTo>
                      <a:pt x="220" y="450"/>
                      <a:pt x="207" y="463"/>
                      <a:pt x="190" y="463"/>
                    </a:cubicBezTo>
                    <a:close/>
                    <a:moveTo>
                      <a:pt x="3227" y="376"/>
                    </a:moveTo>
                    <a:lnTo>
                      <a:pt x="3227" y="376"/>
                    </a:lnTo>
                    <a:lnTo>
                      <a:pt x="2729" y="376"/>
                    </a:lnTo>
                    <a:lnTo>
                      <a:pt x="2774" y="3"/>
                    </a:lnTo>
                    <a:lnTo>
                      <a:pt x="2748" y="0"/>
                    </a:lnTo>
                    <a:lnTo>
                      <a:pt x="2702" y="376"/>
                    </a:lnTo>
                    <a:lnTo>
                      <a:pt x="55" y="376"/>
                    </a:lnTo>
                    <a:cubicBezTo>
                      <a:pt x="25" y="376"/>
                      <a:pt x="0" y="390"/>
                      <a:pt x="0" y="408"/>
                    </a:cubicBezTo>
                    <a:lnTo>
                      <a:pt x="0" y="459"/>
                    </a:lnTo>
                    <a:cubicBezTo>
                      <a:pt x="0" y="477"/>
                      <a:pt x="25" y="491"/>
                      <a:pt x="55" y="491"/>
                    </a:cubicBezTo>
                    <a:lnTo>
                      <a:pt x="3227" y="491"/>
                    </a:lnTo>
                    <a:cubicBezTo>
                      <a:pt x="3257" y="491"/>
                      <a:pt x="3281" y="477"/>
                      <a:pt x="3281" y="459"/>
                    </a:cubicBezTo>
                    <a:lnTo>
                      <a:pt x="3281" y="408"/>
                    </a:lnTo>
                    <a:cubicBezTo>
                      <a:pt x="3281" y="390"/>
                      <a:pt x="3257" y="376"/>
                      <a:pt x="3227" y="376"/>
                    </a:cubicBez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 name="Freeform 123"/>
              <p:cNvSpPr>
                <a:spLocks noEditPoints="1"/>
              </p:cNvSpPr>
              <p:nvPr/>
            </p:nvSpPr>
            <p:spPr bwMode="auto">
              <a:xfrm>
                <a:off x="3102" y="1136"/>
                <a:ext cx="231" cy="134"/>
              </a:xfrm>
              <a:custGeom>
                <a:avLst/>
                <a:gdLst>
                  <a:gd name="T0" fmla="*/ 131 w 525"/>
                  <a:gd name="T1" fmla="*/ 89 h 304"/>
                  <a:gd name="T2" fmla="*/ 131 w 525"/>
                  <a:gd name="T3" fmla="*/ 215 h 304"/>
                  <a:gd name="T4" fmla="*/ 123 w 525"/>
                  <a:gd name="T5" fmla="*/ 231 h 304"/>
                  <a:gd name="T6" fmla="*/ 98 w 525"/>
                  <a:gd name="T7" fmla="*/ 152 h 304"/>
                  <a:gd name="T8" fmla="*/ 128 w 525"/>
                  <a:gd name="T9" fmla="*/ 75 h 304"/>
                  <a:gd name="T10" fmla="*/ 88 w 525"/>
                  <a:gd name="T11" fmla="*/ 72 h 304"/>
                  <a:gd name="T12" fmla="*/ 70 w 525"/>
                  <a:gd name="T13" fmla="*/ 152 h 304"/>
                  <a:gd name="T14" fmla="*/ 85 w 525"/>
                  <a:gd name="T15" fmla="*/ 247 h 304"/>
                  <a:gd name="T16" fmla="*/ 71 w 525"/>
                  <a:gd name="T17" fmla="*/ 244 h 304"/>
                  <a:gd name="T18" fmla="*/ 71 w 525"/>
                  <a:gd name="T19" fmla="*/ 61 h 304"/>
                  <a:gd name="T20" fmla="*/ 88 w 525"/>
                  <a:gd name="T21" fmla="*/ 72 h 304"/>
                  <a:gd name="T22" fmla="*/ 46 w 525"/>
                  <a:gd name="T23" fmla="*/ 33 h 304"/>
                  <a:gd name="T24" fmla="*/ 46 w 525"/>
                  <a:gd name="T25" fmla="*/ 271 h 304"/>
                  <a:gd name="T26" fmla="*/ 38 w 525"/>
                  <a:gd name="T27" fmla="*/ 287 h 304"/>
                  <a:gd name="T28" fmla="*/ 0 w 525"/>
                  <a:gd name="T29" fmla="*/ 152 h 304"/>
                  <a:gd name="T30" fmla="*/ 43 w 525"/>
                  <a:gd name="T31" fmla="*/ 19 h 304"/>
                  <a:gd name="T32" fmla="*/ 479 w 525"/>
                  <a:gd name="T33" fmla="*/ 232 h 304"/>
                  <a:gd name="T34" fmla="*/ 479 w 525"/>
                  <a:gd name="T35" fmla="*/ 294 h 304"/>
                  <a:gd name="T36" fmla="*/ 391 w 525"/>
                  <a:gd name="T37" fmla="*/ 301 h 304"/>
                  <a:gd name="T38" fmla="*/ 385 w 525"/>
                  <a:gd name="T39" fmla="*/ 265 h 304"/>
                  <a:gd name="T40" fmla="*/ 473 w 525"/>
                  <a:gd name="T41" fmla="*/ 227 h 304"/>
                  <a:gd name="T42" fmla="*/ 246 w 525"/>
                  <a:gd name="T43" fmla="*/ 152 h 304"/>
                  <a:gd name="T44" fmla="*/ 230 w 525"/>
                  <a:gd name="T45" fmla="*/ 185 h 304"/>
                  <a:gd name="T46" fmla="*/ 230 w 525"/>
                  <a:gd name="T47" fmla="*/ 120 h 304"/>
                  <a:gd name="T48" fmla="*/ 525 w 525"/>
                  <a:gd name="T49" fmla="*/ 153 h 304"/>
                  <a:gd name="T50" fmla="*/ 525 w 525"/>
                  <a:gd name="T51" fmla="*/ 153 h 304"/>
                  <a:gd name="T52" fmla="*/ 525 w 525"/>
                  <a:gd name="T53" fmla="*/ 153 h 304"/>
                  <a:gd name="T54" fmla="*/ 230 w 525"/>
                  <a:gd name="T55" fmla="*/ 268 h 304"/>
                  <a:gd name="T56" fmla="*/ 230 w 525"/>
                  <a:gd name="T57" fmla="*/ 36 h 304"/>
                  <a:gd name="T58" fmla="*/ 230 w 525"/>
                  <a:gd name="T59" fmla="*/ 268 h 304"/>
                  <a:gd name="T60" fmla="*/ 494 w 525"/>
                  <a:gd name="T61" fmla="*/ 100 h 304"/>
                  <a:gd name="T62" fmla="*/ 258 w 525"/>
                  <a:gd name="T63" fmla="*/ 12 h 304"/>
                  <a:gd name="T64" fmla="*/ 178 w 525"/>
                  <a:gd name="T65" fmla="*/ 152 h 304"/>
                  <a:gd name="T66" fmla="*/ 258 w 525"/>
                  <a:gd name="T67" fmla="*/ 292 h 304"/>
                  <a:gd name="T68" fmla="*/ 494 w 525"/>
                  <a:gd name="T69" fmla="*/ 206 h 304"/>
                  <a:gd name="T70" fmla="*/ 494 w 525"/>
                  <a:gd name="T71" fmla="*/ 10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5" h="304">
                    <a:moveTo>
                      <a:pt x="131" y="89"/>
                    </a:moveTo>
                    <a:lnTo>
                      <a:pt x="131" y="89"/>
                    </a:lnTo>
                    <a:cubicBezTo>
                      <a:pt x="118" y="110"/>
                      <a:pt x="118" y="152"/>
                      <a:pt x="118" y="152"/>
                    </a:cubicBezTo>
                    <a:cubicBezTo>
                      <a:pt x="118" y="153"/>
                      <a:pt x="118" y="194"/>
                      <a:pt x="131" y="215"/>
                    </a:cubicBezTo>
                    <a:cubicBezTo>
                      <a:pt x="134" y="220"/>
                      <a:pt x="133" y="226"/>
                      <a:pt x="128" y="229"/>
                    </a:cubicBezTo>
                    <a:cubicBezTo>
                      <a:pt x="127" y="230"/>
                      <a:pt x="125" y="231"/>
                      <a:pt x="123" y="231"/>
                    </a:cubicBezTo>
                    <a:cubicBezTo>
                      <a:pt x="120" y="231"/>
                      <a:pt x="116" y="229"/>
                      <a:pt x="115" y="226"/>
                    </a:cubicBezTo>
                    <a:cubicBezTo>
                      <a:pt x="98" y="200"/>
                      <a:pt x="98" y="154"/>
                      <a:pt x="98" y="152"/>
                    </a:cubicBezTo>
                    <a:cubicBezTo>
                      <a:pt x="98" y="150"/>
                      <a:pt x="98" y="104"/>
                      <a:pt x="115" y="78"/>
                    </a:cubicBezTo>
                    <a:cubicBezTo>
                      <a:pt x="118" y="74"/>
                      <a:pt x="124" y="72"/>
                      <a:pt x="128" y="75"/>
                    </a:cubicBezTo>
                    <a:cubicBezTo>
                      <a:pt x="133" y="78"/>
                      <a:pt x="134" y="85"/>
                      <a:pt x="131" y="89"/>
                    </a:cubicBezTo>
                    <a:close/>
                    <a:moveTo>
                      <a:pt x="88" y="72"/>
                    </a:moveTo>
                    <a:lnTo>
                      <a:pt x="88" y="72"/>
                    </a:lnTo>
                    <a:cubicBezTo>
                      <a:pt x="70" y="99"/>
                      <a:pt x="70" y="152"/>
                      <a:pt x="70" y="152"/>
                    </a:cubicBezTo>
                    <a:cubicBezTo>
                      <a:pt x="70" y="153"/>
                      <a:pt x="70" y="206"/>
                      <a:pt x="88" y="233"/>
                    </a:cubicBezTo>
                    <a:cubicBezTo>
                      <a:pt x="91" y="237"/>
                      <a:pt x="89" y="243"/>
                      <a:pt x="85" y="247"/>
                    </a:cubicBezTo>
                    <a:cubicBezTo>
                      <a:pt x="83" y="248"/>
                      <a:pt x="81" y="248"/>
                      <a:pt x="79" y="248"/>
                    </a:cubicBezTo>
                    <a:cubicBezTo>
                      <a:pt x="76" y="248"/>
                      <a:pt x="73" y="247"/>
                      <a:pt x="71" y="244"/>
                    </a:cubicBezTo>
                    <a:cubicBezTo>
                      <a:pt x="50" y="211"/>
                      <a:pt x="50" y="155"/>
                      <a:pt x="50" y="152"/>
                    </a:cubicBezTo>
                    <a:cubicBezTo>
                      <a:pt x="50" y="150"/>
                      <a:pt x="50" y="93"/>
                      <a:pt x="71" y="61"/>
                    </a:cubicBezTo>
                    <a:cubicBezTo>
                      <a:pt x="74" y="56"/>
                      <a:pt x="80" y="55"/>
                      <a:pt x="85" y="58"/>
                    </a:cubicBezTo>
                    <a:cubicBezTo>
                      <a:pt x="89" y="61"/>
                      <a:pt x="91" y="67"/>
                      <a:pt x="88" y="72"/>
                    </a:cubicBezTo>
                    <a:close/>
                    <a:moveTo>
                      <a:pt x="46" y="33"/>
                    </a:moveTo>
                    <a:lnTo>
                      <a:pt x="46" y="33"/>
                    </a:lnTo>
                    <a:cubicBezTo>
                      <a:pt x="20" y="74"/>
                      <a:pt x="20" y="151"/>
                      <a:pt x="20" y="152"/>
                    </a:cubicBezTo>
                    <a:cubicBezTo>
                      <a:pt x="20" y="153"/>
                      <a:pt x="20" y="231"/>
                      <a:pt x="46" y="271"/>
                    </a:cubicBezTo>
                    <a:cubicBezTo>
                      <a:pt x="49" y="276"/>
                      <a:pt x="48" y="282"/>
                      <a:pt x="43" y="285"/>
                    </a:cubicBezTo>
                    <a:cubicBezTo>
                      <a:pt x="41" y="286"/>
                      <a:pt x="39" y="287"/>
                      <a:pt x="38" y="287"/>
                    </a:cubicBezTo>
                    <a:cubicBezTo>
                      <a:pt x="34" y="287"/>
                      <a:pt x="31" y="285"/>
                      <a:pt x="29" y="282"/>
                    </a:cubicBezTo>
                    <a:cubicBezTo>
                      <a:pt x="0" y="237"/>
                      <a:pt x="0" y="156"/>
                      <a:pt x="0" y="152"/>
                    </a:cubicBezTo>
                    <a:cubicBezTo>
                      <a:pt x="0" y="149"/>
                      <a:pt x="0" y="68"/>
                      <a:pt x="29" y="22"/>
                    </a:cubicBezTo>
                    <a:cubicBezTo>
                      <a:pt x="32" y="18"/>
                      <a:pt x="38" y="16"/>
                      <a:pt x="43" y="19"/>
                    </a:cubicBezTo>
                    <a:cubicBezTo>
                      <a:pt x="48" y="22"/>
                      <a:pt x="49" y="28"/>
                      <a:pt x="46" y="33"/>
                    </a:cubicBezTo>
                    <a:close/>
                    <a:moveTo>
                      <a:pt x="479" y="232"/>
                    </a:moveTo>
                    <a:lnTo>
                      <a:pt x="479" y="232"/>
                    </a:lnTo>
                    <a:lnTo>
                      <a:pt x="479" y="294"/>
                    </a:lnTo>
                    <a:cubicBezTo>
                      <a:pt x="479" y="298"/>
                      <a:pt x="476" y="301"/>
                      <a:pt x="473" y="301"/>
                    </a:cubicBezTo>
                    <a:lnTo>
                      <a:pt x="391" y="301"/>
                    </a:lnTo>
                    <a:cubicBezTo>
                      <a:pt x="388" y="301"/>
                      <a:pt x="385" y="298"/>
                      <a:pt x="385" y="294"/>
                    </a:cubicBezTo>
                    <a:lnTo>
                      <a:pt x="385" y="265"/>
                    </a:lnTo>
                    <a:cubicBezTo>
                      <a:pt x="385" y="262"/>
                      <a:pt x="387" y="258"/>
                      <a:pt x="391" y="256"/>
                    </a:cubicBezTo>
                    <a:lnTo>
                      <a:pt x="473" y="227"/>
                    </a:lnTo>
                    <a:cubicBezTo>
                      <a:pt x="476" y="226"/>
                      <a:pt x="479" y="228"/>
                      <a:pt x="479" y="232"/>
                    </a:cubicBezTo>
                    <a:close/>
                    <a:moveTo>
                      <a:pt x="246" y="152"/>
                    </a:moveTo>
                    <a:lnTo>
                      <a:pt x="246" y="152"/>
                    </a:lnTo>
                    <a:cubicBezTo>
                      <a:pt x="246" y="170"/>
                      <a:pt x="239" y="185"/>
                      <a:pt x="230" y="185"/>
                    </a:cubicBezTo>
                    <a:cubicBezTo>
                      <a:pt x="221" y="185"/>
                      <a:pt x="214" y="170"/>
                      <a:pt x="214" y="152"/>
                    </a:cubicBezTo>
                    <a:cubicBezTo>
                      <a:pt x="214" y="134"/>
                      <a:pt x="221" y="120"/>
                      <a:pt x="230" y="120"/>
                    </a:cubicBezTo>
                    <a:cubicBezTo>
                      <a:pt x="239" y="120"/>
                      <a:pt x="246" y="134"/>
                      <a:pt x="246" y="152"/>
                    </a:cubicBezTo>
                    <a:close/>
                    <a:moveTo>
                      <a:pt x="525" y="153"/>
                    </a:moveTo>
                    <a:lnTo>
                      <a:pt x="525" y="153"/>
                    </a:lnTo>
                    <a:lnTo>
                      <a:pt x="525" y="153"/>
                    </a:lnTo>
                    <a:cubicBezTo>
                      <a:pt x="525" y="153"/>
                      <a:pt x="525" y="153"/>
                      <a:pt x="525" y="153"/>
                    </a:cubicBezTo>
                    <a:cubicBezTo>
                      <a:pt x="525" y="153"/>
                      <a:pt x="525" y="153"/>
                      <a:pt x="525" y="153"/>
                    </a:cubicBezTo>
                    <a:close/>
                    <a:moveTo>
                      <a:pt x="230" y="268"/>
                    </a:moveTo>
                    <a:lnTo>
                      <a:pt x="230" y="268"/>
                    </a:lnTo>
                    <a:cubicBezTo>
                      <a:pt x="211" y="268"/>
                      <a:pt x="196" y="216"/>
                      <a:pt x="196" y="152"/>
                    </a:cubicBezTo>
                    <a:cubicBezTo>
                      <a:pt x="196" y="88"/>
                      <a:pt x="211" y="36"/>
                      <a:pt x="230" y="36"/>
                    </a:cubicBezTo>
                    <a:cubicBezTo>
                      <a:pt x="249" y="36"/>
                      <a:pt x="264" y="88"/>
                      <a:pt x="264" y="152"/>
                    </a:cubicBezTo>
                    <a:cubicBezTo>
                      <a:pt x="264" y="216"/>
                      <a:pt x="249" y="268"/>
                      <a:pt x="230" y="268"/>
                    </a:cubicBezTo>
                    <a:close/>
                    <a:moveTo>
                      <a:pt x="494" y="100"/>
                    </a:moveTo>
                    <a:lnTo>
                      <a:pt x="494" y="100"/>
                    </a:lnTo>
                    <a:cubicBezTo>
                      <a:pt x="397" y="63"/>
                      <a:pt x="396" y="63"/>
                      <a:pt x="369" y="52"/>
                    </a:cubicBezTo>
                    <a:cubicBezTo>
                      <a:pt x="369" y="52"/>
                      <a:pt x="271" y="17"/>
                      <a:pt x="258" y="12"/>
                    </a:cubicBezTo>
                    <a:cubicBezTo>
                      <a:pt x="244" y="7"/>
                      <a:pt x="232" y="0"/>
                      <a:pt x="222" y="6"/>
                    </a:cubicBezTo>
                    <a:cubicBezTo>
                      <a:pt x="177" y="32"/>
                      <a:pt x="178" y="152"/>
                      <a:pt x="178" y="152"/>
                    </a:cubicBezTo>
                    <a:cubicBezTo>
                      <a:pt x="178" y="152"/>
                      <a:pt x="177" y="272"/>
                      <a:pt x="222" y="299"/>
                    </a:cubicBezTo>
                    <a:cubicBezTo>
                      <a:pt x="232" y="304"/>
                      <a:pt x="244" y="297"/>
                      <a:pt x="258" y="292"/>
                    </a:cubicBezTo>
                    <a:cubicBezTo>
                      <a:pt x="295" y="279"/>
                      <a:pt x="294" y="279"/>
                      <a:pt x="369" y="252"/>
                    </a:cubicBezTo>
                    <a:cubicBezTo>
                      <a:pt x="381" y="247"/>
                      <a:pt x="494" y="206"/>
                      <a:pt x="494" y="206"/>
                    </a:cubicBezTo>
                    <a:cubicBezTo>
                      <a:pt x="494" y="206"/>
                      <a:pt x="525" y="191"/>
                      <a:pt x="525" y="153"/>
                    </a:cubicBezTo>
                    <a:cubicBezTo>
                      <a:pt x="525" y="115"/>
                      <a:pt x="494" y="100"/>
                      <a:pt x="494" y="1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 name="Freeform 124"/>
              <p:cNvSpPr>
                <a:spLocks/>
              </p:cNvSpPr>
              <p:nvPr/>
            </p:nvSpPr>
            <p:spPr bwMode="auto">
              <a:xfrm>
                <a:off x="5548" y="569"/>
                <a:ext cx="64" cy="383"/>
              </a:xfrm>
              <a:custGeom>
                <a:avLst/>
                <a:gdLst>
                  <a:gd name="T0" fmla="*/ 0 w 145"/>
                  <a:gd name="T1" fmla="*/ 872 h 872"/>
                  <a:gd name="T2" fmla="*/ 0 w 145"/>
                  <a:gd name="T3" fmla="*/ 872 h 872"/>
                  <a:gd name="T4" fmla="*/ 145 w 145"/>
                  <a:gd name="T5" fmla="*/ 872 h 872"/>
                  <a:gd name="T6" fmla="*/ 145 w 145"/>
                  <a:gd name="T7" fmla="*/ 0 h 872"/>
                  <a:gd name="T8" fmla="*/ 0 w 145"/>
                  <a:gd name="T9" fmla="*/ 0 h 872"/>
                  <a:gd name="T10" fmla="*/ 0 w 145"/>
                  <a:gd name="T11" fmla="*/ 872 h 872"/>
                </a:gdLst>
                <a:ahLst/>
                <a:cxnLst>
                  <a:cxn ang="0">
                    <a:pos x="T0" y="T1"/>
                  </a:cxn>
                  <a:cxn ang="0">
                    <a:pos x="T2" y="T3"/>
                  </a:cxn>
                  <a:cxn ang="0">
                    <a:pos x="T4" y="T5"/>
                  </a:cxn>
                  <a:cxn ang="0">
                    <a:pos x="T6" y="T7"/>
                  </a:cxn>
                  <a:cxn ang="0">
                    <a:pos x="T8" y="T9"/>
                  </a:cxn>
                  <a:cxn ang="0">
                    <a:pos x="T10" y="T11"/>
                  </a:cxn>
                </a:cxnLst>
                <a:rect l="0" t="0" r="r" b="b"/>
                <a:pathLst>
                  <a:path w="145" h="872">
                    <a:moveTo>
                      <a:pt x="0" y="872"/>
                    </a:moveTo>
                    <a:lnTo>
                      <a:pt x="0" y="872"/>
                    </a:lnTo>
                    <a:lnTo>
                      <a:pt x="145" y="872"/>
                    </a:lnTo>
                    <a:lnTo>
                      <a:pt x="145" y="0"/>
                    </a:lnTo>
                    <a:lnTo>
                      <a:pt x="0" y="0"/>
                    </a:lnTo>
                    <a:lnTo>
                      <a:pt x="0" y="872"/>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 name="Freeform 125"/>
              <p:cNvSpPr>
                <a:spLocks/>
              </p:cNvSpPr>
              <p:nvPr/>
            </p:nvSpPr>
            <p:spPr bwMode="auto">
              <a:xfrm>
                <a:off x="5617" y="569"/>
                <a:ext cx="104" cy="383"/>
              </a:xfrm>
              <a:custGeom>
                <a:avLst/>
                <a:gdLst>
                  <a:gd name="T0" fmla="*/ 201 w 236"/>
                  <a:gd name="T1" fmla="*/ 0 h 872"/>
                  <a:gd name="T2" fmla="*/ 201 w 236"/>
                  <a:gd name="T3" fmla="*/ 0 h 872"/>
                  <a:gd name="T4" fmla="*/ 0 w 236"/>
                  <a:gd name="T5" fmla="*/ 0 h 872"/>
                  <a:gd name="T6" fmla="*/ 0 w 236"/>
                  <a:gd name="T7" fmla="*/ 872 h 872"/>
                  <a:gd name="T8" fmla="*/ 201 w 236"/>
                  <a:gd name="T9" fmla="*/ 872 h 872"/>
                  <a:gd name="T10" fmla="*/ 236 w 236"/>
                  <a:gd name="T11" fmla="*/ 837 h 872"/>
                  <a:gd name="T12" fmla="*/ 236 w 236"/>
                  <a:gd name="T13" fmla="*/ 34 h 872"/>
                  <a:gd name="T14" fmla="*/ 201 w 236"/>
                  <a:gd name="T15" fmla="*/ 0 h 8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872">
                    <a:moveTo>
                      <a:pt x="201" y="0"/>
                    </a:moveTo>
                    <a:lnTo>
                      <a:pt x="201" y="0"/>
                    </a:lnTo>
                    <a:lnTo>
                      <a:pt x="0" y="0"/>
                    </a:lnTo>
                    <a:lnTo>
                      <a:pt x="0" y="872"/>
                    </a:lnTo>
                    <a:lnTo>
                      <a:pt x="201" y="872"/>
                    </a:lnTo>
                    <a:cubicBezTo>
                      <a:pt x="221" y="872"/>
                      <a:pt x="236" y="856"/>
                      <a:pt x="236" y="837"/>
                    </a:cubicBezTo>
                    <a:lnTo>
                      <a:pt x="236" y="34"/>
                    </a:lnTo>
                    <a:cubicBezTo>
                      <a:pt x="236" y="15"/>
                      <a:pt x="221" y="0"/>
                      <a:pt x="201" y="0"/>
                    </a:cubicBez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 name="Freeform 126"/>
              <p:cNvSpPr>
                <a:spLocks noEditPoints="1"/>
              </p:cNvSpPr>
              <p:nvPr/>
            </p:nvSpPr>
            <p:spPr bwMode="auto">
              <a:xfrm>
                <a:off x="5506" y="569"/>
                <a:ext cx="37" cy="383"/>
              </a:xfrm>
              <a:custGeom>
                <a:avLst/>
                <a:gdLst>
                  <a:gd name="T0" fmla="*/ 66 w 83"/>
                  <a:gd name="T1" fmla="*/ 276 h 872"/>
                  <a:gd name="T2" fmla="*/ 66 w 83"/>
                  <a:gd name="T3" fmla="*/ 276 h 872"/>
                  <a:gd name="T4" fmla="*/ 59 w 83"/>
                  <a:gd name="T5" fmla="*/ 269 h 872"/>
                  <a:gd name="T6" fmla="*/ 66 w 83"/>
                  <a:gd name="T7" fmla="*/ 263 h 872"/>
                  <a:gd name="T8" fmla="*/ 73 w 83"/>
                  <a:gd name="T9" fmla="*/ 269 h 872"/>
                  <a:gd name="T10" fmla="*/ 66 w 83"/>
                  <a:gd name="T11" fmla="*/ 276 h 872"/>
                  <a:gd name="T12" fmla="*/ 66 w 83"/>
                  <a:gd name="T13" fmla="*/ 302 h 872"/>
                  <a:gd name="T14" fmla="*/ 66 w 83"/>
                  <a:gd name="T15" fmla="*/ 302 h 872"/>
                  <a:gd name="T16" fmla="*/ 59 w 83"/>
                  <a:gd name="T17" fmla="*/ 295 h 872"/>
                  <a:gd name="T18" fmla="*/ 66 w 83"/>
                  <a:gd name="T19" fmla="*/ 289 h 872"/>
                  <a:gd name="T20" fmla="*/ 73 w 83"/>
                  <a:gd name="T21" fmla="*/ 295 h 872"/>
                  <a:gd name="T22" fmla="*/ 66 w 83"/>
                  <a:gd name="T23" fmla="*/ 302 h 872"/>
                  <a:gd name="T24" fmla="*/ 66 w 83"/>
                  <a:gd name="T25" fmla="*/ 328 h 872"/>
                  <a:gd name="T26" fmla="*/ 66 w 83"/>
                  <a:gd name="T27" fmla="*/ 328 h 872"/>
                  <a:gd name="T28" fmla="*/ 59 w 83"/>
                  <a:gd name="T29" fmla="*/ 321 h 872"/>
                  <a:gd name="T30" fmla="*/ 66 w 83"/>
                  <a:gd name="T31" fmla="*/ 315 h 872"/>
                  <a:gd name="T32" fmla="*/ 73 w 83"/>
                  <a:gd name="T33" fmla="*/ 321 h 872"/>
                  <a:gd name="T34" fmla="*/ 66 w 83"/>
                  <a:gd name="T35" fmla="*/ 328 h 872"/>
                  <a:gd name="T36" fmla="*/ 66 w 83"/>
                  <a:gd name="T37" fmla="*/ 354 h 872"/>
                  <a:gd name="T38" fmla="*/ 66 w 83"/>
                  <a:gd name="T39" fmla="*/ 354 h 872"/>
                  <a:gd name="T40" fmla="*/ 59 w 83"/>
                  <a:gd name="T41" fmla="*/ 347 h 872"/>
                  <a:gd name="T42" fmla="*/ 66 w 83"/>
                  <a:gd name="T43" fmla="*/ 341 h 872"/>
                  <a:gd name="T44" fmla="*/ 73 w 83"/>
                  <a:gd name="T45" fmla="*/ 347 h 872"/>
                  <a:gd name="T46" fmla="*/ 66 w 83"/>
                  <a:gd name="T47" fmla="*/ 354 h 872"/>
                  <a:gd name="T48" fmla="*/ 66 w 83"/>
                  <a:gd name="T49" fmla="*/ 380 h 872"/>
                  <a:gd name="T50" fmla="*/ 66 w 83"/>
                  <a:gd name="T51" fmla="*/ 380 h 872"/>
                  <a:gd name="T52" fmla="*/ 59 w 83"/>
                  <a:gd name="T53" fmla="*/ 373 h 872"/>
                  <a:gd name="T54" fmla="*/ 66 w 83"/>
                  <a:gd name="T55" fmla="*/ 367 h 872"/>
                  <a:gd name="T56" fmla="*/ 73 w 83"/>
                  <a:gd name="T57" fmla="*/ 373 h 872"/>
                  <a:gd name="T58" fmla="*/ 66 w 83"/>
                  <a:gd name="T59" fmla="*/ 380 h 872"/>
                  <a:gd name="T60" fmla="*/ 66 w 83"/>
                  <a:gd name="T61" fmla="*/ 406 h 872"/>
                  <a:gd name="T62" fmla="*/ 66 w 83"/>
                  <a:gd name="T63" fmla="*/ 406 h 872"/>
                  <a:gd name="T64" fmla="*/ 59 w 83"/>
                  <a:gd name="T65" fmla="*/ 399 h 872"/>
                  <a:gd name="T66" fmla="*/ 66 w 83"/>
                  <a:gd name="T67" fmla="*/ 393 h 872"/>
                  <a:gd name="T68" fmla="*/ 73 w 83"/>
                  <a:gd name="T69" fmla="*/ 399 h 872"/>
                  <a:gd name="T70" fmla="*/ 66 w 83"/>
                  <a:gd name="T71" fmla="*/ 406 h 872"/>
                  <a:gd name="T72" fmla="*/ 66 w 83"/>
                  <a:gd name="T73" fmla="*/ 432 h 872"/>
                  <a:gd name="T74" fmla="*/ 66 w 83"/>
                  <a:gd name="T75" fmla="*/ 432 h 872"/>
                  <a:gd name="T76" fmla="*/ 59 w 83"/>
                  <a:gd name="T77" fmla="*/ 426 h 872"/>
                  <a:gd name="T78" fmla="*/ 66 w 83"/>
                  <a:gd name="T79" fmla="*/ 419 h 872"/>
                  <a:gd name="T80" fmla="*/ 73 w 83"/>
                  <a:gd name="T81" fmla="*/ 426 h 872"/>
                  <a:gd name="T82" fmla="*/ 66 w 83"/>
                  <a:gd name="T83" fmla="*/ 432 h 872"/>
                  <a:gd name="T84" fmla="*/ 35 w 83"/>
                  <a:gd name="T85" fmla="*/ 0 h 872"/>
                  <a:gd name="T86" fmla="*/ 35 w 83"/>
                  <a:gd name="T87" fmla="*/ 0 h 872"/>
                  <a:gd name="T88" fmla="*/ 0 w 83"/>
                  <a:gd name="T89" fmla="*/ 34 h 872"/>
                  <a:gd name="T90" fmla="*/ 0 w 83"/>
                  <a:gd name="T91" fmla="*/ 837 h 872"/>
                  <a:gd name="T92" fmla="*/ 35 w 83"/>
                  <a:gd name="T93" fmla="*/ 872 h 872"/>
                  <a:gd name="T94" fmla="*/ 83 w 83"/>
                  <a:gd name="T95" fmla="*/ 872 h 872"/>
                  <a:gd name="T96" fmla="*/ 83 w 83"/>
                  <a:gd name="T97" fmla="*/ 0 h 872"/>
                  <a:gd name="T98" fmla="*/ 35 w 83"/>
                  <a:gd name="T99"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3" h="872">
                    <a:moveTo>
                      <a:pt x="66" y="276"/>
                    </a:moveTo>
                    <a:lnTo>
                      <a:pt x="66" y="276"/>
                    </a:lnTo>
                    <a:cubicBezTo>
                      <a:pt x="62" y="276"/>
                      <a:pt x="59" y="273"/>
                      <a:pt x="59" y="269"/>
                    </a:cubicBezTo>
                    <a:cubicBezTo>
                      <a:pt x="59" y="266"/>
                      <a:pt x="62" y="263"/>
                      <a:pt x="66" y="263"/>
                    </a:cubicBezTo>
                    <a:cubicBezTo>
                      <a:pt x="70" y="263"/>
                      <a:pt x="73" y="266"/>
                      <a:pt x="73" y="269"/>
                    </a:cubicBezTo>
                    <a:cubicBezTo>
                      <a:pt x="73" y="273"/>
                      <a:pt x="70" y="276"/>
                      <a:pt x="66" y="276"/>
                    </a:cubicBezTo>
                    <a:close/>
                    <a:moveTo>
                      <a:pt x="66" y="302"/>
                    </a:moveTo>
                    <a:lnTo>
                      <a:pt x="66" y="302"/>
                    </a:lnTo>
                    <a:cubicBezTo>
                      <a:pt x="62" y="302"/>
                      <a:pt x="59" y="299"/>
                      <a:pt x="59" y="295"/>
                    </a:cubicBezTo>
                    <a:cubicBezTo>
                      <a:pt x="59" y="292"/>
                      <a:pt x="62" y="289"/>
                      <a:pt x="66" y="289"/>
                    </a:cubicBezTo>
                    <a:cubicBezTo>
                      <a:pt x="70" y="289"/>
                      <a:pt x="73" y="292"/>
                      <a:pt x="73" y="295"/>
                    </a:cubicBezTo>
                    <a:cubicBezTo>
                      <a:pt x="73" y="299"/>
                      <a:pt x="70" y="302"/>
                      <a:pt x="66" y="302"/>
                    </a:cubicBezTo>
                    <a:close/>
                    <a:moveTo>
                      <a:pt x="66" y="328"/>
                    </a:moveTo>
                    <a:lnTo>
                      <a:pt x="66" y="328"/>
                    </a:lnTo>
                    <a:cubicBezTo>
                      <a:pt x="62" y="328"/>
                      <a:pt x="59" y="325"/>
                      <a:pt x="59" y="321"/>
                    </a:cubicBezTo>
                    <a:cubicBezTo>
                      <a:pt x="59" y="318"/>
                      <a:pt x="62" y="315"/>
                      <a:pt x="66" y="315"/>
                    </a:cubicBezTo>
                    <a:cubicBezTo>
                      <a:pt x="70" y="315"/>
                      <a:pt x="73" y="318"/>
                      <a:pt x="73" y="321"/>
                    </a:cubicBezTo>
                    <a:cubicBezTo>
                      <a:pt x="73" y="325"/>
                      <a:pt x="70" y="328"/>
                      <a:pt x="66" y="328"/>
                    </a:cubicBezTo>
                    <a:close/>
                    <a:moveTo>
                      <a:pt x="66" y="354"/>
                    </a:moveTo>
                    <a:lnTo>
                      <a:pt x="66" y="354"/>
                    </a:lnTo>
                    <a:cubicBezTo>
                      <a:pt x="62" y="354"/>
                      <a:pt x="59" y="351"/>
                      <a:pt x="59" y="347"/>
                    </a:cubicBezTo>
                    <a:cubicBezTo>
                      <a:pt x="59" y="344"/>
                      <a:pt x="62" y="341"/>
                      <a:pt x="66" y="341"/>
                    </a:cubicBezTo>
                    <a:cubicBezTo>
                      <a:pt x="70" y="341"/>
                      <a:pt x="73" y="344"/>
                      <a:pt x="73" y="347"/>
                    </a:cubicBezTo>
                    <a:cubicBezTo>
                      <a:pt x="73" y="351"/>
                      <a:pt x="70" y="354"/>
                      <a:pt x="66" y="354"/>
                    </a:cubicBezTo>
                    <a:close/>
                    <a:moveTo>
                      <a:pt x="66" y="380"/>
                    </a:moveTo>
                    <a:lnTo>
                      <a:pt x="66" y="380"/>
                    </a:lnTo>
                    <a:cubicBezTo>
                      <a:pt x="62" y="380"/>
                      <a:pt x="59" y="377"/>
                      <a:pt x="59" y="373"/>
                    </a:cubicBezTo>
                    <a:cubicBezTo>
                      <a:pt x="59" y="370"/>
                      <a:pt x="62" y="367"/>
                      <a:pt x="66" y="367"/>
                    </a:cubicBezTo>
                    <a:cubicBezTo>
                      <a:pt x="70" y="367"/>
                      <a:pt x="73" y="370"/>
                      <a:pt x="73" y="373"/>
                    </a:cubicBezTo>
                    <a:cubicBezTo>
                      <a:pt x="73" y="377"/>
                      <a:pt x="70" y="380"/>
                      <a:pt x="66" y="380"/>
                    </a:cubicBezTo>
                    <a:close/>
                    <a:moveTo>
                      <a:pt x="66" y="406"/>
                    </a:moveTo>
                    <a:lnTo>
                      <a:pt x="66" y="406"/>
                    </a:lnTo>
                    <a:cubicBezTo>
                      <a:pt x="62" y="406"/>
                      <a:pt x="59" y="403"/>
                      <a:pt x="59" y="399"/>
                    </a:cubicBezTo>
                    <a:cubicBezTo>
                      <a:pt x="59" y="396"/>
                      <a:pt x="62" y="393"/>
                      <a:pt x="66" y="393"/>
                    </a:cubicBezTo>
                    <a:cubicBezTo>
                      <a:pt x="70" y="393"/>
                      <a:pt x="73" y="396"/>
                      <a:pt x="73" y="399"/>
                    </a:cubicBezTo>
                    <a:cubicBezTo>
                      <a:pt x="73" y="403"/>
                      <a:pt x="70" y="406"/>
                      <a:pt x="66" y="406"/>
                    </a:cubicBezTo>
                    <a:close/>
                    <a:moveTo>
                      <a:pt x="66" y="432"/>
                    </a:moveTo>
                    <a:lnTo>
                      <a:pt x="66" y="432"/>
                    </a:lnTo>
                    <a:cubicBezTo>
                      <a:pt x="62" y="432"/>
                      <a:pt x="59" y="429"/>
                      <a:pt x="59" y="426"/>
                    </a:cubicBezTo>
                    <a:cubicBezTo>
                      <a:pt x="59" y="422"/>
                      <a:pt x="62" y="419"/>
                      <a:pt x="66" y="419"/>
                    </a:cubicBezTo>
                    <a:cubicBezTo>
                      <a:pt x="70" y="419"/>
                      <a:pt x="73" y="422"/>
                      <a:pt x="73" y="426"/>
                    </a:cubicBezTo>
                    <a:cubicBezTo>
                      <a:pt x="73" y="429"/>
                      <a:pt x="70" y="432"/>
                      <a:pt x="66" y="432"/>
                    </a:cubicBezTo>
                    <a:close/>
                    <a:moveTo>
                      <a:pt x="35" y="0"/>
                    </a:moveTo>
                    <a:lnTo>
                      <a:pt x="35" y="0"/>
                    </a:lnTo>
                    <a:cubicBezTo>
                      <a:pt x="16" y="0"/>
                      <a:pt x="0" y="15"/>
                      <a:pt x="0" y="34"/>
                    </a:cubicBezTo>
                    <a:lnTo>
                      <a:pt x="0" y="837"/>
                    </a:lnTo>
                    <a:cubicBezTo>
                      <a:pt x="0" y="856"/>
                      <a:pt x="16" y="872"/>
                      <a:pt x="35" y="872"/>
                    </a:cubicBezTo>
                    <a:lnTo>
                      <a:pt x="83" y="872"/>
                    </a:lnTo>
                    <a:lnTo>
                      <a:pt x="83" y="0"/>
                    </a:lnTo>
                    <a:lnTo>
                      <a:pt x="35"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 name="Freeform 127"/>
              <p:cNvSpPr>
                <a:spLocks noEditPoints="1"/>
              </p:cNvSpPr>
              <p:nvPr/>
            </p:nvSpPr>
            <p:spPr bwMode="auto">
              <a:xfrm>
                <a:off x="5486" y="507"/>
                <a:ext cx="31" cy="42"/>
              </a:xfrm>
              <a:custGeom>
                <a:avLst/>
                <a:gdLst>
                  <a:gd name="T0" fmla="*/ 12 w 71"/>
                  <a:gd name="T1" fmla="*/ 45 h 95"/>
                  <a:gd name="T2" fmla="*/ 12 w 71"/>
                  <a:gd name="T3" fmla="*/ 45 h 95"/>
                  <a:gd name="T4" fmla="*/ 37 w 71"/>
                  <a:gd name="T5" fmla="*/ 45 h 95"/>
                  <a:gd name="T6" fmla="*/ 58 w 71"/>
                  <a:gd name="T7" fmla="*/ 28 h 95"/>
                  <a:gd name="T8" fmla="*/ 37 w 71"/>
                  <a:gd name="T9" fmla="*/ 10 h 95"/>
                  <a:gd name="T10" fmla="*/ 12 w 71"/>
                  <a:gd name="T11" fmla="*/ 10 h 95"/>
                  <a:gd name="T12" fmla="*/ 12 w 71"/>
                  <a:gd name="T13" fmla="*/ 45 h 95"/>
                  <a:gd name="T14" fmla="*/ 0 w 71"/>
                  <a:gd name="T15" fmla="*/ 0 h 95"/>
                  <a:gd name="T16" fmla="*/ 0 w 71"/>
                  <a:gd name="T17" fmla="*/ 0 h 95"/>
                  <a:gd name="T18" fmla="*/ 42 w 71"/>
                  <a:gd name="T19" fmla="*/ 0 h 95"/>
                  <a:gd name="T20" fmla="*/ 71 w 71"/>
                  <a:gd name="T21" fmla="*/ 28 h 95"/>
                  <a:gd name="T22" fmla="*/ 42 w 71"/>
                  <a:gd name="T23" fmla="*/ 56 h 95"/>
                  <a:gd name="T24" fmla="*/ 12 w 71"/>
                  <a:gd name="T25" fmla="*/ 56 h 95"/>
                  <a:gd name="T26" fmla="*/ 12 w 71"/>
                  <a:gd name="T27" fmla="*/ 95 h 95"/>
                  <a:gd name="T28" fmla="*/ 0 w 71"/>
                  <a:gd name="T29" fmla="*/ 95 h 95"/>
                  <a:gd name="T30" fmla="*/ 0 w 71"/>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95">
                    <a:moveTo>
                      <a:pt x="12" y="45"/>
                    </a:moveTo>
                    <a:lnTo>
                      <a:pt x="12" y="45"/>
                    </a:lnTo>
                    <a:lnTo>
                      <a:pt x="37" y="45"/>
                    </a:lnTo>
                    <a:cubicBezTo>
                      <a:pt x="51" y="45"/>
                      <a:pt x="58" y="39"/>
                      <a:pt x="58" y="28"/>
                    </a:cubicBezTo>
                    <a:cubicBezTo>
                      <a:pt x="58" y="16"/>
                      <a:pt x="51" y="10"/>
                      <a:pt x="37" y="10"/>
                    </a:cubicBezTo>
                    <a:lnTo>
                      <a:pt x="12" y="10"/>
                    </a:lnTo>
                    <a:lnTo>
                      <a:pt x="12" y="45"/>
                    </a:lnTo>
                    <a:close/>
                    <a:moveTo>
                      <a:pt x="0" y="0"/>
                    </a:moveTo>
                    <a:lnTo>
                      <a:pt x="0" y="0"/>
                    </a:lnTo>
                    <a:lnTo>
                      <a:pt x="42" y="0"/>
                    </a:lnTo>
                    <a:cubicBezTo>
                      <a:pt x="60" y="0"/>
                      <a:pt x="71" y="10"/>
                      <a:pt x="71" y="28"/>
                    </a:cubicBezTo>
                    <a:cubicBezTo>
                      <a:pt x="71" y="45"/>
                      <a:pt x="60" y="56"/>
                      <a:pt x="42" y="56"/>
                    </a:cubicBezTo>
                    <a:lnTo>
                      <a:pt x="12" y="56"/>
                    </a:lnTo>
                    <a:lnTo>
                      <a:pt x="12" y="95"/>
                    </a:lnTo>
                    <a:lnTo>
                      <a:pt x="0" y="9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 name="Freeform 128"/>
              <p:cNvSpPr>
                <a:spLocks/>
              </p:cNvSpPr>
              <p:nvPr/>
            </p:nvSpPr>
            <p:spPr bwMode="auto">
              <a:xfrm>
                <a:off x="5522" y="506"/>
                <a:ext cx="38" cy="44"/>
              </a:xfrm>
              <a:custGeom>
                <a:avLst/>
                <a:gdLst>
                  <a:gd name="T0" fmla="*/ 71 w 85"/>
                  <a:gd name="T1" fmla="*/ 31 h 100"/>
                  <a:gd name="T2" fmla="*/ 71 w 85"/>
                  <a:gd name="T3" fmla="*/ 31 h 100"/>
                  <a:gd name="T4" fmla="*/ 44 w 85"/>
                  <a:gd name="T5" fmla="*/ 11 h 100"/>
                  <a:gd name="T6" fmla="*/ 12 w 85"/>
                  <a:gd name="T7" fmla="*/ 49 h 100"/>
                  <a:gd name="T8" fmla="*/ 45 w 85"/>
                  <a:gd name="T9" fmla="*/ 89 h 100"/>
                  <a:gd name="T10" fmla="*/ 72 w 85"/>
                  <a:gd name="T11" fmla="*/ 62 h 100"/>
                  <a:gd name="T12" fmla="*/ 85 w 85"/>
                  <a:gd name="T13" fmla="*/ 62 h 100"/>
                  <a:gd name="T14" fmla="*/ 43 w 85"/>
                  <a:gd name="T15" fmla="*/ 100 h 100"/>
                  <a:gd name="T16" fmla="*/ 0 w 85"/>
                  <a:gd name="T17" fmla="*/ 50 h 100"/>
                  <a:gd name="T18" fmla="*/ 45 w 85"/>
                  <a:gd name="T19" fmla="*/ 0 h 100"/>
                  <a:gd name="T20" fmla="*/ 84 w 85"/>
                  <a:gd name="T21" fmla="*/ 31 h 100"/>
                  <a:gd name="T22" fmla="*/ 71 w 85"/>
                  <a:gd name="T23"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100">
                    <a:moveTo>
                      <a:pt x="71" y="31"/>
                    </a:moveTo>
                    <a:lnTo>
                      <a:pt x="71" y="31"/>
                    </a:lnTo>
                    <a:cubicBezTo>
                      <a:pt x="68" y="18"/>
                      <a:pt x="58" y="11"/>
                      <a:pt x="44" y="11"/>
                    </a:cubicBezTo>
                    <a:cubicBezTo>
                      <a:pt x="22" y="11"/>
                      <a:pt x="12" y="30"/>
                      <a:pt x="12" y="49"/>
                    </a:cubicBezTo>
                    <a:cubicBezTo>
                      <a:pt x="12" y="71"/>
                      <a:pt x="22" y="89"/>
                      <a:pt x="45" y="89"/>
                    </a:cubicBezTo>
                    <a:cubicBezTo>
                      <a:pt x="61" y="89"/>
                      <a:pt x="71" y="78"/>
                      <a:pt x="72" y="62"/>
                    </a:cubicBezTo>
                    <a:lnTo>
                      <a:pt x="85" y="62"/>
                    </a:lnTo>
                    <a:cubicBezTo>
                      <a:pt x="82" y="86"/>
                      <a:pt x="67" y="100"/>
                      <a:pt x="43" y="100"/>
                    </a:cubicBezTo>
                    <a:cubicBezTo>
                      <a:pt x="14" y="100"/>
                      <a:pt x="0" y="78"/>
                      <a:pt x="0" y="50"/>
                    </a:cubicBezTo>
                    <a:cubicBezTo>
                      <a:pt x="0" y="23"/>
                      <a:pt x="15" y="0"/>
                      <a:pt x="45" y="0"/>
                    </a:cubicBezTo>
                    <a:cubicBezTo>
                      <a:pt x="64" y="0"/>
                      <a:pt x="81" y="11"/>
                      <a:pt x="84" y="31"/>
                    </a:cubicBezTo>
                    <a:lnTo>
                      <a:pt x="71" y="3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 name="Freeform 129"/>
              <p:cNvSpPr>
                <a:spLocks/>
              </p:cNvSpPr>
              <p:nvPr/>
            </p:nvSpPr>
            <p:spPr bwMode="auto">
              <a:xfrm>
                <a:off x="5564" y="506"/>
                <a:ext cx="33" cy="44"/>
              </a:xfrm>
              <a:custGeom>
                <a:avLst/>
                <a:gdLst>
                  <a:gd name="T0" fmla="*/ 60 w 76"/>
                  <a:gd name="T1" fmla="*/ 30 h 100"/>
                  <a:gd name="T2" fmla="*/ 60 w 76"/>
                  <a:gd name="T3" fmla="*/ 30 h 100"/>
                  <a:gd name="T4" fmla="*/ 37 w 76"/>
                  <a:gd name="T5" fmla="*/ 11 h 100"/>
                  <a:gd name="T6" fmla="*/ 16 w 76"/>
                  <a:gd name="T7" fmla="*/ 27 h 100"/>
                  <a:gd name="T8" fmla="*/ 46 w 76"/>
                  <a:gd name="T9" fmla="*/ 44 h 100"/>
                  <a:gd name="T10" fmla="*/ 76 w 76"/>
                  <a:gd name="T11" fmla="*/ 72 h 100"/>
                  <a:gd name="T12" fmla="*/ 39 w 76"/>
                  <a:gd name="T13" fmla="*/ 100 h 100"/>
                  <a:gd name="T14" fmla="*/ 0 w 76"/>
                  <a:gd name="T15" fmla="*/ 66 h 100"/>
                  <a:gd name="T16" fmla="*/ 12 w 76"/>
                  <a:gd name="T17" fmla="*/ 66 h 100"/>
                  <a:gd name="T18" fmla="*/ 40 w 76"/>
                  <a:gd name="T19" fmla="*/ 89 h 100"/>
                  <a:gd name="T20" fmla="*/ 64 w 76"/>
                  <a:gd name="T21" fmla="*/ 72 h 100"/>
                  <a:gd name="T22" fmla="*/ 33 w 76"/>
                  <a:gd name="T23" fmla="*/ 53 h 100"/>
                  <a:gd name="T24" fmla="*/ 3 w 76"/>
                  <a:gd name="T25" fmla="*/ 28 h 100"/>
                  <a:gd name="T26" fmla="*/ 37 w 76"/>
                  <a:gd name="T27" fmla="*/ 0 h 100"/>
                  <a:gd name="T28" fmla="*/ 72 w 76"/>
                  <a:gd name="T29" fmla="*/ 30 h 100"/>
                  <a:gd name="T30" fmla="*/ 60 w 76"/>
                  <a:gd name="T31" fmla="*/ 3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100">
                    <a:moveTo>
                      <a:pt x="60" y="30"/>
                    </a:moveTo>
                    <a:lnTo>
                      <a:pt x="60" y="30"/>
                    </a:lnTo>
                    <a:cubicBezTo>
                      <a:pt x="59" y="17"/>
                      <a:pt x="50" y="11"/>
                      <a:pt x="37" y="11"/>
                    </a:cubicBezTo>
                    <a:cubicBezTo>
                      <a:pt x="26" y="11"/>
                      <a:pt x="16" y="15"/>
                      <a:pt x="16" y="27"/>
                    </a:cubicBezTo>
                    <a:cubicBezTo>
                      <a:pt x="16" y="39"/>
                      <a:pt x="31" y="41"/>
                      <a:pt x="46" y="44"/>
                    </a:cubicBezTo>
                    <a:cubicBezTo>
                      <a:pt x="61" y="48"/>
                      <a:pt x="76" y="53"/>
                      <a:pt x="76" y="72"/>
                    </a:cubicBezTo>
                    <a:cubicBezTo>
                      <a:pt x="76" y="92"/>
                      <a:pt x="57" y="100"/>
                      <a:pt x="39" y="100"/>
                    </a:cubicBezTo>
                    <a:cubicBezTo>
                      <a:pt x="18" y="100"/>
                      <a:pt x="0" y="90"/>
                      <a:pt x="0" y="66"/>
                    </a:cubicBezTo>
                    <a:lnTo>
                      <a:pt x="12" y="66"/>
                    </a:lnTo>
                    <a:cubicBezTo>
                      <a:pt x="12" y="82"/>
                      <a:pt x="25" y="89"/>
                      <a:pt x="40" y="89"/>
                    </a:cubicBezTo>
                    <a:cubicBezTo>
                      <a:pt x="51" y="89"/>
                      <a:pt x="64" y="86"/>
                      <a:pt x="64" y="72"/>
                    </a:cubicBezTo>
                    <a:cubicBezTo>
                      <a:pt x="64" y="59"/>
                      <a:pt x="49" y="57"/>
                      <a:pt x="33" y="53"/>
                    </a:cubicBezTo>
                    <a:cubicBezTo>
                      <a:pt x="18" y="50"/>
                      <a:pt x="3" y="46"/>
                      <a:pt x="3" y="28"/>
                    </a:cubicBezTo>
                    <a:cubicBezTo>
                      <a:pt x="3" y="9"/>
                      <a:pt x="20" y="0"/>
                      <a:pt x="37" y="0"/>
                    </a:cubicBezTo>
                    <a:cubicBezTo>
                      <a:pt x="57" y="0"/>
                      <a:pt x="72" y="9"/>
                      <a:pt x="72" y="30"/>
                    </a:cubicBezTo>
                    <a:lnTo>
                      <a:pt x="60" y="3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1" name="Freeform 130"/>
              <p:cNvSpPr>
                <a:spLocks/>
              </p:cNvSpPr>
              <p:nvPr/>
            </p:nvSpPr>
            <p:spPr bwMode="auto">
              <a:xfrm>
                <a:off x="5601" y="507"/>
                <a:ext cx="28" cy="42"/>
              </a:xfrm>
              <a:custGeom>
                <a:avLst/>
                <a:gdLst>
                  <a:gd name="T0" fmla="*/ 2 w 62"/>
                  <a:gd name="T1" fmla="*/ 34 h 95"/>
                  <a:gd name="T2" fmla="*/ 2 w 62"/>
                  <a:gd name="T3" fmla="*/ 34 h 95"/>
                  <a:gd name="T4" fmla="*/ 33 w 62"/>
                  <a:gd name="T5" fmla="*/ 0 h 95"/>
                  <a:gd name="T6" fmla="*/ 62 w 62"/>
                  <a:gd name="T7" fmla="*/ 27 h 95"/>
                  <a:gd name="T8" fmla="*/ 39 w 62"/>
                  <a:gd name="T9" fmla="*/ 60 h 95"/>
                  <a:gd name="T10" fmla="*/ 13 w 62"/>
                  <a:gd name="T11" fmla="*/ 85 h 95"/>
                  <a:gd name="T12" fmla="*/ 61 w 62"/>
                  <a:gd name="T13" fmla="*/ 85 h 95"/>
                  <a:gd name="T14" fmla="*/ 61 w 62"/>
                  <a:gd name="T15" fmla="*/ 95 h 95"/>
                  <a:gd name="T16" fmla="*/ 0 w 62"/>
                  <a:gd name="T17" fmla="*/ 95 h 95"/>
                  <a:gd name="T18" fmla="*/ 26 w 62"/>
                  <a:gd name="T19" fmla="*/ 56 h 95"/>
                  <a:gd name="T20" fmla="*/ 50 w 62"/>
                  <a:gd name="T21" fmla="*/ 27 h 95"/>
                  <a:gd name="T22" fmla="*/ 32 w 62"/>
                  <a:gd name="T23" fmla="*/ 10 h 95"/>
                  <a:gd name="T24" fmla="*/ 14 w 62"/>
                  <a:gd name="T25" fmla="*/ 34 h 95"/>
                  <a:gd name="T26" fmla="*/ 2 w 62"/>
                  <a:gd name="T27" fmla="*/ 3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95">
                    <a:moveTo>
                      <a:pt x="2" y="34"/>
                    </a:moveTo>
                    <a:lnTo>
                      <a:pt x="2" y="34"/>
                    </a:lnTo>
                    <a:cubicBezTo>
                      <a:pt x="1" y="14"/>
                      <a:pt x="13" y="0"/>
                      <a:pt x="33" y="0"/>
                    </a:cubicBezTo>
                    <a:cubicBezTo>
                      <a:pt x="49" y="0"/>
                      <a:pt x="62" y="10"/>
                      <a:pt x="62" y="27"/>
                    </a:cubicBezTo>
                    <a:cubicBezTo>
                      <a:pt x="62" y="44"/>
                      <a:pt x="51" y="52"/>
                      <a:pt x="39" y="60"/>
                    </a:cubicBezTo>
                    <a:cubicBezTo>
                      <a:pt x="28" y="67"/>
                      <a:pt x="15" y="73"/>
                      <a:pt x="13" y="85"/>
                    </a:cubicBezTo>
                    <a:lnTo>
                      <a:pt x="61" y="85"/>
                    </a:lnTo>
                    <a:lnTo>
                      <a:pt x="61" y="95"/>
                    </a:lnTo>
                    <a:lnTo>
                      <a:pt x="0" y="95"/>
                    </a:lnTo>
                    <a:cubicBezTo>
                      <a:pt x="2" y="72"/>
                      <a:pt x="13" y="64"/>
                      <a:pt x="26" y="56"/>
                    </a:cubicBezTo>
                    <a:cubicBezTo>
                      <a:pt x="42" y="46"/>
                      <a:pt x="50" y="40"/>
                      <a:pt x="50" y="27"/>
                    </a:cubicBezTo>
                    <a:cubicBezTo>
                      <a:pt x="50" y="17"/>
                      <a:pt x="42" y="10"/>
                      <a:pt x="32" y="10"/>
                    </a:cubicBezTo>
                    <a:cubicBezTo>
                      <a:pt x="19" y="10"/>
                      <a:pt x="13" y="22"/>
                      <a:pt x="14" y="34"/>
                    </a:cubicBezTo>
                    <a:lnTo>
                      <a:pt x="2" y="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 name="Freeform 131"/>
              <p:cNvSpPr>
                <a:spLocks/>
              </p:cNvSpPr>
              <p:nvPr/>
            </p:nvSpPr>
            <p:spPr bwMode="auto">
              <a:xfrm>
                <a:off x="5634" y="508"/>
                <a:ext cx="28" cy="41"/>
              </a:xfrm>
              <a:custGeom>
                <a:avLst/>
                <a:gdLst>
                  <a:gd name="T0" fmla="*/ 58 w 63"/>
                  <a:gd name="T1" fmla="*/ 10 h 94"/>
                  <a:gd name="T2" fmla="*/ 58 w 63"/>
                  <a:gd name="T3" fmla="*/ 10 h 94"/>
                  <a:gd name="T4" fmla="*/ 20 w 63"/>
                  <a:gd name="T5" fmla="*/ 10 h 94"/>
                  <a:gd name="T6" fmla="*/ 15 w 63"/>
                  <a:gd name="T7" fmla="*/ 37 h 94"/>
                  <a:gd name="T8" fmla="*/ 15 w 63"/>
                  <a:gd name="T9" fmla="*/ 37 h 94"/>
                  <a:gd name="T10" fmla="*/ 33 w 63"/>
                  <a:gd name="T11" fmla="*/ 30 h 94"/>
                  <a:gd name="T12" fmla="*/ 63 w 63"/>
                  <a:gd name="T13" fmla="*/ 63 h 94"/>
                  <a:gd name="T14" fmla="*/ 30 w 63"/>
                  <a:gd name="T15" fmla="*/ 94 h 94"/>
                  <a:gd name="T16" fmla="*/ 0 w 63"/>
                  <a:gd name="T17" fmla="*/ 67 h 94"/>
                  <a:gd name="T18" fmla="*/ 12 w 63"/>
                  <a:gd name="T19" fmla="*/ 67 h 94"/>
                  <a:gd name="T20" fmla="*/ 31 w 63"/>
                  <a:gd name="T21" fmla="*/ 84 h 94"/>
                  <a:gd name="T22" fmla="*/ 51 w 63"/>
                  <a:gd name="T23" fmla="*/ 62 h 94"/>
                  <a:gd name="T24" fmla="*/ 30 w 63"/>
                  <a:gd name="T25" fmla="*/ 40 h 94"/>
                  <a:gd name="T26" fmla="*/ 13 w 63"/>
                  <a:gd name="T27" fmla="*/ 49 h 94"/>
                  <a:gd name="T28" fmla="*/ 3 w 63"/>
                  <a:gd name="T29" fmla="*/ 49 h 94"/>
                  <a:gd name="T30" fmla="*/ 12 w 63"/>
                  <a:gd name="T31" fmla="*/ 0 h 94"/>
                  <a:gd name="T32" fmla="*/ 58 w 63"/>
                  <a:gd name="T33" fmla="*/ 0 h 94"/>
                  <a:gd name="T34" fmla="*/ 58 w 63"/>
                  <a:gd name="T35" fmla="*/ 1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94">
                    <a:moveTo>
                      <a:pt x="58" y="10"/>
                    </a:moveTo>
                    <a:lnTo>
                      <a:pt x="58" y="10"/>
                    </a:lnTo>
                    <a:lnTo>
                      <a:pt x="20" y="10"/>
                    </a:lnTo>
                    <a:lnTo>
                      <a:pt x="15" y="37"/>
                    </a:lnTo>
                    <a:lnTo>
                      <a:pt x="15" y="37"/>
                    </a:lnTo>
                    <a:cubicBezTo>
                      <a:pt x="19" y="33"/>
                      <a:pt x="26" y="30"/>
                      <a:pt x="33" y="30"/>
                    </a:cubicBezTo>
                    <a:cubicBezTo>
                      <a:pt x="50" y="30"/>
                      <a:pt x="63" y="41"/>
                      <a:pt x="63" y="63"/>
                    </a:cubicBezTo>
                    <a:cubicBezTo>
                      <a:pt x="63" y="79"/>
                      <a:pt x="52" y="94"/>
                      <a:pt x="30" y="94"/>
                    </a:cubicBezTo>
                    <a:cubicBezTo>
                      <a:pt x="14" y="94"/>
                      <a:pt x="1" y="84"/>
                      <a:pt x="0" y="67"/>
                    </a:cubicBezTo>
                    <a:lnTo>
                      <a:pt x="12" y="67"/>
                    </a:lnTo>
                    <a:cubicBezTo>
                      <a:pt x="12" y="77"/>
                      <a:pt x="20" y="84"/>
                      <a:pt x="31" y="84"/>
                    </a:cubicBezTo>
                    <a:cubicBezTo>
                      <a:pt x="42" y="84"/>
                      <a:pt x="51" y="77"/>
                      <a:pt x="51" y="62"/>
                    </a:cubicBezTo>
                    <a:cubicBezTo>
                      <a:pt x="51" y="49"/>
                      <a:pt x="43" y="40"/>
                      <a:pt x="30" y="40"/>
                    </a:cubicBezTo>
                    <a:cubicBezTo>
                      <a:pt x="23" y="40"/>
                      <a:pt x="17" y="44"/>
                      <a:pt x="13" y="49"/>
                    </a:cubicBezTo>
                    <a:lnTo>
                      <a:pt x="3" y="49"/>
                    </a:lnTo>
                    <a:lnTo>
                      <a:pt x="12" y="0"/>
                    </a:lnTo>
                    <a:lnTo>
                      <a:pt x="58" y="0"/>
                    </a:lnTo>
                    <a:lnTo>
                      <a:pt x="58"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 name="Freeform 132"/>
              <p:cNvSpPr>
                <a:spLocks noEditPoints="1"/>
              </p:cNvSpPr>
              <p:nvPr/>
            </p:nvSpPr>
            <p:spPr bwMode="auto">
              <a:xfrm>
                <a:off x="5667" y="507"/>
                <a:ext cx="28" cy="42"/>
              </a:xfrm>
              <a:custGeom>
                <a:avLst/>
                <a:gdLst>
                  <a:gd name="T0" fmla="*/ 32 w 63"/>
                  <a:gd name="T1" fmla="*/ 86 h 96"/>
                  <a:gd name="T2" fmla="*/ 32 w 63"/>
                  <a:gd name="T3" fmla="*/ 86 h 96"/>
                  <a:gd name="T4" fmla="*/ 51 w 63"/>
                  <a:gd name="T5" fmla="*/ 48 h 96"/>
                  <a:gd name="T6" fmla="*/ 32 w 63"/>
                  <a:gd name="T7" fmla="*/ 10 h 96"/>
                  <a:gd name="T8" fmla="*/ 12 w 63"/>
                  <a:gd name="T9" fmla="*/ 48 h 96"/>
                  <a:gd name="T10" fmla="*/ 32 w 63"/>
                  <a:gd name="T11" fmla="*/ 86 h 96"/>
                  <a:gd name="T12" fmla="*/ 32 w 63"/>
                  <a:gd name="T13" fmla="*/ 0 h 96"/>
                  <a:gd name="T14" fmla="*/ 32 w 63"/>
                  <a:gd name="T15" fmla="*/ 0 h 96"/>
                  <a:gd name="T16" fmla="*/ 63 w 63"/>
                  <a:gd name="T17" fmla="*/ 48 h 96"/>
                  <a:gd name="T18" fmla="*/ 32 w 63"/>
                  <a:gd name="T19" fmla="*/ 96 h 96"/>
                  <a:gd name="T20" fmla="*/ 0 w 63"/>
                  <a:gd name="T21" fmla="*/ 48 h 96"/>
                  <a:gd name="T22" fmla="*/ 32 w 63"/>
                  <a:gd name="T2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96">
                    <a:moveTo>
                      <a:pt x="32" y="86"/>
                    </a:moveTo>
                    <a:lnTo>
                      <a:pt x="32" y="86"/>
                    </a:lnTo>
                    <a:cubicBezTo>
                      <a:pt x="51" y="86"/>
                      <a:pt x="51" y="62"/>
                      <a:pt x="51" y="48"/>
                    </a:cubicBezTo>
                    <a:cubicBezTo>
                      <a:pt x="51" y="34"/>
                      <a:pt x="51" y="10"/>
                      <a:pt x="32" y="10"/>
                    </a:cubicBezTo>
                    <a:cubicBezTo>
                      <a:pt x="12" y="10"/>
                      <a:pt x="12" y="34"/>
                      <a:pt x="12" y="48"/>
                    </a:cubicBezTo>
                    <a:cubicBezTo>
                      <a:pt x="12" y="62"/>
                      <a:pt x="12" y="86"/>
                      <a:pt x="32" y="86"/>
                    </a:cubicBezTo>
                    <a:close/>
                    <a:moveTo>
                      <a:pt x="32" y="0"/>
                    </a:moveTo>
                    <a:lnTo>
                      <a:pt x="32" y="0"/>
                    </a:lnTo>
                    <a:cubicBezTo>
                      <a:pt x="61" y="0"/>
                      <a:pt x="63" y="27"/>
                      <a:pt x="63" y="48"/>
                    </a:cubicBezTo>
                    <a:cubicBezTo>
                      <a:pt x="63" y="69"/>
                      <a:pt x="61" y="96"/>
                      <a:pt x="32" y="96"/>
                    </a:cubicBezTo>
                    <a:cubicBezTo>
                      <a:pt x="2" y="96"/>
                      <a:pt x="0" y="69"/>
                      <a:pt x="0" y="48"/>
                    </a:cubicBezTo>
                    <a:cubicBezTo>
                      <a:pt x="0" y="27"/>
                      <a:pt x="2" y="0"/>
                      <a:pt x="3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 name="Freeform 133"/>
              <p:cNvSpPr>
                <a:spLocks/>
              </p:cNvSpPr>
              <p:nvPr/>
            </p:nvSpPr>
            <p:spPr bwMode="auto">
              <a:xfrm>
                <a:off x="5700" y="506"/>
                <a:ext cx="39" cy="44"/>
              </a:xfrm>
              <a:custGeom>
                <a:avLst/>
                <a:gdLst>
                  <a:gd name="T0" fmla="*/ 75 w 87"/>
                  <a:gd name="T1" fmla="*/ 86 h 100"/>
                  <a:gd name="T2" fmla="*/ 75 w 87"/>
                  <a:gd name="T3" fmla="*/ 86 h 100"/>
                  <a:gd name="T4" fmla="*/ 45 w 87"/>
                  <a:gd name="T5" fmla="*/ 100 h 100"/>
                  <a:gd name="T6" fmla="*/ 0 w 87"/>
                  <a:gd name="T7" fmla="*/ 52 h 100"/>
                  <a:gd name="T8" fmla="*/ 45 w 87"/>
                  <a:gd name="T9" fmla="*/ 0 h 100"/>
                  <a:gd name="T10" fmla="*/ 86 w 87"/>
                  <a:gd name="T11" fmla="*/ 32 h 100"/>
                  <a:gd name="T12" fmla="*/ 73 w 87"/>
                  <a:gd name="T13" fmla="*/ 32 h 100"/>
                  <a:gd name="T14" fmla="*/ 45 w 87"/>
                  <a:gd name="T15" fmla="*/ 11 h 100"/>
                  <a:gd name="T16" fmla="*/ 12 w 87"/>
                  <a:gd name="T17" fmla="*/ 51 h 100"/>
                  <a:gd name="T18" fmla="*/ 45 w 87"/>
                  <a:gd name="T19" fmla="*/ 89 h 100"/>
                  <a:gd name="T20" fmla="*/ 75 w 87"/>
                  <a:gd name="T21" fmla="*/ 58 h 100"/>
                  <a:gd name="T22" fmla="*/ 45 w 87"/>
                  <a:gd name="T23" fmla="*/ 58 h 100"/>
                  <a:gd name="T24" fmla="*/ 45 w 87"/>
                  <a:gd name="T25" fmla="*/ 48 h 100"/>
                  <a:gd name="T26" fmla="*/ 87 w 87"/>
                  <a:gd name="T27" fmla="*/ 48 h 100"/>
                  <a:gd name="T28" fmla="*/ 87 w 87"/>
                  <a:gd name="T29" fmla="*/ 98 h 100"/>
                  <a:gd name="T30" fmla="*/ 79 w 87"/>
                  <a:gd name="T31" fmla="*/ 98 h 100"/>
                  <a:gd name="T32" fmla="*/ 75 w 87"/>
                  <a:gd name="T33"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100">
                    <a:moveTo>
                      <a:pt x="75" y="86"/>
                    </a:moveTo>
                    <a:lnTo>
                      <a:pt x="75" y="86"/>
                    </a:lnTo>
                    <a:cubicBezTo>
                      <a:pt x="68" y="96"/>
                      <a:pt x="56" y="100"/>
                      <a:pt x="45" y="100"/>
                    </a:cubicBezTo>
                    <a:cubicBezTo>
                      <a:pt x="17" y="100"/>
                      <a:pt x="0" y="77"/>
                      <a:pt x="0" y="52"/>
                    </a:cubicBezTo>
                    <a:cubicBezTo>
                      <a:pt x="0" y="24"/>
                      <a:pt x="15" y="0"/>
                      <a:pt x="45" y="0"/>
                    </a:cubicBezTo>
                    <a:cubicBezTo>
                      <a:pt x="66" y="0"/>
                      <a:pt x="82" y="10"/>
                      <a:pt x="86" y="32"/>
                    </a:cubicBezTo>
                    <a:lnTo>
                      <a:pt x="73" y="32"/>
                    </a:lnTo>
                    <a:cubicBezTo>
                      <a:pt x="71" y="17"/>
                      <a:pt x="59" y="11"/>
                      <a:pt x="45" y="11"/>
                    </a:cubicBezTo>
                    <a:cubicBezTo>
                      <a:pt x="22" y="11"/>
                      <a:pt x="12" y="31"/>
                      <a:pt x="12" y="51"/>
                    </a:cubicBezTo>
                    <a:cubicBezTo>
                      <a:pt x="12" y="71"/>
                      <a:pt x="24" y="89"/>
                      <a:pt x="45" y="89"/>
                    </a:cubicBezTo>
                    <a:cubicBezTo>
                      <a:pt x="64" y="89"/>
                      <a:pt x="76" y="76"/>
                      <a:pt x="75" y="58"/>
                    </a:cubicBezTo>
                    <a:lnTo>
                      <a:pt x="45" y="58"/>
                    </a:lnTo>
                    <a:lnTo>
                      <a:pt x="45" y="48"/>
                    </a:lnTo>
                    <a:lnTo>
                      <a:pt x="87" y="48"/>
                    </a:lnTo>
                    <a:lnTo>
                      <a:pt x="87" y="98"/>
                    </a:lnTo>
                    <a:lnTo>
                      <a:pt x="79" y="98"/>
                    </a:lnTo>
                    <a:lnTo>
                      <a:pt x="75" y="8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 name="Freeform 134"/>
              <p:cNvSpPr>
                <a:spLocks/>
              </p:cNvSpPr>
              <p:nvPr/>
            </p:nvSpPr>
            <p:spPr bwMode="auto">
              <a:xfrm>
                <a:off x="5145" y="747"/>
                <a:ext cx="324" cy="26"/>
              </a:xfrm>
              <a:custGeom>
                <a:avLst/>
                <a:gdLst>
                  <a:gd name="T0" fmla="*/ 707 w 736"/>
                  <a:gd name="T1" fmla="*/ 0 h 59"/>
                  <a:gd name="T2" fmla="*/ 707 w 736"/>
                  <a:gd name="T3" fmla="*/ 0 h 59"/>
                  <a:gd name="T4" fmla="*/ 679 w 736"/>
                  <a:gd name="T5" fmla="*/ 20 h 59"/>
                  <a:gd name="T6" fmla="*/ 57 w 736"/>
                  <a:gd name="T7" fmla="*/ 20 h 59"/>
                  <a:gd name="T8" fmla="*/ 30 w 736"/>
                  <a:gd name="T9" fmla="*/ 0 h 59"/>
                  <a:gd name="T10" fmla="*/ 0 w 736"/>
                  <a:gd name="T11" fmla="*/ 30 h 59"/>
                  <a:gd name="T12" fmla="*/ 30 w 736"/>
                  <a:gd name="T13" fmla="*/ 59 h 59"/>
                  <a:gd name="T14" fmla="*/ 57 w 736"/>
                  <a:gd name="T15" fmla="*/ 40 h 59"/>
                  <a:gd name="T16" fmla="*/ 679 w 736"/>
                  <a:gd name="T17" fmla="*/ 40 h 59"/>
                  <a:gd name="T18" fmla="*/ 707 w 736"/>
                  <a:gd name="T19" fmla="*/ 59 h 59"/>
                  <a:gd name="T20" fmla="*/ 736 w 736"/>
                  <a:gd name="T21" fmla="*/ 30 h 59"/>
                  <a:gd name="T22" fmla="*/ 707 w 736"/>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6" h="59">
                    <a:moveTo>
                      <a:pt x="707" y="0"/>
                    </a:moveTo>
                    <a:lnTo>
                      <a:pt x="707" y="0"/>
                    </a:lnTo>
                    <a:cubicBezTo>
                      <a:pt x="694" y="0"/>
                      <a:pt x="683" y="8"/>
                      <a:pt x="679" y="20"/>
                    </a:cubicBezTo>
                    <a:lnTo>
                      <a:pt x="57" y="20"/>
                    </a:lnTo>
                    <a:cubicBezTo>
                      <a:pt x="53" y="8"/>
                      <a:pt x="42" y="0"/>
                      <a:pt x="30" y="0"/>
                    </a:cubicBezTo>
                    <a:cubicBezTo>
                      <a:pt x="13" y="0"/>
                      <a:pt x="0" y="13"/>
                      <a:pt x="0" y="30"/>
                    </a:cubicBezTo>
                    <a:cubicBezTo>
                      <a:pt x="0" y="46"/>
                      <a:pt x="13" y="59"/>
                      <a:pt x="30" y="59"/>
                    </a:cubicBezTo>
                    <a:cubicBezTo>
                      <a:pt x="42" y="59"/>
                      <a:pt x="53" y="51"/>
                      <a:pt x="57" y="40"/>
                    </a:cubicBezTo>
                    <a:lnTo>
                      <a:pt x="679" y="40"/>
                    </a:lnTo>
                    <a:cubicBezTo>
                      <a:pt x="683" y="51"/>
                      <a:pt x="694" y="59"/>
                      <a:pt x="707" y="59"/>
                    </a:cubicBezTo>
                    <a:cubicBezTo>
                      <a:pt x="723" y="59"/>
                      <a:pt x="736" y="46"/>
                      <a:pt x="736" y="30"/>
                    </a:cubicBezTo>
                    <a:cubicBezTo>
                      <a:pt x="736" y="13"/>
                      <a:pt x="723" y="0"/>
                      <a:pt x="707" y="0"/>
                    </a:cubicBez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 name="Freeform 135"/>
              <p:cNvSpPr>
                <a:spLocks noEditPoints="1"/>
              </p:cNvSpPr>
              <p:nvPr/>
            </p:nvSpPr>
            <p:spPr bwMode="auto">
              <a:xfrm>
                <a:off x="4387" y="2512"/>
                <a:ext cx="473" cy="335"/>
              </a:xfrm>
              <a:custGeom>
                <a:avLst/>
                <a:gdLst>
                  <a:gd name="T0" fmla="*/ 952 w 1076"/>
                  <a:gd name="T1" fmla="*/ 649 h 764"/>
                  <a:gd name="T2" fmla="*/ 952 w 1076"/>
                  <a:gd name="T3" fmla="*/ 649 h 764"/>
                  <a:gd name="T4" fmla="*/ 121 w 1076"/>
                  <a:gd name="T5" fmla="*/ 649 h 764"/>
                  <a:gd name="T6" fmla="*/ 116 w 1076"/>
                  <a:gd name="T7" fmla="*/ 637 h 764"/>
                  <a:gd name="T8" fmla="*/ 131 w 1076"/>
                  <a:gd name="T9" fmla="*/ 616 h 764"/>
                  <a:gd name="T10" fmla="*/ 153 w 1076"/>
                  <a:gd name="T11" fmla="*/ 605 h 764"/>
                  <a:gd name="T12" fmla="*/ 911 w 1076"/>
                  <a:gd name="T13" fmla="*/ 605 h 764"/>
                  <a:gd name="T14" fmla="*/ 934 w 1076"/>
                  <a:gd name="T15" fmla="*/ 615 h 764"/>
                  <a:gd name="T16" fmla="*/ 957 w 1076"/>
                  <a:gd name="T17" fmla="*/ 638 h 764"/>
                  <a:gd name="T18" fmla="*/ 952 w 1076"/>
                  <a:gd name="T19" fmla="*/ 649 h 764"/>
                  <a:gd name="T20" fmla="*/ 584 w 1076"/>
                  <a:gd name="T21" fmla="*/ 689 h 764"/>
                  <a:gd name="T22" fmla="*/ 584 w 1076"/>
                  <a:gd name="T23" fmla="*/ 689 h 764"/>
                  <a:gd name="T24" fmla="*/ 479 w 1076"/>
                  <a:gd name="T25" fmla="*/ 689 h 764"/>
                  <a:gd name="T26" fmla="*/ 467 w 1076"/>
                  <a:gd name="T27" fmla="*/ 675 h 764"/>
                  <a:gd name="T28" fmla="*/ 484 w 1076"/>
                  <a:gd name="T29" fmla="*/ 662 h 764"/>
                  <a:gd name="T30" fmla="*/ 577 w 1076"/>
                  <a:gd name="T31" fmla="*/ 662 h 764"/>
                  <a:gd name="T32" fmla="*/ 594 w 1076"/>
                  <a:gd name="T33" fmla="*/ 675 h 764"/>
                  <a:gd name="T34" fmla="*/ 584 w 1076"/>
                  <a:gd name="T35" fmla="*/ 689 h 764"/>
                  <a:gd name="T36" fmla="*/ 134 w 1076"/>
                  <a:gd name="T37" fmla="*/ 84 h 764"/>
                  <a:gd name="T38" fmla="*/ 134 w 1076"/>
                  <a:gd name="T39" fmla="*/ 84 h 764"/>
                  <a:gd name="T40" fmla="*/ 145 w 1076"/>
                  <a:gd name="T41" fmla="*/ 76 h 764"/>
                  <a:gd name="T42" fmla="*/ 914 w 1076"/>
                  <a:gd name="T43" fmla="*/ 76 h 764"/>
                  <a:gd name="T44" fmla="*/ 925 w 1076"/>
                  <a:gd name="T45" fmla="*/ 84 h 764"/>
                  <a:gd name="T46" fmla="*/ 925 w 1076"/>
                  <a:gd name="T47" fmla="*/ 504 h 764"/>
                  <a:gd name="T48" fmla="*/ 914 w 1076"/>
                  <a:gd name="T49" fmla="*/ 512 h 764"/>
                  <a:gd name="T50" fmla="*/ 145 w 1076"/>
                  <a:gd name="T51" fmla="*/ 512 h 764"/>
                  <a:gd name="T52" fmla="*/ 134 w 1076"/>
                  <a:gd name="T53" fmla="*/ 504 h 764"/>
                  <a:gd name="T54" fmla="*/ 134 w 1076"/>
                  <a:gd name="T55" fmla="*/ 84 h 764"/>
                  <a:gd name="T56" fmla="*/ 538 w 1076"/>
                  <a:gd name="T57" fmla="*/ 23 h 764"/>
                  <a:gd name="T58" fmla="*/ 538 w 1076"/>
                  <a:gd name="T59" fmla="*/ 23 h 764"/>
                  <a:gd name="T60" fmla="*/ 552 w 1076"/>
                  <a:gd name="T61" fmla="*/ 37 h 764"/>
                  <a:gd name="T62" fmla="*/ 538 w 1076"/>
                  <a:gd name="T63" fmla="*/ 51 h 764"/>
                  <a:gd name="T64" fmla="*/ 524 w 1076"/>
                  <a:gd name="T65" fmla="*/ 37 h 764"/>
                  <a:gd name="T66" fmla="*/ 538 w 1076"/>
                  <a:gd name="T67" fmla="*/ 23 h 764"/>
                  <a:gd name="T68" fmla="*/ 1067 w 1076"/>
                  <a:gd name="T69" fmla="*/ 690 h 764"/>
                  <a:gd name="T70" fmla="*/ 1067 w 1076"/>
                  <a:gd name="T71" fmla="*/ 690 h 764"/>
                  <a:gd name="T72" fmla="*/ 1066 w 1076"/>
                  <a:gd name="T73" fmla="*/ 682 h 764"/>
                  <a:gd name="T74" fmla="*/ 979 w 1076"/>
                  <a:gd name="T75" fmla="*/ 604 h 764"/>
                  <a:gd name="T76" fmla="*/ 965 w 1076"/>
                  <a:gd name="T77" fmla="*/ 596 h 764"/>
                  <a:gd name="T78" fmla="*/ 973 w 1076"/>
                  <a:gd name="T79" fmla="*/ 584 h 764"/>
                  <a:gd name="T80" fmla="*/ 973 w 1076"/>
                  <a:gd name="T81" fmla="*/ 11 h 764"/>
                  <a:gd name="T82" fmla="*/ 962 w 1076"/>
                  <a:gd name="T83" fmla="*/ 0 h 764"/>
                  <a:gd name="T84" fmla="*/ 101 w 1076"/>
                  <a:gd name="T85" fmla="*/ 0 h 764"/>
                  <a:gd name="T86" fmla="*/ 90 w 1076"/>
                  <a:gd name="T87" fmla="*/ 11 h 764"/>
                  <a:gd name="T88" fmla="*/ 90 w 1076"/>
                  <a:gd name="T89" fmla="*/ 584 h 764"/>
                  <a:gd name="T90" fmla="*/ 97 w 1076"/>
                  <a:gd name="T91" fmla="*/ 596 h 764"/>
                  <a:gd name="T92" fmla="*/ 80 w 1076"/>
                  <a:gd name="T93" fmla="*/ 605 h 764"/>
                  <a:gd name="T94" fmla="*/ 9 w 1076"/>
                  <a:gd name="T95" fmla="*/ 681 h 764"/>
                  <a:gd name="T96" fmla="*/ 8 w 1076"/>
                  <a:gd name="T97" fmla="*/ 689 h 764"/>
                  <a:gd name="T98" fmla="*/ 0 w 1076"/>
                  <a:gd name="T99" fmla="*/ 700 h 764"/>
                  <a:gd name="T100" fmla="*/ 21 w 1076"/>
                  <a:gd name="T101" fmla="*/ 744 h 764"/>
                  <a:gd name="T102" fmla="*/ 51 w 1076"/>
                  <a:gd name="T103" fmla="*/ 760 h 764"/>
                  <a:gd name="T104" fmla="*/ 81 w 1076"/>
                  <a:gd name="T105" fmla="*/ 764 h 764"/>
                  <a:gd name="T106" fmla="*/ 520 w 1076"/>
                  <a:gd name="T107" fmla="*/ 764 h 764"/>
                  <a:gd name="T108" fmla="*/ 556 w 1076"/>
                  <a:gd name="T109" fmla="*/ 764 h 764"/>
                  <a:gd name="T110" fmla="*/ 995 w 1076"/>
                  <a:gd name="T111" fmla="*/ 764 h 764"/>
                  <a:gd name="T112" fmla="*/ 1025 w 1076"/>
                  <a:gd name="T113" fmla="*/ 760 h 764"/>
                  <a:gd name="T114" fmla="*/ 1054 w 1076"/>
                  <a:gd name="T115" fmla="*/ 744 h 764"/>
                  <a:gd name="T116" fmla="*/ 1076 w 1076"/>
                  <a:gd name="T117" fmla="*/ 700 h 764"/>
                  <a:gd name="T118" fmla="*/ 1067 w 1076"/>
                  <a:gd name="T119" fmla="*/ 69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76" h="764">
                    <a:moveTo>
                      <a:pt x="952" y="649"/>
                    </a:moveTo>
                    <a:lnTo>
                      <a:pt x="952" y="649"/>
                    </a:lnTo>
                    <a:lnTo>
                      <a:pt x="121" y="649"/>
                    </a:lnTo>
                    <a:cubicBezTo>
                      <a:pt x="114" y="649"/>
                      <a:pt x="111" y="643"/>
                      <a:pt x="116" y="637"/>
                    </a:cubicBezTo>
                    <a:lnTo>
                      <a:pt x="131" y="616"/>
                    </a:lnTo>
                    <a:cubicBezTo>
                      <a:pt x="135" y="610"/>
                      <a:pt x="145" y="605"/>
                      <a:pt x="153" y="605"/>
                    </a:cubicBezTo>
                    <a:lnTo>
                      <a:pt x="911" y="605"/>
                    </a:lnTo>
                    <a:cubicBezTo>
                      <a:pt x="918" y="605"/>
                      <a:pt x="929" y="609"/>
                      <a:pt x="934" y="615"/>
                    </a:cubicBezTo>
                    <a:lnTo>
                      <a:pt x="957" y="638"/>
                    </a:lnTo>
                    <a:cubicBezTo>
                      <a:pt x="962" y="644"/>
                      <a:pt x="960" y="649"/>
                      <a:pt x="952" y="649"/>
                    </a:cubicBezTo>
                    <a:close/>
                    <a:moveTo>
                      <a:pt x="584" y="689"/>
                    </a:moveTo>
                    <a:lnTo>
                      <a:pt x="584" y="689"/>
                    </a:lnTo>
                    <a:lnTo>
                      <a:pt x="479" y="689"/>
                    </a:lnTo>
                    <a:cubicBezTo>
                      <a:pt x="471" y="689"/>
                      <a:pt x="466" y="683"/>
                      <a:pt x="467" y="675"/>
                    </a:cubicBezTo>
                    <a:cubicBezTo>
                      <a:pt x="469" y="668"/>
                      <a:pt x="476" y="662"/>
                      <a:pt x="484" y="662"/>
                    </a:cubicBezTo>
                    <a:lnTo>
                      <a:pt x="577" y="662"/>
                    </a:lnTo>
                    <a:cubicBezTo>
                      <a:pt x="585" y="662"/>
                      <a:pt x="593" y="668"/>
                      <a:pt x="594" y="675"/>
                    </a:cubicBezTo>
                    <a:cubicBezTo>
                      <a:pt x="596" y="683"/>
                      <a:pt x="591" y="689"/>
                      <a:pt x="584" y="689"/>
                    </a:cubicBezTo>
                    <a:close/>
                    <a:moveTo>
                      <a:pt x="134" y="84"/>
                    </a:moveTo>
                    <a:lnTo>
                      <a:pt x="134" y="84"/>
                    </a:lnTo>
                    <a:cubicBezTo>
                      <a:pt x="134" y="79"/>
                      <a:pt x="139" y="76"/>
                      <a:pt x="145" y="76"/>
                    </a:cubicBezTo>
                    <a:lnTo>
                      <a:pt x="914" y="76"/>
                    </a:lnTo>
                    <a:cubicBezTo>
                      <a:pt x="920" y="76"/>
                      <a:pt x="925" y="79"/>
                      <a:pt x="925" y="84"/>
                    </a:cubicBezTo>
                    <a:lnTo>
                      <a:pt x="925" y="504"/>
                    </a:lnTo>
                    <a:cubicBezTo>
                      <a:pt x="925" y="508"/>
                      <a:pt x="920" y="512"/>
                      <a:pt x="914" y="512"/>
                    </a:cubicBezTo>
                    <a:lnTo>
                      <a:pt x="145" y="512"/>
                    </a:lnTo>
                    <a:cubicBezTo>
                      <a:pt x="139" y="512"/>
                      <a:pt x="134" y="508"/>
                      <a:pt x="134" y="504"/>
                    </a:cubicBezTo>
                    <a:lnTo>
                      <a:pt x="134" y="84"/>
                    </a:lnTo>
                    <a:close/>
                    <a:moveTo>
                      <a:pt x="538" y="23"/>
                    </a:moveTo>
                    <a:lnTo>
                      <a:pt x="538" y="23"/>
                    </a:lnTo>
                    <a:cubicBezTo>
                      <a:pt x="546" y="23"/>
                      <a:pt x="552" y="29"/>
                      <a:pt x="552" y="37"/>
                    </a:cubicBezTo>
                    <a:cubicBezTo>
                      <a:pt x="552" y="44"/>
                      <a:pt x="546" y="51"/>
                      <a:pt x="538" y="51"/>
                    </a:cubicBezTo>
                    <a:cubicBezTo>
                      <a:pt x="530" y="51"/>
                      <a:pt x="524" y="44"/>
                      <a:pt x="524" y="37"/>
                    </a:cubicBezTo>
                    <a:cubicBezTo>
                      <a:pt x="524" y="29"/>
                      <a:pt x="530" y="23"/>
                      <a:pt x="538" y="23"/>
                    </a:cubicBezTo>
                    <a:close/>
                    <a:moveTo>
                      <a:pt x="1067" y="690"/>
                    </a:moveTo>
                    <a:lnTo>
                      <a:pt x="1067" y="690"/>
                    </a:lnTo>
                    <a:cubicBezTo>
                      <a:pt x="1070" y="688"/>
                      <a:pt x="1069" y="685"/>
                      <a:pt x="1066" y="682"/>
                    </a:cubicBezTo>
                    <a:lnTo>
                      <a:pt x="979" y="604"/>
                    </a:lnTo>
                    <a:cubicBezTo>
                      <a:pt x="976" y="601"/>
                      <a:pt x="970" y="598"/>
                      <a:pt x="965" y="596"/>
                    </a:cubicBezTo>
                    <a:cubicBezTo>
                      <a:pt x="969" y="593"/>
                      <a:pt x="973" y="588"/>
                      <a:pt x="973" y="584"/>
                    </a:cubicBezTo>
                    <a:lnTo>
                      <a:pt x="973" y="11"/>
                    </a:lnTo>
                    <a:cubicBezTo>
                      <a:pt x="973" y="5"/>
                      <a:pt x="968" y="0"/>
                      <a:pt x="962" y="0"/>
                    </a:cubicBezTo>
                    <a:lnTo>
                      <a:pt x="101" y="0"/>
                    </a:lnTo>
                    <a:cubicBezTo>
                      <a:pt x="95" y="0"/>
                      <a:pt x="90" y="5"/>
                      <a:pt x="90" y="11"/>
                    </a:cubicBezTo>
                    <a:lnTo>
                      <a:pt x="90" y="584"/>
                    </a:lnTo>
                    <a:cubicBezTo>
                      <a:pt x="90" y="588"/>
                      <a:pt x="93" y="592"/>
                      <a:pt x="97" y="596"/>
                    </a:cubicBezTo>
                    <a:cubicBezTo>
                      <a:pt x="91" y="597"/>
                      <a:pt x="84" y="601"/>
                      <a:pt x="80" y="605"/>
                    </a:cubicBezTo>
                    <a:lnTo>
                      <a:pt x="9" y="681"/>
                    </a:lnTo>
                    <a:cubicBezTo>
                      <a:pt x="6" y="685"/>
                      <a:pt x="6" y="688"/>
                      <a:pt x="8" y="689"/>
                    </a:cubicBezTo>
                    <a:cubicBezTo>
                      <a:pt x="2" y="691"/>
                      <a:pt x="0" y="700"/>
                      <a:pt x="0" y="700"/>
                    </a:cubicBezTo>
                    <a:cubicBezTo>
                      <a:pt x="0" y="700"/>
                      <a:pt x="4" y="731"/>
                      <a:pt x="21" y="744"/>
                    </a:cubicBezTo>
                    <a:cubicBezTo>
                      <a:pt x="38" y="757"/>
                      <a:pt x="50" y="756"/>
                      <a:pt x="51" y="760"/>
                    </a:cubicBezTo>
                    <a:cubicBezTo>
                      <a:pt x="52" y="764"/>
                      <a:pt x="71" y="764"/>
                      <a:pt x="81" y="764"/>
                    </a:cubicBezTo>
                    <a:lnTo>
                      <a:pt x="520" y="764"/>
                    </a:lnTo>
                    <a:lnTo>
                      <a:pt x="556" y="764"/>
                    </a:lnTo>
                    <a:lnTo>
                      <a:pt x="995" y="764"/>
                    </a:lnTo>
                    <a:cubicBezTo>
                      <a:pt x="1004" y="764"/>
                      <a:pt x="1024" y="764"/>
                      <a:pt x="1025" y="760"/>
                    </a:cubicBezTo>
                    <a:cubicBezTo>
                      <a:pt x="1026" y="756"/>
                      <a:pt x="1038" y="757"/>
                      <a:pt x="1054" y="744"/>
                    </a:cubicBezTo>
                    <a:cubicBezTo>
                      <a:pt x="1071" y="731"/>
                      <a:pt x="1076" y="700"/>
                      <a:pt x="1076" y="700"/>
                    </a:cubicBezTo>
                    <a:cubicBezTo>
                      <a:pt x="1076" y="700"/>
                      <a:pt x="1073" y="692"/>
                      <a:pt x="1067" y="690"/>
                    </a:cubicBez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3" name="Group 4"/>
            <p:cNvGrpSpPr>
              <a:grpSpLocks noChangeAspect="1"/>
            </p:cNvGrpSpPr>
            <p:nvPr/>
          </p:nvGrpSpPr>
          <p:grpSpPr bwMode="auto">
            <a:xfrm>
              <a:off x="976313" y="5270500"/>
              <a:ext cx="1250950" cy="1936750"/>
              <a:chOff x="615" y="3320"/>
              <a:chExt cx="788" cy="1220"/>
            </a:xfrm>
          </p:grpSpPr>
          <p:sp>
            <p:nvSpPr>
              <p:cNvPr id="140" name="Freeform 5"/>
              <p:cNvSpPr>
                <a:spLocks noEditPoints="1"/>
              </p:cNvSpPr>
              <p:nvPr/>
            </p:nvSpPr>
            <p:spPr bwMode="auto">
              <a:xfrm>
                <a:off x="835" y="3479"/>
                <a:ext cx="568" cy="535"/>
              </a:xfrm>
              <a:custGeom>
                <a:avLst/>
                <a:gdLst>
                  <a:gd name="T0" fmla="*/ 0 w 1282"/>
                  <a:gd name="T1" fmla="*/ 155 h 1213"/>
                  <a:gd name="T2" fmla="*/ 0 w 1282"/>
                  <a:gd name="T3" fmla="*/ 155 h 1213"/>
                  <a:gd name="T4" fmla="*/ 0 w 1282"/>
                  <a:gd name="T5" fmla="*/ 1194 h 1213"/>
                  <a:gd name="T6" fmla="*/ 1225 w 1282"/>
                  <a:gd name="T7" fmla="*/ 1194 h 1213"/>
                  <a:gd name="T8" fmla="*/ 1252 w 1282"/>
                  <a:gd name="T9" fmla="*/ 1213 h 1213"/>
                  <a:gd name="T10" fmla="*/ 1282 w 1282"/>
                  <a:gd name="T11" fmla="*/ 1184 h 1213"/>
                  <a:gd name="T12" fmla="*/ 1252 w 1282"/>
                  <a:gd name="T13" fmla="*/ 1154 h 1213"/>
                  <a:gd name="T14" fmla="*/ 1225 w 1282"/>
                  <a:gd name="T15" fmla="*/ 1174 h 1213"/>
                  <a:gd name="T16" fmla="*/ 20 w 1282"/>
                  <a:gd name="T17" fmla="*/ 1174 h 1213"/>
                  <a:gd name="T18" fmla="*/ 20 w 1282"/>
                  <a:gd name="T19" fmla="*/ 141 h 1213"/>
                  <a:gd name="T20" fmla="*/ 288 w 1282"/>
                  <a:gd name="T21" fmla="*/ 20 h 1213"/>
                  <a:gd name="T22" fmla="*/ 288 w 1282"/>
                  <a:gd name="T23" fmla="*/ 20 h 1213"/>
                  <a:gd name="T24" fmla="*/ 1242 w 1282"/>
                  <a:gd name="T25" fmla="*/ 20 h 1213"/>
                  <a:gd name="T26" fmla="*/ 1242 w 1282"/>
                  <a:gd name="T27" fmla="*/ 306 h 1213"/>
                  <a:gd name="T28" fmla="*/ 1223 w 1282"/>
                  <a:gd name="T29" fmla="*/ 334 h 1213"/>
                  <a:gd name="T30" fmla="*/ 1252 w 1282"/>
                  <a:gd name="T31" fmla="*/ 364 h 1213"/>
                  <a:gd name="T32" fmla="*/ 1282 w 1282"/>
                  <a:gd name="T33" fmla="*/ 334 h 1213"/>
                  <a:gd name="T34" fmla="*/ 1262 w 1282"/>
                  <a:gd name="T35" fmla="*/ 306 h 1213"/>
                  <a:gd name="T36" fmla="*/ 1262 w 1282"/>
                  <a:gd name="T37" fmla="*/ 61 h 1213"/>
                  <a:gd name="T38" fmla="*/ 1252 w 1282"/>
                  <a:gd name="T39" fmla="*/ 0 h 1213"/>
                  <a:gd name="T40" fmla="*/ 288 w 1282"/>
                  <a:gd name="T41" fmla="*/ 0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2" h="1213">
                    <a:moveTo>
                      <a:pt x="0" y="155"/>
                    </a:moveTo>
                    <a:lnTo>
                      <a:pt x="0" y="155"/>
                    </a:lnTo>
                    <a:lnTo>
                      <a:pt x="0" y="1194"/>
                    </a:lnTo>
                    <a:lnTo>
                      <a:pt x="1225" y="1194"/>
                    </a:lnTo>
                    <a:cubicBezTo>
                      <a:pt x="1229" y="1205"/>
                      <a:pt x="1240" y="1213"/>
                      <a:pt x="1252" y="1213"/>
                    </a:cubicBezTo>
                    <a:cubicBezTo>
                      <a:pt x="1269" y="1213"/>
                      <a:pt x="1282" y="1200"/>
                      <a:pt x="1282" y="1184"/>
                    </a:cubicBezTo>
                    <a:cubicBezTo>
                      <a:pt x="1282" y="1168"/>
                      <a:pt x="1269" y="1154"/>
                      <a:pt x="1252" y="1154"/>
                    </a:cubicBezTo>
                    <a:cubicBezTo>
                      <a:pt x="1240" y="1154"/>
                      <a:pt x="1229" y="1162"/>
                      <a:pt x="1225" y="1174"/>
                    </a:cubicBezTo>
                    <a:lnTo>
                      <a:pt x="20" y="1174"/>
                    </a:lnTo>
                    <a:lnTo>
                      <a:pt x="20" y="141"/>
                    </a:lnTo>
                    <a:moveTo>
                      <a:pt x="288" y="20"/>
                    </a:moveTo>
                    <a:lnTo>
                      <a:pt x="288" y="20"/>
                    </a:lnTo>
                    <a:lnTo>
                      <a:pt x="1242" y="20"/>
                    </a:lnTo>
                    <a:cubicBezTo>
                      <a:pt x="1242" y="64"/>
                      <a:pt x="1242" y="238"/>
                      <a:pt x="1242" y="306"/>
                    </a:cubicBezTo>
                    <a:cubicBezTo>
                      <a:pt x="1231" y="311"/>
                      <a:pt x="1223" y="321"/>
                      <a:pt x="1223" y="334"/>
                    </a:cubicBezTo>
                    <a:cubicBezTo>
                      <a:pt x="1223" y="351"/>
                      <a:pt x="1236" y="364"/>
                      <a:pt x="1252" y="364"/>
                    </a:cubicBezTo>
                    <a:cubicBezTo>
                      <a:pt x="1269" y="364"/>
                      <a:pt x="1282" y="351"/>
                      <a:pt x="1282" y="334"/>
                    </a:cubicBezTo>
                    <a:cubicBezTo>
                      <a:pt x="1282" y="321"/>
                      <a:pt x="1274" y="311"/>
                      <a:pt x="1262" y="306"/>
                    </a:cubicBezTo>
                    <a:lnTo>
                      <a:pt x="1262" y="61"/>
                    </a:lnTo>
                    <a:cubicBezTo>
                      <a:pt x="1262" y="0"/>
                      <a:pt x="1262" y="0"/>
                      <a:pt x="1252" y="0"/>
                    </a:cubicBezTo>
                    <a:lnTo>
                      <a:pt x="288" y="0"/>
                    </a:lnTo>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 name="Freeform 6"/>
              <p:cNvSpPr>
                <a:spLocks noEditPoints="1"/>
              </p:cNvSpPr>
              <p:nvPr/>
            </p:nvSpPr>
            <p:spPr bwMode="auto">
              <a:xfrm>
                <a:off x="615" y="3320"/>
                <a:ext cx="788" cy="1220"/>
              </a:xfrm>
              <a:custGeom>
                <a:avLst/>
                <a:gdLst>
                  <a:gd name="T0" fmla="*/ 274 w 1779"/>
                  <a:gd name="T1" fmla="*/ 439 h 2762"/>
                  <a:gd name="T2" fmla="*/ 274 w 1779"/>
                  <a:gd name="T3" fmla="*/ 439 h 2762"/>
                  <a:gd name="T4" fmla="*/ 266 w 1779"/>
                  <a:gd name="T5" fmla="*/ 425 h 2762"/>
                  <a:gd name="T6" fmla="*/ 257 w 1779"/>
                  <a:gd name="T7" fmla="*/ 438 h 2762"/>
                  <a:gd name="T8" fmla="*/ 150 w 1779"/>
                  <a:gd name="T9" fmla="*/ 494 h 2762"/>
                  <a:gd name="T10" fmla="*/ 19 w 1779"/>
                  <a:gd name="T11" fmla="*/ 363 h 2762"/>
                  <a:gd name="T12" fmla="*/ 150 w 1779"/>
                  <a:gd name="T13" fmla="*/ 231 h 2762"/>
                  <a:gd name="T14" fmla="*/ 156 w 1779"/>
                  <a:gd name="T15" fmla="*/ 232 h 2762"/>
                  <a:gd name="T16" fmla="*/ 170 w 1779"/>
                  <a:gd name="T17" fmla="*/ 232 h 2762"/>
                  <a:gd name="T18" fmla="*/ 166 w 1779"/>
                  <a:gd name="T19" fmla="*/ 219 h 2762"/>
                  <a:gd name="T20" fmla="*/ 160 w 1779"/>
                  <a:gd name="T21" fmla="*/ 174 h 2762"/>
                  <a:gd name="T22" fmla="*/ 315 w 1779"/>
                  <a:gd name="T23" fmla="*/ 19 h 2762"/>
                  <a:gd name="T24" fmla="*/ 464 w 1779"/>
                  <a:gd name="T25" fmla="*/ 130 h 2762"/>
                  <a:gd name="T26" fmla="*/ 469 w 1779"/>
                  <a:gd name="T27" fmla="*/ 145 h 2762"/>
                  <a:gd name="T28" fmla="*/ 480 w 1779"/>
                  <a:gd name="T29" fmla="*/ 134 h 2762"/>
                  <a:gd name="T30" fmla="*/ 539 w 1779"/>
                  <a:gd name="T31" fmla="*/ 111 h 2762"/>
                  <a:gd name="T32" fmla="*/ 625 w 1779"/>
                  <a:gd name="T33" fmla="*/ 197 h 2762"/>
                  <a:gd name="T34" fmla="*/ 622 w 1779"/>
                  <a:gd name="T35" fmla="*/ 219 h 2762"/>
                  <a:gd name="T36" fmla="*/ 620 w 1779"/>
                  <a:gd name="T37" fmla="*/ 232 h 2762"/>
                  <a:gd name="T38" fmla="*/ 635 w 1779"/>
                  <a:gd name="T39" fmla="*/ 231 h 2762"/>
                  <a:gd name="T40" fmla="*/ 766 w 1779"/>
                  <a:gd name="T41" fmla="*/ 363 h 2762"/>
                  <a:gd name="T42" fmla="*/ 635 w 1779"/>
                  <a:gd name="T43" fmla="*/ 494 h 2762"/>
                  <a:gd name="T44" fmla="*/ 545 w 1779"/>
                  <a:gd name="T45" fmla="*/ 459 h 2762"/>
                  <a:gd name="T46" fmla="*/ 538 w 1779"/>
                  <a:gd name="T47" fmla="*/ 451 h 2762"/>
                  <a:gd name="T48" fmla="*/ 531 w 1779"/>
                  <a:gd name="T49" fmla="*/ 460 h 2762"/>
                  <a:gd name="T50" fmla="*/ 409 w 1779"/>
                  <a:gd name="T51" fmla="*/ 518 h 2762"/>
                  <a:gd name="T52" fmla="*/ 274 w 1779"/>
                  <a:gd name="T53" fmla="*/ 439 h 2762"/>
                  <a:gd name="T54" fmla="*/ 517 w 1779"/>
                  <a:gd name="T55" fmla="*/ 500 h 2762"/>
                  <a:gd name="T56" fmla="*/ 517 w 1779"/>
                  <a:gd name="T57" fmla="*/ 500 h 2762"/>
                  <a:gd name="T58" fmla="*/ 540 w 1779"/>
                  <a:gd name="T59" fmla="*/ 480 h 2762"/>
                  <a:gd name="T60" fmla="*/ 635 w 1779"/>
                  <a:gd name="T61" fmla="*/ 514 h 2762"/>
                  <a:gd name="T62" fmla="*/ 785 w 1779"/>
                  <a:gd name="T63" fmla="*/ 379 h 2762"/>
                  <a:gd name="T64" fmla="*/ 785 w 1779"/>
                  <a:gd name="T65" fmla="*/ 359 h 2762"/>
                  <a:gd name="T66" fmla="*/ 785 w 1779"/>
                  <a:gd name="T67" fmla="*/ 354 h 2762"/>
                  <a:gd name="T68" fmla="*/ 644 w 1779"/>
                  <a:gd name="T69" fmla="*/ 212 h 2762"/>
                  <a:gd name="T70" fmla="*/ 645 w 1779"/>
                  <a:gd name="T71" fmla="*/ 197 h 2762"/>
                  <a:gd name="T72" fmla="*/ 539 w 1779"/>
                  <a:gd name="T73" fmla="*/ 92 h 2762"/>
                  <a:gd name="T74" fmla="*/ 478 w 1779"/>
                  <a:gd name="T75" fmla="*/ 111 h 2762"/>
                  <a:gd name="T76" fmla="*/ 315 w 1779"/>
                  <a:gd name="T77" fmla="*/ 0 h 2762"/>
                  <a:gd name="T78" fmla="*/ 140 w 1779"/>
                  <a:gd name="T79" fmla="*/ 174 h 2762"/>
                  <a:gd name="T80" fmla="*/ 144 w 1779"/>
                  <a:gd name="T81" fmla="*/ 212 h 2762"/>
                  <a:gd name="T82" fmla="*/ 0 w 1779"/>
                  <a:gd name="T83" fmla="*/ 354 h 2762"/>
                  <a:gd name="T84" fmla="*/ 0 w 1779"/>
                  <a:gd name="T85" fmla="*/ 373 h 2762"/>
                  <a:gd name="T86" fmla="*/ 150 w 1779"/>
                  <a:gd name="T87" fmla="*/ 514 h 2762"/>
                  <a:gd name="T88" fmla="*/ 257 w 1779"/>
                  <a:gd name="T89" fmla="*/ 469 h 2762"/>
                  <a:gd name="T90" fmla="*/ 257 w 1779"/>
                  <a:gd name="T91" fmla="*/ 2743 h 2762"/>
                  <a:gd name="T92" fmla="*/ 1722 w 1779"/>
                  <a:gd name="T93" fmla="*/ 2743 h 2762"/>
                  <a:gd name="T94" fmla="*/ 1749 w 1779"/>
                  <a:gd name="T95" fmla="*/ 2762 h 2762"/>
                  <a:gd name="T96" fmla="*/ 1779 w 1779"/>
                  <a:gd name="T97" fmla="*/ 2733 h 2762"/>
                  <a:gd name="T98" fmla="*/ 1749 w 1779"/>
                  <a:gd name="T99" fmla="*/ 2703 h 2762"/>
                  <a:gd name="T100" fmla="*/ 1722 w 1779"/>
                  <a:gd name="T101" fmla="*/ 2723 h 2762"/>
                  <a:gd name="T102" fmla="*/ 277 w 1779"/>
                  <a:gd name="T103" fmla="*/ 2723 h 2762"/>
                  <a:gd name="T104" fmla="*/ 277 w 1779"/>
                  <a:gd name="T105" fmla="*/ 477 h 2762"/>
                  <a:gd name="T106" fmla="*/ 409 w 1779"/>
                  <a:gd name="T107" fmla="*/ 538 h 2762"/>
                  <a:gd name="T108" fmla="*/ 497 w 1779"/>
                  <a:gd name="T109" fmla="*/ 514 h 2762"/>
                  <a:gd name="T110" fmla="*/ 517 w 1779"/>
                  <a:gd name="T111" fmla="*/ 500 h 2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79" h="2762">
                    <a:moveTo>
                      <a:pt x="274" y="439"/>
                    </a:moveTo>
                    <a:lnTo>
                      <a:pt x="274" y="439"/>
                    </a:lnTo>
                    <a:lnTo>
                      <a:pt x="266" y="425"/>
                    </a:lnTo>
                    <a:lnTo>
                      <a:pt x="257" y="438"/>
                    </a:lnTo>
                    <a:cubicBezTo>
                      <a:pt x="233" y="473"/>
                      <a:pt x="193" y="494"/>
                      <a:pt x="150" y="494"/>
                    </a:cubicBezTo>
                    <a:cubicBezTo>
                      <a:pt x="78" y="494"/>
                      <a:pt x="19" y="435"/>
                      <a:pt x="19" y="363"/>
                    </a:cubicBezTo>
                    <a:cubicBezTo>
                      <a:pt x="19" y="290"/>
                      <a:pt x="78" y="231"/>
                      <a:pt x="150" y="231"/>
                    </a:cubicBezTo>
                    <a:cubicBezTo>
                      <a:pt x="152" y="231"/>
                      <a:pt x="154" y="232"/>
                      <a:pt x="156" y="232"/>
                    </a:cubicBezTo>
                    <a:lnTo>
                      <a:pt x="170" y="232"/>
                    </a:lnTo>
                    <a:lnTo>
                      <a:pt x="166" y="219"/>
                    </a:lnTo>
                    <a:cubicBezTo>
                      <a:pt x="162" y="205"/>
                      <a:pt x="160" y="190"/>
                      <a:pt x="160" y="174"/>
                    </a:cubicBezTo>
                    <a:cubicBezTo>
                      <a:pt x="160" y="89"/>
                      <a:pt x="230" y="19"/>
                      <a:pt x="315" y="19"/>
                    </a:cubicBezTo>
                    <a:cubicBezTo>
                      <a:pt x="383" y="19"/>
                      <a:pt x="445" y="65"/>
                      <a:pt x="464" y="130"/>
                    </a:cubicBezTo>
                    <a:lnTo>
                      <a:pt x="469" y="145"/>
                    </a:lnTo>
                    <a:lnTo>
                      <a:pt x="480" y="134"/>
                    </a:lnTo>
                    <a:cubicBezTo>
                      <a:pt x="496" y="120"/>
                      <a:pt x="517" y="111"/>
                      <a:pt x="539" y="111"/>
                    </a:cubicBezTo>
                    <a:cubicBezTo>
                      <a:pt x="586" y="111"/>
                      <a:pt x="625" y="150"/>
                      <a:pt x="625" y="197"/>
                    </a:cubicBezTo>
                    <a:cubicBezTo>
                      <a:pt x="625" y="205"/>
                      <a:pt x="624" y="212"/>
                      <a:pt x="622" y="219"/>
                    </a:cubicBezTo>
                    <a:lnTo>
                      <a:pt x="620" y="232"/>
                    </a:lnTo>
                    <a:lnTo>
                      <a:pt x="635" y="231"/>
                    </a:lnTo>
                    <a:cubicBezTo>
                      <a:pt x="707" y="231"/>
                      <a:pt x="766" y="290"/>
                      <a:pt x="766" y="363"/>
                    </a:cubicBezTo>
                    <a:cubicBezTo>
                      <a:pt x="766" y="435"/>
                      <a:pt x="707" y="494"/>
                      <a:pt x="635" y="494"/>
                    </a:cubicBezTo>
                    <a:cubicBezTo>
                      <a:pt x="602" y="494"/>
                      <a:pt x="570" y="481"/>
                      <a:pt x="545" y="459"/>
                    </a:cubicBezTo>
                    <a:lnTo>
                      <a:pt x="538" y="451"/>
                    </a:lnTo>
                    <a:lnTo>
                      <a:pt x="531" y="460"/>
                    </a:lnTo>
                    <a:cubicBezTo>
                      <a:pt x="501" y="497"/>
                      <a:pt x="457" y="518"/>
                      <a:pt x="409" y="518"/>
                    </a:cubicBezTo>
                    <a:cubicBezTo>
                      <a:pt x="353" y="518"/>
                      <a:pt x="302" y="488"/>
                      <a:pt x="274" y="439"/>
                    </a:cubicBezTo>
                    <a:close/>
                    <a:moveTo>
                      <a:pt x="517" y="500"/>
                    </a:moveTo>
                    <a:lnTo>
                      <a:pt x="517" y="500"/>
                    </a:lnTo>
                    <a:cubicBezTo>
                      <a:pt x="525" y="494"/>
                      <a:pt x="533" y="487"/>
                      <a:pt x="540" y="480"/>
                    </a:cubicBezTo>
                    <a:cubicBezTo>
                      <a:pt x="567" y="502"/>
                      <a:pt x="600" y="514"/>
                      <a:pt x="635" y="514"/>
                    </a:cubicBezTo>
                    <a:cubicBezTo>
                      <a:pt x="712" y="514"/>
                      <a:pt x="776" y="455"/>
                      <a:pt x="785" y="379"/>
                    </a:cubicBezTo>
                    <a:lnTo>
                      <a:pt x="785" y="359"/>
                    </a:lnTo>
                    <a:lnTo>
                      <a:pt x="785" y="354"/>
                    </a:lnTo>
                    <a:cubicBezTo>
                      <a:pt x="781" y="278"/>
                      <a:pt x="720" y="216"/>
                      <a:pt x="644" y="212"/>
                    </a:cubicBezTo>
                    <a:cubicBezTo>
                      <a:pt x="644" y="207"/>
                      <a:pt x="645" y="202"/>
                      <a:pt x="645" y="197"/>
                    </a:cubicBezTo>
                    <a:cubicBezTo>
                      <a:pt x="645" y="139"/>
                      <a:pt x="597" y="92"/>
                      <a:pt x="539" y="92"/>
                    </a:cubicBezTo>
                    <a:cubicBezTo>
                      <a:pt x="517" y="92"/>
                      <a:pt x="496" y="98"/>
                      <a:pt x="478" y="111"/>
                    </a:cubicBezTo>
                    <a:cubicBezTo>
                      <a:pt x="452" y="45"/>
                      <a:pt x="387" y="0"/>
                      <a:pt x="315" y="0"/>
                    </a:cubicBezTo>
                    <a:cubicBezTo>
                      <a:pt x="219" y="0"/>
                      <a:pt x="140" y="78"/>
                      <a:pt x="140" y="174"/>
                    </a:cubicBezTo>
                    <a:cubicBezTo>
                      <a:pt x="140" y="187"/>
                      <a:pt x="142" y="200"/>
                      <a:pt x="144" y="212"/>
                    </a:cubicBezTo>
                    <a:cubicBezTo>
                      <a:pt x="67" y="215"/>
                      <a:pt x="4" y="277"/>
                      <a:pt x="0" y="354"/>
                    </a:cubicBezTo>
                    <a:cubicBezTo>
                      <a:pt x="0" y="360"/>
                      <a:pt x="0" y="370"/>
                      <a:pt x="0" y="373"/>
                    </a:cubicBezTo>
                    <a:cubicBezTo>
                      <a:pt x="6" y="452"/>
                      <a:pt x="70" y="514"/>
                      <a:pt x="150" y="514"/>
                    </a:cubicBezTo>
                    <a:cubicBezTo>
                      <a:pt x="191" y="514"/>
                      <a:pt x="229" y="497"/>
                      <a:pt x="257" y="469"/>
                    </a:cubicBezTo>
                    <a:lnTo>
                      <a:pt x="257" y="2743"/>
                    </a:lnTo>
                    <a:lnTo>
                      <a:pt x="1722" y="2743"/>
                    </a:lnTo>
                    <a:cubicBezTo>
                      <a:pt x="1726" y="2754"/>
                      <a:pt x="1736" y="2762"/>
                      <a:pt x="1749" y="2762"/>
                    </a:cubicBezTo>
                    <a:cubicBezTo>
                      <a:pt x="1766" y="2762"/>
                      <a:pt x="1779" y="2749"/>
                      <a:pt x="1779" y="2733"/>
                    </a:cubicBezTo>
                    <a:cubicBezTo>
                      <a:pt x="1779" y="2717"/>
                      <a:pt x="1766" y="2703"/>
                      <a:pt x="1749" y="2703"/>
                    </a:cubicBezTo>
                    <a:cubicBezTo>
                      <a:pt x="1736" y="2703"/>
                      <a:pt x="1726" y="2712"/>
                      <a:pt x="1722" y="2723"/>
                    </a:cubicBezTo>
                    <a:lnTo>
                      <a:pt x="277" y="2723"/>
                    </a:lnTo>
                    <a:lnTo>
                      <a:pt x="277" y="477"/>
                    </a:lnTo>
                    <a:cubicBezTo>
                      <a:pt x="310" y="515"/>
                      <a:pt x="358" y="538"/>
                      <a:pt x="409" y="538"/>
                    </a:cubicBezTo>
                    <a:cubicBezTo>
                      <a:pt x="441" y="538"/>
                      <a:pt x="471" y="529"/>
                      <a:pt x="497" y="514"/>
                    </a:cubicBezTo>
                    <a:lnTo>
                      <a:pt x="517" y="50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sp>
        <p:nvSpPr>
          <p:cNvPr id="138" name="Rounded Rectangular Callout 137"/>
          <p:cNvSpPr/>
          <p:nvPr/>
        </p:nvSpPr>
        <p:spPr>
          <a:xfrm rot="5400000">
            <a:off x="9140195" y="4611934"/>
            <a:ext cx="1021556" cy="1699261"/>
          </a:xfrm>
          <a:prstGeom prst="wedgeRoundRectCallout">
            <a:avLst/>
          </a:prstGeom>
          <a:solidFill>
            <a:schemeClr val="bg1">
              <a:alpha val="91000"/>
            </a:schemeClr>
          </a:solidFill>
          <a:ln>
            <a:solidFill>
              <a:schemeClr val="accent1"/>
            </a:solidFill>
          </a:ln>
        </p:spPr>
        <p:txBody>
          <a:bodyPr vert="vert270" wrap="square">
            <a:spAutoFit/>
          </a:bodyPr>
          <a:lstStyle/>
          <a:p>
            <a:r>
              <a:rPr lang="en-US" sz="1200" b="1" i="1" dirty="0" smtClean="0">
                <a:solidFill>
                  <a:schemeClr val="tx2"/>
                </a:solidFill>
              </a:rPr>
              <a:t>A </a:t>
            </a:r>
            <a:r>
              <a:rPr lang="en-US" sz="1200" b="1" i="1" dirty="0">
                <a:solidFill>
                  <a:schemeClr val="tx2"/>
                </a:solidFill>
              </a:rPr>
              <a:t>single CAT5</a:t>
            </a:r>
            <a:r>
              <a:rPr lang="en-US" sz="1200" i="1" dirty="0">
                <a:solidFill>
                  <a:schemeClr val="tx2"/>
                </a:solidFill>
              </a:rPr>
              <a:t> or higher </a:t>
            </a:r>
            <a:r>
              <a:rPr lang="en-US" sz="1200" i="1" dirty="0" smtClean="0">
                <a:solidFill>
                  <a:schemeClr val="tx2"/>
                </a:solidFill>
              </a:rPr>
              <a:t>cable can </a:t>
            </a:r>
            <a:r>
              <a:rPr lang="en-US" sz="1200" i="1" dirty="0">
                <a:solidFill>
                  <a:schemeClr val="tx2"/>
                </a:solidFill>
              </a:rPr>
              <a:t>be used to wire a single HD77 camera. </a:t>
            </a:r>
          </a:p>
        </p:txBody>
      </p:sp>
    </p:spTree>
    <p:extLst>
      <p:ext uri="{BB962C8B-B14F-4D97-AF65-F5344CB8AC3E}">
        <p14:creationId xmlns:p14="http://schemas.microsoft.com/office/powerpoint/2010/main" val="33200431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buClr>
                <a:srgbClr val="9DC431"/>
              </a:buClr>
            </a:pPr>
            <a:r>
              <a:rPr lang="en-US" sz="2400" dirty="0"/>
              <a:t>307USB: Direct Connect Interface up to 300 ft.</a:t>
            </a:r>
          </a:p>
          <a:p>
            <a:pPr>
              <a:buClr>
                <a:srgbClr val="9DC431"/>
              </a:buClr>
            </a:pPr>
            <a:r>
              <a:rPr lang="en-US" sz="2400" dirty="0"/>
              <a:t>CV4USB: RS-485/RS-232 Converter </a:t>
            </a:r>
            <a:br>
              <a:rPr lang="en-US" sz="2400" dirty="0"/>
            </a:br>
            <a:r>
              <a:rPr lang="en-US" sz="2400" dirty="0"/>
              <a:t>Direct Connect Interface up to 1000 ft. (300 meters)</a:t>
            </a:r>
          </a:p>
          <a:p>
            <a:pPr>
              <a:buClr>
                <a:srgbClr val="9DC431"/>
              </a:buClr>
            </a:pPr>
            <a:r>
              <a:rPr lang="fr-CA" sz="2400" dirty="0" smtClean="0"/>
              <a:t>IP150 Internet Module</a:t>
            </a:r>
            <a:endParaRPr lang="en-US" sz="2400" dirty="0"/>
          </a:p>
        </p:txBody>
      </p:sp>
      <p:sp>
        <p:nvSpPr>
          <p:cNvPr id="5" name="Title 3"/>
          <p:cNvSpPr txBox="1">
            <a:spLocks/>
          </p:cNvSpPr>
          <p:nvPr/>
        </p:nvSpPr>
        <p:spPr>
          <a:xfrm>
            <a:off x="513714" y="676804"/>
            <a:ext cx="11702892" cy="1443302"/>
          </a:xfrm>
          <a:prstGeom prst="rect">
            <a:avLst/>
          </a:prstGeom>
        </p:spPr>
        <p:txBody>
          <a:bodyPr vert="horz" lIns="123782" tIns="61891" rIns="123782" bIns="61891" rtlCol="0" anchor="ctr">
            <a:normAutofit/>
          </a:bodyPr>
          <a:lstStyle>
            <a:lvl1pPr algn="ctr" defTabSz="1237823" rtl="0" eaLnBrk="1" latinLnBrk="0" hangingPunct="1">
              <a:spcBef>
                <a:spcPct val="0"/>
              </a:spcBef>
              <a:buNone/>
              <a:defRPr sz="6000" kern="1200">
                <a:solidFill>
                  <a:schemeClr val="tx1"/>
                </a:solidFill>
                <a:latin typeface="+mj-lt"/>
                <a:ea typeface="+mj-ea"/>
                <a:cs typeface="+mj-cs"/>
              </a:defRPr>
            </a:lvl1pPr>
          </a:lstStyle>
          <a:p>
            <a:pPr algn="l">
              <a:defRPr/>
            </a:pPr>
            <a:r>
              <a:rPr lang="en-GB" sz="5400" b="1" spc="64" dirty="0">
                <a:ln w="13500">
                  <a:solidFill>
                    <a:schemeClr val="accent1">
                      <a:shade val="2500"/>
                      <a:alpha val="6500"/>
                    </a:schemeClr>
                  </a:solidFill>
                  <a:prstDash val="solid"/>
                </a:ln>
                <a:solidFill>
                  <a:srgbClr val="473931"/>
                </a:solidFill>
                <a:effectLst>
                  <a:innerShdw blurRad="50900" dist="38500" dir="13500000">
                    <a:srgbClr val="000000">
                      <a:alpha val="60000"/>
                    </a:srgbClr>
                  </a:innerShdw>
                </a:effectLst>
              </a:rPr>
              <a:t>Accessories</a:t>
            </a:r>
            <a:endParaRPr lang="en-US" sz="5400" b="1" dirty="0">
              <a:solidFill>
                <a:srgbClr val="473931"/>
              </a:solidFill>
            </a:endParaRPr>
          </a:p>
        </p:txBody>
      </p:sp>
    </p:spTree>
    <p:extLst>
      <p:ext uri="{BB962C8B-B14F-4D97-AF65-F5344CB8AC3E}">
        <p14:creationId xmlns:p14="http://schemas.microsoft.com/office/powerpoint/2010/main" val="19509031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151" t="10756" r="1157" b="2254"/>
          <a:stretch/>
        </p:blipFill>
        <p:spPr>
          <a:xfrm flipH="1">
            <a:off x="307843" y="291306"/>
            <a:ext cx="12365963" cy="7342498"/>
          </a:xfrm>
          <a:prstGeom prst="rect">
            <a:avLst/>
          </a:prstGeom>
        </p:spPr>
      </p:pic>
      <p:sp>
        <p:nvSpPr>
          <p:cNvPr id="6" name="Title 2"/>
          <p:cNvSpPr txBox="1">
            <a:spLocks/>
          </p:cNvSpPr>
          <p:nvPr/>
        </p:nvSpPr>
        <p:spPr>
          <a:xfrm>
            <a:off x="481806" y="291306"/>
            <a:ext cx="7162800" cy="3442649"/>
          </a:xfrm>
          <a:prstGeom prst="rect">
            <a:avLst/>
          </a:prstGeom>
        </p:spPr>
        <p:txBody>
          <a:bodyPr vert="horz" lIns="123782" tIns="61891" rIns="123782" bIns="61891" rtlCol="0" anchor="ctr">
            <a:noAutofit/>
          </a:bodyPr>
          <a:lstStyle>
            <a:lvl1pPr algn="l" defTabSz="1237823" rtl="0" eaLnBrk="1" latinLnBrk="0" hangingPunct="1">
              <a:spcBef>
                <a:spcPct val="0"/>
              </a:spcBef>
              <a:buNone/>
              <a:defRPr sz="5400" b="1" kern="1200">
                <a:solidFill>
                  <a:schemeClr val="tx1"/>
                </a:solidFill>
                <a:effectLst/>
                <a:latin typeface="+mj-lt"/>
                <a:ea typeface="+mj-ea"/>
                <a:cs typeface="+mj-cs"/>
              </a:defRPr>
            </a:lvl1pPr>
          </a:lstStyle>
          <a:p>
            <a:pPr marL="548640" indent="-411480" defTabSz="914400">
              <a:lnSpc>
                <a:spcPts val="7000"/>
              </a:lnSpc>
              <a:spcBef>
                <a:spcPct val="20000"/>
              </a:spcBef>
              <a:defRPr/>
            </a:pPr>
            <a:r>
              <a:rPr lang="en-GB" sz="9600" dirty="0"/>
              <a:t>Questions </a:t>
            </a:r>
            <a:r>
              <a:rPr lang="en-GB" sz="9600" dirty="0" smtClean="0"/>
              <a:t>&amp;</a:t>
            </a:r>
          </a:p>
          <a:p>
            <a:pPr marL="548640" indent="-411480" defTabSz="914400">
              <a:lnSpc>
                <a:spcPts val="7000"/>
              </a:lnSpc>
              <a:spcBef>
                <a:spcPct val="20000"/>
              </a:spcBef>
              <a:defRPr/>
            </a:pPr>
            <a:r>
              <a:rPr lang="en-GB" sz="9600" dirty="0" smtClean="0"/>
              <a:t>Answers</a:t>
            </a:r>
            <a:endParaRPr lang="en-US" sz="9600" dirty="0"/>
          </a:p>
        </p:txBody>
      </p:sp>
      <p:sp>
        <p:nvSpPr>
          <p:cNvPr id="8" name="Freeform 7"/>
          <p:cNvSpPr>
            <a:spLocks/>
          </p:cNvSpPr>
          <p:nvPr/>
        </p:nvSpPr>
        <p:spPr bwMode="auto">
          <a:xfrm rot="5400000">
            <a:off x="9372633" y="1290571"/>
            <a:ext cx="3538438" cy="3063908"/>
          </a:xfrm>
          <a:custGeom>
            <a:avLst/>
            <a:gdLst>
              <a:gd name="T0" fmla="*/ 1688 w 1688"/>
              <a:gd name="T1" fmla="*/ 0 h 1462"/>
              <a:gd name="T2" fmla="*/ 1688 w 1688"/>
              <a:gd name="T3" fmla="*/ 0 h 1462"/>
              <a:gd name="T4" fmla="*/ 844 w 1688"/>
              <a:gd name="T5" fmla="*/ 1462 h 1462"/>
              <a:gd name="T6" fmla="*/ 0 w 1688"/>
              <a:gd name="T7" fmla="*/ 1 h 1462"/>
              <a:gd name="T8" fmla="*/ 1688 w 1688"/>
              <a:gd name="T9" fmla="*/ 0 h 1462"/>
            </a:gdLst>
            <a:ahLst/>
            <a:cxnLst>
              <a:cxn ang="0">
                <a:pos x="T0" y="T1"/>
              </a:cxn>
              <a:cxn ang="0">
                <a:pos x="T2" y="T3"/>
              </a:cxn>
              <a:cxn ang="0">
                <a:pos x="T4" y="T5"/>
              </a:cxn>
              <a:cxn ang="0">
                <a:pos x="T6" y="T7"/>
              </a:cxn>
              <a:cxn ang="0">
                <a:pos x="T8" y="T9"/>
              </a:cxn>
            </a:cxnLst>
            <a:rect l="0" t="0" r="r" b="b"/>
            <a:pathLst>
              <a:path w="1688" h="1462">
                <a:moveTo>
                  <a:pt x="1688" y="0"/>
                </a:moveTo>
                <a:lnTo>
                  <a:pt x="1688" y="0"/>
                </a:lnTo>
                <a:lnTo>
                  <a:pt x="844" y="1462"/>
                </a:lnTo>
                <a:lnTo>
                  <a:pt x="0" y="1"/>
                </a:lnTo>
                <a:lnTo>
                  <a:pt x="1688" y="0"/>
                </a:lnTo>
                <a:close/>
              </a:path>
            </a:pathLst>
          </a:custGeom>
          <a:solidFill>
            <a:schemeClr val="accent1">
              <a:alpha val="82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
        <p:nvSpPr>
          <p:cNvPr id="9" name="Freeform 8"/>
          <p:cNvSpPr>
            <a:spLocks/>
          </p:cNvSpPr>
          <p:nvPr/>
        </p:nvSpPr>
        <p:spPr bwMode="auto">
          <a:xfrm rot="5400000">
            <a:off x="8950886" y="654024"/>
            <a:ext cx="2348438" cy="2033494"/>
          </a:xfrm>
          <a:custGeom>
            <a:avLst/>
            <a:gdLst>
              <a:gd name="T0" fmla="*/ 1688 w 1688"/>
              <a:gd name="T1" fmla="*/ 0 h 1462"/>
              <a:gd name="T2" fmla="*/ 1688 w 1688"/>
              <a:gd name="T3" fmla="*/ 0 h 1462"/>
              <a:gd name="T4" fmla="*/ 844 w 1688"/>
              <a:gd name="T5" fmla="*/ 1462 h 1462"/>
              <a:gd name="T6" fmla="*/ 0 w 1688"/>
              <a:gd name="T7" fmla="*/ 1 h 1462"/>
              <a:gd name="T8" fmla="*/ 1688 w 1688"/>
              <a:gd name="T9" fmla="*/ 0 h 1462"/>
            </a:gdLst>
            <a:ahLst/>
            <a:cxnLst>
              <a:cxn ang="0">
                <a:pos x="T0" y="T1"/>
              </a:cxn>
              <a:cxn ang="0">
                <a:pos x="T2" y="T3"/>
              </a:cxn>
              <a:cxn ang="0">
                <a:pos x="T4" y="T5"/>
              </a:cxn>
              <a:cxn ang="0">
                <a:pos x="T6" y="T7"/>
              </a:cxn>
              <a:cxn ang="0">
                <a:pos x="T8" y="T9"/>
              </a:cxn>
            </a:cxnLst>
            <a:rect l="0" t="0" r="r" b="b"/>
            <a:pathLst>
              <a:path w="1688" h="1462">
                <a:moveTo>
                  <a:pt x="1688" y="0"/>
                </a:moveTo>
                <a:lnTo>
                  <a:pt x="1688" y="0"/>
                </a:lnTo>
                <a:lnTo>
                  <a:pt x="844" y="1462"/>
                </a:lnTo>
                <a:lnTo>
                  <a:pt x="0" y="1"/>
                </a:lnTo>
                <a:lnTo>
                  <a:pt x="1688" y="0"/>
                </a:lnTo>
                <a:close/>
              </a:path>
            </a:pathLst>
          </a:custGeom>
          <a:solidFill>
            <a:schemeClr val="accent1">
              <a:alpha val="46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37628" rtl="0" eaLnBrk="1" latinLnBrk="0" hangingPunct="1">
              <a:defRPr sz="2400" kern="1200">
                <a:solidFill>
                  <a:schemeClr val="tx1"/>
                </a:solidFill>
                <a:latin typeface="+mn-lt"/>
                <a:ea typeface="+mn-ea"/>
                <a:cs typeface="+mn-cs"/>
              </a:defRPr>
            </a:lvl1pPr>
            <a:lvl2pPr marL="618814" algn="l" defTabSz="1237628" rtl="0" eaLnBrk="1" latinLnBrk="0" hangingPunct="1">
              <a:defRPr sz="2400" kern="1200">
                <a:solidFill>
                  <a:schemeClr val="tx1"/>
                </a:solidFill>
                <a:latin typeface="+mn-lt"/>
                <a:ea typeface="+mn-ea"/>
                <a:cs typeface="+mn-cs"/>
              </a:defRPr>
            </a:lvl2pPr>
            <a:lvl3pPr marL="1237628" algn="l" defTabSz="1237628" rtl="0" eaLnBrk="1" latinLnBrk="0" hangingPunct="1">
              <a:defRPr sz="2400" kern="1200">
                <a:solidFill>
                  <a:schemeClr val="tx1"/>
                </a:solidFill>
                <a:latin typeface="+mn-lt"/>
                <a:ea typeface="+mn-ea"/>
                <a:cs typeface="+mn-cs"/>
              </a:defRPr>
            </a:lvl3pPr>
            <a:lvl4pPr marL="1856443" algn="l" defTabSz="1237628" rtl="0" eaLnBrk="1" latinLnBrk="0" hangingPunct="1">
              <a:defRPr sz="2400" kern="1200">
                <a:solidFill>
                  <a:schemeClr val="tx1"/>
                </a:solidFill>
                <a:latin typeface="+mn-lt"/>
                <a:ea typeface="+mn-ea"/>
                <a:cs typeface="+mn-cs"/>
              </a:defRPr>
            </a:lvl4pPr>
            <a:lvl5pPr marL="2475258" algn="l" defTabSz="1237628" rtl="0" eaLnBrk="1" latinLnBrk="0" hangingPunct="1">
              <a:defRPr sz="2400" kern="1200">
                <a:solidFill>
                  <a:schemeClr val="tx1"/>
                </a:solidFill>
                <a:latin typeface="+mn-lt"/>
                <a:ea typeface="+mn-ea"/>
                <a:cs typeface="+mn-cs"/>
              </a:defRPr>
            </a:lvl5pPr>
            <a:lvl6pPr marL="3094072" algn="l" defTabSz="1237628" rtl="0" eaLnBrk="1" latinLnBrk="0" hangingPunct="1">
              <a:defRPr sz="2400" kern="1200">
                <a:solidFill>
                  <a:schemeClr val="tx1"/>
                </a:solidFill>
                <a:latin typeface="+mn-lt"/>
                <a:ea typeface="+mn-ea"/>
                <a:cs typeface="+mn-cs"/>
              </a:defRPr>
            </a:lvl6pPr>
            <a:lvl7pPr marL="3712886" algn="l" defTabSz="1237628" rtl="0" eaLnBrk="1" latinLnBrk="0" hangingPunct="1">
              <a:defRPr sz="2400" kern="1200">
                <a:solidFill>
                  <a:schemeClr val="tx1"/>
                </a:solidFill>
                <a:latin typeface="+mn-lt"/>
                <a:ea typeface="+mn-ea"/>
                <a:cs typeface="+mn-cs"/>
              </a:defRPr>
            </a:lvl7pPr>
            <a:lvl8pPr marL="4331701" algn="l" defTabSz="1237628" rtl="0" eaLnBrk="1" latinLnBrk="0" hangingPunct="1">
              <a:defRPr sz="2400" kern="1200">
                <a:solidFill>
                  <a:schemeClr val="tx1"/>
                </a:solidFill>
                <a:latin typeface="+mn-lt"/>
                <a:ea typeface="+mn-ea"/>
                <a:cs typeface="+mn-cs"/>
              </a:defRPr>
            </a:lvl8pPr>
            <a:lvl9pPr marL="4950515" algn="l" defTabSz="1237628" rtl="0" eaLnBrk="1" latinLnBrk="0" hangingPunct="1">
              <a:defRPr sz="24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21916780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noAutofit/>
          </a:bodyPr>
          <a:lstStyle/>
          <a:p>
            <a:pPr marL="548640" lvl="0" indent="-411480" defTabSz="914400">
              <a:spcBef>
                <a:spcPct val="20000"/>
              </a:spcBef>
              <a:defRPr/>
            </a:pPr>
            <a:r>
              <a:rPr lang="fr-CA" sz="9600" dirty="0"/>
              <a:t>Thank You</a:t>
            </a:r>
            <a:endParaRPr lang="en-US" sz="9600" dirty="0"/>
          </a:p>
        </p:txBody>
      </p:sp>
      <p:pic>
        <p:nvPicPr>
          <p:cNvPr id="3" name="Picture 2" descr="Image_poster1.jpg">
            <a:hlinkClick r:id="rId3" action="ppaction://hlinkfile"/>
          </p:cNvPr>
          <p:cNvPicPr>
            <a:picLocks noChangeAspect="1"/>
          </p:cNvPicPr>
          <p:nvPr/>
        </p:nvPicPr>
        <p:blipFill rotWithShape="1">
          <a:blip r:embed="rId4" cstate="print">
            <a:extLst>
              <a:ext uri="{28A0092B-C50C-407E-A947-70E740481C1C}">
                <a14:useLocalDpi xmlns:a14="http://schemas.microsoft.com/office/drawing/2010/main" val="0"/>
              </a:ext>
            </a:extLst>
          </a:blip>
          <a:srcRect b="30609"/>
          <a:stretch/>
        </p:blipFill>
        <p:spPr>
          <a:xfrm>
            <a:off x="405606" y="1757552"/>
            <a:ext cx="12347998" cy="6055549"/>
          </a:xfrm>
          <a:prstGeom prst="rect">
            <a:avLst/>
          </a:prstGeom>
        </p:spPr>
      </p:pic>
    </p:spTree>
    <p:extLst>
      <p:ext uri="{BB962C8B-B14F-4D97-AF65-F5344CB8AC3E}">
        <p14:creationId xmlns:p14="http://schemas.microsoft.com/office/powerpoint/2010/main" val="8025464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34206" y="2325534"/>
            <a:ext cx="10439400" cy="5170095"/>
            <a:chOff x="634206" y="2501106"/>
            <a:chExt cx="11734800" cy="4953000"/>
          </a:xfrm>
        </p:grpSpPr>
        <p:sp>
          <p:nvSpPr>
            <p:cNvPr id="9" name="Rectangle 8"/>
            <p:cNvSpPr/>
            <p:nvPr/>
          </p:nvSpPr>
          <p:spPr>
            <a:xfrm>
              <a:off x="634206" y="2501106"/>
              <a:ext cx="11734800" cy="4953000"/>
            </a:xfrm>
            <a:prstGeom prst="rect">
              <a:avLst/>
            </a:prstGeom>
            <a:solidFill>
              <a:schemeClr val="bg1"/>
            </a:solidFill>
            <a:ln w="12700" cap="sq">
              <a:noFill/>
              <a:miter lim="800000"/>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1" name="Rectangle 10"/>
            <p:cNvSpPr/>
            <p:nvPr/>
          </p:nvSpPr>
          <p:spPr>
            <a:xfrm>
              <a:off x="634207" y="2501106"/>
              <a:ext cx="76200" cy="4953000"/>
            </a:xfrm>
            <a:prstGeom prst="rect">
              <a:avLst/>
            </a:prstGeom>
            <a:solidFill>
              <a:schemeClr val="accent4">
                <a:lumMod val="65000"/>
              </a:schemeClr>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
        <p:nvSpPr>
          <p:cNvPr id="4" name="Content Placeholder 2"/>
          <p:cNvSpPr txBox="1">
            <a:spLocks/>
          </p:cNvSpPr>
          <p:nvPr/>
        </p:nvSpPr>
        <p:spPr>
          <a:xfrm>
            <a:off x="634206" y="2424906"/>
            <a:ext cx="10172700" cy="4568370"/>
          </a:xfrm>
          <a:prstGeom prst="rect">
            <a:avLst/>
          </a:prstGeom>
        </p:spPr>
        <p:txBody>
          <a:bodyPr vert="horz" lIns="123782" tIns="61891" rIns="123782" bIns="61891" rtlCol="0">
            <a:noAutofit/>
          </a:bodyPr>
          <a:lstStyle>
            <a:lvl1pPr marL="464184" indent="-464184" algn="l" defTabSz="1237823"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1005731" indent="-386820" algn="l" defTabSz="1237823"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47279" indent="-309456" algn="l" defTabSz="12378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66191"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85102"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404014"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4022926"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641837"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260749" indent="-309456" algn="l" defTabSz="1237823"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a:buClr>
                <a:schemeClr val="bg2"/>
              </a:buClr>
            </a:pPr>
            <a:r>
              <a:rPr lang="en-US" sz="2400" dirty="0">
                <a:solidFill>
                  <a:srgbClr val="473931"/>
                </a:solidFill>
                <a:latin typeface="Calibri Light"/>
                <a:cs typeface="Calibri Light"/>
              </a:rPr>
              <a:t>HD (720p) color video </a:t>
            </a:r>
            <a:r>
              <a:rPr lang="en-US" sz="2400" dirty="0" smtClean="0">
                <a:solidFill>
                  <a:srgbClr val="473931"/>
                </a:solidFill>
                <a:latin typeface="Calibri Light"/>
                <a:cs typeface="Calibri Light"/>
              </a:rPr>
              <a:t>&amp; high </a:t>
            </a:r>
            <a:r>
              <a:rPr lang="en-US" sz="2400" dirty="0">
                <a:solidFill>
                  <a:srgbClr val="473931"/>
                </a:solidFill>
                <a:latin typeface="Calibri Light"/>
                <a:cs typeface="Calibri Light"/>
              </a:rPr>
              <a:t>quality </a:t>
            </a:r>
            <a:r>
              <a:rPr lang="en-US" sz="2400" dirty="0" smtClean="0">
                <a:solidFill>
                  <a:srgbClr val="473931"/>
                </a:solidFill>
                <a:latin typeface="Calibri Light"/>
                <a:cs typeface="Calibri Light"/>
              </a:rPr>
              <a:t>audio recording  </a:t>
            </a:r>
            <a:br>
              <a:rPr lang="en-US" sz="2400" dirty="0" smtClean="0">
                <a:solidFill>
                  <a:srgbClr val="473931"/>
                </a:solidFill>
                <a:latin typeface="Calibri Light"/>
                <a:cs typeface="Calibri Light"/>
              </a:rPr>
            </a:br>
            <a:r>
              <a:rPr lang="en-US" sz="2400" dirty="0" smtClean="0">
                <a:solidFill>
                  <a:srgbClr val="473931"/>
                </a:solidFill>
                <a:latin typeface="Calibri Light"/>
                <a:cs typeface="Calibri Light"/>
              </a:rPr>
              <a:t>(</a:t>
            </a:r>
            <a:r>
              <a:rPr lang="en-US" sz="2400" dirty="0">
                <a:solidFill>
                  <a:srgbClr val="473931"/>
                </a:solidFill>
                <a:latin typeface="Calibri Light"/>
                <a:cs typeface="Calibri Light"/>
              </a:rPr>
              <a:t>3 seconds </a:t>
            </a:r>
            <a:r>
              <a:rPr lang="en-US" sz="2400" dirty="0" smtClean="0">
                <a:solidFill>
                  <a:srgbClr val="473931"/>
                </a:solidFill>
                <a:latin typeface="Calibri Light"/>
                <a:cs typeface="Calibri Light"/>
              </a:rPr>
              <a:t>pre-alarm recording)</a:t>
            </a:r>
          </a:p>
          <a:p>
            <a:pPr>
              <a:buClr>
                <a:schemeClr val="bg2"/>
              </a:buClr>
            </a:pPr>
            <a:r>
              <a:rPr lang="en-US" sz="2400" dirty="0">
                <a:solidFill>
                  <a:srgbClr val="473931"/>
                </a:solidFill>
                <a:latin typeface="Calibri Light"/>
                <a:cs typeface="Calibri Light"/>
              </a:rPr>
              <a:t>Superior Quad PIR detector</a:t>
            </a:r>
          </a:p>
          <a:p>
            <a:pPr>
              <a:buClr>
                <a:schemeClr val="bg2"/>
              </a:buClr>
            </a:pPr>
            <a:r>
              <a:rPr lang="en-US" sz="2400" dirty="0" smtClean="0">
                <a:solidFill>
                  <a:srgbClr val="473931"/>
                </a:solidFill>
                <a:latin typeface="Calibri Light"/>
                <a:cs typeface="Calibri Light"/>
              </a:rPr>
              <a:t>Illumination IR for clear &amp; concise view of premises </a:t>
            </a:r>
          </a:p>
          <a:p>
            <a:pPr>
              <a:buClr>
                <a:schemeClr val="bg2"/>
              </a:buClr>
            </a:pPr>
            <a:r>
              <a:rPr lang="en-US" sz="2400" dirty="0" smtClean="0">
                <a:solidFill>
                  <a:srgbClr val="473931"/>
                </a:solidFill>
                <a:latin typeface="Calibri Light"/>
                <a:cs typeface="Calibri Light"/>
              </a:rPr>
              <a:t>Video Verification of alarm events</a:t>
            </a:r>
          </a:p>
          <a:p>
            <a:pPr lvl="1">
              <a:buClr>
                <a:schemeClr val="bg2"/>
              </a:buClr>
            </a:pPr>
            <a:r>
              <a:rPr lang="en-US" sz="2400" dirty="0" smtClean="0">
                <a:solidFill>
                  <a:srgbClr val="473931"/>
                </a:solidFill>
                <a:latin typeface="Calibri Light"/>
                <a:cs typeface="Calibri Light"/>
              </a:rPr>
              <a:t>Email </a:t>
            </a:r>
            <a:r>
              <a:rPr lang="en-US" sz="2400" dirty="0">
                <a:solidFill>
                  <a:srgbClr val="473931"/>
                </a:solidFill>
                <a:latin typeface="Calibri Light"/>
                <a:cs typeface="Calibri Light"/>
              </a:rPr>
              <a:t>(end-user &amp; CMS)</a:t>
            </a:r>
          </a:p>
          <a:p>
            <a:pPr lvl="1">
              <a:buClr>
                <a:schemeClr val="bg2"/>
              </a:buClr>
            </a:pPr>
            <a:r>
              <a:rPr lang="en-US" sz="2400" dirty="0">
                <a:solidFill>
                  <a:srgbClr val="473931"/>
                </a:solidFill>
                <a:latin typeface="Calibri Light"/>
                <a:cs typeface="Calibri Light"/>
              </a:rPr>
              <a:t>CMS via IPRS-7 </a:t>
            </a:r>
            <a:r>
              <a:rPr lang="en-US" sz="2400" dirty="0" smtClean="0">
                <a:solidFill>
                  <a:srgbClr val="473931"/>
                </a:solidFill>
                <a:latin typeface="Calibri Light"/>
                <a:cs typeface="Calibri Light"/>
              </a:rPr>
              <a:t>integrated  with automation </a:t>
            </a:r>
            <a:r>
              <a:rPr lang="en-US" sz="2400" dirty="0">
                <a:solidFill>
                  <a:srgbClr val="473931"/>
                </a:solidFill>
                <a:latin typeface="Calibri Light"/>
                <a:cs typeface="Calibri Light"/>
              </a:rPr>
              <a:t>Software</a:t>
            </a:r>
          </a:p>
          <a:p>
            <a:pPr>
              <a:buClr>
                <a:schemeClr val="bg2"/>
              </a:buClr>
            </a:pPr>
            <a:r>
              <a:rPr lang="en-US" sz="2400" dirty="0">
                <a:solidFill>
                  <a:srgbClr val="473931"/>
                </a:solidFill>
                <a:latin typeface="Calibri Light"/>
                <a:cs typeface="Calibri Light"/>
              </a:rPr>
              <a:t>Covering areas up to 12m x 12m (40ft x 40ft)</a:t>
            </a:r>
          </a:p>
          <a:p>
            <a:pPr>
              <a:buClr>
                <a:schemeClr val="bg2"/>
              </a:buClr>
            </a:pPr>
            <a:r>
              <a:rPr lang="en-US" sz="2400" dirty="0">
                <a:solidFill>
                  <a:srgbClr val="473931"/>
                </a:solidFill>
                <a:latin typeface="Calibri Light"/>
                <a:cs typeface="Calibri Light"/>
              </a:rPr>
              <a:t>Onboard </a:t>
            </a:r>
            <a:r>
              <a:rPr lang="en-US" sz="2400" dirty="0" smtClean="0">
                <a:solidFill>
                  <a:srgbClr val="473931"/>
                </a:solidFill>
                <a:latin typeface="Calibri Light"/>
                <a:cs typeface="Calibri Light"/>
              </a:rPr>
              <a:t>4GB SD card, </a:t>
            </a:r>
            <a:r>
              <a:rPr lang="en-US" sz="2400" dirty="0">
                <a:solidFill>
                  <a:srgbClr val="473931"/>
                </a:solidFill>
                <a:latin typeface="Calibri Light"/>
                <a:cs typeface="Calibri Light"/>
              </a:rPr>
              <a:t>3GB </a:t>
            </a:r>
            <a:r>
              <a:rPr lang="en-US" sz="2400" dirty="0" smtClean="0">
                <a:solidFill>
                  <a:srgbClr val="473931"/>
                </a:solidFill>
                <a:latin typeface="Calibri Light"/>
                <a:cs typeface="Calibri Light"/>
              </a:rPr>
              <a:t>available for recording </a:t>
            </a:r>
          </a:p>
        </p:txBody>
      </p:sp>
      <p:pic>
        <p:nvPicPr>
          <p:cNvPr id="5" name="Picture 4" descr="HD7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9606" y="2196306"/>
            <a:ext cx="2514600" cy="5463207"/>
          </a:xfrm>
          <a:prstGeom prst="rect">
            <a:avLst/>
          </a:prstGeom>
        </p:spPr>
      </p:pic>
      <p:sp>
        <p:nvSpPr>
          <p:cNvPr id="2" name="Title 1"/>
          <p:cNvSpPr>
            <a:spLocks noGrp="1"/>
          </p:cNvSpPr>
          <p:nvPr>
            <p:ph type="title"/>
          </p:nvPr>
        </p:nvSpPr>
        <p:spPr>
          <a:xfrm>
            <a:off x="513714" y="448204"/>
            <a:ext cx="11702892" cy="1443302"/>
          </a:xfrm>
        </p:spPr>
        <p:txBody>
          <a:bodyPr>
            <a:normAutofit fontScale="90000"/>
          </a:bodyPr>
          <a:lstStyle/>
          <a:p>
            <a:r>
              <a:rPr lang="en-US" sz="6000" dirty="0"/>
              <a:t>HD77 Camera</a:t>
            </a:r>
            <a:r>
              <a:rPr lang="en-US" dirty="0"/>
              <a:t/>
            </a:r>
            <a:br>
              <a:rPr lang="en-US" dirty="0"/>
            </a:br>
            <a:r>
              <a:rPr lang="en-US" sz="3600" b="0" dirty="0" smtClean="0"/>
              <a:t>HD video and audio camera</a:t>
            </a:r>
            <a:endParaRPr lang="en-GB" dirty="0"/>
          </a:p>
        </p:txBody>
      </p:sp>
    </p:spTree>
    <p:extLst>
      <p:ext uri="{BB962C8B-B14F-4D97-AF65-F5344CB8AC3E}">
        <p14:creationId xmlns:p14="http://schemas.microsoft.com/office/powerpoint/2010/main" val="37410148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27787429"/>
              </p:ext>
            </p:extLst>
          </p:nvPr>
        </p:nvGraphicFramePr>
        <p:xfrm>
          <a:off x="558006" y="2120106"/>
          <a:ext cx="11430000" cy="5028938"/>
        </p:xfrm>
        <a:graphic>
          <a:graphicData uri="http://schemas.openxmlformats.org/drawingml/2006/table">
            <a:tbl>
              <a:tblPr firstRow="1" firstCol="1" bandRow="1">
                <a:tableStyleId>{7E9639D4-E3E2-4D34-9284-5A2195B3D0D7}</a:tableStyleId>
              </a:tblPr>
              <a:tblGrid>
                <a:gridCol w="1295400"/>
                <a:gridCol w="2007000"/>
                <a:gridCol w="2031600"/>
                <a:gridCol w="2057400"/>
                <a:gridCol w="2057400"/>
                <a:gridCol w="1981200"/>
              </a:tblGrid>
              <a:tr h="30480">
                <a:tc>
                  <a:txBody>
                    <a:bodyPr/>
                    <a:lstStyle/>
                    <a:p>
                      <a:pPr algn="ctr">
                        <a:lnSpc>
                          <a:spcPct val="100000"/>
                        </a:lnSpc>
                        <a:spcAft>
                          <a:spcPts val="0"/>
                        </a:spcAft>
                      </a:pPr>
                      <a:r>
                        <a:rPr lang="en-US" sz="1600" dirty="0">
                          <a:effectLst/>
                        </a:rPr>
                        <a:t>Category</a:t>
                      </a:r>
                      <a:endParaRPr lang="en-US" sz="1600" b="1" dirty="0">
                        <a:effectLst/>
                        <a:latin typeface="Calibri"/>
                        <a:ea typeface="Times New Roman"/>
                        <a:cs typeface="Arial"/>
                      </a:endParaRPr>
                    </a:p>
                  </a:txBody>
                  <a:tcPr marL="52527" marR="52527" marT="0" marB="0" anchor="ctr">
                    <a:solidFill>
                      <a:schemeClr val="accent6">
                        <a:lumMod val="50000"/>
                      </a:schemeClr>
                    </a:solidFill>
                  </a:tcPr>
                </a:tc>
                <a:tc>
                  <a:txBody>
                    <a:bodyPr/>
                    <a:lstStyle/>
                    <a:p>
                      <a:pPr algn="ctr">
                        <a:lnSpc>
                          <a:spcPct val="100000"/>
                        </a:lnSpc>
                        <a:spcAft>
                          <a:spcPts val="0"/>
                        </a:spcAft>
                      </a:pPr>
                      <a:r>
                        <a:rPr lang="en-US" sz="1600" dirty="0">
                          <a:effectLst/>
                        </a:rPr>
                        <a:t>Paradox </a:t>
                      </a:r>
                      <a:r>
                        <a:rPr lang="en-US" sz="1600" dirty="0" smtClean="0">
                          <a:effectLst/>
                        </a:rPr>
                        <a:t>Insight</a:t>
                      </a:r>
                    </a:p>
                    <a:p>
                      <a:pPr algn="ctr">
                        <a:lnSpc>
                          <a:spcPct val="100000"/>
                        </a:lnSpc>
                        <a:spcAft>
                          <a:spcPts val="0"/>
                        </a:spcAft>
                      </a:pPr>
                      <a:r>
                        <a:rPr lang="en-US" sz="1600" dirty="0" smtClean="0">
                          <a:effectLst/>
                        </a:rPr>
                        <a:t>HD77</a:t>
                      </a:r>
                      <a:endParaRPr lang="en-US" sz="1600" b="1" dirty="0">
                        <a:effectLst/>
                        <a:latin typeface="Calibri"/>
                        <a:ea typeface="Times New Roman"/>
                        <a:cs typeface="Arial"/>
                      </a:endParaRPr>
                    </a:p>
                  </a:txBody>
                  <a:tcPr marL="52527" marR="52527" marT="0" marB="0" anchor="ctr">
                    <a:solidFill>
                      <a:schemeClr val="accent6">
                        <a:lumMod val="50000"/>
                      </a:schemeClr>
                    </a:solidFill>
                  </a:tcPr>
                </a:tc>
                <a:tc>
                  <a:txBody>
                    <a:bodyPr/>
                    <a:lstStyle/>
                    <a:p>
                      <a:pPr algn="ctr">
                        <a:lnSpc>
                          <a:spcPct val="100000"/>
                        </a:lnSpc>
                        <a:spcAft>
                          <a:spcPts val="0"/>
                        </a:spcAft>
                      </a:pPr>
                      <a:r>
                        <a:rPr lang="en-US" sz="1600" dirty="0">
                          <a:effectLst/>
                        </a:rPr>
                        <a:t>Competitor </a:t>
                      </a:r>
                      <a:r>
                        <a:rPr lang="en-US" sz="1600" dirty="0" smtClean="0">
                          <a:effectLst/>
                        </a:rPr>
                        <a:t>1</a:t>
                      </a:r>
                    </a:p>
                    <a:p>
                      <a:pPr algn="ctr">
                        <a:lnSpc>
                          <a:spcPct val="100000"/>
                        </a:lnSpc>
                        <a:spcAft>
                          <a:spcPts val="0"/>
                        </a:spcAft>
                      </a:pPr>
                      <a:r>
                        <a:rPr lang="en-US" sz="1600" kern="1200" dirty="0" smtClean="0">
                          <a:effectLst/>
                        </a:rPr>
                        <a:t>(Visonic)</a:t>
                      </a:r>
                      <a:endParaRPr lang="en-US" sz="1600" b="1" kern="1200" dirty="0">
                        <a:solidFill>
                          <a:schemeClr val="lt1"/>
                        </a:solidFill>
                        <a:effectLst/>
                        <a:latin typeface="+mn-lt"/>
                        <a:ea typeface="+mn-ea"/>
                        <a:cs typeface="+mn-cs"/>
                      </a:endParaRPr>
                    </a:p>
                  </a:txBody>
                  <a:tcPr marL="52527" marR="52527" marT="0" marB="0" anchor="ctr">
                    <a:solidFill>
                      <a:schemeClr val="accent6">
                        <a:lumMod val="50000"/>
                      </a:schemeClr>
                    </a:solidFill>
                  </a:tcPr>
                </a:tc>
                <a:tc>
                  <a:txBody>
                    <a:bodyPr/>
                    <a:lstStyle/>
                    <a:p>
                      <a:pPr algn="ctr">
                        <a:lnSpc>
                          <a:spcPct val="100000"/>
                        </a:lnSpc>
                        <a:spcAft>
                          <a:spcPts val="0"/>
                        </a:spcAft>
                      </a:pPr>
                      <a:r>
                        <a:rPr lang="en-US" sz="1600" dirty="0">
                          <a:effectLst/>
                        </a:rPr>
                        <a:t>Competitor </a:t>
                      </a:r>
                      <a:r>
                        <a:rPr lang="en-US" sz="1600" dirty="0" smtClean="0">
                          <a:effectLst/>
                        </a:rPr>
                        <a:t>2</a:t>
                      </a:r>
                    </a:p>
                    <a:p>
                      <a:pPr algn="ctr">
                        <a:lnSpc>
                          <a:spcPct val="100000"/>
                        </a:lnSpc>
                        <a:spcAft>
                          <a:spcPts val="0"/>
                        </a:spcAft>
                      </a:pPr>
                      <a:r>
                        <a:rPr lang="en-US" sz="1600" kern="1200" dirty="0" smtClean="0">
                          <a:effectLst/>
                        </a:rPr>
                        <a:t>(Essence)</a:t>
                      </a:r>
                      <a:endParaRPr lang="en-US" sz="1600" b="1" kern="1200" dirty="0">
                        <a:solidFill>
                          <a:schemeClr val="lt1"/>
                        </a:solidFill>
                        <a:effectLst/>
                        <a:latin typeface="+mn-lt"/>
                        <a:ea typeface="+mn-ea"/>
                        <a:cs typeface="+mn-cs"/>
                      </a:endParaRPr>
                    </a:p>
                  </a:txBody>
                  <a:tcPr marL="52527" marR="52527" marT="0" marB="0" anchor="ctr">
                    <a:solidFill>
                      <a:schemeClr val="accent6">
                        <a:lumMod val="50000"/>
                      </a:schemeClr>
                    </a:solidFill>
                  </a:tcPr>
                </a:tc>
                <a:tc>
                  <a:txBody>
                    <a:bodyPr/>
                    <a:lstStyle/>
                    <a:p>
                      <a:pPr algn="ctr">
                        <a:lnSpc>
                          <a:spcPct val="100000"/>
                        </a:lnSpc>
                        <a:spcAft>
                          <a:spcPts val="0"/>
                        </a:spcAft>
                      </a:pPr>
                      <a:r>
                        <a:rPr lang="en-US" sz="1600" dirty="0">
                          <a:effectLst/>
                        </a:rPr>
                        <a:t>Competitor </a:t>
                      </a:r>
                      <a:r>
                        <a:rPr lang="en-US" sz="1600" dirty="0" smtClean="0">
                          <a:effectLst/>
                        </a:rPr>
                        <a:t>3</a:t>
                      </a:r>
                    </a:p>
                    <a:p>
                      <a:pPr algn="ctr">
                        <a:lnSpc>
                          <a:spcPct val="100000"/>
                        </a:lnSpc>
                        <a:spcAft>
                          <a:spcPts val="0"/>
                        </a:spcAft>
                      </a:pPr>
                      <a:r>
                        <a:rPr lang="en-US" sz="1600" kern="1200" dirty="0" smtClean="0">
                          <a:effectLst/>
                        </a:rPr>
                        <a:t>(RSI) </a:t>
                      </a:r>
                      <a:endParaRPr lang="en-US" sz="1600" b="1" kern="1200" dirty="0">
                        <a:solidFill>
                          <a:schemeClr val="lt1"/>
                        </a:solidFill>
                        <a:effectLst/>
                        <a:latin typeface="+mn-lt"/>
                        <a:ea typeface="+mn-ea"/>
                        <a:cs typeface="+mn-cs"/>
                      </a:endParaRPr>
                    </a:p>
                  </a:txBody>
                  <a:tcPr marL="52527" marR="52527" marT="0" marB="0" anchor="ctr">
                    <a:solidFill>
                      <a:schemeClr val="accent6">
                        <a:lumMod val="50000"/>
                      </a:schemeClr>
                    </a:solidFill>
                  </a:tcPr>
                </a:tc>
                <a:tc>
                  <a:txBody>
                    <a:bodyPr/>
                    <a:lstStyle/>
                    <a:p>
                      <a:pPr algn="ctr">
                        <a:lnSpc>
                          <a:spcPct val="100000"/>
                        </a:lnSpc>
                        <a:spcAft>
                          <a:spcPts val="0"/>
                        </a:spcAft>
                      </a:pPr>
                      <a:r>
                        <a:rPr lang="en-US" sz="1600" dirty="0">
                          <a:effectLst/>
                        </a:rPr>
                        <a:t>Competitor </a:t>
                      </a:r>
                      <a:r>
                        <a:rPr lang="en-US" sz="1600" dirty="0" smtClean="0">
                          <a:effectLst/>
                        </a:rPr>
                        <a:t>4</a:t>
                      </a:r>
                    </a:p>
                    <a:p>
                      <a:pPr algn="ctr">
                        <a:lnSpc>
                          <a:spcPct val="100000"/>
                        </a:lnSpc>
                        <a:spcAft>
                          <a:spcPts val="0"/>
                        </a:spcAft>
                      </a:pPr>
                      <a:r>
                        <a:rPr lang="en-US" sz="1600" kern="1200" dirty="0" smtClean="0">
                          <a:effectLst/>
                        </a:rPr>
                        <a:t>(Risco)</a:t>
                      </a:r>
                      <a:endParaRPr lang="en-US" sz="1600" b="1" kern="1200" dirty="0">
                        <a:solidFill>
                          <a:schemeClr val="lt1"/>
                        </a:solidFill>
                        <a:effectLst/>
                        <a:latin typeface="+mn-lt"/>
                        <a:ea typeface="+mn-ea"/>
                        <a:cs typeface="+mn-cs"/>
                      </a:endParaRPr>
                    </a:p>
                  </a:txBody>
                  <a:tcPr marL="52527" marR="52527" marT="0" marB="0" anchor="ctr">
                    <a:solidFill>
                      <a:schemeClr val="accent6">
                        <a:lumMod val="50000"/>
                      </a:schemeClr>
                    </a:solidFill>
                  </a:tcPr>
                </a:tc>
              </a:tr>
              <a:tr h="654641">
                <a:tc>
                  <a:txBody>
                    <a:bodyPr/>
                    <a:lstStyle/>
                    <a:p>
                      <a:pPr algn="ctr">
                        <a:lnSpc>
                          <a:spcPct val="100000"/>
                        </a:lnSpc>
                        <a:spcAft>
                          <a:spcPts val="0"/>
                        </a:spcAft>
                      </a:pPr>
                      <a:r>
                        <a:rPr lang="en-US" sz="1400" dirty="0">
                          <a:effectLst/>
                        </a:rPr>
                        <a:t>Audio</a:t>
                      </a:r>
                      <a:endParaRPr lang="en-US" sz="1400" dirty="0">
                        <a:effectLst/>
                        <a:latin typeface="Calibri"/>
                        <a:ea typeface="Times New Roman"/>
                        <a:cs typeface="Arial"/>
                      </a:endParaRPr>
                    </a:p>
                  </a:txBody>
                  <a:tcPr marL="52527" marR="52527" marT="0" marB="0" anchor="ctr"/>
                </a:tc>
                <a:tc>
                  <a:txBody>
                    <a:bodyPr/>
                    <a:lstStyle/>
                    <a:p>
                      <a:pPr algn="ctr">
                        <a:lnSpc>
                          <a:spcPct val="100000"/>
                        </a:lnSpc>
                        <a:spcAft>
                          <a:spcPts val="0"/>
                        </a:spcAft>
                      </a:pPr>
                      <a:r>
                        <a:rPr lang="en-US" sz="1400" dirty="0" smtClean="0">
                          <a:effectLst/>
                        </a:rPr>
                        <a:t>16KHz/16Bit</a:t>
                      </a:r>
                      <a:endParaRPr lang="en-US" sz="1400" dirty="0">
                        <a:effectLst/>
                        <a:latin typeface="Calibri"/>
                        <a:ea typeface="Times New Roman"/>
                        <a:cs typeface="Arial"/>
                      </a:endParaRPr>
                    </a:p>
                  </a:txBody>
                  <a:tcPr marL="52527" marR="52527" marT="0" marB="0" anchor="ctr">
                    <a:solidFill>
                      <a:schemeClr val="accent1">
                        <a:lumMod val="40000"/>
                        <a:lumOff val="60000"/>
                      </a:schemeClr>
                    </a:solidFill>
                  </a:tcPr>
                </a:tc>
                <a:tc>
                  <a:txBody>
                    <a:bodyPr/>
                    <a:lstStyle/>
                    <a:p>
                      <a:pPr algn="ctr">
                        <a:lnSpc>
                          <a:spcPct val="100000"/>
                        </a:lnSpc>
                        <a:spcAft>
                          <a:spcPts val="0"/>
                        </a:spcAft>
                      </a:pPr>
                      <a:r>
                        <a:rPr lang="en-US" sz="1400" dirty="0" smtClean="0">
                          <a:effectLst/>
                        </a:rPr>
                        <a:t>Yes</a:t>
                      </a:r>
                      <a:endParaRPr lang="en-US" sz="1400" dirty="0">
                        <a:effectLst/>
                        <a:latin typeface="Calibri"/>
                        <a:ea typeface="Times New Roman"/>
                        <a:cs typeface="Arial"/>
                      </a:endParaRPr>
                    </a:p>
                  </a:txBody>
                  <a:tcPr marL="52527" marR="52527" marT="0" marB="0" anchor="ctr"/>
                </a:tc>
                <a:tc>
                  <a:txBody>
                    <a:bodyPr/>
                    <a:lstStyle/>
                    <a:p>
                      <a:pPr algn="ctr">
                        <a:lnSpc>
                          <a:spcPct val="100000"/>
                        </a:lnSpc>
                        <a:spcAft>
                          <a:spcPts val="0"/>
                        </a:spcAft>
                      </a:pPr>
                      <a:r>
                        <a:rPr lang="en-US" sz="1400" dirty="0">
                          <a:effectLst/>
                        </a:rPr>
                        <a:t>None</a:t>
                      </a:r>
                      <a:endParaRPr lang="en-US" sz="1400" dirty="0">
                        <a:effectLst/>
                        <a:latin typeface="Calibri"/>
                        <a:ea typeface="Times New Roman"/>
                        <a:cs typeface="Arial"/>
                      </a:endParaRPr>
                    </a:p>
                  </a:txBody>
                  <a:tcPr marL="52527" marR="52527" marT="0" marB="0" anchor="ctr"/>
                </a:tc>
                <a:tc>
                  <a:txBody>
                    <a:bodyPr/>
                    <a:lstStyle/>
                    <a:p>
                      <a:pPr algn="ctr">
                        <a:lnSpc>
                          <a:spcPct val="100000"/>
                        </a:lnSpc>
                        <a:spcAft>
                          <a:spcPts val="0"/>
                        </a:spcAft>
                      </a:pPr>
                      <a:r>
                        <a:rPr lang="en-US" sz="1400" dirty="0">
                          <a:effectLst/>
                        </a:rPr>
                        <a:t>None</a:t>
                      </a:r>
                      <a:endParaRPr lang="en-US" sz="1400" dirty="0">
                        <a:effectLst/>
                        <a:latin typeface="Calibri"/>
                        <a:ea typeface="Times New Roman"/>
                        <a:cs typeface="Arial"/>
                      </a:endParaRPr>
                    </a:p>
                  </a:txBody>
                  <a:tcPr marL="52527" marR="52527" marT="0" marB="0" anchor="ctr"/>
                </a:tc>
                <a:tc>
                  <a:txBody>
                    <a:bodyPr/>
                    <a:lstStyle/>
                    <a:p>
                      <a:pPr algn="ctr">
                        <a:lnSpc>
                          <a:spcPct val="100000"/>
                        </a:lnSpc>
                        <a:spcAft>
                          <a:spcPts val="0"/>
                        </a:spcAft>
                      </a:pPr>
                      <a:r>
                        <a:rPr lang="en-US" sz="1400" dirty="0">
                          <a:effectLst/>
                        </a:rPr>
                        <a:t>None</a:t>
                      </a:r>
                      <a:endParaRPr lang="en-US" sz="1400" dirty="0">
                        <a:effectLst/>
                        <a:latin typeface="Calibri"/>
                        <a:ea typeface="Times New Roman"/>
                        <a:cs typeface="Arial"/>
                      </a:endParaRPr>
                    </a:p>
                  </a:txBody>
                  <a:tcPr marL="52527" marR="52527" marT="0" marB="0" anchor="ctr"/>
                </a:tc>
              </a:tr>
              <a:tr h="762679">
                <a:tc>
                  <a:txBody>
                    <a:bodyPr/>
                    <a:lstStyle/>
                    <a:p>
                      <a:pPr algn="ctr" rtl="0">
                        <a:lnSpc>
                          <a:spcPct val="100000"/>
                        </a:lnSpc>
                        <a:spcAft>
                          <a:spcPts val="0"/>
                        </a:spcAft>
                      </a:pPr>
                      <a:r>
                        <a:rPr lang="en-US" sz="1400" dirty="0" smtClean="0">
                          <a:effectLst/>
                        </a:rPr>
                        <a:t>Image Output  (on alarm)</a:t>
                      </a:r>
                      <a:endParaRPr lang="en-US" sz="1400" dirty="0">
                        <a:effectLst/>
                        <a:latin typeface="Calibri"/>
                        <a:ea typeface="Times New Roman"/>
                        <a:cs typeface="Arial"/>
                      </a:endParaRPr>
                    </a:p>
                  </a:txBody>
                  <a:tcPr marL="52527" marR="52527" marT="0" marB="0" anchor="ctr"/>
                </a:tc>
                <a:tc>
                  <a:txBody>
                    <a:bodyPr/>
                    <a:lstStyle/>
                    <a:p>
                      <a:pPr marL="0" lvl="0" indent="0" algn="ctr" rtl="0">
                        <a:lnSpc>
                          <a:spcPct val="100000"/>
                        </a:lnSpc>
                        <a:spcAft>
                          <a:spcPts val="0"/>
                        </a:spcAft>
                        <a:buFont typeface="+mj-lt"/>
                        <a:buNone/>
                        <a:tabLst>
                          <a:tab pos="362585" algn="r"/>
                        </a:tabLst>
                      </a:pPr>
                      <a:r>
                        <a:rPr lang="en-US" sz="1400" dirty="0" smtClean="0">
                          <a:effectLst/>
                        </a:rPr>
                        <a:t>Video </a:t>
                      </a:r>
                      <a:r>
                        <a:rPr lang="en-US" sz="1400" dirty="0">
                          <a:effectLst/>
                        </a:rPr>
                        <a:t>Stream 640 × </a:t>
                      </a:r>
                      <a:r>
                        <a:rPr lang="en-US" sz="1400" dirty="0" smtClean="0">
                          <a:effectLst/>
                        </a:rPr>
                        <a:t>360</a:t>
                      </a:r>
                      <a:endParaRPr lang="en-US" sz="1400" dirty="0">
                        <a:effectLst/>
                      </a:endParaRPr>
                    </a:p>
                    <a:p>
                      <a:pPr marL="0" lvl="0" indent="0" algn="ctr">
                        <a:lnSpc>
                          <a:spcPct val="100000"/>
                        </a:lnSpc>
                        <a:spcAft>
                          <a:spcPts val="0"/>
                        </a:spcAft>
                        <a:buFont typeface="+mj-lt"/>
                        <a:buNone/>
                        <a:tabLst>
                          <a:tab pos="362585" algn="r"/>
                        </a:tabLst>
                      </a:pPr>
                      <a:r>
                        <a:rPr lang="en-US" sz="1400" dirty="0" smtClean="0">
                          <a:effectLst/>
                        </a:rPr>
                        <a:t>HD </a:t>
                      </a:r>
                      <a:r>
                        <a:rPr lang="en-US" sz="1400" dirty="0">
                          <a:effectLst/>
                        </a:rPr>
                        <a:t>video: 1280 × </a:t>
                      </a:r>
                      <a:r>
                        <a:rPr lang="en-US" sz="1400" dirty="0" smtClean="0">
                          <a:effectLst/>
                        </a:rPr>
                        <a:t>720</a:t>
                      </a:r>
                    </a:p>
                    <a:p>
                      <a:pPr marL="0" lvl="0" indent="0" algn="ctr" rtl="0">
                        <a:lnSpc>
                          <a:spcPct val="100000"/>
                        </a:lnSpc>
                        <a:spcAft>
                          <a:spcPts val="0"/>
                        </a:spcAft>
                        <a:buFont typeface="+mj-lt"/>
                        <a:buNone/>
                      </a:pPr>
                      <a:r>
                        <a:rPr lang="en-US" sz="1400" dirty="0" smtClean="0">
                          <a:effectLst/>
                        </a:rPr>
                        <a:t>10 jpegs per alarm</a:t>
                      </a:r>
                      <a:endParaRPr lang="en-US" sz="1400" dirty="0">
                        <a:effectLst/>
                        <a:latin typeface="Calibri"/>
                        <a:ea typeface="Times New Roman"/>
                        <a:cs typeface="Arial"/>
                      </a:endParaRPr>
                    </a:p>
                  </a:txBody>
                  <a:tcPr marL="52527" marR="52527" marT="0" marB="0" anchor="ctr">
                    <a:solidFill>
                      <a:schemeClr val="accent1">
                        <a:lumMod val="40000"/>
                        <a:lumOff val="60000"/>
                      </a:schemeClr>
                    </a:solidFill>
                  </a:tcPr>
                </a:tc>
                <a:tc>
                  <a:txBody>
                    <a:bodyPr/>
                    <a:lstStyle/>
                    <a:p>
                      <a:pPr algn="ctr">
                        <a:lnSpc>
                          <a:spcPct val="100000"/>
                        </a:lnSpc>
                        <a:spcAft>
                          <a:spcPts val="0"/>
                        </a:spcAft>
                      </a:pPr>
                      <a:r>
                        <a:rPr lang="en-US" sz="1400" dirty="0">
                          <a:effectLst/>
                        </a:rPr>
                        <a:t>Motion JPEG QVGA: 320x240</a:t>
                      </a:r>
                      <a:endParaRPr lang="en-US" sz="1400" dirty="0">
                        <a:effectLst/>
                        <a:latin typeface="Calibri"/>
                        <a:ea typeface="Times New Roman"/>
                        <a:cs typeface="Arial"/>
                      </a:endParaRPr>
                    </a:p>
                  </a:txBody>
                  <a:tcPr marL="52527" marR="52527" marT="0" marB="0" anchor="ctr"/>
                </a:tc>
                <a:tc>
                  <a:txBody>
                    <a:bodyPr/>
                    <a:lstStyle/>
                    <a:p>
                      <a:pPr algn="ctr">
                        <a:lnSpc>
                          <a:spcPct val="100000"/>
                        </a:lnSpc>
                        <a:spcAft>
                          <a:spcPts val="0"/>
                        </a:spcAft>
                        <a:tabLst>
                          <a:tab pos="362585" algn="r"/>
                        </a:tabLst>
                      </a:pPr>
                      <a:r>
                        <a:rPr lang="en-US" sz="1400" dirty="0" smtClean="0">
                          <a:effectLst/>
                        </a:rPr>
                        <a:t>1Motion </a:t>
                      </a:r>
                      <a:r>
                        <a:rPr lang="en-US" sz="1400" dirty="0">
                          <a:effectLst/>
                        </a:rPr>
                        <a:t>JPEG </a:t>
                      </a:r>
                      <a:r>
                        <a:rPr lang="en-US" sz="1400" dirty="0" smtClean="0">
                          <a:effectLst/>
                        </a:rPr>
                        <a:t>VGA/QVGA: </a:t>
                      </a:r>
                      <a:endParaRPr lang="en-US" sz="1400" dirty="0">
                        <a:effectLst/>
                      </a:endParaRPr>
                    </a:p>
                    <a:p>
                      <a:pPr algn="ctr">
                        <a:lnSpc>
                          <a:spcPct val="100000"/>
                        </a:lnSpc>
                        <a:spcAft>
                          <a:spcPts val="0"/>
                        </a:spcAft>
                        <a:tabLst>
                          <a:tab pos="362585" algn="r"/>
                        </a:tabLst>
                      </a:pPr>
                      <a:r>
                        <a:rPr lang="en-US" sz="1400" dirty="0">
                          <a:effectLst/>
                        </a:rPr>
                        <a:t>640 × </a:t>
                      </a:r>
                      <a:r>
                        <a:rPr lang="en-US" sz="1400" dirty="0" smtClean="0">
                          <a:effectLst/>
                        </a:rPr>
                        <a:t>480</a:t>
                      </a:r>
                    </a:p>
                  </a:txBody>
                  <a:tcPr marL="52527" marR="52527" marT="0" marB="0" anchor="ctr"/>
                </a:tc>
                <a:tc>
                  <a:txBody>
                    <a:bodyPr/>
                    <a:lstStyle/>
                    <a:p>
                      <a:pPr algn="ctr">
                        <a:lnSpc>
                          <a:spcPct val="100000"/>
                        </a:lnSpc>
                        <a:spcAft>
                          <a:spcPts val="0"/>
                        </a:spcAft>
                      </a:pPr>
                      <a:r>
                        <a:rPr lang="en-US" sz="1400" dirty="0">
                          <a:effectLst/>
                        </a:rPr>
                        <a:t>Motion </a:t>
                      </a:r>
                      <a:r>
                        <a:rPr lang="en-US" sz="1400" dirty="0" smtClean="0">
                          <a:effectLst/>
                        </a:rPr>
                        <a:t>JPEG; </a:t>
                      </a:r>
                      <a:r>
                        <a:rPr lang="en-US" sz="1400" dirty="0">
                          <a:effectLst/>
                        </a:rPr>
                        <a:t>snapshot QVGA 320x240</a:t>
                      </a:r>
                    </a:p>
                    <a:p>
                      <a:pPr algn="ctr">
                        <a:lnSpc>
                          <a:spcPct val="100000"/>
                        </a:lnSpc>
                        <a:spcAft>
                          <a:spcPts val="0"/>
                        </a:spcAft>
                        <a:tabLst>
                          <a:tab pos="362585" algn="r"/>
                        </a:tabLst>
                      </a:pPr>
                      <a:r>
                        <a:rPr lang="en-US" sz="1400" dirty="0" smtClean="0">
                          <a:effectLst/>
                        </a:rPr>
                        <a:t>VGA:</a:t>
                      </a:r>
                      <a:r>
                        <a:rPr lang="en-US" sz="1400" baseline="0" dirty="0" smtClean="0">
                          <a:effectLst/>
                        </a:rPr>
                        <a:t> </a:t>
                      </a:r>
                      <a:r>
                        <a:rPr lang="en-US" sz="1400" dirty="0" smtClean="0">
                          <a:effectLst/>
                        </a:rPr>
                        <a:t>640 </a:t>
                      </a:r>
                      <a:r>
                        <a:rPr lang="en-US" sz="1400" dirty="0">
                          <a:effectLst/>
                        </a:rPr>
                        <a:t>× 480  </a:t>
                      </a:r>
                      <a:endParaRPr lang="en-US" sz="1400" dirty="0">
                        <a:effectLst/>
                        <a:latin typeface="Calibri"/>
                        <a:ea typeface="Times New Roman"/>
                        <a:cs typeface="Arial"/>
                      </a:endParaRPr>
                    </a:p>
                  </a:txBody>
                  <a:tcPr marL="52527" marR="52527" marT="0" marB="0" anchor="ctr"/>
                </a:tc>
                <a:tc>
                  <a:txBody>
                    <a:bodyPr/>
                    <a:lstStyle/>
                    <a:p>
                      <a:pPr algn="ctr">
                        <a:lnSpc>
                          <a:spcPct val="100000"/>
                        </a:lnSpc>
                        <a:spcAft>
                          <a:spcPts val="0"/>
                        </a:spcAft>
                      </a:pPr>
                      <a:r>
                        <a:rPr lang="en-US" sz="1400" dirty="0">
                          <a:effectLst/>
                        </a:rPr>
                        <a:t>Motion JPEG QVGA: 320x240</a:t>
                      </a:r>
                    </a:p>
                    <a:p>
                      <a:pPr algn="ctr">
                        <a:lnSpc>
                          <a:spcPct val="100000"/>
                        </a:lnSpc>
                        <a:spcAft>
                          <a:spcPts val="0"/>
                        </a:spcAft>
                        <a:tabLst>
                          <a:tab pos="362585" algn="r"/>
                        </a:tabLst>
                      </a:pPr>
                      <a:r>
                        <a:rPr lang="en-US" sz="1400" dirty="0">
                          <a:effectLst/>
                        </a:rPr>
                        <a:t>VGA: </a:t>
                      </a:r>
                      <a:r>
                        <a:rPr lang="en-US" sz="1400" dirty="0" smtClean="0">
                          <a:effectLst/>
                        </a:rPr>
                        <a:t>640 </a:t>
                      </a:r>
                      <a:r>
                        <a:rPr lang="en-US" sz="1400" dirty="0">
                          <a:effectLst/>
                        </a:rPr>
                        <a:t>× 480 </a:t>
                      </a:r>
                    </a:p>
                  </a:txBody>
                  <a:tcPr marL="52527" marR="52527" marT="0" marB="0" anchor="ctr"/>
                </a:tc>
              </a:tr>
              <a:tr h="574633">
                <a:tc>
                  <a:txBody>
                    <a:bodyPr/>
                    <a:lstStyle/>
                    <a:p>
                      <a:pPr algn="ctr">
                        <a:lnSpc>
                          <a:spcPct val="100000"/>
                        </a:lnSpc>
                        <a:spcAft>
                          <a:spcPts val="0"/>
                        </a:spcAft>
                      </a:pPr>
                      <a:r>
                        <a:rPr lang="en-US" sz="1400" dirty="0" smtClean="0">
                          <a:effectLst/>
                        </a:rPr>
                        <a:t>Video </a:t>
                      </a:r>
                      <a:r>
                        <a:rPr lang="en-US" sz="1400" dirty="0">
                          <a:effectLst/>
                        </a:rPr>
                        <a:t>on </a:t>
                      </a:r>
                      <a:r>
                        <a:rPr lang="en-US" sz="1400" dirty="0" smtClean="0">
                          <a:effectLst/>
                        </a:rPr>
                        <a:t>Demand (</a:t>
                      </a:r>
                      <a:r>
                        <a:rPr lang="en-US" sz="1400" dirty="0">
                          <a:effectLst/>
                        </a:rPr>
                        <a:t>VOD)</a:t>
                      </a:r>
                      <a:endParaRPr lang="en-US" sz="1400" dirty="0">
                        <a:effectLst/>
                        <a:latin typeface="Calibri"/>
                        <a:ea typeface="Times New Roman"/>
                        <a:cs typeface="Arial"/>
                      </a:endParaRPr>
                    </a:p>
                  </a:txBody>
                  <a:tcPr marL="52527" marR="52527" marT="0" marB="0" anchor="ctr"/>
                </a:tc>
                <a:tc>
                  <a:txBody>
                    <a:bodyPr/>
                    <a:lstStyle/>
                    <a:p>
                      <a:pPr marL="0" algn="ctr" defTabSz="912961" rtl="1" eaLnBrk="1" latinLnBrk="0" hangingPunct="1">
                        <a:lnSpc>
                          <a:spcPct val="100000"/>
                        </a:lnSpc>
                        <a:spcAft>
                          <a:spcPts val="0"/>
                        </a:spcAft>
                      </a:pPr>
                      <a:r>
                        <a:rPr lang="en-US" sz="1400" kern="1200" dirty="0" smtClean="0">
                          <a:effectLst/>
                        </a:rPr>
                        <a:t>Unlimited viewing time</a:t>
                      </a:r>
                      <a:endParaRPr lang="en-US" sz="1400" kern="1200" dirty="0">
                        <a:solidFill>
                          <a:schemeClr val="dk1"/>
                        </a:solidFill>
                        <a:effectLst/>
                        <a:latin typeface="+mn-lt"/>
                        <a:ea typeface="+mn-ea"/>
                        <a:cs typeface="+mn-cs"/>
                      </a:endParaRPr>
                    </a:p>
                  </a:txBody>
                  <a:tcPr marL="52527" marR="52527" marT="0" marB="0" anchor="ctr">
                    <a:solidFill>
                      <a:schemeClr val="accent1">
                        <a:lumMod val="40000"/>
                        <a:lumOff val="60000"/>
                      </a:schemeClr>
                    </a:solidFill>
                  </a:tcPr>
                </a:tc>
                <a:tc>
                  <a:txBody>
                    <a:bodyPr/>
                    <a:lstStyle/>
                    <a:p>
                      <a:pPr marL="0" algn="ctr" defTabSz="912961" rtl="1" eaLnBrk="1" latinLnBrk="0" hangingPunct="1">
                        <a:lnSpc>
                          <a:spcPct val="115000"/>
                        </a:lnSpc>
                        <a:spcAft>
                          <a:spcPts val="0"/>
                        </a:spcAft>
                      </a:pPr>
                      <a:r>
                        <a:rPr lang="en-US" sz="1400" kern="1200" dirty="0" smtClean="0">
                          <a:effectLst/>
                        </a:rPr>
                        <a:t>Motion jpeg</a:t>
                      </a:r>
                      <a:endParaRPr lang="en-US" sz="1400" kern="1200" dirty="0">
                        <a:solidFill>
                          <a:schemeClr val="dk1"/>
                        </a:solidFill>
                        <a:effectLst/>
                        <a:latin typeface="+mn-lt"/>
                        <a:ea typeface="+mn-ea"/>
                        <a:cs typeface="+mn-cs"/>
                      </a:endParaRPr>
                    </a:p>
                  </a:txBody>
                  <a:tcPr marL="52527" marR="52527" marT="0" marB="0" anchor="ctr"/>
                </a:tc>
                <a:tc>
                  <a:txBody>
                    <a:bodyPr/>
                    <a:lstStyle/>
                    <a:p>
                      <a:pPr marL="0" algn="ctr" defTabSz="912961" rtl="0" eaLnBrk="1" latinLnBrk="0" hangingPunct="1">
                        <a:lnSpc>
                          <a:spcPct val="100000"/>
                        </a:lnSpc>
                        <a:spcAft>
                          <a:spcPts val="0"/>
                        </a:spcAft>
                      </a:pPr>
                      <a:r>
                        <a:rPr lang="en-US" sz="1400" kern="1200" dirty="0" smtClean="0">
                          <a:effectLst/>
                        </a:rPr>
                        <a:t>  Motion jpeg</a:t>
                      </a:r>
                      <a:r>
                        <a:rPr lang="en-US" sz="1400" kern="1200" baseline="0" dirty="0" smtClean="0">
                          <a:effectLst/>
                        </a:rPr>
                        <a:t> (limited time)</a:t>
                      </a:r>
                      <a:endParaRPr lang="en-US" sz="1400" kern="1200" dirty="0">
                        <a:solidFill>
                          <a:schemeClr val="dk1"/>
                        </a:solidFill>
                        <a:effectLst/>
                        <a:latin typeface="+mn-lt"/>
                        <a:ea typeface="+mn-ea"/>
                        <a:cs typeface="+mn-cs"/>
                      </a:endParaRPr>
                    </a:p>
                  </a:txBody>
                  <a:tcPr marL="52527" marR="52527" marT="0" marB="0" anchor="ctr"/>
                </a:tc>
                <a:tc>
                  <a:txBody>
                    <a:bodyPr/>
                    <a:lstStyle/>
                    <a:p>
                      <a:pPr marL="0" marR="0" indent="0" algn="ctr" defTabSz="912961" rtl="1"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mn-lt"/>
                          <a:ea typeface="+mn-ea"/>
                          <a:cs typeface="+mn-cs"/>
                        </a:rPr>
                        <a:t>Motion jpeg OR Snapshot only for CMS </a:t>
                      </a:r>
                    </a:p>
                  </a:txBody>
                  <a:tcPr marL="52527" marR="52527" marT="0" marB="0" anchor="ctr"/>
                </a:tc>
                <a:tc>
                  <a:txBody>
                    <a:bodyPr/>
                    <a:lstStyle/>
                    <a:p>
                      <a:pPr marL="0" algn="ctr" defTabSz="912961" rtl="1" eaLnBrk="1" latinLnBrk="0" hangingPunct="1">
                        <a:lnSpc>
                          <a:spcPct val="100000"/>
                        </a:lnSpc>
                        <a:spcAft>
                          <a:spcPts val="0"/>
                        </a:spcAft>
                      </a:pPr>
                      <a:r>
                        <a:rPr lang="en-US" sz="1400" kern="1200" dirty="0" smtClean="0">
                          <a:effectLst/>
                        </a:rPr>
                        <a:t>Motion jpeg</a:t>
                      </a:r>
                      <a:endParaRPr lang="en-US" sz="1400" kern="1200" dirty="0">
                        <a:solidFill>
                          <a:schemeClr val="dk1"/>
                        </a:solidFill>
                        <a:effectLst/>
                        <a:latin typeface="+mn-lt"/>
                        <a:ea typeface="+mn-ea"/>
                        <a:cs typeface="+mn-cs"/>
                      </a:endParaRPr>
                    </a:p>
                  </a:txBody>
                  <a:tcPr marL="52527" marR="52527" marT="0" marB="0" anchor="ctr"/>
                </a:tc>
              </a:tr>
              <a:tr h="574633">
                <a:tc>
                  <a:txBody>
                    <a:bodyPr/>
                    <a:lstStyle/>
                    <a:p>
                      <a:pPr algn="ctr">
                        <a:lnSpc>
                          <a:spcPct val="100000"/>
                        </a:lnSpc>
                        <a:spcAft>
                          <a:spcPts val="0"/>
                        </a:spcAft>
                      </a:pPr>
                      <a:r>
                        <a:rPr lang="en-US" sz="1400" dirty="0">
                          <a:effectLst/>
                        </a:rPr>
                        <a:t>Night Vision</a:t>
                      </a:r>
                      <a:endParaRPr lang="en-US" sz="1400" dirty="0">
                        <a:effectLst/>
                        <a:latin typeface="Calibri"/>
                        <a:ea typeface="Times New Roman"/>
                        <a:cs typeface="Arial"/>
                      </a:endParaRPr>
                    </a:p>
                  </a:txBody>
                  <a:tcPr marL="52527" marR="52527" marT="0" marB="0" anchor="ctr"/>
                </a:tc>
                <a:tc>
                  <a:txBody>
                    <a:bodyPr/>
                    <a:lstStyle/>
                    <a:p>
                      <a:pPr marL="0" marR="0" indent="0" algn="ctr" defTabSz="1237823" rtl="0" eaLnBrk="1" fontAlgn="auto" latinLnBrk="0" hangingPunct="1">
                        <a:lnSpc>
                          <a:spcPct val="100000"/>
                        </a:lnSpc>
                        <a:spcBef>
                          <a:spcPts val="0"/>
                        </a:spcBef>
                        <a:spcAft>
                          <a:spcPts val="0"/>
                        </a:spcAft>
                        <a:buClrTx/>
                        <a:buSzTx/>
                        <a:buFontTx/>
                        <a:buNone/>
                        <a:tabLst/>
                        <a:defRPr/>
                      </a:pPr>
                      <a:r>
                        <a:rPr lang="en-US" sz="1400" dirty="0">
                          <a:effectLst/>
                        </a:rPr>
                        <a:t>Camera </a:t>
                      </a:r>
                      <a:r>
                        <a:rPr lang="en-US" sz="1400" dirty="0" smtClean="0">
                          <a:effectLst/>
                        </a:rPr>
                        <a:t>w/ </a:t>
                      </a:r>
                      <a:r>
                        <a:rPr lang="en-US" sz="1400" dirty="0">
                          <a:effectLst/>
                        </a:rPr>
                        <a:t>IR </a:t>
                      </a:r>
                      <a:r>
                        <a:rPr lang="en-US" sz="1400" dirty="0" smtClean="0">
                          <a:effectLst/>
                        </a:rPr>
                        <a:t>illumination</a:t>
                      </a:r>
                      <a:endParaRPr lang="en-US" sz="1400" dirty="0">
                        <a:effectLst/>
                        <a:latin typeface="Calibri"/>
                        <a:ea typeface="Times New Roman"/>
                        <a:cs typeface="Arial"/>
                      </a:endParaRPr>
                    </a:p>
                  </a:txBody>
                  <a:tcPr marL="52527" marR="52527" marT="0" marB="0" anchor="ctr">
                    <a:solidFill>
                      <a:schemeClr val="accent1">
                        <a:lumMod val="40000"/>
                        <a:lumOff val="60000"/>
                      </a:schemeClr>
                    </a:solidFill>
                  </a:tcPr>
                </a:tc>
                <a:tc>
                  <a:txBody>
                    <a:bodyPr/>
                    <a:lstStyle/>
                    <a:p>
                      <a:pPr algn="ctr">
                        <a:lnSpc>
                          <a:spcPct val="100000"/>
                        </a:lnSpc>
                        <a:spcAft>
                          <a:spcPts val="0"/>
                        </a:spcAft>
                      </a:pPr>
                      <a:r>
                        <a:rPr lang="en-US" sz="1400" dirty="0">
                          <a:effectLst/>
                        </a:rPr>
                        <a:t>Camera </a:t>
                      </a:r>
                      <a:r>
                        <a:rPr lang="en-US" sz="1400" dirty="0" smtClean="0">
                          <a:effectLst/>
                        </a:rPr>
                        <a:t>w/ </a:t>
                      </a:r>
                      <a:r>
                        <a:rPr lang="en-US" sz="1400" dirty="0">
                          <a:effectLst/>
                        </a:rPr>
                        <a:t>IR </a:t>
                      </a:r>
                      <a:r>
                        <a:rPr lang="en-US" sz="1400" dirty="0" smtClean="0">
                          <a:effectLst/>
                        </a:rPr>
                        <a:t>illumination</a:t>
                      </a:r>
                      <a:endParaRPr lang="en-US" sz="1400" dirty="0">
                        <a:effectLst/>
                        <a:latin typeface="Calibri"/>
                        <a:ea typeface="Times New Roman"/>
                        <a:cs typeface="Arial"/>
                      </a:endParaRPr>
                    </a:p>
                  </a:txBody>
                  <a:tcPr marL="52527" marR="52527" marT="0" marB="0" anchor="ctr"/>
                </a:tc>
                <a:tc>
                  <a:txBody>
                    <a:bodyPr/>
                    <a:lstStyle/>
                    <a:p>
                      <a:pPr algn="ctr">
                        <a:lnSpc>
                          <a:spcPct val="100000"/>
                        </a:lnSpc>
                        <a:spcAft>
                          <a:spcPts val="0"/>
                        </a:spcAft>
                      </a:pPr>
                      <a:r>
                        <a:rPr lang="en-US" sz="1400" dirty="0">
                          <a:effectLst/>
                        </a:rPr>
                        <a:t>Camera </a:t>
                      </a:r>
                      <a:r>
                        <a:rPr lang="en-US" sz="1400" dirty="0" smtClean="0">
                          <a:effectLst/>
                        </a:rPr>
                        <a:t>w/ </a:t>
                      </a:r>
                      <a:r>
                        <a:rPr lang="en-US" sz="1400" dirty="0">
                          <a:effectLst/>
                        </a:rPr>
                        <a:t>White LED Flash</a:t>
                      </a:r>
                      <a:endParaRPr lang="en-US" sz="1400" dirty="0">
                        <a:effectLst/>
                        <a:latin typeface="Calibri"/>
                        <a:ea typeface="Times New Roman"/>
                        <a:cs typeface="Arial"/>
                      </a:endParaRPr>
                    </a:p>
                  </a:txBody>
                  <a:tcPr marL="52527" marR="52527" marT="0" marB="0" anchor="ctr"/>
                </a:tc>
                <a:tc>
                  <a:txBody>
                    <a:bodyPr/>
                    <a:lstStyle/>
                    <a:p>
                      <a:pPr algn="ctr">
                        <a:lnSpc>
                          <a:spcPct val="100000"/>
                        </a:lnSpc>
                        <a:spcAft>
                          <a:spcPts val="0"/>
                        </a:spcAft>
                      </a:pPr>
                      <a:r>
                        <a:rPr lang="en-US" sz="1400" dirty="0">
                          <a:effectLst/>
                        </a:rPr>
                        <a:t>Near visible IR LEDs</a:t>
                      </a:r>
                      <a:endParaRPr lang="en-US" sz="1400" dirty="0">
                        <a:effectLst/>
                        <a:latin typeface="Calibri"/>
                        <a:ea typeface="Times New Roman"/>
                        <a:cs typeface="Arial"/>
                      </a:endParaRPr>
                    </a:p>
                  </a:txBody>
                  <a:tcPr marL="52527" marR="52527" marT="0" marB="0" anchor="ctr"/>
                </a:tc>
                <a:tc>
                  <a:txBody>
                    <a:bodyPr/>
                    <a:lstStyle/>
                    <a:p>
                      <a:pPr algn="ctr">
                        <a:lnSpc>
                          <a:spcPct val="100000"/>
                        </a:lnSpc>
                        <a:spcAft>
                          <a:spcPts val="0"/>
                        </a:spcAft>
                      </a:pPr>
                      <a:r>
                        <a:rPr lang="en-US" sz="1400" dirty="0">
                          <a:effectLst/>
                        </a:rPr>
                        <a:t>IR LED </a:t>
                      </a:r>
                      <a:r>
                        <a:rPr lang="en-US" sz="1400" dirty="0" smtClean="0">
                          <a:effectLst/>
                        </a:rPr>
                        <a:t>Flash</a:t>
                      </a:r>
                      <a:endParaRPr lang="en-US" sz="1400" dirty="0">
                        <a:effectLst/>
                        <a:latin typeface="Calibri"/>
                        <a:ea typeface="Times New Roman"/>
                        <a:cs typeface="Arial"/>
                      </a:endParaRPr>
                    </a:p>
                  </a:txBody>
                  <a:tcPr marL="52527" marR="52527" marT="0" marB="0" anchor="ctr"/>
                </a:tc>
              </a:tr>
              <a:tr h="373744">
                <a:tc>
                  <a:txBody>
                    <a:bodyPr/>
                    <a:lstStyle/>
                    <a:p>
                      <a:pPr algn="ctr">
                        <a:lnSpc>
                          <a:spcPct val="100000"/>
                        </a:lnSpc>
                        <a:spcAft>
                          <a:spcPts val="0"/>
                        </a:spcAft>
                      </a:pPr>
                      <a:r>
                        <a:rPr lang="en-US" sz="1400" dirty="0">
                          <a:effectLst/>
                        </a:rPr>
                        <a:t>Camera </a:t>
                      </a:r>
                      <a:r>
                        <a:rPr lang="en-US" sz="1400" dirty="0" smtClean="0">
                          <a:effectLst/>
                        </a:rPr>
                        <a:t>Range</a:t>
                      </a:r>
                      <a:endParaRPr lang="en-US" sz="1400" dirty="0">
                        <a:effectLst/>
                        <a:latin typeface="Calibri"/>
                        <a:ea typeface="Times New Roman"/>
                        <a:cs typeface="Arial"/>
                      </a:endParaRPr>
                    </a:p>
                  </a:txBody>
                  <a:tcPr marL="52527" marR="52527" marT="0" marB="0" anchor="ctr"/>
                </a:tc>
                <a:tc>
                  <a:txBody>
                    <a:bodyPr/>
                    <a:lstStyle/>
                    <a:p>
                      <a:pPr algn="ctr">
                        <a:lnSpc>
                          <a:spcPct val="100000"/>
                        </a:lnSpc>
                        <a:spcAft>
                          <a:spcPts val="0"/>
                        </a:spcAft>
                      </a:pPr>
                      <a:r>
                        <a:rPr lang="en-US" sz="1400" dirty="0">
                          <a:effectLst/>
                        </a:rPr>
                        <a:t>12m (40ft</a:t>
                      </a:r>
                      <a:r>
                        <a:rPr lang="en-US" sz="1400" dirty="0" smtClean="0">
                          <a:effectLst/>
                        </a:rPr>
                        <a:t>)</a:t>
                      </a:r>
                      <a:endParaRPr lang="en-US" sz="1400" dirty="0">
                        <a:effectLst/>
                        <a:latin typeface="Calibri"/>
                        <a:ea typeface="Times New Roman"/>
                        <a:cs typeface="Arial"/>
                      </a:endParaRPr>
                    </a:p>
                  </a:txBody>
                  <a:tcPr marL="52527" marR="52527" marT="0" marB="0" anchor="ctr">
                    <a:solidFill>
                      <a:schemeClr val="accent1">
                        <a:lumMod val="40000"/>
                        <a:lumOff val="60000"/>
                      </a:schemeClr>
                    </a:solidFill>
                  </a:tcPr>
                </a:tc>
                <a:tc>
                  <a:txBody>
                    <a:bodyPr/>
                    <a:lstStyle/>
                    <a:p>
                      <a:pPr algn="ctr">
                        <a:lnSpc>
                          <a:spcPct val="100000"/>
                        </a:lnSpc>
                        <a:spcAft>
                          <a:spcPts val="0"/>
                        </a:spcAft>
                      </a:pPr>
                      <a:r>
                        <a:rPr lang="en-US" sz="1400" dirty="0">
                          <a:effectLst/>
                        </a:rPr>
                        <a:t>12m (40ft)</a:t>
                      </a:r>
                      <a:endParaRPr lang="en-US" sz="1400" dirty="0">
                        <a:effectLst/>
                        <a:latin typeface="Calibri"/>
                        <a:ea typeface="Times New Roman"/>
                        <a:cs typeface="Arial"/>
                      </a:endParaRPr>
                    </a:p>
                  </a:txBody>
                  <a:tcPr marL="52527" marR="52527" marT="0" marB="0" anchor="ctr"/>
                </a:tc>
                <a:tc>
                  <a:txBody>
                    <a:bodyPr/>
                    <a:lstStyle/>
                    <a:p>
                      <a:pPr marL="0" marR="0" indent="0" algn="ctr" defTabSz="1237823" rtl="0" eaLnBrk="1" fontAlgn="auto" latinLnBrk="0" hangingPunct="1">
                        <a:lnSpc>
                          <a:spcPct val="100000"/>
                        </a:lnSpc>
                        <a:spcBef>
                          <a:spcPts val="0"/>
                        </a:spcBef>
                        <a:spcAft>
                          <a:spcPts val="0"/>
                        </a:spcAft>
                        <a:buClrTx/>
                        <a:buSzTx/>
                        <a:buFontTx/>
                        <a:buNone/>
                        <a:tabLst/>
                        <a:defRPr/>
                      </a:pPr>
                      <a:r>
                        <a:rPr lang="en-US" sz="1400" kern="1200" dirty="0" smtClean="0">
                          <a:effectLst/>
                        </a:rPr>
                        <a:t>10m (33ft)</a:t>
                      </a:r>
                      <a:endParaRPr lang="en-US" sz="1400" kern="1200" dirty="0" smtClean="0">
                        <a:solidFill>
                          <a:schemeClr val="dk1"/>
                        </a:solidFill>
                        <a:effectLst/>
                        <a:latin typeface="+mn-lt"/>
                        <a:ea typeface="+mn-ea"/>
                        <a:cs typeface="+mn-cs"/>
                      </a:endParaRPr>
                    </a:p>
                  </a:txBody>
                  <a:tcPr marL="52527" marR="52527" marT="0" marB="0" anchor="ctr"/>
                </a:tc>
                <a:tc>
                  <a:txBody>
                    <a:bodyPr/>
                    <a:lstStyle/>
                    <a:p>
                      <a:pPr algn="ctr">
                        <a:lnSpc>
                          <a:spcPct val="100000"/>
                        </a:lnSpc>
                        <a:spcAft>
                          <a:spcPts val="0"/>
                        </a:spcAft>
                      </a:pPr>
                      <a:r>
                        <a:rPr lang="en-US" sz="1400" dirty="0">
                          <a:effectLst/>
                        </a:rPr>
                        <a:t>12m (40ft</a:t>
                      </a:r>
                      <a:r>
                        <a:rPr lang="en-US" sz="1400" dirty="0" smtClean="0">
                          <a:effectLst/>
                        </a:rPr>
                        <a:t>)</a:t>
                      </a:r>
                      <a:endParaRPr lang="en-US" sz="1400" dirty="0">
                        <a:effectLst/>
                        <a:latin typeface="Calibri"/>
                        <a:ea typeface="Times New Roman"/>
                        <a:cs typeface="Arial"/>
                      </a:endParaRPr>
                    </a:p>
                  </a:txBody>
                  <a:tcPr marL="52527" marR="52527" marT="0" marB="0" anchor="ctr"/>
                </a:tc>
                <a:tc>
                  <a:txBody>
                    <a:bodyPr/>
                    <a:lstStyle/>
                    <a:p>
                      <a:pPr algn="ctr">
                        <a:lnSpc>
                          <a:spcPct val="100000"/>
                        </a:lnSpc>
                        <a:spcAft>
                          <a:spcPts val="0"/>
                        </a:spcAft>
                      </a:pPr>
                      <a:r>
                        <a:rPr lang="en-US" sz="1400" dirty="0">
                          <a:effectLst/>
                        </a:rPr>
                        <a:t>10m (33ft)</a:t>
                      </a:r>
                      <a:endParaRPr lang="en-US" sz="1400" dirty="0">
                        <a:effectLst/>
                        <a:latin typeface="Calibri"/>
                        <a:ea typeface="Times New Roman"/>
                        <a:cs typeface="Arial"/>
                      </a:endParaRPr>
                    </a:p>
                  </a:txBody>
                  <a:tcPr marL="52527" marR="52527" marT="0" marB="0" anchor="ctr"/>
                </a:tc>
              </a:tr>
              <a:tr h="373744">
                <a:tc>
                  <a:txBody>
                    <a:bodyPr/>
                    <a:lstStyle/>
                    <a:p>
                      <a:pPr algn="ctr">
                        <a:lnSpc>
                          <a:spcPct val="100000"/>
                        </a:lnSpc>
                        <a:spcAft>
                          <a:spcPts val="0"/>
                        </a:spcAft>
                      </a:pPr>
                      <a:r>
                        <a:rPr lang="en-US" sz="1400" dirty="0" smtClean="0">
                          <a:effectLst/>
                        </a:rPr>
                        <a:t>Viewing</a:t>
                      </a:r>
                      <a:r>
                        <a:rPr lang="en-US" sz="1400" baseline="0" dirty="0" smtClean="0">
                          <a:effectLst/>
                        </a:rPr>
                        <a:t> A</a:t>
                      </a:r>
                      <a:r>
                        <a:rPr lang="en-US" sz="1400" dirty="0" smtClean="0">
                          <a:effectLst/>
                        </a:rPr>
                        <a:t>ngle</a:t>
                      </a:r>
                      <a:endParaRPr lang="en-US" sz="1400" dirty="0">
                        <a:effectLst/>
                        <a:latin typeface="Calibri"/>
                        <a:ea typeface="Times New Roman"/>
                        <a:cs typeface="Arial"/>
                      </a:endParaRPr>
                    </a:p>
                  </a:txBody>
                  <a:tcPr marL="52527" marR="52527" marT="0" marB="0" anchor="ctr"/>
                </a:tc>
                <a:tc>
                  <a:txBody>
                    <a:bodyPr/>
                    <a:lstStyle/>
                    <a:p>
                      <a:pPr marL="0" marR="0" indent="0" algn="ctr" defTabSz="1237823" rtl="0" eaLnBrk="1" fontAlgn="auto" latinLnBrk="0" hangingPunct="1">
                        <a:lnSpc>
                          <a:spcPct val="100000"/>
                        </a:lnSpc>
                        <a:spcBef>
                          <a:spcPts val="0"/>
                        </a:spcBef>
                        <a:spcAft>
                          <a:spcPts val="0"/>
                        </a:spcAft>
                        <a:buClrTx/>
                        <a:buSzTx/>
                        <a:buFontTx/>
                        <a:buNone/>
                        <a:tabLst/>
                        <a:defRPr/>
                      </a:pPr>
                      <a:r>
                        <a:rPr lang="en-US" sz="1400" dirty="0" smtClean="0">
                          <a:effectLst/>
                        </a:rPr>
                        <a:t>100°</a:t>
                      </a:r>
                      <a:endParaRPr lang="en-US" sz="1400" dirty="0" smtClean="0">
                        <a:effectLst/>
                        <a:latin typeface="+mn-lt"/>
                        <a:ea typeface="Times New Roman"/>
                        <a:cs typeface="Arial"/>
                      </a:endParaRPr>
                    </a:p>
                  </a:txBody>
                  <a:tcPr marL="52527" marR="52527" marT="0" marB="0" anchor="ctr">
                    <a:solidFill>
                      <a:schemeClr val="accent1">
                        <a:lumMod val="40000"/>
                        <a:lumOff val="60000"/>
                      </a:schemeClr>
                    </a:solidFill>
                  </a:tcPr>
                </a:tc>
                <a:tc>
                  <a:txBody>
                    <a:bodyPr/>
                    <a:lstStyle/>
                    <a:p>
                      <a:pPr algn="ctr">
                        <a:lnSpc>
                          <a:spcPct val="100000"/>
                        </a:lnSpc>
                        <a:spcAft>
                          <a:spcPts val="0"/>
                        </a:spcAft>
                      </a:pPr>
                      <a:r>
                        <a:rPr lang="en-US" sz="1400" dirty="0" smtClean="0">
                          <a:effectLst/>
                        </a:rPr>
                        <a:t>90°</a:t>
                      </a:r>
                      <a:endParaRPr lang="en-US" sz="1400" dirty="0">
                        <a:effectLst/>
                        <a:latin typeface="+mn-lt"/>
                        <a:ea typeface="Times New Roman"/>
                        <a:cs typeface="Arial"/>
                      </a:endParaRPr>
                    </a:p>
                  </a:txBody>
                  <a:tcPr marL="52527" marR="52527" marT="0" marB="0" anchor="ctr"/>
                </a:tc>
                <a:tc>
                  <a:txBody>
                    <a:bodyPr/>
                    <a:lstStyle/>
                    <a:p>
                      <a:pPr algn="ctr">
                        <a:lnSpc>
                          <a:spcPct val="100000"/>
                        </a:lnSpc>
                        <a:spcAft>
                          <a:spcPts val="0"/>
                        </a:spcAft>
                      </a:pPr>
                      <a:r>
                        <a:rPr lang="en-US" sz="1400" dirty="0" smtClean="0">
                          <a:effectLst/>
                        </a:rPr>
                        <a:t>67°</a:t>
                      </a:r>
                      <a:endParaRPr lang="en-US" sz="1400" dirty="0">
                        <a:effectLst/>
                        <a:latin typeface="+mn-lt"/>
                        <a:ea typeface="Times New Roman"/>
                        <a:cs typeface="Arial"/>
                      </a:endParaRPr>
                    </a:p>
                  </a:txBody>
                  <a:tcPr marL="52527" marR="52527" marT="0" marB="0" anchor="ctr"/>
                </a:tc>
                <a:tc>
                  <a:txBody>
                    <a:bodyPr/>
                    <a:lstStyle/>
                    <a:p>
                      <a:pPr marL="0" marR="0" indent="0" algn="ctr" defTabSz="1237823" rtl="0" eaLnBrk="1" fontAlgn="auto" latinLnBrk="0" hangingPunct="1">
                        <a:lnSpc>
                          <a:spcPct val="100000"/>
                        </a:lnSpc>
                        <a:spcBef>
                          <a:spcPts val="0"/>
                        </a:spcBef>
                        <a:spcAft>
                          <a:spcPts val="0"/>
                        </a:spcAft>
                        <a:buClrTx/>
                        <a:buSzTx/>
                        <a:buFontTx/>
                        <a:buNone/>
                        <a:tabLst/>
                        <a:defRPr/>
                      </a:pPr>
                      <a:r>
                        <a:rPr lang="en-US" sz="1400" dirty="0" smtClean="0">
                          <a:effectLst/>
                        </a:rPr>
                        <a:t>110°</a:t>
                      </a:r>
                      <a:endParaRPr lang="en-US" sz="1400" dirty="0" smtClean="0">
                        <a:effectLst/>
                        <a:latin typeface="+mn-lt"/>
                        <a:ea typeface="Times New Roman"/>
                        <a:cs typeface="Arial"/>
                      </a:endParaRPr>
                    </a:p>
                  </a:txBody>
                  <a:tcPr marL="52527" marR="52527" marT="0" marB="0" anchor="ctr"/>
                </a:tc>
                <a:tc>
                  <a:txBody>
                    <a:bodyPr/>
                    <a:lstStyle/>
                    <a:p>
                      <a:pPr algn="ctr">
                        <a:lnSpc>
                          <a:spcPct val="100000"/>
                        </a:lnSpc>
                        <a:spcAft>
                          <a:spcPts val="0"/>
                        </a:spcAft>
                      </a:pPr>
                      <a:r>
                        <a:rPr lang="en-US" sz="1400" dirty="0">
                          <a:effectLst/>
                        </a:rPr>
                        <a:t>85°</a:t>
                      </a:r>
                      <a:endParaRPr lang="en-US" sz="1400" dirty="0">
                        <a:effectLst/>
                        <a:latin typeface="Calibri"/>
                        <a:ea typeface="Times New Roman"/>
                        <a:cs typeface="Arial"/>
                      </a:endParaRPr>
                    </a:p>
                  </a:txBody>
                  <a:tcPr marL="52527" marR="52527" marT="0" marB="0" anchor="ctr"/>
                </a:tc>
              </a:tr>
              <a:tr h="373744">
                <a:tc>
                  <a:txBody>
                    <a:bodyPr/>
                    <a:lstStyle/>
                    <a:p>
                      <a:pPr algn="ctr">
                        <a:lnSpc>
                          <a:spcPct val="100000"/>
                        </a:lnSpc>
                        <a:spcAft>
                          <a:spcPts val="0"/>
                        </a:spcAft>
                      </a:pPr>
                      <a:r>
                        <a:rPr lang="en-US" sz="1400" dirty="0">
                          <a:effectLst/>
                        </a:rPr>
                        <a:t>Frame </a:t>
                      </a:r>
                      <a:r>
                        <a:rPr lang="en-US" sz="1400" dirty="0" smtClean="0">
                          <a:effectLst/>
                        </a:rPr>
                        <a:t>Rate</a:t>
                      </a:r>
                      <a:endParaRPr lang="en-US" sz="1400" dirty="0">
                        <a:effectLst/>
                        <a:latin typeface="Calibri"/>
                        <a:ea typeface="Times New Roman"/>
                        <a:cs typeface="Arial"/>
                      </a:endParaRPr>
                    </a:p>
                  </a:txBody>
                  <a:tcPr marL="52527" marR="52527" marT="0" marB="0" anchor="ctr"/>
                </a:tc>
                <a:tc>
                  <a:txBody>
                    <a:bodyPr/>
                    <a:lstStyle/>
                    <a:p>
                      <a:pPr algn="ctr">
                        <a:lnSpc>
                          <a:spcPct val="100000"/>
                        </a:lnSpc>
                        <a:spcAft>
                          <a:spcPts val="0"/>
                        </a:spcAft>
                      </a:pPr>
                      <a:r>
                        <a:rPr lang="en-US" sz="1400" dirty="0">
                          <a:effectLst/>
                        </a:rPr>
                        <a:t>10fps</a:t>
                      </a:r>
                      <a:endParaRPr lang="en-US" sz="1400" dirty="0">
                        <a:effectLst/>
                        <a:latin typeface="Calibri"/>
                        <a:ea typeface="Times New Roman"/>
                        <a:cs typeface="Arial"/>
                      </a:endParaRPr>
                    </a:p>
                  </a:txBody>
                  <a:tcPr marL="52527" marR="52527" marT="0" marB="0" anchor="ctr">
                    <a:solidFill>
                      <a:schemeClr val="accent1">
                        <a:lumMod val="40000"/>
                        <a:lumOff val="60000"/>
                      </a:schemeClr>
                    </a:solidFill>
                  </a:tcPr>
                </a:tc>
                <a:tc>
                  <a:txBody>
                    <a:bodyPr/>
                    <a:lstStyle/>
                    <a:p>
                      <a:pPr algn="ctr">
                        <a:lnSpc>
                          <a:spcPct val="100000"/>
                        </a:lnSpc>
                        <a:spcAft>
                          <a:spcPts val="0"/>
                        </a:spcAft>
                      </a:pPr>
                      <a:r>
                        <a:rPr lang="en-US" sz="1400" dirty="0">
                          <a:effectLst/>
                        </a:rPr>
                        <a:t>2fps</a:t>
                      </a:r>
                      <a:endParaRPr lang="en-US" sz="1400" dirty="0">
                        <a:effectLst/>
                        <a:latin typeface="Calibri"/>
                        <a:ea typeface="Times New Roman"/>
                        <a:cs typeface="Arial"/>
                      </a:endParaRPr>
                    </a:p>
                  </a:txBody>
                  <a:tcPr marL="52527" marR="52527" marT="0" marB="0" anchor="ctr"/>
                </a:tc>
                <a:tc>
                  <a:txBody>
                    <a:bodyPr/>
                    <a:lstStyle/>
                    <a:p>
                      <a:pPr marL="0" marR="0" indent="0" algn="ctr" defTabSz="1237823" rtl="0" eaLnBrk="1" fontAlgn="auto" latinLnBrk="0" hangingPunct="1">
                        <a:lnSpc>
                          <a:spcPct val="100000"/>
                        </a:lnSpc>
                        <a:spcBef>
                          <a:spcPts val="0"/>
                        </a:spcBef>
                        <a:spcAft>
                          <a:spcPts val="0"/>
                        </a:spcAft>
                        <a:buClrTx/>
                        <a:buSzTx/>
                        <a:buFontTx/>
                        <a:buNone/>
                        <a:tabLst/>
                        <a:defRPr/>
                      </a:pPr>
                      <a:r>
                        <a:rPr lang="en-US" sz="1400" dirty="0" smtClean="0">
                          <a:effectLst/>
                        </a:rPr>
                        <a:t>5fps </a:t>
                      </a:r>
                      <a:r>
                        <a:rPr lang="en-US" sz="1400" kern="1200" dirty="0" smtClean="0">
                          <a:effectLst/>
                        </a:rPr>
                        <a:t>(can go up to  15 fps but Image quality is limited due to low bit RF link – 38kbps) </a:t>
                      </a:r>
                      <a:endParaRPr lang="en-US" sz="1400" kern="1200" dirty="0" smtClean="0">
                        <a:solidFill>
                          <a:schemeClr val="dk1"/>
                        </a:solidFill>
                        <a:effectLst/>
                        <a:latin typeface="+mn-lt"/>
                        <a:ea typeface="+mn-ea"/>
                        <a:cs typeface="+mn-cs"/>
                      </a:endParaRPr>
                    </a:p>
                  </a:txBody>
                  <a:tcPr marL="52527" marR="52527" marT="0" marB="0" anchor="ctr"/>
                </a:tc>
                <a:tc>
                  <a:txBody>
                    <a:bodyPr/>
                    <a:lstStyle/>
                    <a:p>
                      <a:pPr algn="ctr">
                        <a:lnSpc>
                          <a:spcPct val="100000"/>
                        </a:lnSpc>
                        <a:spcAft>
                          <a:spcPts val="0"/>
                        </a:spcAft>
                      </a:pPr>
                      <a:r>
                        <a:rPr lang="en-US" sz="1400" dirty="0">
                          <a:effectLst/>
                        </a:rPr>
                        <a:t>5fps</a:t>
                      </a:r>
                      <a:endParaRPr lang="en-US" sz="1400" dirty="0">
                        <a:effectLst/>
                        <a:latin typeface="Calibri"/>
                        <a:ea typeface="Times New Roman"/>
                        <a:cs typeface="Arial"/>
                      </a:endParaRPr>
                    </a:p>
                  </a:txBody>
                  <a:tcPr marL="52527" marR="52527" marT="0" marB="0" anchor="ctr"/>
                </a:tc>
                <a:tc>
                  <a:txBody>
                    <a:bodyPr/>
                    <a:lstStyle/>
                    <a:p>
                      <a:pPr algn="ctr">
                        <a:lnSpc>
                          <a:spcPct val="100000"/>
                        </a:lnSpc>
                        <a:spcAft>
                          <a:spcPts val="0"/>
                        </a:spcAft>
                      </a:pPr>
                      <a:r>
                        <a:rPr lang="en-US" sz="1400" dirty="0">
                          <a:effectLst/>
                        </a:rPr>
                        <a:t>3-7 configurable</a:t>
                      </a:r>
                      <a:endParaRPr lang="en-US" sz="1400" dirty="0">
                        <a:effectLst/>
                        <a:latin typeface="Calibri"/>
                        <a:ea typeface="Times New Roman"/>
                        <a:cs typeface="Arial"/>
                      </a:endParaRPr>
                    </a:p>
                  </a:txBody>
                  <a:tcPr marL="52527" marR="52527" marT="0" marB="0" anchor="ctr"/>
                </a:tc>
              </a:tr>
              <a:tr h="373744">
                <a:tc>
                  <a:txBody>
                    <a:bodyPr/>
                    <a:lstStyle/>
                    <a:p>
                      <a:pPr algn="ctr">
                        <a:lnSpc>
                          <a:spcPct val="100000"/>
                        </a:lnSpc>
                        <a:spcAft>
                          <a:spcPts val="0"/>
                        </a:spcAft>
                      </a:pPr>
                      <a:r>
                        <a:rPr lang="en-US" sz="1400" dirty="0">
                          <a:effectLst/>
                        </a:rPr>
                        <a:t>PIR Type</a:t>
                      </a:r>
                      <a:endParaRPr lang="en-US" sz="1400" dirty="0">
                        <a:effectLst/>
                        <a:latin typeface="Calibri"/>
                        <a:ea typeface="Times New Roman"/>
                        <a:cs typeface="Arial"/>
                      </a:endParaRPr>
                    </a:p>
                  </a:txBody>
                  <a:tcPr marL="52527" marR="52527" marT="0" marB="0" anchor="ctr"/>
                </a:tc>
                <a:tc>
                  <a:txBody>
                    <a:bodyPr/>
                    <a:lstStyle/>
                    <a:p>
                      <a:pPr algn="ctr">
                        <a:lnSpc>
                          <a:spcPct val="100000"/>
                        </a:lnSpc>
                        <a:spcAft>
                          <a:spcPts val="0"/>
                        </a:spcAft>
                      </a:pPr>
                      <a:r>
                        <a:rPr lang="en-US" sz="1400" dirty="0">
                          <a:effectLst/>
                        </a:rPr>
                        <a:t>Quad PIR element</a:t>
                      </a:r>
                      <a:endParaRPr lang="en-US" sz="1400" dirty="0">
                        <a:effectLst/>
                        <a:latin typeface="Calibri"/>
                        <a:ea typeface="Times New Roman"/>
                        <a:cs typeface="Arial"/>
                      </a:endParaRPr>
                    </a:p>
                  </a:txBody>
                  <a:tcPr marL="52527" marR="52527" marT="0" marB="0" anchor="ctr">
                    <a:solidFill>
                      <a:schemeClr val="accent1">
                        <a:lumMod val="40000"/>
                        <a:lumOff val="60000"/>
                      </a:schemeClr>
                    </a:solidFill>
                  </a:tcPr>
                </a:tc>
                <a:tc>
                  <a:txBody>
                    <a:bodyPr/>
                    <a:lstStyle/>
                    <a:p>
                      <a:pPr algn="ctr">
                        <a:lnSpc>
                          <a:spcPct val="100000"/>
                        </a:lnSpc>
                        <a:spcAft>
                          <a:spcPts val="0"/>
                        </a:spcAft>
                      </a:pPr>
                      <a:r>
                        <a:rPr lang="en-US" sz="1400" dirty="0">
                          <a:effectLst/>
                        </a:rPr>
                        <a:t>Dual PIR element</a:t>
                      </a:r>
                      <a:endParaRPr lang="en-US" sz="1400" dirty="0">
                        <a:effectLst/>
                        <a:latin typeface="Calibri"/>
                        <a:ea typeface="Times New Roman"/>
                        <a:cs typeface="Arial"/>
                      </a:endParaRPr>
                    </a:p>
                  </a:txBody>
                  <a:tcPr marL="52527" marR="52527" marT="0" marB="0" anchor="ctr"/>
                </a:tc>
                <a:tc>
                  <a:txBody>
                    <a:bodyPr/>
                    <a:lstStyle/>
                    <a:p>
                      <a:pPr algn="ctr">
                        <a:lnSpc>
                          <a:spcPct val="100000"/>
                        </a:lnSpc>
                        <a:spcAft>
                          <a:spcPts val="0"/>
                        </a:spcAft>
                      </a:pPr>
                      <a:r>
                        <a:rPr lang="en-US" sz="1400" dirty="0">
                          <a:effectLst/>
                        </a:rPr>
                        <a:t>Dual PIR element</a:t>
                      </a:r>
                      <a:endParaRPr lang="en-US" sz="1400" dirty="0">
                        <a:effectLst/>
                        <a:latin typeface="Calibri"/>
                        <a:ea typeface="Times New Roman"/>
                        <a:cs typeface="Arial"/>
                      </a:endParaRPr>
                    </a:p>
                  </a:txBody>
                  <a:tcPr marL="52527" marR="52527" marT="0" marB="0" anchor="ctr"/>
                </a:tc>
                <a:tc>
                  <a:txBody>
                    <a:bodyPr/>
                    <a:lstStyle/>
                    <a:p>
                      <a:pPr algn="ctr">
                        <a:lnSpc>
                          <a:spcPct val="100000"/>
                        </a:lnSpc>
                        <a:spcAft>
                          <a:spcPts val="0"/>
                        </a:spcAft>
                      </a:pPr>
                      <a:r>
                        <a:rPr lang="en-US" sz="1400" dirty="0">
                          <a:effectLst/>
                        </a:rPr>
                        <a:t>Dual PIR element</a:t>
                      </a:r>
                      <a:endParaRPr lang="en-US" sz="1400" dirty="0">
                        <a:effectLst/>
                        <a:latin typeface="Calibri"/>
                        <a:ea typeface="Times New Roman"/>
                        <a:cs typeface="Arial"/>
                      </a:endParaRPr>
                    </a:p>
                  </a:txBody>
                  <a:tcPr marL="52527" marR="52527" marT="0" marB="0" anchor="ctr"/>
                </a:tc>
                <a:tc>
                  <a:txBody>
                    <a:bodyPr/>
                    <a:lstStyle/>
                    <a:p>
                      <a:pPr algn="ctr">
                        <a:lnSpc>
                          <a:spcPct val="100000"/>
                        </a:lnSpc>
                        <a:spcAft>
                          <a:spcPts val="0"/>
                        </a:spcAft>
                      </a:pPr>
                      <a:r>
                        <a:rPr lang="en-US" sz="1400" dirty="0">
                          <a:effectLst/>
                        </a:rPr>
                        <a:t>Dual PIR element</a:t>
                      </a:r>
                      <a:endParaRPr lang="en-US" sz="1400" dirty="0">
                        <a:effectLst/>
                        <a:latin typeface="Calibri"/>
                        <a:ea typeface="Times New Roman"/>
                        <a:cs typeface="Arial"/>
                      </a:endParaRPr>
                    </a:p>
                  </a:txBody>
                  <a:tcPr marL="52527" marR="52527" marT="0" marB="0" anchor="ctr"/>
                </a:tc>
              </a:tr>
            </a:tbl>
          </a:graphicData>
        </a:graphic>
      </p:graphicFrame>
      <p:sp>
        <p:nvSpPr>
          <p:cNvPr id="3" name="Title 2"/>
          <p:cNvSpPr>
            <a:spLocks noGrp="1"/>
          </p:cNvSpPr>
          <p:nvPr>
            <p:ph type="title"/>
          </p:nvPr>
        </p:nvSpPr>
        <p:spPr>
          <a:xfrm>
            <a:off x="513714" y="600604"/>
            <a:ext cx="11702892" cy="1443302"/>
          </a:xfrm>
        </p:spPr>
        <p:txBody>
          <a:bodyPr/>
          <a:lstStyle/>
          <a:p>
            <a:r>
              <a:rPr lang="en-GB" dirty="0" smtClean="0"/>
              <a:t>HD77 Comparison of features</a:t>
            </a:r>
            <a:endParaRPr lang="en-GB" dirty="0"/>
          </a:p>
        </p:txBody>
      </p:sp>
      <p:sp>
        <p:nvSpPr>
          <p:cNvPr id="4" name="TextBox 3"/>
          <p:cNvSpPr txBox="1"/>
          <p:nvPr/>
        </p:nvSpPr>
        <p:spPr>
          <a:xfrm rot="2726906">
            <a:off x="9496983" y="1287936"/>
            <a:ext cx="3225007" cy="523220"/>
          </a:xfrm>
          <a:prstGeom prst="rect">
            <a:avLst/>
          </a:prstGeom>
          <a:solidFill>
            <a:schemeClr val="accent2"/>
          </a:solidFill>
        </p:spPr>
        <p:txBody>
          <a:bodyPr wrap="square" rtlCol="0">
            <a:spAutoFit/>
          </a:bodyPr>
          <a:lstStyle/>
          <a:p>
            <a:r>
              <a:rPr lang="en-US" sz="2800" b="1" dirty="0" smtClean="0">
                <a:solidFill>
                  <a:schemeClr val="bg1"/>
                </a:solidFill>
              </a:rPr>
              <a:t>For internal use only</a:t>
            </a:r>
            <a:endParaRPr lang="en-US" sz="2800" b="1" dirty="0">
              <a:solidFill>
                <a:schemeClr val="bg1"/>
              </a:solidFill>
            </a:endParaRPr>
          </a:p>
        </p:txBody>
      </p:sp>
    </p:spTree>
    <p:extLst>
      <p:ext uri="{BB962C8B-B14F-4D97-AF65-F5344CB8AC3E}">
        <p14:creationId xmlns:p14="http://schemas.microsoft.com/office/powerpoint/2010/main" val="36370401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914" y="346794"/>
            <a:ext cx="11702892" cy="1443302"/>
          </a:xfrm>
        </p:spPr>
        <p:txBody>
          <a:bodyPr>
            <a:noAutofit/>
          </a:bodyPr>
          <a:lstStyle/>
          <a:p>
            <a:r>
              <a:rPr lang="en-US" dirty="0"/>
              <a:t>EVOHD Control Panel</a:t>
            </a:r>
            <a:r>
              <a:rPr lang="en-US" sz="3600" dirty="0"/>
              <a:t/>
            </a:r>
            <a:br>
              <a:rPr lang="en-US" sz="3600" dirty="0"/>
            </a:br>
            <a:r>
              <a:rPr lang="en-US" sz="3600" dirty="0"/>
              <a:t>Robust to support enhanced security capabilities </a:t>
            </a:r>
          </a:p>
        </p:txBody>
      </p:sp>
      <p:grpSp>
        <p:nvGrpSpPr>
          <p:cNvPr id="27" name="Group 26"/>
          <p:cNvGrpSpPr/>
          <p:nvPr/>
        </p:nvGrpSpPr>
        <p:grpSpPr>
          <a:xfrm>
            <a:off x="634206" y="2501106"/>
            <a:ext cx="11811000" cy="5007729"/>
            <a:chOff x="634206" y="2501106"/>
            <a:chExt cx="11811000" cy="3124200"/>
          </a:xfrm>
        </p:grpSpPr>
        <p:grpSp>
          <p:nvGrpSpPr>
            <p:cNvPr id="14" name="Group 13"/>
            <p:cNvGrpSpPr/>
            <p:nvPr/>
          </p:nvGrpSpPr>
          <p:grpSpPr>
            <a:xfrm>
              <a:off x="634206" y="2501106"/>
              <a:ext cx="11734800" cy="1447800"/>
              <a:chOff x="634206" y="2501106"/>
              <a:chExt cx="11734800" cy="1447800"/>
            </a:xfrm>
          </p:grpSpPr>
          <p:grpSp>
            <p:nvGrpSpPr>
              <p:cNvPr id="6" name="Group 5"/>
              <p:cNvGrpSpPr/>
              <p:nvPr/>
            </p:nvGrpSpPr>
            <p:grpSpPr>
              <a:xfrm>
                <a:off x="634206" y="2501106"/>
                <a:ext cx="11734800" cy="1447800"/>
                <a:chOff x="1624806" y="4101306"/>
                <a:chExt cx="8785225" cy="2124000"/>
              </a:xfrm>
            </p:grpSpPr>
            <p:sp>
              <p:nvSpPr>
                <p:cNvPr id="4" name="Rectangle 3"/>
                <p:cNvSpPr/>
                <p:nvPr/>
              </p:nvSpPr>
              <p:spPr>
                <a:xfrm>
                  <a:off x="1624806" y="4101306"/>
                  <a:ext cx="8785225" cy="2124000"/>
                </a:xfrm>
                <a:prstGeom prst="rect">
                  <a:avLst/>
                </a:prstGeom>
                <a:solidFill>
                  <a:schemeClr val="bg1"/>
                </a:solidFill>
                <a:ln w="12700" cap="sq">
                  <a:noFill/>
                  <a:miter lim="800000"/>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5" name="Rectangle 4"/>
                <p:cNvSpPr/>
                <p:nvPr/>
              </p:nvSpPr>
              <p:spPr>
                <a:xfrm>
                  <a:off x="1624806" y="4101306"/>
                  <a:ext cx="46523" cy="2120455"/>
                </a:xfrm>
                <a:prstGeom prst="rect">
                  <a:avLst/>
                </a:prstGeom>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
            <p:nvSpPr>
              <p:cNvPr id="7" name="Rectangle 6"/>
              <p:cNvSpPr/>
              <p:nvPr/>
            </p:nvSpPr>
            <p:spPr>
              <a:xfrm>
                <a:off x="806124" y="2732303"/>
                <a:ext cx="2799882" cy="672050"/>
              </a:xfrm>
              <a:prstGeom prst="rect">
                <a:avLst/>
              </a:prstGeom>
            </p:spPr>
            <p:txBody>
              <a:bodyPr wrap="square">
                <a:spAutoFit/>
              </a:bodyPr>
              <a:lstStyle/>
              <a:p>
                <a:r>
                  <a:rPr lang="en-US" sz="3200" dirty="0">
                    <a:solidFill>
                      <a:srgbClr val="98B91F"/>
                    </a:solidFill>
                    <a:latin typeface="Calibri Light"/>
                    <a:cs typeface="Calibri Light"/>
                  </a:rPr>
                  <a:t>Faster Dialer Communication</a:t>
                </a:r>
                <a:endParaRPr lang="en-US" sz="3200" dirty="0"/>
              </a:p>
            </p:txBody>
          </p:sp>
          <p:sp>
            <p:nvSpPr>
              <p:cNvPr id="3" name="Rectangle 2"/>
              <p:cNvSpPr/>
              <p:nvPr/>
            </p:nvSpPr>
            <p:spPr>
              <a:xfrm>
                <a:off x="3377406" y="2643724"/>
                <a:ext cx="8991600" cy="979273"/>
              </a:xfrm>
              <a:prstGeom prst="rect">
                <a:avLst/>
              </a:prstGeom>
            </p:spPr>
            <p:txBody>
              <a:bodyPr wrap="square">
                <a:spAutoFit/>
              </a:bodyPr>
              <a:lstStyle/>
              <a:p>
                <a:pPr marL="342900" indent="-342900">
                  <a:buClr>
                    <a:srgbClr val="9DC431"/>
                  </a:buClr>
                  <a:buFont typeface="Arial" panose="020B0604020202020204" pitchFamily="34" charset="0"/>
                  <a:buChar char="•"/>
                </a:pPr>
                <a:r>
                  <a:rPr lang="en-US" sz="3200" dirty="0">
                    <a:latin typeface="Calibri Light"/>
                    <a:cs typeface="Calibri Light"/>
                  </a:rPr>
                  <a:t>Chip based 1200 bauds communication line (300 bauds </a:t>
                </a:r>
                <a:r>
                  <a:rPr lang="en-US" sz="3200" dirty="0" smtClean="0">
                    <a:latin typeface="Calibri Light"/>
                    <a:cs typeface="Calibri Light"/>
                  </a:rPr>
                  <a:t>for </a:t>
                </a:r>
                <a:r>
                  <a:rPr lang="en-US" sz="3200" dirty="0">
                    <a:latin typeface="Calibri Light"/>
                    <a:cs typeface="Calibri Light"/>
                  </a:rPr>
                  <a:t>reporting)</a:t>
                </a:r>
              </a:p>
              <a:p>
                <a:pPr marL="342900" indent="-342900">
                  <a:buClr>
                    <a:srgbClr val="9DC431"/>
                  </a:buClr>
                  <a:buFont typeface="Arial" panose="020B0604020202020204" pitchFamily="34" charset="0"/>
                  <a:buChar char="•"/>
                </a:pPr>
                <a:r>
                  <a:rPr lang="en-US" sz="3200" dirty="0">
                    <a:latin typeface="Calibri Light"/>
                    <a:cs typeface="Calibri Light"/>
                  </a:rPr>
                  <a:t>Manage VoIP line and bypass signal distortions</a:t>
                </a:r>
              </a:p>
            </p:txBody>
          </p:sp>
        </p:grpSp>
        <p:grpSp>
          <p:nvGrpSpPr>
            <p:cNvPr id="15" name="Group 14"/>
            <p:cNvGrpSpPr/>
            <p:nvPr/>
          </p:nvGrpSpPr>
          <p:grpSpPr>
            <a:xfrm>
              <a:off x="634206" y="4177506"/>
              <a:ext cx="11811000" cy="1447800"/>
              <a:chOff x="634206" y="2501106"/>
              <a:chExt cx="11811000" cy="1447800"/>
            </a:xfrm>
          </p:grpSpPr>
          <p:grpSp>
            <p:nvGrpSpPr>
              <p:cNvPr id="16" name="Group 15"/>
              <p:cNvGrpSpPr/>
              <p:nvPr/>
            </p:nvGrpSpPr>
            <p:grpSpPr>
              <a:xfrm>
                <a:off x="634206" y="2501106"/>
                <a:ext cx="11734800" cy="1447800"/>
                <a:chOff x="1624806" y="4101306"/>
                <a:chExt cx="8785225" cy="2124000"/>
              </a:xfrm>
            </p:grpSpPr>
            <p:sp>
              <p:nvSpPr>
                <p:cNvPr id="19" name="Rectangle 18"/>
                <p:cNvSpPr/>
                <p:nvPr/>
              </p:nvSpPr>
              <p:spPr>
                <a:xfrm>
                  <a:off x="1624806" y="4101306"/>
                  <a:ext cx="8785225" cy="2124000"/>
                </a:xfrm>
                <a:prstGeom prst="rect">
                  <a:avLst/>
                </a:prstGeom>
                <a:solidFill>
                  <a:schemeClr val="bg1"/>
                </a:solidFill>
                <a:ln w="12700" cap="sq">
                  <a:noFill/>
                  <a:miter lim="800000"/>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0" name="Rectangle 19"/>
                <p:cNvSpPr/>
                <p:nvPr/>
              </p:nvSpPr>
              <p:spPr>
                <a:xfrm>
                  <a:off x="1624806" y="4101306"/>
                  <a:ext cx="46523" cy="2120455"/>
                </a:xfrm>
                <a:prstGeom prst="rect">
                  <a:avLst/>
                </a:prstGeom>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
            <p:nvSpPr>
              <p:cNvPr id="17" name="Rectangle 16"/>
              <p:cNvSpPr/>
              <p:nvPr/>
            </p:nvSpPr>
            <p:spPr>
              <a:xfrm>
                <a:off x="806124" y="2697792"/>
                <a:ext cx="3028482" cy="979273"/>
              </a:xfrm>
              <a:prstGeom prst="rect">
                <a:avLst/>
              </a:prstGeom>
            </p:spPr>
            <p:txBody>
              <a:bodyPr wrap="square">
                <a:spAutoFit/>
              </a:bodyPr>
              <a:lstStyle/>
              <a:p>
                <a:r>
                  <a:rPr lang="en-US" sz="3200" dirty="0">
                    <a:solidFill>
                      <a:srgbClr val="98B91F"/>
                    </a:solidFill>
                    <a:latin typeface="Calibri Light"/>
                    <a:cs typeface="Calibri Light"/>
                  </a:rPr>
                  <a:t>Added Protection </a:t>
                </a:r>
                <a:r>
                  <a:rPr lang="en-US" sz="3200" dirty="0" smtClean="0">
                    <a:solidFill>
                      <a:srgbClr val="98B91F"/>
                    </a:solidFill>
                    <a:latin typeface="Calibri Light"/>
                    <a:cs typeface="Calibri Light"/>
                  </a:rPr>
                  <a:t>to </a:t>
                </a:r>
                <a:r>
                  <a:rPr lang="en-US" sz="3200" dirty="0">
                    <a:solidFill>
                      <a:srgbClr val="98B91F"/>
                    </a:solidFill>
                    <a:latin typeface="Calibri Light"/>
                    <a:cs typeface="Calibri Light"/>
                  </a:rPr>
                  <a:t>System Integrity</a:t>
                </a:r>
                <a:endParaRPr lang="en-US" sz="3200" dirty="0"/>
              </a:p>
            </p:txBody>
          </p:sp>
          <p:sp>
            <p:nvSpPr>
              <p:cNvPr id="18" name="Rectangle 17"/>
              <p:cNvSpPr/>
              <p:nvPr/>
            </p:nvSpPr>
            <p:spPr>
              <a:xfrm>
                <a:off x="3453606" y="2736909"/>
                <a:ext cx="8991600" cy="979272"/>
              </a:xfrm>
              <a:prstGeom prst="rect">
                <a:avLst/>
              </a:prstGeom>
            </p:spPr>
            <p:txBody>
              <a:bodyPr wrap="square">
                <a:spAutoFit/>
              </a:bodyPr>
              <a:lstStyle/>
              <a:p>
                <a:pPr marL="342900" indent="-342900">
                  <a:buClr>
                    <a:srgbClr val="9DC431"/>
                  </a:buClr>
                  <a:buFont typeface="Arial" panose="020B0604020202020204" pitchFamily="34" charset="0"/>
                  <a:buChar char="•"/>
                </a:pPr>
                <a:r>
                  <a:rPr lang="en-US" sz="3200" dirty="0">
                    <a:latin typeface="Calibri Light"/>
                    <a:cs typeface="Calibri Light"/>
                  </a:rPr>
                  <a:t>Dedicated input for box tamper switch</a:t>
                </a:r>
              </a:p>
              <a:p>
                <a:pPr marL="342900" indent="-342900">
                  <a:buClr>
                    <a:srgbClr val="9DC431"/>
                  </a:buClr>
                  <a:buFont typeface="Arial" panose="020B0604020202020204" pitchFamily="34" charset="0"/>
                  <a:buChar char="•"/>
                </a:pPr>
                <a:r>
                  <a:rPr lang="en-US" sz="3200" dirty="0">
                    <a:latin typeface="Calibri Light"/>
                    <a:cs typeface="Calibri Light"/>
                  </a:rPr>
                  <a:t>Supervised bell output 1A, fuse-less shutdown at 3A</a:t>
                </a:r>
              </a:p>
            </p:txBody>
          </p:sp>
        </p:grpSp>
      </p:grpSp>
      <p:grpSp>
        <p:nvGrpSpPr>
          <p:cNvPr id="28" name="Group 27"/>
          <p:cNvGrpSpPr/>
          <p:nvPr/>
        </p:nvGrpSpPr>
        <p:grpSpPr>
          <a:xfrm>
            <a:off x="558006" y="2501106"/>
            <a:ext cx="11811000" cy="5007729"/>
            <a:chOff x="634206" y="2501106"/>
            <a:chExt cx="11811000" cy="3124200"/>
          </a:xfrm>
        </p:grpSpPr>
        <p:grpSp>
          <p:nvGrpSpPr>
            <p:cNvPr id="29" name="Group 28"/>
            <p:cNvGrpSpPr/>
            <p:nvPr/>
          </p:nvGrpSpPr>
          <p:grpSpPr>
            <a:xfrm>
              <a:off x="634206" y="2501106"/>
              <a:ext cx="11734800" cy="1447800"/>
              <a:chOff x="634206" y="2501106"/>
              <a:chExt cx="11734800" cy="1447800"/>
            </a:xfrm>
          </p:grpSpPr>
          <p:grpSp>
            <p:nvGrpSpPr>
              <p:cNvPr id="36" name="Group 35"/>
              <p:cNvGrpSpPr/>
              <p:nvPr/>
            </p:nvGrpSpPr>
            <p:grpSpPr>
              <a:xfrm>
                <a:off x="634206" y="2501106"/>
                <a:ext cx="11734800" cy="1447800"/>
                <a:chOff x="1624806" y="4101306"/>
                <a:chExt cx="8785225" cy="2124000"/>
              </a:xfrm>
            </p:grpSpPr>
            <p:sp>
              <p:nvSpPr>
                <p:cNvPr id="39" name="Rectangle 38"/>
                <p:cNvSpPr/>
                <p:nvPr/>
              </p:nvSpPr>
              <p:spPr>
                <a:xfrm>
                  <a:off x="1624806" y="4101306"/>
                  <a:ext cx="8785225" cy="2124000"/>
                </a:xfrm>
                <a:prstGeom prst="rect">
                  <a:avLst/>
                </a:prstGeom>
                <a:solidFill>
                  <a:schemeClr val="bg1"/>
                </a:solidFill>
                <a:ln w="12700" cap="sq">
                  <a:noFill/>
                  <a:miter lim="800000"/>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40" name="Rectangle 39"/>
                <p:cNvSpPr/>
                <p:nvPr/>
              </p:nvSpPr>
              <p:spPr>
                <a:xfrm>
                  <a:off x="1624806" y="4101306"/>
                  <a:ext cx="46523" cy="2120455"/>
                </a:xfrm>
                <a:prstGeom prst="rect">
                  <a:avLst/>
                </a:prstGeom>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
            <p:nvSpPr>
              <p:cNvPr id="37" name="Rectangle 36"/>
              <p:cNvSpPr/>
              <p:nvPr/>
            </p:nvSpPr>
            <p:spPr>
              <a:xfrm>
                <a:off x="806124" y="2732303"/>
                <a:ext cx="2799882" cy="672050"/>
              </a:xfrm>
              <a:prstGeom prst="rect">
                <a:avLst/>
              </a:prstGeom>
            </p:spPr>
            <p:txBody>
              <a:bodyPr wrap="square">
                <a:spAutoFit/>
              </a:bodyPr>
              <a:lstStyle/>
              <a:p>
                <a:r>
                  <a:rPr lang="en-US" sz="3200" dirty="0">
                    <a:solidFill>
                      <a:srgbClr val="98B91F"/>
                    </a:solidFill>
                    <a:latin typeface="Calibri Light"/>
                    <a:cs typeface="Calibri Light"/>
                  </a:rPr>
                  <a:t>Faster Dialer Communication</a:t>
                </a:r>
                <a:endParaRPr lang="en-US" sz="3200" dirty="0"/>
              </a:p>
            </p:txBody>
          </p:sp>
          <p:sp>
            <p:nvSpPr>
              <p:cNvPr id="38" name="Rectangle 37"/>
              <p:cNvSpPr/>
              <p:nvPr/>
            </p:nvSpPr>
            <p:spPr>
              <a:xfrm>
                <a:off x="3377406" y="2643724"/>
                <a:ext cx="8991600" cy="979273"/>
              </a:xfrm>
              <a:prstGeom prst="rect">
                <a:avLst/>
              </a:prstGeom>
            </p:spPr>
            <p:txBody>
              <a:bodyPr wrap="square">
                <a:spAutoFit/>
              </a:bodyPr>
              <a:lstStyle/>
              <a:p>
                <a:pPr marL="342900" indent="-342900">
                  <a:buClr>
                    <a:srgbClr val="9DC431"/>
                  </a:buClr>
                  <a:buFont typeface="Arial" panose="020B0604020202020204" pitchFamily="34" charset="0"/>
                  <a:buChar char="•"/>
                </a:pPr>
                <a:r>
                  <a:rPr lang="en-US" sz="3200" dirty="0">
                    <a:latin typeface="Calibri Light"/>
                    <a:cs typeface="Calibri Light"/>
                  </a:rPr>
                  <a:t>Chip based 1200 bauds communication line (300 bauds </a:t>
                </a:r>
                <a:r>
                  <a:rPr lang="en-US" sz="3200" dirty="0" smtClean="0">
                    <a:latin typeface="Calibri Light"/>
                    <a:cs typeface="Calibri Light"/>
                  </a:rPr>
                  <a:t>for </a:t>
                </a:r>
                <a:r>
                  <a:rPr lang="en-US" sz="3200" dirty="0">
                    <a:latin typeface="Calibri Light"/>
                    <a:cs typeface="Calibri Light"/>
                  </a:rPr>
                  <a:t>reporting)</a:t>
                </a:r>
              </a:p>
              <a:p>
                <a:pPr marL="342900" indent="-342900">
                  <a:buClr>
                    <a:srgbClr val="9DC431"/>
                  </a:buClr>
                  <a:buFont typeface="Arial" panose="020B0604020202020204" pitchFamily="34" charset="0"/>
                  <a:buChar char="•"/>
                </a:pPr>
                <a:r>
                  <a:rPr lang="en-US" sz="3200" dirty="0">
                    <a:latin typeface="Calibri Light"/>
                    <a:cs typeface="Calibri Light"/>
                  </a:rPr>
                  <a:t>Manage VoIP line and bypass signal distortions</a:t>
                </a:r>
              </a:p>
            </p:txBody>
          </p:sp>
        </p:grpSp>
        <p:grpSp>
          <p:nvGrpSpPr>
            <p:cNvPr id="30" name="Group 29"/>
            <p:cNvGrpSpPr/>
            <p:nvPr/>
          </p:nvGrpSpPr>
          <p:grpSpPr>
            <a:xfrm>
              <a:off x="634206" y="4177506"/>
              <a:ext cx="11811000" cy="1447800"/>
              <a:chOff x="634206" y="2501106"/>
              <a:chExt cx="11811000" cy="1447800"/>
            </a:xfrm>
          </p:grpSpPr>
          <p:grpSp>
            <p:nvGrpSpPr>
              <p:cNvPr id="31" name="Group 30"/>
              <p:cNvGrpSpPr/>
              <p:nvPr/>
            </p:nvGrpSpPr>
            <p:grpSpPr>
              <a:xfrm>
                <a:off x="634206" y="2501106"/>
                <a:ext cx="11734800" cy="1447800"/>
                <a:chOff x="1624806" y="4101306"/>
                <a:chExt cx="8785225" cy="2124000"/>
              </a:xfrm>
            </p:grpSpPr>
            <p:sp>
              <p:nvSpPr>
                <p:cNvPr id="34" name="Rectangle 33"/>
                <p:cNvSpPr/>
                <p:nvPr/>
              </p:nvSpPr>
              <p:spPr>
                <a:xfrm>
                  <a:off x="1624806" y="4101306"/>
                  <a:ext cx="8785225" cy="2124000"/>
                </a:xfrm>
                <a:prstGeom prst="rect">
                  <a:avLst/>
                </a:prstGeom>
                <a:solidFill>
                  <a:schemeClr val="bg1"/>
                </a:solidFill>
                <a:ln w="12700" cap="sq">
                  <a:noFill/>
                  <a:miter lim="800000"/>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5" name="Rectangle 34"/>
                <p:cNvSpPr/>
                <p:nvPr/>
              </p:nvSpPr>
              <p:spPr>
                <a:xfrm>
                  <a:off x="1624806" y="4101306"/>
                  <a:ext cx="46523" cy="2120455"/>
                </a:xfrm>
                <a:prstGeom prst="rect">
                  <a:avLst/>
                </a:prstGeom>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
            <p:nvSpPr>
              <p:cNvPr id="32" name="Rectangle 31"/>
              <p:cNvSpPr/>
              <p:nvPr/>
            </p:nvSpPr>
            <p:spPr>
              <a:xfrm>
                <a:off x="806124" y="2697792"/>
                <a:ext cx="3028482" cy="979273"/>
              </a:xfrm>
              <a:prstGeom prst="rect">
                <a:avLst/>
              </a:prstGeom>
            </p:spPr>
            <p:txBody>
              <a:bodyPr wrap="square">
                <a:spAutoFit/>
              </a:bodyPr>
              <a:lstStyle/>
              <a:p>
                <a:r>
                  <a:rPr lang="en-US" sz="3200" dirty="0">
                    <a:solidFill>
                      <a:srgbClr val="98B91F"/>
                    </a:solidFill>
                    <a:latin typeface="Calibri Light"/>
                    <a:cs typeface="Calibri Light"/>
                  </a:rPr>
                  <a:t>Added Protection </a:t>
                </a:r>
                <a:r>
                  <a:rPr lang="en-US" sz="3200" dirty="0" smtClean="0">
                    <a:solidFill>
                      <a:srgbClr val="98B91F"/>
                    </a:solidFill>
                    <a:latin typeface="Calibri Light"/>
                    <a:cs typeface="Calibri Light"/>
                  </a:rPr>
                  <a:t>to </a:t>
                </a:r>
                <a:r>
                  <a:rPr lang="en-US" sz="3200" dirty="0">
                    <a:solidFill>
                      <a:srgbClr val="98B91F"/>
                    </a:solidFill>
                    <a:latin typeface="Calibri Light"/>
                    <a:cs typeface="Calibri Light"/>
                  </a:rPr>
                  <a:t>System Integrity</a:t>
                </a:r>
                <a:endParaRPr lang="en-US" sz="3200" dirty="0"/>
              </a:p>
            </p:txBody>
          </p:sp>
          <p:sp>
            <p:nvSpPr>
              <p:cNvPr id="33" name="Rectangle 32"/>
              <p:cNvSpPr/>
              <p:nvPr/>
            </p:nvSpPr>
            <p:spPr>
              <a:xfrm>
                <a:off x="3453606" y="2736909"/>
                <a:ext cx="8991600" cy="979272"/>
              </a:xfrm>
              <a:prstGeom prst="rect">
                <a:avLst/>
              </a:prstGeom>
            </p:spPr>
            <p:txBody>
              <a:bodyPr wrap="square">
                <a:spAutoFit/>
              </a:bodyPr>
              <a:lstStyle/>
              <a:p>
                <a:pPr marL="342900" indent="-342900">
                  <a:buClr>
                    <a:srgbClr val="9DC431"/>
                  </a:buClr>
                  <a:buFont typeface="Arial" panose="020B0604020202020204" pitchFamily="34" charset="0"/>
                  <a:buChar char="•"/>
                </a:pPr>
                <a:r>
                  <a:rPr lang="en-US" sz="3200" dirty="0">
                    <a:latin typeface="Calibri Light"/>
                    <a:cs typeface="Calibri Light"/>
                  </a:rPr>
                  <a:t>Dedicated input for box tamper switch</a:t>
                </a:r>
              </a:p>
              <a:p>
                <a:pPr marL="342900" indent="-342900">
                  <a:buClr>
                    <a:srgbClr val="9DC431"/>
                  </a:buClr>
                  <a:buFont typeface="Arial" panose="020B0604020202020204" pitchFamily="34" charset="0"/>
                  <a:buChar char="•"/>
                </a:pPr>
                <a:r>
                  <a:rPr lang="en-US" sz="3200" dirty="0">
                    <a:latin typeface="Calibri Light"/>
                    <a:cs typeface="Calibri Light"/>
                  </a:rPr>
                  <a:t>Supervised bell output 1A, fuse-less shutdown at 3A</a:t>
                </a:r>
              </a:p>
            </p:txBody>
          </p:sp>
        </p:grpSp>
      </p:grpSp>
    </p:spTree>
    <p:extLst>
      <p:ext uri="{BB962C8B-B14F-4D97-AF65-F5344CB8AC3E}">
        <p14:creationId xmlns:p14="http://schemas.microsoft.com/office/powerpoint/2010/main" val="2762130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914" y="346794"/>
            <a:ext cx="11702892" cy="1443302"/>
          </a:xfrm>
        </p:spPr>
        <p:txBody>
          <a:bodyPr>
            <a:noAutofit/>
          </a:bodyPr>
          <a:lstStyle/>
          <a:p>
            <a:r>
              <a:rPr lang="en-US" dirty="0"/>
              <a:t>EVOHD Control Panel</a:t>
            </a:r>
            <a:r>
              <a:rPr lang="en-US" sz="3600" dirty="0"/>
              <a:t/>
            </a:r>
            <a:br>
              <a:rPr lang="en-US" sz="3600" dirty="0"/>
            </a:br>
            <a:r>
              <a:rPr lang="en-US" sz="3600" dirty="0"/>
              <a:t>Robust to support enhanced security capabilities </a:t>
            </a:r>
          </a:p>
        </p:txBody>
      </p:sp>
      <p:grpSp>
        <p:nvGrpSpPr>
          <p:cNvPr id="6" name="Group 5"/>
          <p:cNvGrpSpPr/>
          <p:nvPr/>
        </p:nvGrpSpPr>
        <p:grpSpPr>
          <a:xfrm>
            <a:off x="634206" y="2196306"/>
            <a:ext cx="11658600" cy="4724400"/>
            <a:chOff x="1624806" y="4101306"/>
            <a:chExt cx="8785225" cy="2124000"/>
          </a:xfrm>
        </p:grpSpPr>
        <p:sp>
          <p:nvSpPr>
            <p:cNvPr id="4" name="Rectangle 3"/>
            <p:cNvSpPr/>
            <p:nvPr/>
          </p:nvSpPr>
          <p:spPr>
            <a:xfrm>
              <a:off x="1624806" y="4101306"/>
              <a:ext cx="8785225" cy="2124000"/>
            </a:xfrm>
            <a:prstGeom prst="rect">
              <a:avLst/>
            </a:prstGeom>
            <a:solidFill>
              <a:schemeClr val="bg1"/>
            </a:solidFill>
            <a:ln w="12700" cap="sq">
              <a:noFill/>
              <a:miter lim="800000"/>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5" name="Rectangle 4"/>
            <p:cNvSpPr/>
            <p:nvPr/>
          </p:nvSpPr>
          <p:spPr>
            <a:xfrm>
              <a:off x="1624806" y="4101306"/>
              <a:ext cx="46523" cy="2120455"/>
            </a:xfrm>
            <a:prstGeom prst="rect">
              <a:avLst/>
            </a:prstGeom>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
        <p:nvSpPr>
          <p:cNvPr id="7" name="Rectangle 6"/>
          <p:cNvSpPr/>
          <p:nvPr/>
        </p:nvSpPr>
        <p:spPr>
          <a:xfrm>
            <a:off x="882324" y="2663438"/>
            <a:ext cx="3054676" cy="2800767"/>
          </a:xfrm>
          <a:prstGeom prst="rect">
            <a:avLst/>
          </a:prstGeom>
        </p:spPr>
        <p:txBody>
          <a:bodyPr wrap="square">
            <a:spAutoFit/>
          </a:bodyPr>
          <a:lstStyle/>
          <a:p>
            <a:r>
              <a:rPr lang="en-US" sz="4400" dirty="0">
                <a:solidFill>
                  <a:srgbClr val="98B91F"/>
                </a:solidFill>
                <a:latin typeface="Calibri Light"/>
                <a:cs typeface="Calibri Light"/>
              </a:rPr>
              <a:t>Support </a:t>
            </a:r>
            <a:endParaRPr lang="en-US" sz="4400" dirty="0" smtClean="0">
              <a:solidFill>
                <a:srgbClr val="98B91F"/>
              </a:solidFill>
              <a:latin typeface="Calibri Light"/>
              <a:cs typeface="Calibri Light"/>
            </a:endParaRPr>
          </a:p>
          <a:p>
            <a:r>
              <a:rPr lang="en-US" sz="4400" dirty="0" smtClean="0">
                <a:solidFill>
                  <a:srgbClr val="98B91F"/>
                </a:solidFill>
                <a:latin typeface="Calibri Light"/>
                <a:cs typeface="Calibri Light"/>
              </a:rPr>
              <a:t>all </a:t>
            </a:r>
            <a:r>
              <a:rPr lang="en-US" sz="4400" dirty="0">
                <a:solidFill>
                  <a:srgbClr val="98B91F"/>
                </a:solidFill>
                <a:latin typeface="Calibri Light"/>
                <a:cs typeface="Calibri Light"/>
              </a:rPr>
              <a:t>EVO192 parameters and more</a:t>
            </a:r>
            <a:endParaRPr lang="en-US" sz="4400" dirty="0"/>
          </a:p>
        </p:txBody>
      </p:sp>
      <p:sp>
        <p:nvSpPr>
          <p:cNvPr id="12" name="Rectangle 11"/>
          <p:cNvSpPr/>
          <p:nvPr/>
        </p:nvSpPr>
        <p:spPr>
          <a:xfrm>
            <a:off x="3937000" y="2424906"/>
            <a:ext cx="7924800" cy="3970318"/>
          </a:xfrm>
          <a:prstGeom prst="rect">
            <a:avLst/>
          </a:prstGeom>
        </p:spPr>
        <p:txBody>
          <a:bodyPr wrap="square">
            <a:spAutoFit/>
          </a:bodyPr>
          <a:lstStyle/>
          <a:p>
            <a:r>
              <a:rPr lang="en-US" sz="2800" dirty="0">
                <a:latin typeface="Calibri Light"/>
                <a:cs typeface="Calibri Light"/>
              </a:rPr>
              <a:t>Power Supply </a:t>
            </a:r>
            <a:r>
              <a:rPr lang="en-US" sz="2800" dirty="0" smtClean="0">
                <a:latin typeface="Calibri Light"/>
                <a:cs typeface="Calibri Light"/>
              </a:rPr>
              <a:t>Improvements</a:t>
            </a:r>
          </a:p>
          <a:p>
            <a:pPr>
              <a:buClr>
                <a:schemeClr val="accent1"/>
              </a:buClr>
              <a:buFont typeface="Arial" panose="020B0604020202020204" pitchFamily="34" charset="0"/>
              <a:buChar char="•"/>
            </a:pPr>
            <a:r>
              <a:rPr lang="en-US" sz="2800" dirty="0" smtClean="0">
                <a:latin typeface="Calibri Light"/>
                <a:cs typeface="Calibri Light"/>
              </a:rPr>
              <a:t> New 3.5A </a:t>
            </a:r>
            <a:r>
              <a:rPr lang="en-US" sz="2800" dirty="0">
                <a:latin typeface="Calibri Light"/>
                <a:cs typeface="Calibri Light"/>
              </a:rPr>
              <a:t>internal power supply</a:t>
            </a:r>
          </a:p>
          <a:p>
            <a:pPr>
              <a:buClr>
                <a:schemeClr val="accent1"/>
              </a:buClr>
              <a:buFont typeface="Arial" panose="020B0604020202020204" pitchFamily="34" charset="0"/>
              <a:buChar char="•"/>
            </a:pPr>
            <a:r>
              <a:rPr lang="en-US" sz="2800" dirty="0" smtClean="0">
                <a:latin typeface="Calibri Light"/>
                <a:cs typeface="Calibri Light"/>
              </a:rPr>
              <a:t> Improved </a:t>
            </a:r>
            <a:r>
              <a:rPr lang="en-US" sz="2800" dirty="0">
                <a:latin typeface="Calibri Light"/>
                <a:cs typeface="Calibri Light"/>
              </a:rPr>
              <a:t>auxiliary output (2A) </a:t>
            </a:r>
          </a:p>
          <a:p>
            <a:pPr marL="1076014" lvl="1" indent="-457200">
              <a:buClr>
                <a:schemeClr val="accent1"/>
              </a:buClr>
              <a:buFont typeface="Calibri Light" panose="020F0302020204030204" pitchFamily="34" charset="0"/>
              <a:buChar char="⁻"/>
            </a:pPr>
            <a:r>
              <a:rPr lang="en-US" sz="2800" dirty="0" smtClean="0">
                <a:latin typeface="Calibri Light"/>
                <a:cs typeface="Calibri Light"/>
              </a:rPr>
              <a:t>   Support 4 </a:t>
            </a:r>
            <a:r>
              <a:rPr lang="en-US" sz="2800" dirty="0">
                <a:latin typeface="Calibri Light"/>
                <a:cs typeface="Calibri Light"/>
              </a:rPr>
              <a:t>x </a:t>
            </a:r>
            <a:r>
              <a:rPr lang="en-US" sz="2800" dirty="0" smtClean="0">
                <a:latin typeface="Calibri Light"/>
                <a:cs typeface="Calibri Light"/>
              </a:rPr>
              <a:t>HD77</a:t>
            </a:r>
          </a:p>
          <a:p>
            <a:pPr marL="1076014" lvl="1" indent="-457200">
              <a:buClr>
                <a:schemeClr val="accent1"/>
              </a:buClr>
              <a:buFont typeface="Calibri Light" panose="020F0302020204030204" pitchFamily="34" charset="0"/>
              <a:buChar char="⁻"/>
            </a:pPr>
            <a:r>
              <a:rPr lang="en-US" sz="2800" dirty="0">
                <a:latin typeface="Calibri Light"/>
                <a:cs typeface="Calibri Light"/>
              </a:rPr>
              <a:t> </a:t>
            </a:r>
            <a:r>
              <a:rPr lang="en-US" sz="2800" dirty="0" smtClean="0">
                <a:latin typeface="Calibri Light"/>
                <a:cs typeface="Calibri Light"/>
              </a:rPr>
              <a:t>  Shutdown </a:t>
            </a:r>
            <a:r>
              <a:rPr lang="en-US" sz="2800" dirty="0">
                <a:latin typeface="Calibri Light"/>
                <a:cs typeface="Calibri Light"/>
              </a:rPr>
              <a:t>at </a:t>
            </a:r>
            <a:r>
              <a:rPr lang="en-US" sz="2800" dirty="0" smtClean="0">
                <a:latin typeface="Calibri Light"/>
                <a:cs typeface="Calibri Light"/>
              </a:rPr>
              <a:t>2.5A </a:t>
            </a:r>
            <a:endParaRPr lang="en-US" sz="2800" dirty="0">
              <a:latin typeface="Calibri Light"/>
              <a:cs typeface="Calibri Light"/>
            </a:endParaRPr>
          </a:p>
          <a:p>
            <a:pPr marL="342900" indent="-342900">
              <a:buClr>
                <a:srgbClr val="9DC431"/>
              </a:buClr>
              <a:buFont typeface="Arial" panose="020B0604020202020204" pitchFamily="34" charset="0"/>
              <a:buChar char="•"/>
            </a:pPr>
            <a:r>
              <a:rPr lang="en-US" sz="2800" dirty="0">
                <a:latin typeface="Calibri Light"/>
                <a:cs typeface="Calibri Light"/>
              </a:rPr>
              <a:t>Fixed Load on DC – no Bus drop on BAT test </a:t>
            </a:r>
          </a:p>
          <a:p>
            <a:pPr marL="342900" indent="-342900">
              <a:buClr>
                <a:schemeClr val="accent1"/>
              </a:buClr>
              <a:buFont typeface="Arial" panose="020B0604020202020204" pitchFamily="34" charset="0"/>
              <a:buChar char="•"/>
            </a:pPr>
            <a:r>
              <a:rPr lang="en-US" sz="2800" dirty="0">
                <a:latin typeface="Calibri Light"/>
                <a:cs typeface="Calibri Light"/>
              </a:rPr>
              <a:t>1.5A battery charger totally separated and independent of main power supply </a:t>
            </a:r>
            <a:endParaRPr lang="en-US" sz="2800" dirty="0" smtClean="0">
              <a:latin typeface="Calibri Light"/>
              <a:cs typeface="Calibri Light"/>
            </a:endParaRPr>
          </a:p>
          <a:p>
            <a:pPr marL="1076014" lvl="1" indent="-457200">
              <a:buClr>
                <a:schemeClr val="accent1"/>
              </a:buClr>
              <a:buFont typeface="Calibri Light" panose="020F0302020204030204" pitchFamily="34" charset="0"/>
              <a:buChar char="⁻"/>
            </a:pPr>
            <a:r>
              <a:rPr lang="en-US" sz="2800" dirty="0">
                <a:latin typeface="Calibri Light"/>
                <a:cs typeface="Calibri Light"/>
              </a:rPr>
              <a:t> </a:t>
            </a:r>
            <a:r>
              <a:rPr lang="en-US" sz="2800" dirty="0" smtClean="0">
                <a:latin typeface="Calibri Light"/>
                <a:cs typeface="Calibri Light"/>
              </a:rPr>
              <a:t>   </a:t>
            </a:r>
            <a:r>
              <a:rPr lang="en-US" sz="2800" dirty="0">
                <a:latin typeface="Calibri Light"/>
                <a:cs typeface="Calibri Light"/>
              </a:rPr>
              <a:t>Battery charger much faster – 7AH in 6hr</a:t>
            </a:r>
          </a:p>
        </p:txBody>
      </p:sp>
    </p:spTree>
    <p:extLst>
      <p:ext uri="{BB962C8B-B14F-4D97-AF65-F5344CB8AC3E}">
        <p14:creationId xmlns:p14="http://schemas.microsoft.com/office/powerpoint/2010/main" val="3947099705"/>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Custom 1">
      <a:dk1>
        <a:srgbClr val="473931"/>
      </a:dk1>
      <a:lt1>
        <a:sysClr val="window" lastClr="FFFFFF"/>
      </a:lt1>
      <a:dk2>
        <a:srgbClr val="748E3A"/>
      </a:dk2>
      <a:lt2>
        <a:srgbClr val="716558"/>
      </a:lt2>
      <a:accent1>
        <a:srgbClr val="98B91F"/>
      </a:accent1>
      <a:accent2>
        <a:srgbClr val="FF0000"/>
      </a:accent2>
      <a:accent3>
        <a:srgbClr val="9BBB59"/>
      </a:accent3>
      <a:accent4>
        <a:srgbClr val="FFFFFF"/>
      </a:accent4>
      <a:accent5>
        <a:srgbClr val="FFFFFF"/>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Custom 1">
      <a:dk1>
        <a:srgbClr val="473931"/>
      </a:dk1>
      <a:lt1>
        <a:sysClr val="window" lastClr="FFFFFF"/>
      </a:lt1>
      <a:dk2>
        <a:srgbClr val="748E3A"/>
      </a:dk2>
      <a:lt2>
        <a:srgbClr val="716558"/>
      </a:lt2>
      <a:accent1>
        <a:srgbClr val="98B91F"/>
      </a:accent1>
      <a:accent2>
        <a:srgbClr val="FF0000"/>
      </a:accent2>
      <a:accent3>
        <a:srgbClr val="9BBB59"/>
      </a:accent3>
      <a:accent4>
        <a:srgbClr val="FFFFFF"/>
      </a:accent4>
      <a:accent5>
        <a:srgbClr val="FFFFFF"/>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22665</TotalTime>
  <Words>6592</Words>
  <Application>Microsoft Office PowerPoint</Application>
  <PresentationFormat>Custom</PresentationFormat>
  <Paragraphs>861</Paragraphs>
  <Slides>52</Slides>
  <Notes>46</Notes>
  <HiddenSlides>2</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52</vt:i4>
      </vt:variant>
    </vt:vector>
  </HeadingPairs>
  <TitlesOfParts>
    <vt:vector size="66" baseType="lpstr">
      <vt:lpstr>Arial</vt:lpstr>
      <vt:lpstr>Calibri</vt:lpstr>
      <vt:lpstr>Calibri Light</vt:lpstr>
      <vt:lpstr>GothamLight</vt:lpstr>
      <vt:lpstr>Helvetica</vt:lpstr>
      <vt:lpstr>HelveticaNeueLT Std Lt</vt:lpstr>
      <vt:lpstr>HelveticaNeueLT Std Thin</vt:lpstr>
      <vt:lpstr>Metric Light</vt:lpstr>
      <vt:lpstr>Metric Semibold</vt:lpstr>
      <vt:lpstr>Times New Roman</vt:lpstr>
      <vt:lpstr>Wingdings</vt:lpstr>
      <vt:lpstr>Wingdings 3</vt:lpstr>
      <vt:lpstr>3_Office Theme</vt:lpstr>
      <vt:lpstr>4_Office Theme</vt:lpstr>
      <vt:lpstr>PowerPoint Presentation</vt:lpstr>
      <vt:lpstr>PowerPoint Presentation</vt:lpstr>
      <vt:lpstr>Paradox Insight™ Offering</vt:lpstr>
      <vt:lpstr>Paradox Insight™ Highlights</vt:lpstr>
      <vt:lpstr>The Paradox Insight™: The Big Picture</vt:lpstr>
      <vt:lpstr>HD77 Camera HD video and audio camera</vt:lpstr>
      <vt:lpstr>HD77 Comparison of features</vt:lpstr>
      <vt:lpstr>EVOHD Control Panel Robust to support enhanced security capabilities </vt:lpstr>
      <vt:lpstr>EVOHD Control Panel Robust to support enhanced security capabilities </vt:lpstr>
      <vt:lpstr>Insight Mobile app Protect and manage from your smartphone</vt:lpstr>
      <vt:lpstr>Increased Security &amp; Privacy Control</vt:lpstr>
      <vt:lpstr>PowerPoint Presentation</vt:lpstr>
      <vt:lpstr>Customer/CMS/Installer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Paradox Security Systems 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Kavouris - Paradox</dc:creator>
  <cp:lastModifiedBy>Alex Savoie</cp:lastModifiedBy>
  <cp:revision>958</cp:revision>
  <dcterms:created xsi:type="dcterms:W3CDTF">2013-12-02T16:28:36Z</dcterms:created>
  <dcterms:modified xsi:type="dcterms:W3CDTF">2015-09-03T19:49:49Z</dcterms:modified>
</cp:coreProperties>
</file>