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2" r:id="rId2"/>
  </p:sldMasterIdLst>
  <p:notesMasterIdLst>
    <p:notesMasterId r:id="rId29"/>
  </p:notesMasterIdLst>
  <p:sldIdLst>
    <p:sldId id="499" r:id="rId3"/>
    <p:sldId id="505" r:id="rId4"/>
    <p:sldId id="485" r:id="rId5"/>
    <p:sldId id="500" r:id="rId6"/>
    <p:sldId id="504" r:id="rId7"/>
    <p:sldId id="508" r:id="rId8"/>
    <p:sldId id="506" r:id="rId9"/>
    <p:sldId id="446" r:id="rId10"/>
    <p:sldId id="447" r:id="rId11"/>
    <p:sldId id="509" r:id="rId12"/>
    <p:sldId id="448" r:id="rId13"/>
    <p:sldId id="495" r:id="rId14"/>
    <p:sldId id="493" r:id="rId15"/>
    <p:sldId id="451" r:id="rId16"/>
    <p:sldId id="474" r:id="rId17"/>
    <p:sldId id="452" r:id="rId18"/>
    <p:sldId id="498" r:id="rId19"/>
    <p:sldId id="488" r:id="rId20"/>
    <p:sldId id="489" r:id="rId21"/>
    <p:sldId id="490" r:id="rId22"/>
    <p:sldId id="507" r:id="rId23"/>
    <p:sldId id="467" r:id="rId24"/>
    <p:sldId id="461" r:id="rId25"/>
    <p:sldId id="503" r:id="rId26"/>
    <p:sldId id="501" r:id="rId27"/>
    <p:sldId id="502" r:id="rId28"/>
  </p:sldIdLst>
  <p:sldSz cx="13003213" cy="8659813"/>
  <p:notesSz cx="6794500" cy="9931400"/>
  <p:defaultTex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0">
          <p15:clr>
            <a:srgbClr val="A4A3A4"/>
          </p15:clr>
        </p15:guide>
        <p15:guide id="2" pos="4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galit Keidar - Paradox" initials="SK-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333399"/>
    <a:srgbClr val="9DC431"/>
    <a:srgbClr val="5F5F5F"/>
    <a:srgbClr val="4D4D4D"/>
    <a:srgbClr val="336699"/>
    <a:srgbClr val="6CB535"/>
    <a:srgbClr val="CCD626"/>
    <a:srgbClr val="473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7" autoAdjust="0"/>
    <p:restoredTop sz="73709" autoAdjust="0"/>
  </p:normalViewPr>
  <p:slideViewPr>
    <p:cSldViewPr>
      <p:cViewPr varScale="1">
        <p:scale>
          <a:sx n="30" d="100"/>
          <a:sy n="30" d="100"/>
        </p:scale>
        <p:origin x="1464" y="54"/>
      </p:cViewPr>
      <p:guideLst>
        <p:guide orient="horz" pos="990"/>
        <p:guide pos="4144"/>
      </p:guideLst>
    </p:cSldViewPr>
  </p:slideViewPr>
  <p:outlineViewPr>
    <p:cViewPr>
      <p:scale>
        <a:sx n="33" d="100"/>
        <a:sy n="33" d="100"/>
      </p:scale>
      <p:origin x="0" y="18480"/>
    </p:cViewPr>
  </p:outlineViewPr>
  <p:notesTextViewPr>
    <p:cViewPr>
      <p:scale>
        <a:sx n="1" d="1"/>
        <a:sy n="1" d="1"/>
      </p:scale>
      <p:origin x="0" y="0"/>
    </p:cViewPr>
  </p:notesTextViewPr>
  <p:sorterViewPr>
    <p:cViewPr>
      <p:scale>
        <a:sx n="80" d="100"/>
        <a:sy n="80" d="100"/>
      </p:scale>
      <p:origin x="0" y="9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0217" y="0"/>
            <a:ext cx="2944283" cy="49657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73" y="0"/>
            <a:ext cx="2944283" cy="496570"/>
          </a:xfrm>
          <a:prstGeom prst="rect">
            <a:avLst/>
          </a:prstGeom>
        </p:spPr>
        <p:txBody>
          <a:bodyPr vert="horz" lIns="91440" tIns="45720" rIns="91440" bIns="45720" rtlCol="1"/>
          <a:lstStyle>
            <a:lvl1pPr algn="l">
              <a:defRPr sz="1200"/>
            </a:lvl1pPr>
          </a:lstStyle>
          <a:p>
            <a:fld id="{4C40628E-B55D-4293-9957-423737F879A0}" type="datetimeFigureOut">
              <a:rPr lang="he-IL" smtClean="0"/>
              <a:pPr/>
              <a:t>י"ג/חשון/תשע"ו</a:t>
            </a:fld>
            <a:endParaRPr lang="he-IL"/>
          </a:p>
        </p:txBody>
      </p:sp>
      <p:sp>
        <p:nvSpPr>
          <p:cNvPr id="4" name="Slide Image Placeholder 3"/>
          <p:cNvSpPr>
            <a:spLocks noGrp="1" noRot="1" noChangeAspect="1"/>
          </p:cNvSpPr>
          <p:nvPr>
            <p:ph type="sldImg" idx="2"/>
          </p:nvPr>
        </p:nvSpPr>
        <p:spPr>
          <a:xfrm>
            <a:off x="601663" y="744538"/>
            <a:ext cx="5591175" cy="3724275"/>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0217" y="9433106"/>
            <a:ext cx="2944283" cy="49657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73" y="9433106"/>
            <a:ext cx="2944283" cy="496570"/>
          </a:xfrm>
          <a:prstGeom prst="rect">
            <a:avLst/>
          </a:prstGeom>
        </p:spPr>
        <p:txBody>
          <a:bodyPr vert="horz" lIns="91440" tIns="45720" rIns="91440" bIns="45720" rtlCol="1" anchor="b"/>
          <a:lstStyle>
            <a:lvl1pPr algn="l">
              <a:defRPr sz="1200"/>
            </a:lvl1pPr>
          </a:lstStyle>
          <a:p>
            <a:fld id="{976102E9-6D1E-4294-BECB-EF18376FCC25}" type="slidenum">
              <a:rPr lang="he-IL" smtClean="0"/>
              <a:pPr/>
              <a:t>‹#›</a:t>
            </a:fld>
            <a:endParaRPr lang="he-IL"/>
          </a:p>
        </p:txBody>
      </p:sp>
    </p:spTree>
    <p:extLst>
      <p:ext uri="{BB962C8B-B14F-4D97-AF65-F5344CB8AC3E}">
        <p14:creationId xmlns:p14="http://schemas.microsoft.com/office/powerpoint/2010/main" val="4738790"/>
      </p:ext>
    </p:extLst>
  </p:cSld>
  <p:clrMap bg1="lt1" tx1="dk1" bg2="lt2" tx2="dk2" accent1="accent1" accent2="accent2" accent3="accent3" accent4="accent4" accent5="accent5" accent6="accent6" hlink="hlink" folHlink="folHlink"/>
  <p:notesStyle>
    <a:lvl1pPr marL="0" algn="r" defTabSz="914256" rtl="1" eaLnBrk="1" latinLnBrk="0" hangingPunct="1">
      <a:defRPr sz="1200" kern="1200">
        <a:solidFill>
          <a:schemeClr val="tx1"/>
        </a:solidFill>
        <a:latin typeface="+mn-lt"/>
        <a:ea typeface="+mn-ea"/>
        <a:cs typeface="+mn-cs"/>
      </a:defRPr>
    </a:lvl1pPr>
    <a:lvl2pPr marL="457128" algn="r" defTabSz="914256" rtl="1" eaLnBrk="1" latinLnBrk="0" hangingPunct="1">
      <a:defRPr sz="1200" kern="1200">
        <a:solidFill>
          <a:schemeClr val="tx1"/>
        </a:solidFill>
        <a:latin typeface="+mn-lt"/>
        <a:ea typeface="+mn-ea"/>
        <a:cs typeface="+mn-cs"/>
      </a:defRPr>
    </a:lvl2pPr>
    <a:lvl3pPr marL="914256" algn="r" defTabSz="914256" rtl="1" eaLnBrk="1" latinLnBrk="0" hangingPunct="1">
      <a:defRPr sz="1200" kern="1200">
        <a:solidFill>
          <a:schemeClr val="tx1"/>
        </a:solidFill>
        <a:latin typeface="+mn-lt"/>
        <a:ea typeface="+mn-ea"/>
        <a:cs typeface="+mn-cs"/>
      </a:defRPr>
    </a:lvl3pPr>
    <a:lvl4pPr marL="1371385" algn="r" defTabSz="914256" rtl="1" eaLnBrk="1" latinLnBrk="0" hangingPunct="1">
      <a:defRPr sz="1200" kern="1200">
        <a:solidFill>
          <a:schemeClr val="tx1"/>
        </a:solidFill>
        <a:latin typeface="+mn-lt"/>
        <a:ea typeface="+mn-ea"/>
        <a:cs typeface="+mn-cs"/>
      </a:defRPr>
    </a:lvl4pPr>
    <a:lvl5pPr marL="1828513" algn="r" defTabSz="914256" rtl="1" eaLnBrk="1" latinLnBrk="0" hangingPunct="1">
      <a:defRPr sz="1200" kern="1200">
        <a:solidFill>
          <a:schemeClr val="tx1"/>
        </a:solidFill>
        <a:latin typeface="+mn-lt"/>
        <a:ea typeface="+mn-ea"/>
        <a:cs typeface="+mn-cs"/>
      </a:defRPr>
    </a:lvl5pPr>
    <a:lvl6pPr marL="2285641" algn="r" defTabSz="914256" rtl="1" eaLnBrk="1" latinLnBrk="0" hangingPunct="1">
      <a:defRPr sz="1200" kern="1200">
        <a:solidFill>
          <a:schemeClr val="tx1"/>
        </a:solidFill>
        <a:latin typeface="+mn-lt"/>
        <a:ea typeface="+mn-ea"/>
        <a:cs typeface="+mn-cs"/>
      </a:defRPr>
    </a:lvl6pPr>
    <a:lvl7pPr marL="2742769" algn="r" defTabSz="914256" rtl="1" eaLnBrk="1" latinLnBrk="0" hangingPunct="1">
      <a:defRPr sz="1200" kern="1200">
        <a:solidFill>
          <a:schemeClr val="tx1"/>
        </a:solidFill>
        <a:latin typeface="+mn-lt"/>
        <a:ea typeface="+mn-ea"/>
        <a:cs typeface="+mn-cs"/>
      </a:defRPr>
    </a:lvl7pPr>
    <a:lvl8pPr marL="3199896" algn="r" defTabSz="914256" rtl="1" eaLnBrk="1" latinLnBrk="0" hangingPunct="1">
      <a:defRPr sz="1200" kern="1200">
        <a:solidFill>
          <a:schemeClr val="tx1"/>
        </a:solidFill>
        <a:latin typeface="+mn-lt"/>
        <a:ea typeface="+mn-ea"/>
        <a:cs typeface="+mn-cs"/>
      </a:defRPr>
    </a:lvl8pPr>
    <a:lvl9pPr marL="3657025" algn="r" defTabSz="914256"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lstStyle/>
          <a:p>
            <a:pPr algn="l" rtl="0"/>
            <a:r>
              <a:rPr lang="en-US" dirty="0" smtClean="0"/>
              <a:t>Hello</a:t>
            </a:r>
            <a:r>
              <a:rPr lang="en-US" baseline="0" dirty="0" smtClean="0"/>
              <a:t> everyone and thank you all very much for joining us today. We are very excited to present you with Paradox Insight systems today. </a:t>
            </a:r>
          </a:p>
        </p:txBody>
      </p:sp>
      <p:sp>
        <p:nvSpPr>
          <p:cNvPr id="4" name="Slide Number Placeholder 3"/>
          <p:cNvSpPr>
            <a:spLocks noGrp="1"/>
          </p:cNvSpPr>
          <p:nvPr>
            <p:ph type="sldNum" sz="quarter" idx="10"/>
          </p:nvPr>
        </p:nvSpPr>
        <p:spPr/>
        <p:txBody>
          <a:bodyPr/>
          <a:lstStyle/>
          <a:p>
            <a:fld id="{E9AAA5EB-C665-406F-8452-5AFD6B9E043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8018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10</a:t>
            </a:fld>
            <a:endParaRPr lang="he-IL"/>
          </a:p>
        </p:txBody>
      </p:sp>
    </p:spTree>
    <p:extLst>
      <p:ext uri="{BB962C8B-B14F-4D97-AF65-F5344CB8AC3E}">
        <p14:creationId xmlns:p14="http://schemas.microsoft.com/office/powerpoint/2010/main" val="25946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56" rtl="0" eaLnBrk="1" fontAlgn="auto" latinLnBrk="0" hangingPunct="1">
              <a:lnSpc>
                <a:spcPct val="100000"/>
              </a:lnSpc>
              <a:spcBef>
                <a:spcPts val="0"/>
              </a:spcBef>
              <a:spcAft>
                <a:spcPts val="0"/>
              </a:spcAft>
              <a:buClrTx/>
              <a:buSzTx/>
              <a:buFontTx/>
              <a:buNone/>
              <a:tabLst>
                <a:tab pos="362585" algn="r"/>
              </a:tabLst>
              <a:defRPr/>
            </a:pPr>
            <a:r>
              <a:rPr lang="en-US" sz="1200" b="0" kern="1200" dirty="0" smtClean="0">
                <a:solidFill>
                  <a:schemeClr val="tx1"/>
                </a:solidFill>
                <a:effectLst/>
                <a:latin typeface="+mn-lt"/>
                <a:ea typeface="+mn-ea"/>
                <a:cs typeface="+mn-cs"/>
              </a:rPr>
              <a:t>This is a full comparison of features. </a:t>
            </a:r>
            <a:r>
              <a:rPr lang="en-US" dirty="0" smtClean="0"/>
              <a:t>(need to pick</a:t>
            </a:r>
            <a:r>
              <a:rPr lang="en-US" baseline="0" dirty="0" smtClean="0"/>
              <a:t> few highlights and talk about them)</a:t>
            </a:r>
            <a:endParaRPr lang="en-US" dirty="0" smtClean="0"/>
          </a:p>
          <a:p>
            <a:pPr algn="l" rtl="0">
              <a:lnSpc>
                <a:spcPct val="100000"/>
              </a:lnSpc>
              <a:spcAft>
                <a:spcPts val="0"/>
              </a:spcAft>
              <a:tabLst>
                <a:tab pos="362585" algn="r"/>
              </a:tabLst>
            </a:pPr>
            <a:r>
              <a:rPr lang="en-US" dirty="0" smtClean="0"/>
              <a:t>- Quad PIR</a:t>
            </a:r>
            <a:r>
              <a:rPr lang="en-US" baseline="0" dirty="0" smtClean="0"/>
              <a:t> element compare to Dual PIR element</a:t>
            </a:r>
            <a:endParaRPr lang="en-US" dirty="0" smtClean="0"/>
          </a:p>
          <a:p>
            <a:pPr marL="171450" indent="-171450" algn="l" rtl="0">
              <a:lnSpc>
                <a:spcPct val="100000"/>
              </a:lnSpc>
              <a:spcAft>
                <a:spcPts val="0"/>
              </a:spcAft>
              <a:buFontTx/>
              <a:buChar char="-"/>
              <a:tabLst>
                <a:tab pos="362585" algn="r"/>
              </a:tabLst>
            </a:pPr>
            <a:r>
              <a:rPr lang="en-US" dirty="0" smtClean="0"/>
              <a:t>High definition video &amp; Audio</a:t>
            </a:r>
          </a:p>
          <a:p>
            <a:pPr marL="171450" indent="-171450" algn="l" rtl="0">
              <a:lnSpc>
                <a:spcPct val="100000"/>
              </a:lnSpc>
              <a:spcAft>
                <a:spcPts val="0"/>
              </a:spcAft>
              <a:buFontTx/>
              <a:buChar char="-"/>
              <a:tabLst>
                <a:tab pos="362585" algn="r"/>
              </a:tabLst>
            </a:pPr>
            <a:r>
              <a:rPr lang="en-US" dirty="0" smtClean="0"/>
              <a:t>VOD</a:t>
            </a:r>
          </a:p>
          <a:p>
            <a:pPr marL="171450" indent="-171450" algn="l" rtl="0">
              <a:lnSpc>
                <a:spcPct val="100000"/>
              </a:lnSpc>
              <a:spcAft>
                <a:spcPts val="0"/>
              </a:spcAft>
              <a:buFontTx/>
              <a:buChar char="-"/>
              <a:tabLst>
                <a:tab pos="362585" algn="r"/>
              </a:tabLst>
            </a:pPr>
            <a:r>
              <a:rPr lang="en-US" dirty="0" smtClean="0"/>
              <a:t>Frame rates is higher</a:t>
            </a:r>
            <a:r>
              <a:rPr lang="en-US" baseline="0" dirty="0" smtClean="0"/>
              <a:t> than others</a:t>
            </a:r>
          </a:p>
          <a:p>
            <a:pPr marL="171450" indent="-171450" algn="l" rtl="0">
              <a:lnSpc>
                <a:spcPct val="100000"/>
              </a:lnSpc>
              <a:spcAft>
                <a:spcPts val="0"/>
              </a:spcAft>
              <a:buFontTx/>
              <a:buChar char="-"/>
              <a:tabLst>
                <a:tab pos="362585" algn="r"/>
              </a:tabLst>
            </a:pPr>
            <a:r>
              <a:rPr lang="en-US" baseline="0" dirty="0" smtClean="0"/>
              <a:t>For us it is a real motion files for the others they take snapshots</a:t>
            </a:r>
            <a:endParaRPr lang="en-US" dirty="0" smtClean="0"/>
          </a:p>
          <a:p>
            <a:pPr algn="l" rtl="0">
              <a:lnSpc>
                <a:spcPct val="100000"/>
              </a:lnSpc>
              <a:spcAft>
                <a:spcPts val="0"/>
              </a:spcAft>
              <a:tabLst>
                <a:tab pos="362585" algn="r"/>
              </a:tabLst>
            </a:pPr>
            <a:r>
              <a:rPr lang="en-US" dirty="0" smtClean="0"/>
              <a:t>------------</a:t>
            </a:r>
          </a:p>
          <a:p>
            <a:pPr algn="l" rtl="0">
              <a:lnSpc>
                <a:spcPct val="100000"/>
              </a:lnSpc>
              <a:spcAft>
                <a:spcPts val="0"/>
              </a:spcAft>
              <a:tabLst>
                <a:tab pos="362585" algn="r"/>
              </a:tabLst>
            </a:pPr>
            <a:endParaRPr lang="en-US" dirty="0" smtClean="0"/>
          </a:p>
          <a:p>
            <a:pPr algn="l" rtl="0">
              <a:lnSpc>
                <a:spcPct val="100000"/>
              </a:lnSpc>
              <a:spcAft>
                <a:spcPts val="0"/>
              </a:spcAft>
              <a:tabLst>
                <a:tab pos="362585" algn="r"/>
              </a:tabLst>
            </a:pPr>
            <a:r>
              <a:rPr lang="en-US" dirty="0" smtClean="0"/>
              <a:t>Paradox: </a:t>
            </a:r>
            <a:r>
              <a:rPr lang="en-US" sz="1200" dirty="0" smtClean="0">
                <a:effectLst/>
              </a:rPr>
              <a:t>Camera with IR illumination 10m (33ft)</a:t>
            </a:r>
          </a:p>
          <a:p>
            <a:pPr marL="0" marR="0" indent="0" algn="l" defTabSz="914256" rtl="0" eaLnBrk="1" fontAlgn="auto" latinLnBrk="0" hangingPunct="1">
              <a:lnSpc>
                <a:spcPct val="100000"/>
              </a:lnSpc>
              <a:spcBef>
                <a:spcPts val="0"/>
              </a:spcBef>
              <a:spcAft>
                <a:spcPts val="0"/>
              </a:spcAft>
              <a:buClrTx/>
              <a:buSzTx/>
              <a:buFontTx/>
              <a:buNone/>
              <a:tabLst>
                <a:tab pos="362585" algn="r"/>
              </a:tabLst>
              <a:defRPr/>
            </a:pPr>
            <a:r>
              <a:rPr lang="en-US" sz="1200" dirty="0" smtClean="0">
                <a:effectLst/>
              </a:rPr>
              <a:t>Visonic: Camera with IR illumination - 10m (33ft)</a:t>
            </a:r>
            <a:endParaRPr lang="en-US" sz="1200" dirty="0" smtClean="0">
              <a:effectLst/>
              <a:latin typeface="+mn-lt"/>
              <a:ea typeface="Times New Roman"/>
              <a:cs typeface="Arial"/>
            </a:endParaRPr>
          </a:p>
          <a:p>
            <a:pPr algn="l" rtl="0">
              <a:lnSpc>
                <a:spcPct val="100000"/>
              </a:lnSpc>
              <a:spcAft>
                <a:spcPts val="0"/>
              </a:spcAft>
              <a:tabLst>
                <a:tab pos="362585" algn="r"/>
              </a:tabLst>
            </a:pPr>
            <a:r>
              <a:rPr lang="en-US" dirty="0" smtClean="0"/>
              <a:t>Risco:</a:t>
            </a:r>
            <a:r>
              <a:rPr lang="en-US" baseline="0" dirty="0" smtClean="0"/>
              <a:t> </a:t>
            </a:r>
            <a:r>
              <a:rPr lang="en-US" sz="1200" dirty="0" smtClean="0">
                <a:effectLst/>
              </a:rPr>
              <a:t>IR LED Flash -10m (33ft</a:t>
            </a:r>
            <a:endParaRPr lang="en-US" dirty="0" smtClean="0"/>
          </a:p>
          <a:p>
            <a:pPr algn="l">
              <a:lnSpc>
                <a:spcPct val="100000"/>
              </a:lnSpc>
              <a:spcAft>
                <a:spcPts val="0"/>
              </a:spcAft>
              <a:tabLst>
                <a:tab pos="362585" algn="r"/>
              </a:tabLst>
            </a:pPr>
            <a:endParaRPr lang="en-US" dirty="0" smtClean="0"/>
          </a:p>
          <a:p>
            <a:pPr algn="l">
              <a:lnSpc>
                <a:spcPct val="100000"/>
              </a:lnSpc>
              <a:spcAft>
                <a:spcPts val="0"/>
              </a:spcAft>
              <a:tabLst>
                <a:tab pos="362585" algn="r"/>
              </a:tabLst>
            </a:pPr>
            <a:r>
              <a:rPr lang="en-US" dirty="0" smtClean="0"/>
              <a:t>Essence: </a:t>
            </a:r>
            <a:r>
              <a:rPr lang="en-US" sz="1400" dirty="0" smtClean="0">
                <a:effectLst/>
              </a:rPr>
              <a:t>. Motion JPEG VGA/QVGA: </a:t>
            </a:r>
          </a:p>
          <a:p>
            <a:pPr algn="l">
              <a:lnSpc>
                <a:spcPct val="100000"/>
              </a:lnSpc>
              <a:spcAft>
                <a:spcPts val="0"/>
              </a:spcAft>
              <a:tabLst>
                <a:tab pos="362585" algn="r"/>
              </a:tabLst>
            </a:pPr>
            <a:r>
              <a:rPr lang="en-US" sz="1400" dirty="0" smtClean="0">
                <a:effectLst/>
              </a:rPr>
              <a:t>640 × 480</a:t>
            </a:r>
          </a:p>
          <a:p>
            <a:pPr algn="l">
              <a:lnSpc>
                <a:spcPct val="100000"/>
              </a:lnSpc>
              <a:spcAft>
                <a:spcPts val="0"/>
              </a:spcAft>
              <a:tabLst>
                <a:tab pos="362585" algn="r"/>
              </a:tabLst>
            </a:pPr>
            <a:r>
              <a:rPr lang="en-US" sz="1400" dirty="0" smtClean="0">
                <a:effectLst/>
              </a:rPr>
              <a:t>2. Up</a:t>
            </a:r>
            <a:r>
              <a:rPr lang="en-US" sz="1400" baseline="0" dirty="0" smtClean="0">
                <a:effectLst/>
              </a:rPr>
              <a:t> to 15 frames per </a:t>
            </a:r>
          </a:p>
          <a:p>
            <a:pPr algn="l">
              <a:lnSpc>
                <a:spcPct val="100000"/>
              </a:lnSpc>
              <a:spcAft>
                <a:spcPts val="0"/>
              </a:spcAft>
              <a:tabLst>
                <a:tab pos="362585" algn="r"/>
              </a:tabLst>
            </a:pPr>
            <a:r>
              <a:rPr lang="en-US" sz="1400" baseline="0" dirty="0" smtClean="0">
                <a:effectLst/>
              </a:rPr>
              <a:t>alarm </a:t>
            </a:r>
            <a:r>
              <a:rPr lang="en-US" sz="1400" dirty="0" smtClean="0">
                <a:effectLst/>
              </a:rPr>
              <a:t> </a:t>
            </a:r>
          </a:p>
          <a:p>
            <a:pPr algn="l">
              <a:lnSpc>
                <a:spcPct val="100000"/>
              </a:lnSpc>
              <a:spcAft>
                <a:spcPts val="0"/>
              </a:spcAft>
              <a:tabLst>
                <a:tab pos="362585" algn="r"/>
              </a:tabLst>
            </a:pPr>
            <a:endParaRPr lang="en-US" sz="1400" dirty="0" smtClean="0">
              <a:effectLst/>
            </a:endParaRPr>
          </a:p>
          <a:p>
            <a:pPr marL="0" marR="0" indent="0" algn="l" defTabSz="912961" rtl="0" eaLnBrk="1" fontAlgn="auto" latinLnBrk="0" hangingPunct="1">
              <a:lnSpc>
                <a:spcPct val="100000"/>
              </a:lnSpc>
              <a:spcBef>
                <a:spcPts val="0"/>
              </a:spcBef>
              <a:spcAft>
                <a:spcPts val="0"/>
              </a:spcAft>
              <a:buClrTx/>
              <a:buSzTx/>
              <a:buFontTx/>
              <a:buNone/>
              <a:tabLst>
                <a:tab pos="362585" algn="r"/>
              </a:tabLst>
              <a:defRPr/>
            </a:pPr>
            <a:r>
              <a:rPr lang="en-US" sz="1200" dirty="0" smtClean="0">
                <a:effectLst/>
              </a:rPr>
              <a:t>(**Image quality is limited </a:t>
            </a:r>
            <a:r>
              <a:rPr lang="en-US" sz="1200" baseline="0" dirty="0" smtClean="0">
                <a:effectLst/>
              </a:rPr>
              <a:t>due to low bit RF link – 38kbps, default setting is QVGA and 5 frames per alarm)</a:t>
            </a:r>
            <a:r>
              <a:rPr lang="en-US" sz="1200" dirty="0" smtClean="0">
                <a:effectLst/>
              </a:rPr>
              <a:t> </a:t>
            </a:r>
            <a:endParaRPr lang="en-US" sz="1200" dirty="0" smtClean="0">
              <a:effectLst/>
              <a:latin typeface="+mn-lt"/>
              <a:ea typeface="Times New Roman"/>
              <a:cs typeface="Arial"/>
            </a:endParaRPr>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11</a:t>
            </a:fld>
            <a:endParaRPr lang="he-IL"/>
          </a:p>
        </p:txBody>
      </p:sp>
    </p:spTree>
    <p:extLst>
      <p:ext uri="{BB962C8B-B14F-4D97-AF65-F5344CB8AC3E}">
        <p14:creationId xmlns:p14="http://schemas.microsoft.com/office/powerpoint/2010/main" val="145997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256"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256"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EVOHD </a:t>
            </a:r>
            <a:r>
              <a:rPr lang="en-US" sz="1200" kern="1200" dirty="0" smtClean="0">
                <a:solidFill>
                  <a:schemeClr val="tx1"/>
                </a:solidFill>
                <a:effectLst/>
                <a:latin typeface="+mn-lt"/>
                <a:ea typeface="+mn-ea"/>
                <a:cs typeface="+mn-cs"/>
              </a:rPr>
              <a:t>is a robust control panel with a powerful processor to support the enhanced functionality of the HD77 camera.  Its redundant communication method is capable of sending reports to the CMS over IP, GSM, GPRS, landline or any combination.  Designed for easy installation and expansion of additional products, the EVOHD can support up to 254 security devices and 192 zones. Its flexible zone assignment allows any detector to be connected or can be assigned to any zone regardless of the physical location of the connection. </a:t>
            </a:r>
          </a:p>
          <a:p>
            <a:pPr algn="l" rtl="0"/>
            <a:r>
              <a:rPr lang="en-US" dirty="0" smtClean="0"/>
              <a:t>----</a:t>
            </a:r>
          </a:p>
          <a:p>
            <a:pPr marL="228600" indent="-228600" algn="l" rtl="0">
              <a:buAutoNum type="arabicPeriod"/>
            </a:pPr>
            <a:r>
              <a:rPr lang="en-US" dirty="0" smtClean="0"/>
              <a:t>The only panel that support the HD77</a:t>
            </a:r>
            <a:r>
              <a:rPr lang="en-US" baseline="0" dirty="0" smtClean="0"/>
              <a:t> camera</a:t>
            </a:r>
          </a:p>
          <a:p>
            <a:pPr marL="228600" indent="-228600" algn="l" rtl="0">
              <a:buAutoNum type="arabicPeriod"/>
            </a:pPr>
            <a:r>
              <a:rPr lang="en-US" baseline="0" dirty="0" smtClean="0"/>
              <a:t>Provide more power to the auxiliary as it provide more power</a:t>
            </a:r>
          </a:p>
          <a:p>
            <a:pPr marL="228600" indent="-228600" algn="l" rtl="0">
              <a:buAutoNum type="arabicPeriod"/>
            </a:pPr>
            <a:endParaRPr lang="en-US" dirty="0" smtClean="0"/>
          </a:p>
          <a:p>
            <a:pPr marL="228600" indent="-228600" algn="l" rtl="0">
              <a:buAutoNum type="arabicPeriod"/>
            </a:pPr>
            <a:endParaRPr lang="en-US" dirty="0" smtClean="0"/>
          </a:p>
          <a:p>
            <a:pPr algn="l" rtl="0"/>
            <a:endParaRPr lang="en-US" dirty="0" smtClean="0"/>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At the core of the Paradox Insight™ solution is the EVOHD professional control panel, designed with a powerful processor enabling it to support </a:t>
            </a:r>
          </a:p>
          <a:p>
            <a:pPr algn="l" rtl="0"/>
            <a:r>
              <a:rPr lang="en-US" sz="1200" kern="1200" dirty="0" smtClean="0">
                <a:solidFill>
                  <a:schemeClr val="tx1"/>
                </a:solidFill>
                <a:effectLst/>
                <a:latin typeface="+mn-lt"/>
                <a:ea typeface="+mn-ea"/>
                <a:cs typeface="+mn-cs"/>
              </a:rPr>
              <a:t>access control, alarms, and video &amp; audio verification functions which includes an advanced PIR (Passive Infra Red) detector with integrated camera (Paradox HD77).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EVOHD is capable of faster processing speeds, programming for tamper reporting, improved zone definitions and PGM configuration changes. It's </a:t>
            </a:r>
            <a:r>
              <a:rPr lang="en-US" sz="1200" kern="1200" dirty="0" err="1" smtClean="0">
                <a:solidFill>
                  <a:schemeClr val="tx1"/>
                </a:solidFill>
                <a:effectLst/>
                <a:latin typeface="+mn-lt"/>
                <a:ea typeface="+mn-ea"/>
                <a:cs typeface="+mn-cs"/>
              </a:rPr>
              <a:t>Digiplex</a:t>
            </a:r>
            <a:r>
              <a:rPr lang="en-US" sz="1200" kern="1200" dirty="0" smtClean="0">
                <a:solidFill>
                  <a:schemeClr val="tx1"/>
                </a:solidFill>
                <a:effectLst/>
                <a:latin typeface="+mn-lt"/>
                <a:ea typeface="+mn-ea"/>
                <a:cs typeface="+mn-cs"/>
              </a:rPr>
              <a:t> bus system enables plug and play functionality that simplifies installation and upgrade and allows module by module deployment (e.g. zone expansion module, access control, etc.). All bus modules, including motion detectors, can be programmed remotely via a keypad or the </a:t>
            </a:r>
            <a:r>
              <a:rPr lang="en-US" sz="1200" kern="1200" dirty="0" err="1" smtClean="0">
                <a:solidFill>
                  <a:schemeClr val="tx1"/>
                </a:solidFill>
                <a:effectLst/>
                <a:latin typeface="+mn-lt"/>
                <a:ea typeface="+mn-ea"/>
                <a:cs typeface="+mn-cs"/>
              </a:rPr>
              <a:t>Babyware</a:t>
            </a:r>
            <a:r>
              <a:rPr lang="en-US" sz="1200" kern="1200" dirty="0" smtClean="0">
                <a:solidFill>
                  <a:schemeClr val="tx1"/>
                </a:solidFill>
                <a:effectLst/>
                <a:latin typeface="+mn-lt"/>
                <a:ea typeface="+mn-ea"/>
                <a:cs typeface="+mn-cs"/>
              </a:rPr>
              <a:t> upload/download software.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b="1" kern="1200" dirty="0" smtClean="0">
                <a:solidFill>
                  <a:schemeClr val="tx1"/>
                </a:solidFill>
                <a:effectLst/>
                <a:latin typeface="+mn-lt"/>
                <a:ea typeface="+mn-ea"/>
                <a:cs typeface="+mn-cs"/>
              </a:rPr>
              <a:t>EVOHD key features:</a:t>
            </a:r>
            <a:endParaRPr lang="en-US" sz="1200" kern="1200" dirty="0" smtClean="0">
              <a:solidFill>
                <a:schemeClr val="tx1"/>
              </a:solidFill>
              <a:effectLst/>
              <a:latin typeface="+mn-lt"/>
              <a:ea typeface="+mn-ea"/>
              <a:cs typeface="+mn-cs"/>
            </a:endParaRPr>
          </a:p>
          <a:p>
            <a:pPr algn="l" rtl="0"/>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lgn="l" rtl="0"/>
            <a:r>
              <a:rPr lang="en-US" sz="1200" kern="1200" dirty="0" smtClean="0">
                <a:solidFill>
                  <a:schemeClr val="tx1"/>
                </a:solidFill>
                <a:effectLst/>
                <a:latin typeface="+mn-lt"/>
                <a:ea typeface="+mn-ea"/>
                <a:cs typeface="+mn-cs"/>
              </a:rPr>
              <a:t>Zones 192</a:t>
            </a:r>
          </a:p>
          <a:p>
            <a:pPr lvl="0" algn="l" rtl="0"/>
            <a:r>
              <a:rPr lang="en-US" sz="1200" kern="1200" dirty="0" smtClean="0">
                <a:solidFill>
                  <a:schemeClr val="tx1"/>
                </a:solidFill>
                <a:effectLst/>
                <a:latin typeface="+mn-lt"/>
                <a:ea typeface="+mn-ea"/>
                <a:cs typeface="+mn-cs"/>
              </a:rPr>
              <a:t>Partitions 8</a:t>
            </a:r>
          </a:p>
          <a:p>
            <a:pPr lvl="0" algn="l" rtl="0"/>
            <a:r>
              <a:rPr lang="en-US" sz="1200" kern="1200" dirty="0" smtClean="0">
                <a:solidFill>
                  <a:schemeClr val="tx1"/>
                </a:solidFill>
                <a:effectLst/>
                <a:latin typeface="+mn-lt"/>
                <a:ea typeface="+mn-ea"/>
                <a:cs typeface="+mn-cs"/>
              </a:rPr>
              <a:t>Users 999</a:t>
            </a:r>
          </a:p>
          <a:p>
            <a:pPr lvl="0" algn="l" rtl="0"/>
            <a:r>
              <a:rPr lang="en-US" sz="1200" kern="1200" dirty="0" smtClean="0">
                <a:solidFill>
                  <a:schemeClr val="tx1"/>
                </a:solidFill>
                <a:effectLst/>
                <a:latin typeface="+mn-lt"/>
                <a:ea typeface="+mn-ea"/>
                <a:cs typeface="+mn-cs"/>
              </a:rPr>
              <a:t>On-board PGMs* 5</a:t>
            </a:r>
          </a:p>
          <a:p>
            <a:pPr lvl="0" algn="l" rtl="0"/>
            <a:r>
              <a:rPr lang="en-US" sz="1200" kern="1200" dirty="0" smtClean="0">
                <a:solidFill>
                  <a:schemeClr val="tx1"/>
                </a:solidFill>
                <a:effectLst/>
                <a:latin typeface="+mn-lt"/>
                <a:ea typeface="+mn-ea"/>
                <a:cs typeface="+mn-cs"/>
              </a:rPr>
              <a:t>Modules 254</a:t>
            </a:r>
          </a:p>
          <a:p>
            <a:pPr lvl="0" algn="l" rtl="0"/>
            <a:r>
              <a:rPr lang="en-US" sz="1200" kern="1200" dirty="0" smtClean="0">
                <a:solidFill>
                  <a:schemeClr val="tx1"/>
                </a:solidFill>
                <a:effectLst/>
                <a:latin typeface="+mn-lt"/>
                <a:ea typeface="+mn-ea"/>
                <a:cs typeface="+mn-cs"/>
              </a:rPr>
              <a:t>Digital bus</a:t>
            </a:r>
          </a:p>
          <a:p>
            <a:pPr lvl="0" algn="l" rtl="0"/>
            <a:r>
              <a:rPr lang="en-US" sz="1200" kern="1200" dirty="0" smtClean="0">
                <a:solidFill>
                  <a:schemeClr val="tx1"/>
                </a:solidFill>
                <a:effectLst/>
                <a:latin typeface="+mn-lt"/>
                <a:ea typeface="+mn-ea"/>
                <a:cs typeface="+mn-cs"/>
              </a:rPr>
              <a:t>Provides constant power, supervision and two-way communication between the control panel and all its modules</a:t>
            </a:r>
          </a:p>
          <a:p>
            <a:pPr lvl="0" algn="l" rtl="0"/>
            <a:r>
              <a:rPr lang="en-US" sz="1200" kern="1200" dirty="0" smtClean="0">
                <a:solidFill>
                  <a:schemeClr val="tx1"/>
                </a:solidFill>
                <a:effectLst/>
                <a:latin typeface="+mn-lt"/>
                <a:ea typeface="+mn-ea"/>
                <a:cs typeface="+mn-cs"/>
              </a:rPr>
              <a:t>Efficient and effective use of zone deployment </a:t>
            </a:r>
          </a:p>
          <a:p>
            <a:pPr lvl="0" algn="l" rtl="0"/>
            <a:r>
              <a:rPr lang="en-US" sz="1200" kern="1200" dirty="0" smtClean="0">
                <a:solidFill>
                  <a:schemeClr val="tx1"/>
                </a:solidFill>
                <a:effectLst/>
                <a:latin typeface="+mn-lt"/>
                <a:ea typeface="+mn-ea"/>
                <a:cs typeface="+mn-cs"/>
              </a:rPr>
              <a:t>Integrated tamper reporting of EVOHD connected devices without additional wiring</a:t>
            </a:r>
          </a:p>
          <a:p>
            <a:pPr lvl="0" algn="l" rtl="0"/>
            <a:r>
              <a:rPr lang="en-US" sz="1200" kern="1200" dirty="0" smtClean="0">
                <a:solidFill>
                  <a:schemeClr val="tx1"/>
                </a:solidFill>
                <a:effectLst/>
                <a:latin typeface="+mn-lt"/>
                <a:ea typeface="+mn-ea"/>
                <a:cs typeface="+mn-cs"/>
              </a:rPr>
              <a:t>PGM configurations:</a:t>
            </a:r>
          </a:p>
          <a:p>
            <a:pPr lvl="0" algn="l" rtl="0"/>
            <a:r>
              <a:rPr lang="en-US" sz="1200" kern="1200" dirty="0" smtClean="0">
                <a:solidFill>
                  <a:schemeClr val="tx1"/>
                </a:solidFill>
                <a:effectLst/>
                <a:latin typeface="+mn-lt"/>
                <a:ea typeface="+mn-ea"/>
                <a:cs typeface="+mn-cs"/>
              </a:rPr>
              <a:t>3 on-board solid-state PGMs (2, 3, 4) are either inputs or outputs</a:t>
            </a:r>
          </a:p>
          <a:p>
            <a:pPr lvl="0" algn="l" rtl="0"/>
            <a:r>
              <a:rPr lang="en-US" sz="1200" kern="1200" dirty="0" smtClean="0">
                <a:solidFill>
                  <a:schemeClr val="tx1"/>
                </a:solidFill>
                <a:effectLst/>
                <a:latin typeface="+mn-lt"/>
                <a:ea typeface="+mn-ea"/>
                <a:cs typeface="+mn-cs"/>
              </a:rPr>
              <a:t>PGM1 can be used as a 2-wire smoke input</a:t>
            </a:r>
          </a:p>
          <a:p>
            <a:pPr lvl="0" algn="l" rtl="0"/>
            <a:r>
              <a:rPr lang="en-US" sz="1200" kern="1200" dirty="0" smtClean="0">
                <a:solidFill>
                  <a:schemeClr val="tx1"/>
                </a:solidFill>
                <a:effectLst/>
                <a:latin typeface="+mn-lt"/>
                <a:ea typeface="+mn-ea"/>
                <a:cs typeface="+mn-cs"/>
              </a:rPr>
              <a:t>Faster landline communications for software (1200 baud)</a:t>
            </a:r>
          </a:p>
          <a:p>
            <a:pPr lvl="0" algn="l" rtl="0"/>
            <a:r>
              <a:rPr lang="en-US" sz="1200" kern="1200" dirty="0" smtClean="0">
                <a:solidFill>
                  <a:schemeClr val="tx1"/>
                </a:solidFill>
                <a:effectLst/>
                <a:latin typeface="+mn-lt"/>
                <a:ea typeface="+mn-ea"/>
                <a:cs typeface="+mn-cs"/>
              </a:rPr>
              <a:t>Faster battery charging providing up to 1.5A</a:t>
            </a:r>
          </a:p>
          <a:p>
            <a:pPr lvl="0" algn="l" rtl="0"/>
            <a:r>
              <a:rPr lang="en-US" sz="1200" kern="1200" dirty="0" smtClean="0">
                <a:solidFill>
                  <a:schemeClr val="tx1"/>
                </a:solidFill>
                <a:effectLst/>
                <a:latin typeface="+mn-lt"/>
                <a:ea typeface="+mn-ea"/>
                <a:cs typeface="+mn-cs"/>
              </a:rPr>
              <a:t>Power supply features:</a:t>
            </a:r>
          </a:p>
          <a:p>
            <a:pPr lvl="0" algn="l" rtl="0"/>
            <a:r>
              <a:rPr lang="en-US" sz="1200" kern="1200" dirty="0" smtClean="0">
                <a:solidFill>
                  <a:schemeClr val="tx1"/>
                </a:solidFill>
                <a:effectLst/>
                <a:latin typeface="+mn-lt"/>
                <a:ea typeface="+mn-ea"/>
                <a:cs typeface="+mn-cs"/>
              </a:rPr>
              <a:t>2.5A switching power supply</a:t>
            </a:r>
          </a:p>
          <a:p>
            <a:pPr lvl="0" algn="l" rtl="0"/>
            <a:r>
              <a:rPr lang="en-US" sz="1200" kern="1200" dirty="0" smtClean="0">
                <a:solidFill>
                  <a:schemeClr val="tx1"/>
                </a:solidFill>
                <a:effectLst/>
                <a:latin typeface="+mn-lt"/>
                <a:ea typeface="+mn-ea"/>
                <a:cs typeface="+mn-cs"/>
              </a:rPr>
              <a:t>Transformer increased to 75VA</a:t>
            </a:r>
          </a:p>
          <a:p>
            <a:pPr lvl="0" algn="l" rtl="0"/>
            <a:r>
              <a:rPr lang="en-US" sz="1200" kern="1200" dirty="0" smtClean="0">
                <a:solidFill>
                  <a:schemeClr val="tx1"/>
                </a:solidFill>
                <a:effectLst/>
                <a:latin typeface="+mn-lt"/>
                <a:ea typeface="+mn-ea"/>
                <a:cs typeface="+mn-cs"/>
              </a:rPr>
              <a:t>Power consumption of connected modules increased to 2A</a:t>
            </a:r>
          </a:p>
          <a:p>
            <a:pPr algn="l" rtl="0"/>
            <a:endParaRPr lang="en-US" dirty="0" smtClean="0"/>
          </a:p>
          <a:p>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12</a:t>
            </a:fld>
            <a:endParaRPr lang="he-IL"/>
          </a:p>
        </p:txBody>
      </p:sp>
    </p:spTree>
    <p:extLst>
      <p:ext uri="{BB962C8B-B14F-4D97-AF65-F5344CB8AC3E}">
        <p14:creationId xmlns:p14="http://schemas.microsoft.com/office/powerpoint/2010/main" val="22580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rtl="0"/>
            <a:r>
              <a:rPr lang="en-US" sz="1200" b="1" kern="1200" dirty="0" smtClean="0">
                <a:solidFill>
                  <a:schemeClr val="tx1"/>
                </a:solidFill>
                <a:effectLst/>
                <a:latin typeface="+mn-lt"/>
                <a:ea typeface="+mn-ea"/>
                <a:cs typeface="+mn-cs"/>
              </a:rPr>
              <a:t>Paradox Insight mobile application provides</a:t>
            </a:r>
            <a:r>
              <a:rPr lang="en-US" sz="1200" kern="1200" dirty="0" smtClean="0">
                <a:solidFill>
                  <a:schemeClr val="tx1"/>
                </a:solidFill>
                <a:effectLst/>
                <a:latin typeface="+mn-lt"/>
                <a:ea typeface="+mn-ea"/>
                <a:cs typeface="+mn-cs"/>
              </a:rPr>
              <a:t> allows instant access to the HD77 to manage multiple secure locations  directly from your </a:t>
            </a:r>
            <a:r>
              <a:rPr lang="en-US" sz="1200" kern="1200" dirty="0" err="1" smtClean="0">
                <a:solidFill>
                  <a:schemeClr val="tx1"/>
                </a:solidFill>
                <a:effectLst/>
                <a:latin typeface="+mn-lt"/>
                <a:ea typeface="+mn-ea"/>
                <a:cs typeface="+mn-cs"/>
              </a:rPr>
              <a:t>iphone</a:t>
            </a:r>
            <a:r>
              <a:rPr lang="en-US" sz="1200" kern="1200" dirty="0" smtClean="0">
                <a:solidFill>
                  <a:schemeClr val="tx1"/>
                </a:solidFill>
                <a:effectLst/>
                <a:latin typeface="+mn-lt"/>
                <a:ea typeface="+mn-ea"/>
                <a:cs typeface="+mn-cs"/>
              </a:rPr>
              <a:t> (in the future we will support other devices as well) including arming/disarming, recording and watching live videos, and manage user permissions, and media files.  With the Insight mobile app, users can:</a:t>
            </a:r>
          </a:p>
          <a:p>
            <a:pPr marL="171450" lvl="0" indent="-171450" algn="l" rtl="0">
              <a:buFont typeface="Arial" panose="020B0604020202020204" pitchFamily="34" charset="0"/>
              <a:buChar char="•"/>
            </a:pPr>
            <a:r>
              <a:rPr lang="en-US" sz="1200" kern="1200" dirty="0" smtClean="0">
                <a:solidFill>
                  <a:schemeClr val="tx1"/>
                </a:solidFill>
                <a:effectLst/>
                <a:latin typeface="+mn-lt"/>
                <a:ea typeface="+mn-ea"/>
                <a:cs typeface="+mn-cs"/>
              </a:rPr>
              <a:t>Watch up to four live HD streaming videos simultaneously for unlimited time from each secured zone</a:t>
            </a:r>
          </a:p>
          <a:p>
            <a:pPr marL="171450" lvl="0" indent="-171450" algn="l" rtl="0">
              <a:buFont typeface="Arial" panose="020B0604020202020204" pitchFamily="34" charset="0"/>
              <a:buChar char="•"/>
            </a:pPr>
            <a:r>
              <a:rPr lang="en-US" sz="1200" kern="1200" dirty="0" smtClean="0">
                <a:solidFill>
                  <a:schemeClr val="tx1"/>
                </a:solidFill>
                <a:effectLst/>
                <a:latin typeface="+mn-lt"/>
                <a:ea typeface="+mn-ea"/>
                <a:cs typeface="+mn-cs"/>
              </a:rPr>
              <a:t>Access system event logs to quickly verify or monitor the reason for an alarm, enabling instant response</a:t>
            </a:r>
          </a:p>
          <a:p>
            <a:pPr marL="171450" lvl="0" indent="-171450" algn="l" rtl="0">
              <a:buFont typeface="Arial" panose="020B0604020202020204" pitchFamily="34" charset="0"/>
              <a:buChar char="•"/>
            </a:pPr>
            <a:r>
              <a:rPr lang="en-US" sz="1200" kern="1200" dirty="0" smtClean="0">
                <a:solidFill>
                  <a:schemeClr val="tx1"/>
                </a:solidFill>
                <a:effectLst/>
                <a:latin typeface="+mn-lt"/>
                <a:ea typeface="+mn-ea"/>
                <a:cs typeface="+mn-cs"/>
              </a:rPr>
              <a:t>Respond to alarm notifications with options such as contact police, fire, or the Central Monitoring System (CMS) via a panic button or call anyone listed in the mobile phone contacts</a:t>
            </a:r>
          </a:p>
          <a:p>
            <a:pPr algn="l" rtl="0"/>
            <a:r>
              <a:rPr lang="en-US" dirty="0" smtClean="0"/>
              <a:t> ------</a:t>
            </a:r>
          </a:p>
          <a:p>
            <a:pPr algn="l"/>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Unlimited live HD video &amp; audio streaming anytime, anywhere</a:t>
            </a:r>
          </a:p>
          <a:p>
            <a:pPr algn="l"/>
            <a:r>
              <a:rPr lang="en-US" sz="1200" kern="1200" dirty="0" smtClean="0">
                <a:solidFill>
                  <a:schemeClr val="tx1"/>
                </a:solidFill>
                <a:effectLst/>
                <a:latin typeface="+mn-lt"/>
                <a:ea typeface="+mn-ea"/>
                <a:cs typeface="+mn-cs"/>
              </a:rPr>
              <a:t>Instant HD video &amp; audio notification to multiple recipients </a:t>
            </a:r>
          </a:p>
          <a:p>
            <a:pPr algn="l"/>
            <a:r>
              <a:rPr lang="en-US" sz="1200" kern="1200" dirty="0" smtClean="0">
                <a:solidFill>
                  <a:schemeClr val="tx1"/>
                </a:solidFill>
                <a:effectLst/>
                <a:latin typeface="+mn-lt"/>
                <a:ea typeface="+mn-ea"/>
                <a:cs typeface="+mn-cs"/>
              </a:rPr>
              <a:t>Three second video &amp; audio pre-alarm</a:t>
            </a:r>
          </a:p>
          <a:p>
            <a:pPr algn="l"/>
            <a:r>
              <a:rPr lang="en-US" sz="1200" kern="1200" dirty="0" smtClean="0">
                <a:solidFill>
                  <a:schemeClr val="tx1"/>
                </a:solidFill>
                <a:effectLst/>
                <a:latin typeface="+mn-lt"/>
                <a:ea typeface="+mn-ea"/>
                <a:cs typeface="+mn-cs"/>
              </a:rPr>
              <a:t>HD video and audio camera (1280x720p) with superior PIR detector</a:t>
            </a:r>
          </a:p>
          <a:p>
            <a:pPr algn="l"/>
            <a:r>
              <a:rPr lang="en-US" sz="1200" kern="1200" dirty="0" smtClean="0">
                <a:solidFill>
                  <a:schemeClr val="tx1"/>
                </a:solidFill>
                <a:effectLst/>
                <a:latin typeface="+mn-lt"/>
                <a:ea typeface="+mn-ea"/>
                <a:cs typeface="+mn-cs"/>
              </a:rPr>
              <a:t>Zero-lux vision using high power IR LEDs</a:t>
            </a:r>
          </a:p>
          <a:p>
            <a:pPr algn="l"/>
            <a:r>
              <a:rPr lang="en-US" sz="1200" kern="1200" dirty="0" smtClean="0">
                <a:solidFill>
                  <a:schemeClr val="tx1"/>
                </a:solidFill>
                <a:effectLst/>
                <a:latin typeface="+mn-lt"/>
                <a:ea typeface="+mn-ea"/>
                <a:cs typeface="+mn-cs"/>
              </a:rPr>
              <a:t>Monitor &amp; control multiple locations from one Insight app</a:t>
            </a:r>
          </a:p>
          <a:p>
            <a:pPr algn="l"/>
            <a:r>
              <a:rPr lang="en-US" sz="1200" kern="1200" dirty="0" smtClean="0">
                <a:solidFill>
                  <a:schemeClr val="tx1"/>
                </a:solidFill>
                <a:effectLst/>
                <a:latin typeface="+mn-lt"/>
                <a:ea typeface="+mn-ea"/>
                <a:cs typeface="+mn-cs"/>
              </a:rPr>
              <a:t>Protect end-users privacy</a:t>
            </a:r>
          </a:p>
          <a:p>
            <a:pPr algn="l"/>
            <a:r>
              <a:rPr lang="en-US" sz="1200" kern="1200" dirty="0" smtClean="0">
                <a:solidFill>
                  <a:schemeClr val="tx1"/>
                </a:solidFill>
                <a:effectLst/>
                <a:latin typeface="+mn-lt"/>
                <a:ea typeface="+mn-ea"/>
                <a:cs typeface="+mn-cs"/>
              </a:rPr>
              <a:t>Capture and view video clips (Record on Demand, Record on Motion)</a:t>
            </a:r>
          </a:p>
          <a:p>
            <a:pPr algn="l"/>
            <a:r>
              <a:rPr lang="en-US" sz="1200" kern="1200" dirty="0" smtClean="0">
                <a:solidFill>
                  <a:schemeClr val="tx1"/>
                </a:solidFill>
                <a:effectLst/>
                <a:latin typeface="+mn-lt"/>
                <a:ea typeface="+mn-ea"/>
                <a:cs typeface="+mn-cs"/>
              </a:rPr>
              <a:t>Enabled panic triggering</a:t>
            </a:r>
          </a:p>
          <a:p>
            <a:pPr algn="l"/>
            <a:r>
              <a:rPr lang="en-US" sz="1200" kern="1200" dirty="0" smtClean="0">
                <a:solidFill>
                  <a:schemeClr val="tx1"/>
                </a:solidFill>
                <a:effectLst/>
                <a:latin typeface="+mn-lt"/>
                <a:ea typeface="+mn-ea"/>
                <a:cs typeface="+mn-cs"/>
              </a:rPr>
              <a:t>Manage the entire system from Paradox Insight app (arming/disarming, user permissions, etc.)</a:t>
            </a:r>
          </a:p>
          <a:p>
            <a:pPr algn="l"/>
            <a:r>
              <a:rPr lang="en-US" sz="1200" kern="1200" dirty="0" smtClean="0">
                <a:solidFill>
                  <a:schemeClr val="tx1"/>
                </a:solidFill>
                <a:effectLst/>
                <a:latin typeface="+mn-lt"/>
                <a:ea typeface="+mn-ea"/>
                <a:cs typeface="+mn-cs"/>
              </a:rPr>
              <a:t>View alarms &amp; alarm history</a:t>
            </a:r>
          </a:p>
          <a:p>
            <a:pPr algn="l" rtl="0"/>
            <a:endParaRPr lang="en-US" sz="1200" kern="1200" dirty="0" smtClean="0">
              <a:solidFill>
                <a:schemeClr val="tx1"/>
              </a:solidFill>
              <a:effectLst/>
              <a:latin typeface="+mn-lt"/>
              <a:ea typeface="+mn-ea"/>
              <a:cs typeface="+mn-cs"/>
            </a:endParaRPr>
          </a:p>
          <a:p>
            <a:pPr algn="l" rtl="0"/>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l" rtl="0"/>
            <a:r>
              <a:rPr lang="en-US" sz="1200" kern="1200" dirty="0" smtClean="0">
                <a:solidFill>
                  <a:schemeClr val="tx1"/>
                </a:solidFill>
                <a:effectLst/>
                <a:latin typeface="+mn-lt"/>
                <a:ea typeface="+mn-ea"/>
                <a:cs typeface="+mn-cs"/>
              </a:rPr>
              <a:t>The Paradox Insight</a:t>
            </a:r>
            <a:r>
              <a:rPr lang="en-US" sz="1200" kern="1200" baseline="30000" dirty="0"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mobile application provides instant access into your secured locations- anytime, anywhere.   With the Paradox Insight mobile app, you can protect and manage what matters most right from your mobile device.</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With the Paradox Insight app, you can:</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Manage the entire system from your mobile device including arming/disarming, user permissions, and media files </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Leverage Video on Demand (VOD), Record on Demand (ROD), Record</a:t>
            </a:r>
            <a:r>
              <a:rPr lang="en-US" sz="1200" kern="1200" baseline="0" dirty="0" smtClean="0">
                <a:solidFill>
                  <a:schemeClr val="tx1"/>
                </a:solidFill>
                <a:effectLst/>
                <a:latin typeface="+mn-lt"/>
                <a:ea typeface="+mn-ea"/>
                <a:cs typeface="+mn-cs"/>
              </a:rPr>
              <a:t> on Trigger (ROT), and </a:t>
            </a:r>
            <a:r>
              <a:rPr lang="en-US" sz="1200" kern="1200" dirty="0" smtClean="0">
                <a:solidFill>
                  <a:schemeClr val="tx1"/>
                </a:solidFill>
                <a:effectLst/>
                <a:latin typeface="+mn-lt"/>
                <a:ea typeface="+mn-ea"/>
                <a:cs typeface="+mn-cs"/>
              </a:rPr>
              <a:t>Record on Motion (ROM) to see and record what is happening in your secured locations and give you the knowledge to respond in real-time</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Receive and respond to alarm notifications with options such as contact police, fire, or the Central Monitoring System (CMS) via a panic button within the app or call anyone listed in the mobile phone contacts</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Build a network of up to 8 people you trust to receive notifications in the event of an alarm or event, in addition to the Central Monitoring System</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Secure multiple locations which can be controlled within a single system </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Watch up to 4 live HD streaming videos from each secured location directly from your app. Multiple locations can be access &amp; controlled from one Insight app</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The Paradox Insight app is compatible with any iOS device.</a:t>
            </a:r>
          </a:p>
          <a:p>
            <a:pPr algn="l" rtl="0"/>
            <a:r>
              <a:rPr lang="en-US" sz="1200" kern="1200" dirty="0" smtClean="0">
                <a:solidFill>
                  <a:schemeClr val="tx1"/>
                </a:solidFill>
                <a:effectLst/>
                <a:latin typeface="+mn-lt"/>
                <a:ea typeface="+mn-ea"/>
                <a:cs typeface="+mn-cs"/>
              </a:rPr>
              <a:t> </a:t>
            </a:r>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14</a:t>
            </a:fld>
            <a:endParaRPr lang="he-IL"/>
          </a:p>
        </p:txBody>
      </p:sp>
    </p:spTree>
    <p:extLst>
      <p:ext uri="{BB962C8B-B14F-4D97-AF65-F5344CB8AC3E}">
        <p14:creationId xmlns:p14="http://schemas.microsoft.com/office/powerpoint/2010/main" val="406815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smtClean="0"/>
              <a:t>Pls</a:t>
            </a:r>
            <a:r>
              <a:rPr lang="en-US" dirty="0" smtClean="0"/>
              <a:t> play movie by clicking</a:t>
            </a:r>
            <a:r>
              <a:rPr lang="en-US" baseline="0" dirty="0" smtClean="0"/>
              <a:t> on the app image (presentation mode)</a:t>
            </a:r>
            <a:endParaRPr lang="en-US" dirty="0" smtClean="0"/>
          </a:p>
          <a:p>
            <a:pPr algn="l" rtl="0"/>
            <a:r>
              <a:rPr lang="en-US" dirty="0" smtClean="0"/>
              <a:t>https://vimeo.com/93154333</a:t>
            </a:r>
          </a:p>
          <a:p>
            <a:pPr algn="l" rtl="0"/>
            <a:endParaRPr lang="en-US" dirty="0" smtClean="0"/>
          </a:p>
          <a:p>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15</a:t>
            </a:fld>
            <a:endParaRPr lang="he-IL"/>
          </a:p>
        </p:txBody>
      </p:sp>
    </p:spTree>
    <p:extLst>
      <p:ext uri="{BB962C8B-B14F-4D97-AF65-F5344CB8AC3E}">
        <p14:creationId xmlns:p14="http://schemas.microsoft.com/office/powerpoint/2010/main" val="9630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Privacy controls.  Set by the master user, privacy is protected by limiting non-master user access.  The CMS only receives video in the event of alarm – and for a limited time frame of 15 minutes. Recording only takes place when an alarm is triggered, or when an authorized user implements Record on Demand which is stored within the HD77 device.  </a:t>
            </a:r>
          </a:p>
          <a:p>
            <a:pPr algn="l" rtl="0"/>
            <a:endParaRPr lang="en-US" sz="1200" kern="1200" dirty="0" smtClean="0">
              <a:solidFill>
                <a:schemeClr val="tx1"/>
              </a:solidFill>
              <a:effectLst/>
              <a:latin typeface="+mn-lt"/>
              <a:ea typeface="+mn-ea"/>
              <a:cs typeface="+mn-cs"/>
            </a:endParaRPr>
          </a:p>
          <a:p>
            <a:pPr algn="l" rtl="0"/>
            <a:r>
              <a:rPr lang="en-US" sz="1200" b="1" kern="1200" dirty="0" smtClean="0">
                <a:solidFill>
                  <a:schemeClr val="tx1"/>
                </a:solidFill>
                <a:effectLst/>
                <a:latin typeface="+mn-lt"/>
                <a:ea typeface="+mn-ea"/>
                <a:cs typeface="+mn-cs"/>
              </a:rPr>
              <a:t>Unsuccessful User Login Attempts:</a:t>
            </a:r>
            <a:r>
              <a:rPr lang="en-US" sz="1200" kern="1200" dirty="0" smtClean="0">
                <a:solidFill>
                  <a:schemeClr val="tx1"/>
                </a:solidFill>
                <a:effectLst/>
                <a:latin typeface="+mn-lt"/>
                <a:ea typeface="+mn-ea"/>
                <a:cs typeface="+mn-cs"/>
              </a:rPr>
              <a:t> If incorrect password was entered five consecutive times, user access to Paradox Insight app will be blocked for 15 minutes; email will be sent to master user to unblock user access if requested</a:t>
            </a:r>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16</a:t>
            </a:fld>
            <a:endParaRPr lang="he-IL"/>
          </a:p>
        </p:txBody>
      </p:sp>
    </p:spTree>
    <p:extLst>
      <p:ext uri="{BB962C8B-B14F-4D97-AF65-F5344CB8AC3E}">
        <p14:creationId xmlns:p14="http://schemas.microsoft.com/office/powerpoint/2010/main" val="202679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normAutofit fontScale="92500" lnSpcReduction="20000"/>
          </a:bodyPr>
          <a:lstStyle/>
          <a:p>
            <a:pPr algn="l"/>
            <a:r>
              <a:rPr lang="en-US" dirty="0" smtClean="0"/>
              <a:t> Your CMS can verify the alarm within seconds of the event. You will need to decide with your customer exactly what the CMS will receive on an alarm. This can be just JPEGs with 10 second of video, or up to 15 minutes of video after an alarm.</a:t>
            </a:r>
          </a:p>
          <a:p>
            <a:pPr marL="342900" indent="-342900" algn="l" rtl="0">
              <a:buFont typeface="Arial" panose="020B0604020202020204" pitchFamily="34" charset="0"/>
              <a:buChar char="•"/>
            </a:pPr>
            <a:r>
              <a:rPr lang="en-US" sz="2400" dirty="0" smtClean="0"/>
              <a:t>Images sent to CMS include only those from actual alarm events</a:t>
            </a:r>
          </a:p>
          <a:p>
            <a:pPr marL="342900" indent="-342900" algn="l" rtl="0">
              <a:buFont typeface="Arial" panose="020B0604020202020204" pitchFamily="34" charset="0"/>
              <a:buChar char="•"/>
            </a:pPr>
            <a:r>
              <a:rPr lang="fr-CA" sz="2400" dirty="0" smtClean="0"/>
              <a:t>The CMS can be allowed 15 minutes of video after an alarm only with configuration by the master</a:t>
            </a:r>
          </a:p>
          <a:p>
            <a:pPr marL="342900" indent="-342900" algn="l" rtl="0">
              <a:buFont typeface="Arial" panose="020B0604020202020204" pitchFamily="34" charset="0"/>
              <a:buChar char="•"/>
            </a:pPr>
            <a:r>
              <a:rPr lang="en-US" sz="2400" dirty="0" smtClean="0"/>
              <a:t>IPRS7 (CMS software)</a:t>
            </a:r>
            <a:r>
              <a:rPr lang="en-US" sz="2400" b="1" dirty="0" smtClean="0"/>
              <a:t> – </a:t>
            </a:r>
            <a:r>
              <a:rPr lang="en-US" sz="2400" dirty="0" smtClean="0"/>
              <a:t>Easy and intuitive software to remotely connect to customers’ secured locations. </a:t>
            </a:r>
          </a:p>
          <a:p>
            <a:pPr marL="800028" lvl="1" indent="-342900" algn="l" rtl="0">
              <a:buFont typeface="Arial" panose="020B0604020202020204" pitchFamily="34" charset="0"/>
              <a:buChar char="•"/>
            </a:pPr>
            <a:r>
              <a:rPr lang="en-US" sz="1900" dirty="0" smtClean="0"/>
              <a:t>An unlimited number of accounts can be registered via IP or SMS</a:t>
            </a:r>
          </a:p>
          <a:p>
            <a:pPr marL="800028" lvl="1" indent="-342900" algn="l" rtl="0">
              <a:buFont typeface="Arial" panose="020B0604020202020204" pitchFamily="34" charset="0"/>
              <a:buChar char="•"/>
            </a:pPr>
            <a:r>
              <a:rPr lang="en-US" sz="1900" dirty="0" smtClean="0"/>
              <a:t>IPRS-7 can display and help the CMS to manage up to 50,000 video and alarm events to achieve an effective response</a:t>
            </a:r>
          </a:p>
          <a:p>
            <a:pPr marL="800028" lvl="1" indent="-342900" algn="l" rtl="0">
              <a:buFont typeface="Arial" panose="020B0604020202020204" pitchFamily="34" charset="0"/>
              <a:buChar char="•"/>
            </a:pPr>
            <a:r>
              <a:rPr lang="en-US" sz="2000" dirty="0" smtClean="0">
                <a:solidFill>
                  <a:srgbClr val="473931"/>
                </a:solidFill>
              </a:rPr>
              <a:t>Free SDK enables CMS automation software to receive both video and alarm for efficient event reporting </a:t>
            </a:r>
            <a:endParaRPr lang="en-US" sz="1900" dirty="0" smtClean="0"/>
          </a:p>
          <a:p>
            <a:pPr marL="342900" indent="-342900" algn="l" rtl="0">
              <a:buFont typeface="Arial" panose="020B0604020202020204" pitchFamily="34" charset="0"/>
              <a:buChar char="•"/>
            </a:pPr>
            <a:endParaRPr lang="en-US" sz="2400" b="1" dirty="0" smtClean="0"/>
          </a:p>
          <a:p>
            <a:endParaRPr lang="en-US" sz="2400" dirty="0" smtClean="0"/>
          </a:p>
          <a:p>
            <a:pPr algn="l"/>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17</a:t>
            </a:fld>
            <a:endParaRPr lang="he-IL"/>
          </a:p>
        </p:txBody>
      </p:sp>
    </p:spTree>
    <p:extLst>
      <p:ext uri="{BB962C8B-B14F-4D97-AF65-F5344CB8AC3E}">
        <p14:creationId xmlns:p14="http://schemas.microsoft.com/office/powerpoint/2010/main" val="170659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18</a:t>
            </a:fld>
            <a:endParaRPr lang="he-IL"/>
          </a:p>
        </p:txBody>
      </p:sp>
    </p:spTree>
    <p:extLst>
      <p:ext uri="{BB962C8B-B14F-4D97-AF65-F5344CB8AC3E}">
        <p14:creationId xmlns:p14="http://schemas.microsoft.com/office/powerpoint/2010/main" val="96437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102E9-6D1E-4294-BECB-EF18376FCC25}" type="slidenum">
              <a:rPr lang="he-IL" smtClean="0"/>
              <a:pPr/>
              <a:t>19</a:t>
            </a:fld>
            <a:endParaRPr lang="he-IL"/>
          </a:p>
        </p:txBody>
      </p:sp>
    </p:spTree>
    <p:extLst>
      <p:ext uri="{BB962C8B-B14F-4D97-AF65-F5344CB8AC3E}">
        <p14:creationId xmlns:p14="http://schemas.microsoft.com/office/powerpoint/2010/main" val="43235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102E9-6D1E-4294-BECB-EF18376FCC25}" type="slidenum">
              <a:rPr lang="he-IL" smtClean="0"/>
              <a:pPr/>
              <a:t>20</a:t>
            </a:fld>
            <a:endParaRPr lang="he-IL"/>
          </a:p>
        </p:txBody>
      </p:sp>
    </p:spTree>
    <p:extLst>
      <p:ext uri="{BB962C8B-B14F-4D97-AF65-F5344CB8AC3E}">
        <p14:creationId xmlns:p14="http://schemas.microsoft.com/office/powerpoint/2010/main" val="836277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lstStyle/>
          <a:p>
            <a:pPr algn="l" rtl="0"/>
            <a:r>
              <a:rPr lang="en-US" dirty="0" smtClean="0"/>
              <a:t>In today’s presentation we would like to give you an overview of Paradox Insight.</a:t>
            </a:r>
            <a:r>
              <a:rPr lang="en-US" baseline="0" dirty="0" smtClean="0"/>
              <a:t> </a:t>
            </a:r>
            <a:endParaRPr lang="en-US" dirty="0" smtClean="0"/>
          </a:p>
          <a:p>
            <a:pPr algn="l" rtl="0"/>
            <a:r>
              <a:rPr lang="en-US" dirty="0" smtClean="0"/>
              <a:t>We will start</a:t>
            </a:r>
            <a:r>
              <a:rPr lang="en-US" baseline="0" dirty="0" smtClean="0"/>
              <a:t> by talking about the Insight offering, system highlights and its value to the end-users and the installers. </a:t>
            </a:r>
          </a:p>
          <a:p>
            <a:pPr algn="l" rtl="0"/>
            <a:r>
              <a:rPr lang="en-US" baseline="0" dirty="0" smtClean="0"/>
              <a:t>After that we will look at the core components for the system and key features of the system</a:t>
            </a:r>
          </a:p>
          <a:p>
            <a:pPr algn="l" rtl="0"/>
            <a:endParaRPr lang="en-US" baseline="0" dirty="0" smtClean="0"/>
          </a:p>
          <a:p>
            <a:pPr algn="l" rtl="0"/>
            <a:r>
              <a:rPr lang="en-US" i="0" dirty="0" smtClean="0"/>
              <a:t>If you have any questions you’d like to ask, please send</a:t>
            </a:r>
            <a:r>
              <a:rPr lang="en-US" i="0" baseline="0" dirty="0" smtClean="0"/>
              <a:t> them over during the session using the chat box and at the end</a:t>
            </a:r>
            <a:r>
              <a:rPr lang="en-US" i="0" dirty="0" smtClean="0"/>
              <a:t> we’ll do our best to answer them.</a:t>
            </a:r>
            <a:endParaRPr lang="en-US" i="0" dirty="0"/>
          </a:p>
        </p:txBody>
      </p:sp>
      <p:sp>
        <p:nvSpPr>
          <p:cNvPr id="4" name="Slide Number Placeholder 3"/>
          <p:cNvSpPr>
            <a:spLocks noGrp="1"/>
          </p:cNvSpPr>
          <p:nvPr>
            <p:ph type="sldNum" sz="quarter" idx="10"/>
          </p:nvPr>
        </p:nvSpPr>
        <p:spPr/>
        <p:txBody>
          <a:bodyPr/>
          <a:lstStyle/>
          <a:p>
            <a:fld id="{E9AAA5EB-C665-406F-8452-5AFD6B9E043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8018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lstStyle/>
          <a:p>
            <a:pPr algn="l" rtl="0"/>
            <a:endParaRPr lang="en-US" i="0" dirty="0"/>
          </a:p>
        </p:txBody>
      </p:sp>
      <p:sp>
        <p:nvSpPr>
          <p:cNvPr id="4" name="Slide Number Placeholder 3"/>
          <p:cNvSpPr>
            <a:spLocks noGrp="1"/>
          </p:cNvSpPr>
          <p:nvPr>
            <p:ph type="sldNum" sz="quarter" idx="10"/>
          </p:nvPr>
        </p:nvSpPr>
        <p:spPr/>
        <p:txBody>
          <a:bodyPr/>
          <a:lstStyle/>
          <a:p>
            <a:fld id="{E9AAA5EB-C665-406F-8452-5AFD6B9E043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8018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102E9-6D1E-4294-BECB-EF18376FCC25}" type="slidenum">
              <a:rPr lang="he-IL" smtClean="0"/>
              <a:pPr/>
              <a:t>22</a:t>
            </a:fld>
            <a:endParaRPr lang="he-IL"/>
          </a:p>
        </p:txBody>
      </p:sp>
    </p:spTree>
    <p:extLst>
      <p:ext uri="{BB962C8B-B14F-4D97-AF65-F5344CB8AC3E}">
        <p14:creationId xmlns:p14="http://schemas.microsoft.com/office/powerpoint/2010/main" val="190185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i="0" dirty="0" smtClean="0"/>
              <a:t>Finally, I’d like to finish by thanking you</a:t>
            </a:r>
            <a:r>
              <a:rPr lang="en-US" i="0" baseline="0" dirty="0" smtClean="0"/>
              <a:t> </a:t>
            </a:r>
            <a:r>
              <a:rPr lang="en-US" i="0" dirty="0" smtClean="0"/>
              <a:t>all for your attention if you have any questions </a:t>
            </a:r>
            <a:r>
              <a:rPr lang="en-US" i="0" dirty="0" err="1" smtClean="0"/>
              <a:t>pls</a:t>
            </a:r>
            <a:r>
              <a:rPr lang="en-US" i="0" dirty="0" smtClean="0"/>
              <a:t> do not hesitate</a:t>
            </a:r>
            <a:r>
              <a:rPr lang="en-US" i="0" baseline="0" dirty="0" smtClean="0"/>
              <a:t> to contact us</a:t>
            </a:r>
          </a:p>
          <a:p>
            <a:pPr algn="l" rtl="0"/>
            <a:r>
              <a:rPr lang="en-US" i="0" baseline="0" dirty="0" smtClean="0"/>
              <a:t>Have a great day...hopefully with an insight </a:t>
            </a:r>
            <a:r>
              <a:rPr lang="en-US" i="0" baseline="0" dirty="0" smtClean="0">
                <a:sym typeface="Wingdings" panose="05000000000000000000" pitchFamily="2" charset="2"/>
              </a:rPr>
              <a:t> </a:t>
            </a:r>
            <a:endParaRPr lang="en-US" i="0"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23</a:t>
            </a:fld>
            <a:endParaRPr lang="he-IL"/>
          </a:p>
        </p:txBody>
      </p:sp>
    </p:spTree>
    <p:extLst>
      <p:ext uri="{BB962C8B-B14F-4D97-AF65-F5344CB8AC3E}">
        <p14:creationId xmlns:p14="http://schemas.microsoft.com/office/powerpoint/2010/main" val="6661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2" indent="0" algn="l" defTabSz="91425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look</a:t>
            </a:r>
            <a:r>
              <a:rPr lang="en-US" sz="1200" kern="1200" baseline="0" dirty="0" smtClean="0">
                <a:solidFill>
                  <a:schemeClr val="tx1"/>
                </a:solidFill>
                <a:effectLst/>
                <a:latin typeface="+mn-lt"/>
                <a:ea typeface="+mn-ea"/>
                <a:cs typeface="+mn-cs"/>
              </a:rPr>
              <a:t> at the target market , the Paradox Insight </a:t>
            </a:r>
            <a:r>
              <a:rPr lang="en-US" sz="1200" kern="1200" dirty="0" smtClean="0">
                <a:solidFill>
                  <a:schemeClr val="tx1"/>
                </a:solidFill>
                <a:effectLst/>
                <a:latin typeface="+mn-lt"/>
                <a:ea typeface="+mn-ea"/>
                <a:cs typeface="+mn-cs"/>
              </a:rPr>
              <a:t>is suitable for both commercial and residential use.</a:t>
            </a:r>
            <a:r>
              <a:rPr lang="en-US" sz="1200" kern="1200" baseline="0" dirty="0" smtClean="0">
                <a:solidFill>
                  <a:schemeClr val="tx1"/>
                </a:solidFill>
                <a:effectLst/>
                <a:latin typeface="+mn-lt"/>
                <a:ea typeface="+mn-ea"/>
                <a:cs typeface="+mn-cs"/>
              </a:rPr>
              <a:t> </a:t>
            </a:r>
          </a:p>
          <a:p>
            <a:pPr marL="0" marR="0" lvl="2" indent="0" algn="l" defTabSz="91425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provides instant access to HD video and audio verification to enable quick response to any alarm event, as well as mobile management for remote monitoring of any secure site. </a:t>
            </a:r>
          </a:p>
          <a:p>
            <a:pPr marL="0" marR="0" lvl="2" indent="0" algn="l" defTabSz="914256" rtl="0" eaLnBrk="1" fontAlgn="auto" latinLnBrk="0" hangingPunct="1">
              <a:lnSpc>
                <a:spcPct val="100000"/>
              </a:lnSpc>
              <a:spcBef>
                <a:spcPts val="0"/>
              </a:spcBef>
              <a:spcAft>
                <a:spcPts val="0"/>
              </a:spcAft>
              <a:buClrTx/>
              <a:buSzTx/>
              <a:buFontTx/>
              <a:buNone/>
              <a:tabLst/>
              <a:defRPr/>
            </a:pPr>
            <a:endParaRPr lang="en-GB" dirty="0" smtClean="0">
              <a:cs typeface="Arial" panose="020B0604020202020204" pitchFamily="34" charset="0"/>
            </a:endParaRPr>
          </a:p>
          <a:p>
            <a:pPr marL="342900" lvl="1" indent="-342900" algn="l" defTabSz="1237823" rtl="0">
              <a:buFont typeface="Arial" panose="020B0604020202020204" pitchFamily="34" charset="0"/>
              <a:buChar char="•"/>
              <a:defRPr/>
            </a:pPr>
            <a:r>
              <a:rPr lang="en-GB" dirty="0" smtClean="0">
                <a:cs typeface="Arial" panose="020B0604020202020204" pitchFamily="34" charset="0"/>
              </a:rPr>
              <a:t>Reduce false dispatch</a:t>
            </a:r>
          </a:p>
          <a:p>
            <a:pPr marL="342900" lvl="1" indent="-342900" algn="l" defTabSz="1237823" rtl="0">
              <a:buFont typeface="Arial" panose="020B0604020202020204" pitchFamily="34" charset="0"/>
              <a:buChar char="•"/>
              <a:defRPr/>
            </a:pPr>
            <a:r>
              <a:rPr lang="en-US" dirty="0" smtClean="0"/>
              <a:t>Provide an instant view into home or business right from your smartphone </a:t>
            </a:r>
          </a:p>
          <a:p>
            <a:pPr marL="342900" lvl="1" indent="-342900" algn="l" defTabSz="1237823" rtl="0">
              <a:buFont typeface="Arial" panose="020B0604020202020204" pitchFamily="34" charset="0"/>
              <a:buChar char="•"/>
              <a:defRPr/>
            </a:pPr>
            <a:r>
              <a:rPr lang="en-US" dirty="0" smtClean="0"/>
              <a:t>Receive instant video notifications (email alerts)</a:t>
            </a:r>
            <a:endParaRPr lang="en-GB" dirty="0" smtClean="0">
              <a:cs typeface="Arial" panose="020B0604020202020204" pitchFamily="34" charset="0"/>
            </a:endParaRPr>
          </a:p>
          <a:p>
            <a:pPr marL="342900" lvl="1" indent="-342900" algn="l" defTabSz="1237823" rtl="0">
              <a:buFont typeface="Arial" panose="020B0604020202020204" pitchFamily="34" charset="0"/>
              <a:buChar char="•"/>
              <a:defRPr/>
            </a:pPr>
            <a:r>
              <a:rPr lang="en-GB" dirty="0" smtClean="0">
                <a:cs typeface="Arial" panose="020B0604020202020204" pitchFamily="34" charset="0"/>
              </a:rPr>
              <a:t>Provide an added layer of security – by</a:t>
            </a:r>
            <a:r>
              <a:rPr lang="en-GB" baseline="0" dirty="0" smtClean="0">
                <a:cs typeface="Arial" panose="020B0604020202020204" pitchFamily="34" charset="0"/>
              </a:rPr>
              <a:t> allowing the owner of the system to add up to 8 users who receive notifications when alarm is triggered. </a:t>
            </a:r>
            <a:endParaRPr lang="en-GB" dirty="0" smtClean="0">
              <a:cs typeface="Arial" panose="020B0604020202020204" pitchFamily="34" charset="0"/>
            </a:endParaRPr>
          </a:p>
          <a:p>
            <a:pPr marL="342900" lvl="1" indent="-342900" algn="l" defTabSz="1237823" rtl="0">
              <a:buFont typeface="Arial" panose="020B0604020202020204" pitchFamily="34" charset="0"/>
              <a:buChar char="•"/>
              <a:defRPr/>
            </a:pPr>
            <a:r>
              <a:rPr lang="en-GB" dirty="0" smtClean="0">
                <a:cs typeface="Arial" panose="020B0604020202020204" pitchFamily="34" charset="0"/>
              </a:rPr>
              <a:t>Now</a:t>
            </a:r>
            <a:r>
              <a:rPr lang="en-GB" baseline="0" dirty="0" smtClean="0">
                <a:cs typeface="Arial" panose="020B0604020202020204" pitchFamily="34" charset="0"/>
              </a:rPr>
              <a:t> m</a:t>
            </a:r>
            <a:r>
              <a:rPr lang="en-GB" dirty="0" smtClean="0">
                <a:cs typeface="Arial" panose="020B0604020202020204" pitchFamily="34" charset="0"/>
              </a:rPr>
              <a:t>any of our customers keep asking us what about privacy?</a:t>
            </a:r>
            <a:r>
              <a:rPr lang="en-GB" baseline="0" dirty="0" smtClean="0">
                <a:cs typeface="Arial" panose="020B0604020202020204" pitchFamily="34" charset="0"/>
              </a:rPr>
              <a:t> After all we are talking about video cameras and </a:t>
            </a:r>
            <a:r>
              <a:rPr lang="en-GB" dirty="0" smtClean="0">
                <a:cs typeface="Arial" panose="020B0604020202020204" pitchFamily="34" charset="0"/>
              </a:rPr>
              <a:t>privacy can be an</a:t>
            </a:r>
            <a:r>
              <a:rPr lang="en-GB" baseline="0" dirty="0" smtClean="0">
                <a:cs typeface="Arial" panose="020B0604020202020204" pitchFamily="34" charset="0"/>
              </a:rPr>
              <a:t> issue.  The Paradox Insight app allows the master</a:t>
            </a:r>
            <a:r>
              <a:rPr lang="en-GB" dirty="0" smtClean="0">
                <a:cs typeface="Arial" panose="020B0604020202020204" pitchFamily="34" charset="0"/>
              </a:rPr>
              <a:t>-user</a:t>
            </a:r>
            <a:r>
              <a:rPr lang="en-GB" baseline="0" dirty="0" smtClean="0">
                <a:cs typeface="Arial" panose="020B0604020202020204" pitchFamily="34" charset="0"/>
              </a:rPr>
              <a:t>s to manage all users , CMSs permissions and more on that in the next few slides. </a:t>
            </a:r>
          </a:p>
          <a:p>
            <a:pPr marL="0" lvl="1" indent="0" algn="l" defTabSz="1237823" rtl="0">
              <a:buFont typeface="Arial" panose="020B0604020202020204" pitchFamily="34" charset="0"/>
              <a:buNone/>
              <a:defRPr/>
            </a:pPr>
            <a:endParaRPr lang="en-GB" baseline="0" dirty="0" smtClean="0">
              <a:cs typeface="Arial" panose="020B0604020202020204" pitchFamily="34" charset="0"/>
            </a:endParaRPr>
          </a:p>
          <a:p>
            <a:pPr marL="171450" lvl="1" indent="-171450" algn="l" defTabSz="1237823" rtl="0">
              <a:buFont typeface="Arial" panose="020B0604020202020204" pitchFamily="34" charset="0"/>
              <a:buChar char="•"/>
              <a:defRPr/>
            </a:pPr>
            <a:r>
              <a:rPr lang="en-GB" baseline="0" dirty="0" smtClean="0">
                <a:cs typeface="Arial" panose="020B0604020202020204" pitchFamily="34" charset="0"/>
              </a:rPr>
              <a:t>It is also important to mention that the Paradox Insight brings value to installers as well as it is a </a:t>
            </a:r>
          </a:p>
          <a:p>
            <a:pPr marL="961714" lvl="2" indent="-342900" algn="l" defTabSz="1237823" rtl="0">
              <a:buFont typeface="Arial" panose="020B0604020202020204" pitchFamily="34" charset="0"/>
              <a:buChar char="•"/>
              <a:defRPr/>
            </a:pPr>
            <a:r>
              <a:rPr lang="en-GB" dirty="0" smtClean="0">
                <a:cs typeface="Arial" panose="020B0604020202020204" pitchFamily="34" charset="0"/>
              </a:rPr>
              <a:t>Robust &amp; modular system that can support different combination of security devices.</a:t>
            </a:r>
          </a:p>
          <a:p>
            <a:pPr marL="961714" lvl="2" indent="-342900" algn="l" defTabSz="1237823" rtl="0">
              <a:buFont typeface="Arial" panose="020B0604020202020204" pitchFamily="34" charset="0"/>
              <a:buChar char="•"/>
              <a:defRPr/>
            </a:pPr>
            <a:r>
              <a:rPr lang="en-GB" dirty="0" smtClean="0">
                <a:cs typeface="Arial" panose="020B0604020202020204" pitchFamily="34" charset="0"/>
              </a:rPr>
              <a:t>It also drives new sales – as from one app</a:t>
            </a:r>
            <a:r>
              <a:rPr lang="en-GB" baseline="0" dirty="0" smtClean="0">
                <a:cs typeface="Arial" panose="020B0604020202020204" pitchFamily="34" charset="0"/>
              </a:rPr>
              <a:t> you can control</a:t>
            </a:r>
            <a:r>
              <a:rPr lang="en-GB" dirty="0" smtClean="0">
                <a:cs typeface="Arial" panose="020B0604020202020204" pitchFamily="34" charset="0"/>
              </a:rPr>
              <a:t> multiple locations. Now think about the huge sales</a:t>
            </a:r>
            <a:r>
              <a:rPr lang="en-GB" baseline="0" dirty="0" smtClean="0">
                <a:cs typeface="Arial" panose="020B0604020202020204" pitchFamily="34" charset="0"/>
              </a:rPr>
              <a:t> potential  here. In the selling process when the Installer sells the Insight system to one household he can then generate more sales by offering another system to be installed in the owner’s vacation house or in his elderly parents home, where all these locations can be monitored and controlled from one Insight application.</a:t>
            </a:r>
            <a:endParaRPr lang="en-GB" dirty="0" smtClean="0">
              <a:cs typeface="Arial" panose="020B0604020202020204" pitchFamily="34" charset="0"/>
            </a:endParaRPr>
          </a:p>
          <a:p>
            <a:pPr algn="l" rtl="0"/>
            <a:endParaRPr lang="en-US" dirty="0" smtClean="0"/>
          </a:p>
          <a:p>
            <a:pPr algn="l" rtl="0"/>
            <a:r>
              <a:rPr lang="en-US" dirty="0" smtClean="0"/>
              <a:t>So that</a:t>
            </a:r>
            <a:r>
              <a:rPr lang="en-US" baseline="0" dirty="0" smtClean="0"/>
              <a:t> was a short overview of Paradox Insight offering </a:t>
            </a:r>
            <a:endParaRPr lang="en-US" dirty="0" smtClean="0"/>
          </a:p>
          <a:p>
            <a:pPr algn="l" rtl="0"/>
            <a:r>
              <a:rPr lang="en-US" dirty="0" smtClean="0"/>
              <a:t>---------</a:t>
            </a:r>
          </a:p>
          <a:p>
            <a:pPr algn="l" rtl="0"/>
            <a:r>
              <a:rPr lang="en-US" sz="1200" u="sng" kern="1200" dirty="0" smtClean="0">
                <a:solidFill>
                  <a:schemeClr val="tx1"/>
                </a:solidFill>
                <a:effectLst/>
                <a:latin typeface="+mn-lt"/>
                <a:ea typeface="+mn-ea"/>
                <a:cs typeface="+mn-cs"/>
              </a:rPr>
              <a:t>Additional</a:t>
            </a:r>
            <a:r>
              <a:rPr lang="en-US" sz="1200" u="sng" kern="1200" baseline="0" dirty="0" smtClean="0">
                <a:solidFill>
                  <a:schemeClr val="tx1"/>
                </a:solidFill>
                <a:effectLst/>
                <a:latin typeface="+mn-lt"/>
                <a:ea typeface="+mn-ea"/>
                <a:cs typeface="+mn-cs"/>
              </a:rPr>
              <a:t> info </a:t>
            </a:r>
            <a:endParaRPr lang="en-US" sz="1200" u="sng" kern="1200" dirty="0" smtClean="0">
              <a:solidFill>
                <a:schemeClr val="tx1"/>
              </a:solidFill>
              <a:effectLst/>
              <a:latin typeface="+mn-lt"/>
              <a:ea typeface="+mn-ea"/>
              <a:cs typeface="+mn-cs"/>
            </a:endParaRPr>
          </a:p>
          <a:p>
            <a:pPr algn="l" rtl="0"/>
            <a:r>
              <a:rPr lang="en-US" sz="1200" kern="1200" dirty="0" smtClean="0">
                <a:solidFill>
                  <a:schemeClr val="tx1"/>
                </a:solidFill>
                <a:effectLst/>
                <a:latin typeface="+mn-lt"/>
                <a:ea typeface="+mn-ea"/>
                <a:cs typeface="+mn-cs"/>
              </a:rPr>
              <a:t>Key benefits for users include:  </a:t>
            </a:r>
          </a:p>
          <a:p>
            <a:pPr lvl="0" algn="l" rtl="0"/>
            <a:r>
              <a:rPr lang="en-US" sz="1200" kern="1200" dirty="0" smtClean="0">
                <a:solidFill>
                  <a:schemeClr val="tx1"/>
                </a:solidFill>
                <a:effectLst/>
                <a:latin typeface="+mn-lt"/>
                <a:ea typeface="+mn-ea"/>
                <a:cs typeface="+mn-cs"/>
              </a:rPr>
              <a:t>Connect on-demand. Instant view into their home or business from any smartphone or device with on-demand HD video &amp; audio monitoring of multiple zones. </a:t>
            </a:r>
          </a:p>
          <a:p>
            <a:pPr lvl="0" algn="l" rtl="0"/>
            <a:r>
              <a:rPr lang="en-US" sz="1200" kern="1200" dirty="0" smtClean="0">
                <a:solidFill>
                  <a:schemeClr val="tx1"/>
                </a:solidFill>
                <a:effectLst/>
                <a:latin typeface="+mn-lt"/>
                <a:ea typeface="+mn-ea"/>
                <a:cs typeface="+mn-cs"/>
              </a:rPr>
              <a:t>Stay informed.  Receive instant notifications (email alerts) of any alarm or event and manage how to respond in real-time.</a:t>
            </a:r>
          </a:p>
          <a:p>
            <a:pPr lvl="0" algn="l" rtl="0"/>
            <a:r>
              <a:rPr lang="en-US" sz="1200" kern="1200" dirty="0" smtClean="0">
                <a:solidFill>
                  <a:schemeClr val="tx1"/>
                </a:solidFill>
                <a:effectLst/>
                <a:latin typeface="+mn-lt"/>
                <a:ea typeface="+mn-ea"/>
                <a:cs typeface="+mn-cs"/>
              </a:rPr>
              <a:t>Build a security network.  Add up to eight additional users to the network to receive notifications in case of an alarm or event, in addition to the CMS.   </a:t>
            </a:r>
          </a:p>
          <a:p>
            <a:pPr lvl="0" algn="l" rtl="0"/>
            <a:r>
              <a:rPr lang="en-US" sz="1200" kern="1200" dirty="0" smtClean="0">
                <a:solidFill>
                  <a:schemeClr val="tx1"/>
                </a:solidFill>
                <a:effectLst/>
                <a:latin typeface="+mn-lt"/>
                <a:ea typeface="+mn-ea"/>
                <a:cs typeface="+mn-cs"/>
              </a:rPr>
              <a:t>Privacy controls.  Set by the master user, privacy is protected by limiting non-master user access.  The CMS only receives video in the event of alarm – and for a limited time frame of 15 minutes. Recording only takes place when an alarm is triggered, or when an authorized user implements Record on Demand which is stored within the HD77 device.  </a:t>
            </a:r>
          </a:p>
          <a:p>
            <a:pPr lvl="0" algn="l" rtl="0"/>
            <a:r>
              <a:rPr lang="en-US" sz="1200" kern="1200" dirty="0" smtClean="0">
                <a:solidFill>
                  <a:schemeClr val="tx1"/>
                </a:solidFill>
                <a:effectLst/>
                <a:latin typeface="+mn-lt"/>
                <a:ea typeface="+mn-ea"/>
                <a:cs typeface="+mn-cs"/>
              </a:rPr>
              <a:t>Reliability.  Battery backup ensures the system is always on in case of mains failure; GSM back up option is available in case of PSTN </a:t>
            </a:r>
            <a:r>
              <a:rPr lang="en-US" sz="1200" kern="1200" dirty="0" err="1" smtClean="0">
                <a:solidFill>
                  <a:schemeClr val="tx1"/>
                </a:solidFill>
                <a:effectLst/>
                <a:latin typeface="+mn-lt"/>
                <a:ea typeface="+mn-ea"/>
                <a:cs typeface="+mn-cs"/>
              </a:rPr>
              <a:t>failureReduce</a:t>
            </a:r>
            <a:r>
              <a:rPr lang="en-US" sz="1200" kern="1200" dirty="0" smtClean="0">
                <a:solidFill>
                  <a:schemeClr val="tx1"/>
                </a:solidFill>
                <a:effectLst/>
                <a:latin typeface="+mn-lt"/>
                <a:ea typeface="+mn-ea"/>
                <a:cs typeface="+mn-cs"/>
              </a:rPr>
              <a:t> false positive. With an instant view of secured locations, the CMS can distinguish between real and false events.  VOD capabilities allow the CMS and user complete visual verification into the events that triggered an alert to determine an appropriate response.  This provides police and other emergency responders with live information about the event if needed, eliminate fees due to false alarms, and helps users to comply with alarm verification regulations and insurance requirements. </a:t>
            </a:r>
          </a:p>
          <a:p>
            <a:pPr algn="l" rtl="0"/>
            <a:r>
              <a:rPr lang="en-US" sz="1200" kern="1200" dirty="0" smtClean="0">
                <a:solidFill>
                  <a:schemeClr val="tx1"/>
                </a:solidFill>
                <a:effectLst/>
                <a:latin typeface="+mn-lt"/>
                <a:ea typeface="+mn-ea"/>
                <a:cs typeface="+mn-cs"/>
              </a:rPr>
              <a:t> </a:t>
            </a:r>
          </a:p>
          <a:p>
            <a:pPr lvl="0" algn="l" rtl="0"/>
            <a:r>
              <a:rPr lang="en-US" sz="1200" b="1" kern="1200" dirty="0" smtClean="0">
                <a:solidFill>
                  <a:schemeClr val="tx1"/>
                </a:solidFill>
                <a:effectLst/>
                <a:latin typeface="+mn-lt"/>
                <a:ea typeface="+mn-ea"/>
                <a:cs typeface="+mn-cs"/>
              </a:rPr>
              <a:t>Reduce maintenance costs.</a:t>
            </a:r>
            <a:r>
              <a:rPr lang="en-US" sz="1200" kern="1200" dirty="0" smtClean="0">
                <a:solidFill>
                  <a:schemeClr val="tx1"/>
                </a:solidFill>
                <a:effectLst/>
                <a:latin typeface="+mn-lt"/>
                <a:ea typeface="+mn-ea"/>
                <a:cs typeface="+mn-cs"/>
              </a:rPr>
              <a:t> Remote programming through Paradox SWs offers customers convenient maintenance options while helping to reduce overall cost.</a:t>
            </a:r>
          </a:p>
          <a:p>
            <a:pPr algn="l" rtl="0"/>
            <a:r>
              <a:rPr lang="en-US" sz="1200" kern="1200" dirty="0" smtClean="0">
                <a:solidFill>
                  <a:schemeClr val="tx1"/>
                </a:solidFill>
                <a:effectLst/>
                <a:latin typeface="+mn-lt"/>
                <a:ea typeface="+mn-ea"/>
                <a:cs typeface="+mn-cs"/>
              </a:rPr>
              <a:t> </a:t>
            </a:r>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25</a:t>
            </a:fld>
            <a:endParaRPr lang="he-IL"/>
          </a:p>
        </p:txBody>
      </p:sp>
    </p:spTree>
    <p:extLst>
      <p:ext uri="{BB962C8B-B14F-4D97-AF65-F5344CB8AC3E}">
        <p14:creationId xmlns:p14="http://schemas.microsoft.com/office/powerpoint/2010/main" val="3279850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normAutofit fontScale="92500" lnSpcReduction="20000"/>
          </a:bodyPr>
          <a:lstStyle/>
          <a:p>
            <a:pPr marL="0" lvl="1" algn="l" defTabSz="1237823" rtl="0">
              <a:defRPr/>
            </a:pPr>
            <a:r>
              <a:rPr lang="en-US" dirty="0" smtClean="0"/>
              <a:t>Few</a:t>
            </a:r>
            <a:r>
              <a:rPr lang="en-US" baseline="0" dirty="0" smtClean="0"/>
              <a:t> highlights of the system:</a:t>
            </a:r>
          </a:p>
          <a:p>
            <a:pPr marL="0" marR="0" lvl="1" indent="0" algn="l" defTabSz="1237823" rtl="0" eaLnBrk="1" fontAlgn="auto" latinLnBrk="0" hangingPunct="1">
              <a:lnSpc>
                <a:spcPct val="100000"/>
              </a:lnSpc>
              <a:spcBef>
                <a:spcPts val="0"/>
              </a:spcBef>
              <a:spcAft>
                <a:spcPts val="0"/>
              </a:spcAft>
              <a:buClrTx/>
              <a:buSzTx/>
              <a:buFontTx/>
              <a:buNone/>
              <a:tabLst/>
              <a:defRPr/>
            </a:pPr>
            <a:r>
              <a:rPr lang="en-US" baseline="0" dirty="0" smtClean="0"/>
              <a:t>- We provide </a:t>
            </a:r>
            <a:r>
              <a:rPr lang="en-US" sz="1200" b="1" dirty="0" smtClean="0">
                <a:solidFill>
                  <a:schemeClr val="accent1"/>
                </a:solidFill>
                <a:cs typeface="Arial" panose="020B0604020202020204" pitchFamily="34" charset="0"/>
              </a:rPr>
              <a:t>HD video (720p) &amp; audio </a:t>
            </a:r>
            <a:r>
              <a:rPr lang="en-US" sz="1200" b="1" dirty="0" smtClean="0">
                <a:cs typeface="Arial" panose="020B0604020202020204" pitchFamily="34" charset="0"/>
              </a:rPr>
              <a:t>for event  verification </a:t>
            </a:r>
            <a:r>
              <a:rPr lang="en-US" sz="1200" dirty="0" smtClean="0"/>
              <a:t>including pre-alarm recording – 3 seconds prior to the actual alarm.</a:t>
            </a:r>
            <a:r>
              <a:rPr lang="en-US" sz="1200" baseline="0" dirty="0" smtClean="0"/>
              <a:t> Using the Paradox Insight app users can view what happened just before the alarm was triggered</a:t>
            </a:r>
            <a:endParaRPr lang="en-US" sz="1200" b="1" dirty="0" smtClean="0">
              <a:cs typeface="Arial" panose="020B0604020202020204" pitchFamily="34" charset="0"/>
            </a:endParaRPr>
          </a:p>
          <a:p>
            <a:pPr marL="0" lvl="1" algn="l" defTabSz="1237823" rtl="0">
              <a:defRPr/>
            </a:pPr>
            <a:endParaRPr lang="en-US" dirty="0" smtClean="0"/>
          </a:p>
          <a:p>
            <a:pPr marL="0" lvl="1" algn="l" defTabSz="1237823" rtl="0">
              <a:defRPr/>
            </a:pPr>
            <a:r>
              <a:rPr lang="en-US" dirty="0" smtClean="0"/>
              <a:t>- APP: </a:t>
            </a:r>
            <a:r>
              <a:rPr lang="en-US" sz="2000" b="1" dirty="0" smtClean="0">
                <a:cs typeface="Arial" panose="020B0604020202020204" pitchFamily="34" charset="0"/>
              </a:rPr>
              <a:t>System management via app </a:t>
            </a:r>
          </a:p>
          <a:p>
            <a:pPr marL="285750" indent="-285750" algn="l" defTabSz="1237823" rtl="0">
              <a:buFont typeface="Arial" panose="020B0604020202020204" pitchFamily="34" charset="0"/>
              <a:buChar char="•"/>
              <a:defRPr/>
            </a:pPr>
            <a:r>
              <a:rPr lang="en-US" sz="2000" dirty="0" smtClean="0">
                <a:cs typeface="Arial" panose="020B0604020202020204" pitchFamily="34" charset="0"/>
              </a:rPr>
              <a:t>Watch 4 live HD video &amp; audio quality streams </a:t>
            </a:r>
            <a:r>
              <a:rPr lang="en-US" sz="2000" dirty="0" smtClean="0">
                <a:solidFill>
                  <a:schemeClr val="accent1"/>
                </a:solidFill>
                <a:cs typeface="Arial" panose="020B0604020202020204" pitchFamily="34" charset="0"/>
              </a:rPr>
              <a:t>(VOD</a:t>
            </a:r>
            <a:r>
              <a:rPr lang="en-US" sz="2000" dirty="0" smtClean="0">
                <a:cs typeface="Arial" panose="020B0604020202020204" pitchFamily="34" charset="0"/>
              </a:rPr>
              <a:t>) with night vision- each</a:t>
            </a:r>
            <a:r>
              <a:rPr lang="en-US" sz="2000" baseline="0" dirty="0" smtClean="0">
                <a:cs typeface="Arial" panose="020B0604020202020204" pitchFamily="34" charset="0"/>
              </a:rPr>
              <a:t> site will support 4 cameras </a:t>
            </a:r>
            <a:endParaRPr lang="en-US" sz="2000" dirty="0" smtClean="0">
              <a:cs typeface="Arial" panose="020B0604020202020204" pitchFamily="34" charset="0"/>
            </a:endParaRPr>
          </a:p>
          <a:p>
            <a:pPr marL="285750" indent="-285750" algn="l" defTabSz="1237823" rtl="0">
              <a:buFont typeface="Arial" panose="020B0604020202020204" pitchFamily="34" charset="0"/>
              <a:buChar char="•"/>
              <a:defRPr/>
            </a:pPr>
            <a:r>
              <a:rPr lang="en-US" sz="2000" dirty="0" smtClean="0">
                <a:cs typeface="Arial" panose="020B0604020202020204" pitchFamily="34" charset="0"/>
              </a:rPr>
              <a:t>Start Record on Demand </a:t>
            </a:r>
            <a:r>
              <a:rPr lang="en-US" sz="2000" dirty="0" smtClean="0">
                <a:solidFill>
                  <a:schemeClr val="accent1"/>
                </a:solidFill>
                <a:cs typeface="Arial" panose="020B0604020202020204" pitchFamily="34" charset="0"/>
              </a:rPr>
              <a:t>(ROD) –will last for two minutes</a:t>
            </a:r>
            <a:r>
              <a:rPr lang="en-US" sz="2000" baseline="0" dirty="0" smtClean="0">
                <a:solidFill>
                  <a:schemeClr val="accent1"/>
                </a:solidFill>
                <a:cs typeface="Arial" panose="020B0604020202020204" pitchFamily="34" charset="0"/>
              </a:rPr>
              <a:t> </a:t>
            </a:r>
            <a:r>
              <a:rPr lang="en-US" sz="2000" dirty="0" smtClean="0">
                <a:solidFill>
                  <a:schemeClr val="bg2"/>
                </a:solidFill>
                <a:cs typeface="Arial" panose="020B0604020202020204" pitchFamily="34" charset="0"/>
              </a:rPr>
              <a:t>, Record on Trigger (ROT), and</a:t>
            </a:r>
            <a:r>
              <a:rPr lang="en-US" sz="2000" baseline="0" dirty="0" smtClean="0">
                <a:solidFill>
                  <a:schemeClr val="bg2"/>
                </a:solidFill>
                <a:cs typeface="Arial" panose="020B0604020202020204" pitchFamily="34" charset="0"/>
              </a:rPr>
              <a:t> </a:t>
            </a:r>
            <a:r>
              <a:rPr lang="en-US" sz="2000" dirty="0" smtClean="0">
                <a:cs typeface="Arial" panose="020B0604020202020204" pitchFamily="34" charset="0"/>
              </a:rPr>
              <a:t>Record on Motion </a:t>
            </a:r>
            <a:r>
              <a:rPr lang="en-US" sz="2000" dirty="0" smtClean="0">
                <a:solidFill>
                  <a:schemeClr val="accent1"/>
                </a:solidFill>
                <a:cs typeface="Arial" panose="020B0604020202020204" pitchFamily="34" charset="0"/>
              </a:rPr>
              <a:t>(ROM) – you can review this through</a:t>
            </a:r>
            <a:r>
              <a:rPr lang="en-US" sz="2000" baseline="0" dirty="0" smtClean="0">
                <a:solidFill>
                  <a:schemeClr val="accent1"/>
                </a:solidFill>
                <a:cs typeface="Arial" panose="020B0604020202020204" pitchFamily="34" charset="0"/>
              </a:rPr>
              <a:t> the app</a:t>
            </a:r>
            <a:endParaRPr lang="en-US" sz="2000" dirty="0" smtClean="0">
              <a:solidFill>
                <a:schemeClr val="accent1"/>
              </a:solidFill>
              <a:cs typeface="Arial" panose="020B0604020202020204" pitchFamily="34" charset="0"/>
            </a:endParaRPr>
          </a:p>
          <a:p>
            <a:pPr marL="342900" indent="-342900" algn="l" defTabSz="1237823" rtl="0">
              <a:buFont typeface="Arial" panose="020B0604020202020204" pitchFamily="34" charset="0"/>
              <a:buChar char="•"/>
              <a:defRPr/>
            </a:pPr>
            <a:r>
              <a:rPr lang="en-US" sz="2000" dirty="0" smtClean="0">
                <a:solidFill>
                  <a:schemeClr val="accent1"/>
                </a:solidFill>
                <a:cs typeface="Arial" panose="020B0604020202020204" pitchFamily="34" charset="0"/>
              </a:rPr>
              <a:t>Arm, stay &amp; disarm </a:t>
            </a:r>
            <a:r>
              <a:rPr lang="en-US" sz="2000" dirty="0" smtClean="0">
                <a:cs typeface="Arial" panose="020B0604020202020204" pitchFamily="34" charset="0"/>
              </a:rPr>
              <a:t>system </a:t>
            </a:r>
          </a:p>
          <a:p>
            <a:pPr marL="342900" indent="-342900" algn="l" defTabSz="1237823" rtl="0">
              <a:buFont typeface="Arial" panose="020B0604020202020204" pitchFamily="34" charset="0"/>
              <a:buChar char="•"/>
              <a:defRPr/>
            </a:pPr>
            <a:r>
              <a:rPr lang="en-US" sz="2000" dirty="0" smtClean="0">
                <a:cs typeface="Arial" panose="020B0604020202020204" pitchFamily="34" charset="0"/>
              </a:rPr>
              <a:t>Control &amp; manage </a:t>
            </a:r>
            <a:r>
              <a:rPr lang="en-US" sz="2000" dirty="0" smtClean="0">
                <a:solidFill>
                  <a:schemeClr val="accent1"/>
                </a:solidFill>
                <a:cs typeface="Arial" panose="020B0604020202020204" pitchFamily="34" charset="0"/>
              </a:rPr>
              <a:t>multiple locations </a:t>
            </a:r>
            <a:r>
              <a:rPr lang="en-US" sz="2000" dirty="0" smtClean="0">
                <a:cs typeface="Arial" panose="020B0604020202020204" pitchFamily="34" charset="0"/>
              </a:rPr>
              <a:t>from one app </a:t>
            </a:r>
          </a:p>
          <a:p>
            <a:pPr algn="l" rtl="0"/>
            <a:endParaRPr lang="en-US" dirty="0" smtClean="0"/>
          </a:p>
          <a:p>
            <a:pPr marL="0" marR="0" indent="0" algn="l" defTabSz="914256" rtl="0" eaLnBrk="1" fontAlgn="auto" latinLnBrk="0" hangingPunct="1">
              <a:lnSpc>
                <a:spcPct val="100000"/>
              </a:lnSpc>
              <a:spcBef>
                <a:spcPts val="0"/>
              </a:spcBef>
              <a:spcAft>
                <a:spcPts val="0"/>
              </a:spcAft>
              <a:buClrTx/>
              <a:buSzTx/>
              <a:buFontTx/>
              <a:buNone/>
              <a:tabLst/>
              <a:defRPr/>
            </a:pPr>
            <a:r>
              <a:rPr lang="en-US" dirty="0" smtClean="0"/>
              <a:t>- </a:t>
            </a:r>
            <a:r>
              <a:rPr lang="en-US" sz="1200" b="0" dirty="0" smtClean="0">
                <a:cs typeface="Arial" panose="020B0604020202020204" pitchFamily="34" charset="0"/>
              </a:rPr>
              <a:t>Instant</a:t>
            </a:r>
            <a:r>
              <a:rPr lang="en-US" sz="1200" b="0" dirty="0" smtClean="0">
                <a:solidFill>
                  <a:schemeClr val="bg2"/>
                </a:solidFill>
                <a:cs typeface="Arial" panose="020B0604020202020204" pitchFamily="34" charset="0"/>
              </a:rPr>
              <a:t> </a:t>
            </a:r>
            <a:r>
              <a:rPr lang="en-US" sz="1200" b="0" dirty="0" smtClean="0">
                <a:solidFill>
                  <a:schemeClr val="accent1"/>
                </a:solidFill>
                <a:cs typeface="Arial" panose="020B0604020202020204" pitchFamily="34" charset="0"/>
              </a:rPr>
              <a:t>notifications (+ video) </a:t>
            </a:r>
            <a:r>
              <a:rPr lang="en-US" sz="1200" b="0" dirty="0" smtClean="0">
                <a:cs typeface="Arial" panose="020B0604020202020204" pitchFamily="34" charset="0"/>
              </a:rPr>
              <a:t>of events  to permitted recipients (CMS &amp; up to</a:t>
            </a:r>
            <a:r>
              <a:rPr lang="en-US" sz="1200" b="0" dirty="0" smtClean="0">
                <a:solidFill>
                  <a:schemeClr val="bg2"/>
                </a:solidFill>
                <a:cs typeface="Arial" panose="020B0604020202020204" pitchFamily="34" charset="0"/>
              </a:rPr>
              <a:t> </a:t>
            </a:r>
            <a:r>
              <a:rPr lang="en-US" sz="1200" b="0" dirty="0" smtClean="0">
                <a:solidFill>
                  <a:schemeClr val="accent1"/>
                </a:solidFill>
                <a:cs typeface="Arial" panose="020B0604020202020204" pitchFamily="34" charset="0"/>
              </a:rPr>
              <a:t>8 additional users</a:t>
            </a:r>
            <a:r>
              <a:rPr lang="en-US" sz="1200" b="0" dirty="0" smtClean="0">
                <a:cs typeface="Arial" panose="020B0604020202020204" pitchFamily="34" charset="0"/>
              </a:rPr>
              <a:t>)</a:t>
            </a:r>
          </a:p>
          <a:p>
            <a:pPr algn="l" rtl="0">
              <a:lnSpc>
                <a:spcPct val="100000"/>
              </a:lnSpc>
              <a:buFont typeface="Wingdings" panose="05000000000000000000" pitchFamily="2" charset="2"/>
              <a:buNone/>
            </a:pPr>
            <a:r>
              <a:rPr lang="en-US" dirty="0" smtClean="0"/>
              <a:t>-</a:t>
            </a:r>
            <a:r>
              <a:rPr lang="en-US" sz="1200" b="0" dirty="0" smtClean="0">
                <a:solidFill>
                  <a:schemeClr val="accent1"/>
                </a:solidFill>
                <a:cs typeface="Arial" panose="020B0604020202020204" pitchFamily="34" charset="0"/>
              </a:rPr>
              <a:t>Privacy controls </a:t>
            </a:r>
            <a:r>
              <a:rPr lang="en-US" sz="1200" b="0" dirty="0" smtClean="0">
                <a:cs typeface="Arial" panose="020B0604020202020204" pitchFamily="34" charset="0"/>
              </a:rPr>
              <a:t>capabilities (define notification recipients, viewing &amp; recording permissions)</a:t>
            </a:r>
          </a:p>
          <a:p>
            <a:pPr marL="285750" indent="-285750" algn="l" defTabSz="1237823" rtl="0">
              <a:buFont typeface="Arial" panose="020B0604020202020204" pitchFamily="34" charset="0"/>
              <a:buChar char="•"/>
              <a:defRPr/>
            </a:pPr>
            <a:r>
              <a:rPr lang="en-US" sz="1200" dirty="0" smtClean="0">
                <a:cs typeface="Arial" panose="020B0604020202020204" pitchFamily="34" charset="0"/>
              </a:rPr>
              <a:t>CMS allowed to view live video on alarm only</a:t>
            </a:r>
          </a:p>
          <a:p>
            <a:pPr marL="0" marR="0" indent="0" algn="l" defTabSz="914256" rtl="0" eaLnBrk="1" fontAlgn="auto" latinLnBrk="0" hangingPunct="1">
              <a:lnSpc>
                <a:spcPct val="100000"/>
              </a:lnSpc>
              <a:spcBef>
                <a:spcPts val="0"/>
              </a:spcBef>
              <a:spcAft>
                <a:spcPts val="0"/>
              </a:spcAft>
              <a:buClrTx/>
              <a:buSzTx/>
              <a:buFontTx/>
              <a:buNone/>
              <a:tabLst/>
              <a:defRPr/>
            </a:pPr>
            <a:r>
              <a:rPr lang="en-US" dirty="0" smtClean="0"/>
              <a:t>- </a:t>
            </a:r>
            <a:r>
              <a:rPr lang="en-US" sz="1200" b="0" dirty="0" smtClean="0">
                <a:solidFill>
                  <a:schemeClr val="accent1"/>
                </a:solidFill>
                <a:cs typeface="Arial" panose="020B0604020202020204" pitchFamily="34" charset="0"/>
              </a:rPr>
              <a:t>Robust EVOHD </a:t>
            </a:r>
            <a:r>
              <a:rPr lang="en-US" sz="1200" b="0" dirty="0" smtClean="0">
                <a:cs typeface="Arial" panose="020B0604020202020204" pitchFamily="34" charset="0"/>
              </a:rPr>
              <a:t>panel to support enhanced security capabilities </a:t>
            </a:r>
          </a:p>
          <a:p>
            <a:pPr algn="l" rtl="0"/>
            <a:endParaRPr lang="en-US" dirty="0" smtClean="0"/>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405938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US" sz="1200" kern="1200" dirty="0" smtClean="0">
                <a:solidFill>
                  <a:schemeClr val="tx1"/>
                </a:solidFill>
                <a:effectLst/>
                <a:latin typeface="+mn-lt"/>
                <a:ea typeface="+mn-ea"/>
                <a:cs typeface="+mn-cs"/>
              </a:rPr>
              <a:t>Paradox Insight is the first integrated solution of HD video/audio monitoring with superior security capabilities that allows users to see and hear what is going on and protect their home or business anytime, anywhere right from their smartphone. In a case of a security breach, Paradox Insight provides HD videos with high quality audio of events for visual verification and reporting purposes.</a:t>
            </a:r>
          </a:p>
          <a:p>
            <a:pPr algn="l" rtl="0"/>
            <a:r>
              <a:rPr lang="en-US" sz="1200" kern="1200" dirty="0" smtClean="0">
                <a:solidFill>
                  <a:schemeClr val="tx1"/>
                </a:solidFill>
                <a:effectLst/>
                <a:latin typeface="+mn-lt"/>
                <a:ea typeface="+mn-ea"/>
                <a:cs typeface="+mn-cs"/>
              </a:rPr>
              <a:t> </a:t>
            </a:r>
          </a:p>
          <a:p>
            <a:pPr algn="l"/>
            <a:r>
              <a:rPr lang="en-US" sz="1000" dirty="0" smtClean="0"/>
              <a:t>Suitable for both commercial and residential use.</a:t>
            </a:r>
          </a:p>
          <a:p>
            <a:pPr algn="l" rtl="0"/>
            <a:endParaRPr lang="en-US" sz="1200" b="0" kern="1200" dirty="0" smtClean="0">
              <a:solidFill>
                <a:schemeClr val="tx1"/>
              </a:solidFill>
              <a:effectLst/>
              <a:latin typeface="+mn-lt"/>
              <a:ea typeface="+mn-ea"/>
              <a:cs typeface="+mn-cs"/>
            </a:endParaRPr>
          </a:p>
          <a:p>
            <a:pPr algn="l" rtl="0"/>
            <a:r>
              <a:rPr lang="en-US" sz="1200" b="0" kern="1200" dirty="0" smtClean="0">
                <a:solidFill>
                  <a:schemeClr val="tx1"/>
                </a:solidFill>
                <a:effectLst/>
                <a:latin typeface="+mn-lt"/>
                <a:ea typeface="+mn-ea"/>
                <a:cs typeface="+mn-cs"/>
              </a:rPr>
              <a:t>Now</a:t>
            </a:r>
            <a:r>
              <a:rPr lang="en-US" sz="1200" b="0" kern="1200" baseline="0" dirty="0" smtClean="0">
                <a:solidFill>
                  <a:schemeClr val="tx1"/>
                </a:solidFill>
                <a:effectLst/>
                <a:latin typeface="+mn-lt"/>
                <a:ea typeface="+mn-ea"/>
                <a:cs typeface="+mn-cs"/>
              </a:rPr>
              <a:t> let’s start by looking at what we are offering;</a:t>
            </a:r>
            <a:r>
              <a:rPr lang="en-US" sz="1200" b="1" kern="1200" dirty="0" smtClean="0">
                <a:solidFill>
                  <a:schemeClr val="tx1"/>
                </a:solidFill>
                <a:effectLst/>
                <a:latin typeface="+mn-lt"/>
                <a:ea typeface="+mn-ea"/>
                <a:cs typeface="+mn-cs"/>
              </a:rPr>
              <a:t> </a:t>
            </a:r>
          </a:p>
          <a:p>
            <a:pPr algn="l" rtl="0"/>
            <a:r>
              <a:rPr lang="en-US" sz="1200" b="0" kern="1200" dirty="0" smtClean="0">
                <a:solidFill>
                  <a:schemeClr val="tx1"/>
                </a:solidFill>
                <a:effectLst/>
                <a:latin typeface="+mn-lt"/>
                <a:ea typeface="+mn-ea"/>
                <a:cs typeface="+mn-cs"/>
              </a:rPr>
              <a:t>The Paradox </a:t>
            </a:r>
            <a:r>
              <a:rPr lang="en-US" sz="1200" b="0" kern="1200" dirty="0" err="1" smtClean="0">
                <a:solidFill>
                  <a:schemeClr val="tx1"/>
                </a:solidFill>
                <a:effectLst/>
                <a:latin typeface="+mn-lt"/>
                <a:ea typeface="+mn-ea"/>
                <a:cs typeface="+mn-cs"/>
              </a:rPr>
              <a:t>Insight</a:t>
            </a:r>
            <a:r>
              <a:rPr lang="en-US" sz="1200" b="0" kern="1200" baseline="30000" dirty="0" err="1" smtClean="0">
                <a:solidFill>
                  <a:schemeClr val="tx1"/>
                </a:solidFill>
                <a:effectLst/>
                <a:latin typeface="+mn-lt"/>
                <a:ea typeface="+mn-ea"/>
                <a:cs typeface="+mn-cs"/>
              </a:rPr>
              <a:t>TM</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an integrated security system, including a Quad PIR detector with HD camera, that provides the Central Monitoring Station (CMS) and end-users with enhanced video verification capabilities to deal with the ever growing issue of false dispatch.  </a:t>
            </a:r>
          </a:p>
          <a:p>
            <a:pPr algn="l"/>
            <a:r>
              <a:rPr lang="en-US" sz="1200" kern="1200" dirty="0" smtClean="0">
                <a:solidFill>
                  <a:schemeClr val="tx1"/>
                </a:solidFill>
                <a:effectLst/>
                <a:latin typeface="+mn-lt"/>
                <a:ea typeface="+mn-ea"/>
                <a:cs typeface="+mn-cs"/>
              </a:rPr>
              <a:t>Paradox Insight is a modular system composed of three advanced modules:</a:t>
            </a:r>
          </a:p>
          <a:p>
            <a:pPr algn="l" rtl="0">
              <a:buFont typeface="Wingdings 3" pitchFamily="18" charset="2"/>
              <a:buNone/>
            </a:pPr>
            <a:endParaRPr lang="en-US" sz="2400" dirty="0" smtClean="0">
              <a:solidFill>
                <a:srgbClr val="473931"/>
              </a:solidFill>
              <a:latin typeface="Metric Light" pitchFamily="34" charset="0"/>
            </a:endParaRPr>
          </a:p>
          <a:p>
            <a:pPr marL="914328" lvl="1" indent="-457200" algn="l" rtl="0">
              <a:buFont typeface="+mj-lt"/>
              <a:buAutoNum type="arabicPeriod"/>
            </a:pPr>
            <a:r>
              <a:rPr lang="en-US" sz="2000" dirty="0" smtClean="0">
                <a:solidFill>
                  <a:srgbClr val="473931"/>
                </a:solidFill>
                <a:latin typeface="Metric Light" pitchFamily="34" charset="0"/>
              </a:rPr>
              <a:t>The EVOHD control panel</a:t>
            </a:r>
          </a:p>
          <a:p>
            <a:pPr marL="914328" lvl="1" indent="-457200" algn="l" rtl="0">
              <a:buFont typeface="+mj-lt"/>
              <a:buAutoNum type="arabicPeriod"/>
            </a:pPr>
            <a:r>
              <a:rPr lang="en-US" sz="2000" dirty="0" smtClean="0">
                <a:solidFill>
                  <a:srgbClr val="473931"/>
                </a:solidFill>
                <a:latin typeface="Metric Light" pitchFamily="34" charset="0"/>
              </a:rPr>
              <a:t>HD77 HD camera with an integrated PIR detector and a microphone (supports 4 x HD77s)</a:t>
            </a:r>
          </a:p>
          <a:p>
            <a:pPr marL="914328" lvl="1" indent="-457200" algn="l" rtl="0">
              <a:buFont typeface="+mj-lt"/>
              <a:buAutoNum type="arabicPeriod"/>
            </a:pPr>
            <a:r>
              <a:rPr lang="en-US" sz="2000" dirty="0" smtClean="0">
                <a:solidFill>
                  <a:srgbClr val="473931"/>
                </a:solidFill>
                <a:latin typeface="Metric Light" pitchFamily="34" charset="0"/>
              </a:rPr>
              <a:t>The Paradox Insight™ Mobile App</a:t>
            </a:r>
          </a:p>
          <a:p>
            <a:pPr marL="228600" indent="-228600" algn="l" rtl="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3</a:t>
            </a:fld>
            <a:endParaRPr lang="he-IL"/>
          </a:p>
        </p:txBody>
      </p:sp>
    </p:spTree>
    <p:extLst>
      <p:ext uri="{BB962C8B-B14F-4D97-AF65-F5344CB8AC3E}">
        <p14:creationId xmlns:p14="http://schemas.microsoft.com/office/powerpoint/2010/main" val="347862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normAutofit fontScale="85000" lnSpcReduction="10000"/>
          </a:bodyPr>
          <a:lstStyle/>
          <a:p>
            <a:pPr marL="0" lvl="1" algn="l" defTabSz="1237823" rtl="0">
              <a:defRPr/>
            </a:pPr>
            <a:r>
              <a:rPr lang="en-US" dirty="0" smtClean="0"/>
              <a:t>Few</a:t>
            </a:r>
            <a:r>
              <a:rPr lang="en-US" baseline="0" dirty="0" smtClean="0"/>
              <a:t> highlights of the system:</a:t>
            </a:r>
          </a:p>
          <a:p>
            <a:pPr marL="0" marR="0" lvl="1" indent="0" algn="l" defTabSz="1237823" rtl="0" eaLnBrk="1" fontAlgn="auto" latinLnBrk="0" hangingPunct="1">
              <a:lnSpc>
                <a:spcPct val="100000"/>
              </a:lnSpc>
              <a:spcBef>
                <a:spcPts val="0"/>
              </a:spcBef>
              <a:spcAft>
                <a:spcPts val="0"/>
              </a:spcAft>
              <a:buClrTx/>
              <a:buSzTx/>
              <a:buFontTx/>
              <a:buNone/>
              <a:tabLst/>
              <a:defRPr/>
            </a:pPr>
            <a:r>
              <a:rPr lang="en-US" baseline="0" dirty="0" smtClean="0"/>
              <a:t>- We provide </a:t>
            </a:r>
            <a:r>
              <a:rPr lang="en-US" sz="1200" b="1" dirty="0" smtClean="0">
                <a:solidFill>
                  <a:schemeClr val="accent1"/>
                </a:solidFill>
                <a:cs typeface="Arial" panose="020B0604020202020204" pitchFamily="34" charset="0"/>
              </a:rPr>
              <a:t>HD video (720p) &amp; audio </a:t>
            </a:r>
            <a:r>
              <a:rPr lang="en-US" sz="1200" b="1" dirty="0" smtClean="0">
                <a:cs typeface="Arial" panose="020B0604020202020204" pitchFamily="34" charset="0"/>
              </a:rPr>
              <a:t>for event  verification </a:t>
            </a:r>
            <a:r>
              <a:rPr lang="en-US" sz="1200" dirty="0" smtClean="0"/>
              <a:t>including pre-alarm recording – 3 seconds prior to the actual alarm.</a:t>
            </a:r>
            <a:r>
              <a:rPr lang="en-US" sz="1200" baseline="0" dirty="0" smtClean="0"/>
              <a:t> Using the Paradox Insight app users can view what happened just before the alarm was triggered</a:t>
            </a:r>
            <a:endParaRPr lang="en-US" sz="1200" b="1" dirty="0" smtClean="0">
              <a:cs typeface="Arial" panose="020B0604020202020204" pitchFamily="34" charset="0"/>
            </a:endParaRPr>
          </a:p>
          <a:p>
            <a:pPr marL="0" lvl="1" algn="l" defTabSz="1237823" rtl="0">
              <a:defRPr/>
            </a:pPr>
            <a:endParaRPr lang="en-US" dirty="0" smtClean="0"/>
          </a:p>
          <a:p>
            <a:pPr marL="0" marR="0" lvl="1" indent="0" algn="l" defTabSz="1237823" rtl="0" eaLnBrk="1" fontAlgn="auto" latinLnBrk="0" hangingPunct="1">
              <a:lnSpc>
                <a:spcPct val="100000"/>
              </a:lnSpc>
              <a:spcBef>
                <a:spcPts val="0"/>
              </a:spcBef>
              <a:spcAft>
                <a:spcPts val="0"/>
              </a:spcAft>
              <a:buClrTx/>
              <a:buSzTx/>
              <a:buFontTx/>
              <a:buNone/>
              <a:tabLst/>
              <a:defRPr/>
            </a:pPr>
            <a:r>
              <a:rPr lang="en-US" dirty="0" smtClean="0"/>
              <a:t>- </a:t>
            </a:r>
            <a:r>
              <a:rPr lang="en-US" sz="1200" b="0" dirty="0" smtClean="0">
                <a:cs typeface="Arial" panose="020B0604020202020204" pitchFamily="34" charset="0"/>
              </a:rPr>
              <a:t>Instant</a:t>
            </a:r>
            <a:r>
              <a:rPr lang="en-US" sz="1200" b="0" dirty="0" smtClean="0">
                <a:solidFill>
                  <a:schemeClr val="bg2"/>
                </a:solidFill>
                <a:cs typeface="Arial" panose="020B0604020202020204" pitchFamily="34" charset="0"/>
              </a:rPr>
              <a:t> </a:t>
            </a:r>
            <a:r>
              <a:rPr lang="en-US" sz="1200" b="0" dirty="0" smtClean="0">
                <a:solidFill>
                  <a:schemeClr val="accent1"/>
                </a:solidFill>
                <a:cs typeface="Arial" panose="020B0604020202020204" pitchFamily="34" charset="0"/>
              </a:rPr>
              <a:t>notifications (+ video) </a:t>
            </a:r>
            <a:r>
              <a:rPr lang="en-US" sz="1200" b="0" dirty="0" smtClean="0">
                <a:cs typeface="Arial" panose="020B0604020202020204" pitchFamily="34" charset="0"/>
              </a:rPr>
              <a:t>of events  to permitted recipients (CMS &amp; up to</a:t>
            </a:r>
            <a:r>
              <a:rPr lang="en-US" sz="1200" b="0" dirty="0" smtClean="0">
                <a:solidFill>
                  <a:schemeClr val="bg2"/>
                </a:solidFill>
                <a:cs typeface="Arial" panose="020B0604020202020204" pitchFamily="34" charset="0"/>
              </a:rPr>
              <a:t> </a:t>
            </a:r>
            <a:r>
              <a:rPr lang="en-US" sz="1200" b="0" dirty="0" smtClean="0">
                <a:solidFill>
                  <a:schemeClr val="accent1"/>
                </a:solidFill>
                <a:cs typeface="Arial" panose="020B0604020202020204" pitchFamily="34" charset="0"/>
              </a:rPr>
              <a:t>8 additional users</a:t>
            </a:r>
            <a:r>
              <a:rPr lang="en-US" sz="1200" b="0" dirty="0" smtClean="0">
                <a:cs typeface="Arial" panose="020B0604020202020204" pitchFamily="34" charset="0"/>
              </a:rPr>
              <a:t>)</a:t>
            </a:r>
          </a:p>
          <a:p>
            <a:pPr marL="0" lvl="1" algn="l" defTabSz="1237823" rtl="0">
              <a:defRPr/>
            </a:pPr>
            <a:endParaRPr lang="en-US" dirty="0" smtClean="0"/>
          </a:p>
          <a:p>
            <a:pPr algn="l" rtl="0">
              <a:lnSpc>
                <a:spcPct val="100000"/>
              </a:lnSpc>
              <a:buFont typeface="Wingdings" panose="05000000000000000000" pitchFamily="2" charset="2"/>
              <a:buNone/>
            </a:pPr>
            <a:r>
              <a:rPr lang="en-US" dirty="0" smtClean="0"/>
              <a:t>-</a:t>
            </a:r>
            <a:r>
              <a:rPr lang="en-US" sz="1200" b="0" dirty="0" smtClean="0">
                <a:solidFill>
                  <a:schemeClr val="accent1"/>
                </a:solidFill>
                <a:cs typeface="Arial" panose="020B0604020202020204" pitchFamily="34" charset="0"/>
              </a:rPr>
              <a:t>Privacy controls </a:t>
            </a:r>
            <a:r>
              <a:rPr lang="en-US" sz="1200" b="0" dirty="0" smtClean="0">
                <a:cs typeface="Arial" panose="020B0604020202020204" pitchFamily="34" charset="0"/>
              </a:rPr>
              <a:t>capabilities.</a:t>
            </a:r>
            <a:r>
              <a:rPr lang="en-US" sz="1200" b="0" baseline="0" dirty="0" smtClean="0">
                <a:cs typeface="Arial" panose="020B0604020202020204" pitchFamily="34" charset="0"/>
              </a:rPr>
              <a:t> Master user can </a:t>
            </a:r>
            <a:r>
              <a:rPr lang="en-US" sz="1200" b="0" dirty="0" smtClean="0">
                <a:cs typeface="Arial" panose="020B0604020202020204" pitchFamily="34" charset="0"/>
              </a:rPr>
              <a:t>define notification recipients, viewing &amp; recording permissions)</a:t>
            </a:r>
          </a:p>
          <a:p>
            <a:pPr marL="285750" indent="-285750" algn="l" defTabSz="1237823" rtl="0">
              <a:buFont typeface="Arial" panose="020B0604020202020204" pitchFamily="34" charset="0"/>
              <a:buChar char="•"/>
              <a:defRPr/>
            </a:pPr>
            <a:r>
              <a:rPr lang="en-US" sz="1200" dirty="0" smtClean="0">
                <a:cs typeface="Arial" panose="020B0604020202020204" pitchFamily="34" charset="0"/>
              </a:rPr>
              <a:t>CMS allowed to view live video on alarm only</a:t>
            </a:r>
          </a:p>
          <a:p>
            <a:pPr marL="0" marR="0" indent="0" algn="l" defTabSz="914256" rtl="0" eaLnBrk="1" fontAlgn="auto" latinLnBrk="0" hangingPunct="1">
              <a:lnSpc>
                <a:spcPct val="100000"/>
              </a:lnSpc>
              <a:spcBef>
                <a:spcPts val="0"/>
              </a:spcBef>
              <a:spcAft>
                <a:spcPts val="0"/>
              </a:spcAft>
              <a:buClrTx/>
              <a:buSzTx/>
              <a:buFontTx/>
              <a:buNone/>
              <a:tabLst/>
              <a:defRPr/>
            </a:pPr>
            <a:endParaRPr lang="en-US" dirty="0" smtClean="0"/>
          </a:p>
          <a:p>
            <a:pPr marL="0" lvl="1" algn="l" defTabSz="1237823" rtl="0">
              <a:defRPr/>
            </a:pPr>
            <a:r>
              <a:rPr lang="en-US" dirty="0" smtClean="0"/>
              <a:t>- APP: </a:t>
            </a:r>
            <a:r>
              <a:rPr lang="en-US" sz="2000" b="1" dirty="0" smtClean="0">
                <a:cs typeface="Arial" panose="020B0604020202020204" pitchFamily="34" charset="0"/>
              </a:rPr>
              <a:t>System management via app </a:t>
            </a:r>
          </a:p>
          <a:p>
            <a:pPr marL="285750" indent="-285750" algn="l" defTabSz="1237823" rtl="0">
              <a:buFont typeface="Arial" panose="020B0604020202020204" pitchFamily="34" charset="0"/>
              <a:buChar char="•"/>
              <a:defRPr/>
            </a:pPr>
            <a:r>
              <a:rPr lang="en-US" sz="2000" dirty="0" smtClean="0">
                <a:cs typeface="Arial" panose="020B0604020202020204" pitchFamily="34" charset="0"/>
              </a:rPr>
              <a:t>Watch 4 live HD video &amp; audio quality streams </a:t>
            </a:r>
            <a:r>
              <a:rPr lang="en-US" sz="2000" dirty="0" smtClean="0">
                <a:solidFill>
                  <a:schemeClr val="accent1"/>
                </a:solidFill>
                <a:cs typeface="Arial" panose="020B0604020202020204" pitchFamily="34" charset="0"/>
              </a:rPr>
              <a:t>(VOD</a:t>
            </a:r>
            <a:r>
              <a:rPr lang="en-US" sz="2000" dirty="0" smtClean="0">
                <a:cs typeface="Arial" panose="020B0604020202020204" pitchFamily="34" charset="0"/>
              </a:rPr>
              <a:t>) with night vision- each</a:t>
            </a:r>
            <a:r>
              <a:rPr lang="en-US" sz="2000" baseline="0" dirty="0" smtClean="0">
                <a:cs typeface="Arial" panose="020B0604020202020204" pitchFamily="34" charset="0"/>
              </a:rPr>
              <a:t> site will support 4 cameras </a:t>
            </a:r>
            <a:endParaRPr lang="en-US" sz="2000" dirty="0" smtClean="0">
              <a:cs typeface="Arial" panose="020B0604020202020204" pitchFamily="34" charset="0"/>
            </a:endParaRPr>
          </a:p>
          <a:p>
            <a:pPr marL="285750" indent="-285750" algn="l" defTabSz="1237823" rtl="0">
              <a:buFont typeface="Arial" panose="020B0604020202020204" pitchFamily="34" charset="0"/>
              <a:buChar char="•"/>
              <a:defRPr/>
            </a:pPr>
            <a:r>
              <a:rPr lang="en-US" sz="2000" dirty="0" smtClean="0">
                <a:cs typeface="Arial" panose="020B0604020202020204" pitchFamily="34" charset="0"/>
              </a:rPr>
              <a:t>Start Record on Demand </a:t>
            </a:r>
            <a:r>
              <a:rPr lang="en-US" sz="2000" dirty="0" smtClean="0">
                <a:solidFill>
                  <a:schemeClr val="accent1"/>
                </a:solidFill>
                <a:cs typeface="Arial" panose="020B0604020202020204" pitchFamily="34" charset="0"/>
              </a:rPr>
              <a:t>(ROD) –will last for two minutes</a:t>
            </a:r>
            <a:r>
              <a:rPr lang="en-US" sz="2000" baseline="0" dirty="0" smtClean="0">
                <a:solidFill>
                  <a:schemeClr val="accent1"/>
                </a:solidFill>
                <a:cs typeface="Arial" panose="020B0604020202020204" pitchFamily="34" charset="0"/>
              </a:rPr>
              <a:t> </a:t>
            </a:r>
            <a:r>
              <a:rPr lang="en-US" sz="2000" dirty="0" smtClean="0">
                <a:solidFill>
                  <a:schemeClr val="bg2"/>
                </a:solidFill>
                <a:cs typeface="Arial" panose="020B0604020202020204" pitchFamily="34" charset="0"/>
              </a:rPr>
              <a:t>, Record on Trigger (ROT), </a:t>
            </a:r>
            <a:r>
              <a:rPr lang="en-US" sz="2000" dirty="0" smtClean="0">
                <a:cs typeface="Arial" panose="020B0604020202020204" pitchFamily="34" charset="0"/>
              </a:rPr>
              <a:t>Record on Motion </a:t>
            </a:r>
            <a:r>
              <a:rPr lang="en-US" sz="2000" dirty="0" smtClean="0">
                <a:solidFill>
                  <a:schemeClr val="accent1"/>
                </a:solidFill>
                <a:cs typeface="Arial" panose="020B0604020202020204" pitchFamily="34" charset="0"/>
              </a:rPr>
              <a:t>(ROM) – you can review this through</a:t>
            </a:r>
            <a:r>
              <a:rPr lang="en-US" sz="2000" baseline="0" dirty="0" smtClean="0">
                <a:solidFill>
                  <a:schemeClr val="accent1"/>
                </a:solidFill>
                <a:cs typeface="Arial" panose="020B0604020202020204" pitchFamily="34" charset="0"/>
              </a:rPr>
              <a:t> the app</a:t>
            </a:r>
            <a:endParaRPr lang="en-US" sz="2000" dirty="0" smtClean="0">
              <a:solidFill>
                <a:schemeClr val="accent1"/>
              </a:solidFill>
              <a:cs typeface="Arial" panose="020B0604020202020204" pitchFamily="34" charset="0"/>
            </a:endParaRPr>
          </a:p>
          <a:p>
            <a:pPr marL="342900" indent="-342900" algn="l" defTabSz="1237823" rtl="0">
              <a:buFont typeface="Arial" panose="020B0604020202020204" pitchFamily="34" charset="0"/>
              <a:buChar char="•"/>
              <a:defRPr/>
            </a:pPr>
            <a:r>
              <a:rPr lang="en-US" sz="2000" dirty="0" smtClean="0">
                <a:solidFill>
                  <a:schemeClr val="accent1"/>
                </a:solidFill>
                <a:cs typeface="Arial" panose="020B0604020202020204" pitchFamily="34" charset="0"/>
              </a:rPr>
              <a:t>Arm, stay &amp; disarm </a:t>
            </a:r>
            <a:r>
              <a:rPr lang="en-US" sz="2000" dirty="0" smtClean="0">
                <a:cs typeface="Arial" panose="020B0604020202020204" pitchFamily="34" charset="0"/>
              </a:rPr>
              <a:t>system </a:t>
            </a:r>
          </a:p>
          <a:p>
            <a:pPr marL="342900" indent="-342900" algn="l" defTabSz="1237823" rtl="0">
              <a:buFont typeface="Arial" panose="020B0604020202020204" pitchFamily="34" charset="0"/>
              <a:buChar char="•"/>
              <a:defRPr/>
            </a:pPr>
            <a:r>
              <a:rPr lang="en-US" sz="2000" dirty="0" smtClean="0">
                <a:cs typeface="Arial" panose="020B0604020202020204" pitchFamily="34" charset="0"/>
              </a:rPr>
              <a:t>Control &amp; manage </a:t>
            </a:r>
            <a:r>
              <a:rPr lang="en-US" sz="2000" dirty="0" smtClean="0">
                <a:solidFill>
                  <a:schemeClr val="accent1"/>
                </a:solidFill>
                <a:cs typeface="Arial" panose="020B0604020202020204" pitchFamily="34" charset="0"/>
              </a:rPr>
              <a:t>multiple locations </a:t>
            </a:r>
            <a:r>
              <a:rPr lang="en-US" sz="2000" dirty="0" smtClean="0">
                <a:cs typeface="Arial" panose="020B0604020202020204" pitchFamily="34" charset="0"/>
              </a:rPr>
              <a:t>from one app </a:t>
            </a:r>
          </a:p>
          <a:p>
            <a:pPr algn="l" rtl="0"/>
            <a:endParaRPr lang="en-US" dirty="0" smtClean="0"/>
          </a:p>
          <a:p>
            <a:pPr marL="0" indent="0" algn="l" rtl="0">
              <a:buFont typeface="Arial" panose="020B0604020202020204" pitchFamily="34" charset="0"/>
              <a:buNone/>
            </a:pPr>
            <a:endParaRPr lang="en-US" dirty="0" smtClean="0"/>
          </a:p>
          <a:p>
            <a:pPr marL="171450" indent="-171450" algn="l" rtl="0">
              <a:buFont typeface="Arial" panose="020B0604020202020204" pitchFamily="34" charset="0"/>
              <a:buChar char="•"/>
            </a:pPr>
            <a:r>
              <a:rPr lang="en-US" sz="1200" kern="1200" dirty="0" smtClean="0">
                <a:solidFill>
                  <a:schemeClr val="tx1"/>
                </a:solidFill>
                <a:latin typeface="+mn-lt"/>
                <a:ea typeface="+mn-ea"/>
                <a:cs typeface="+mn-cs"/>
              </a:rPr>
              <a:t>Record on Trigger (ROT): Recording is done based on alarm received from up to 4 different detection devices (zones), (e.g. opening a door can trigger recording) </a:t>
            </a:r>
          </a:p>
          <a:p>
            <a:pPr marL="171450" indent="-171450" algn="l" rtl="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lgn="l" rtl="0">
              <a:buFont typeface="Arial" panose="020B0604020202020204" pitchFamily="34" charset="0"/>
              <a:buChar char="•"/>
            </a:pPr>
            <a:r>
              <a:rPr lang="en-US" sz="1200" kern="1200" dirty="0" smtClean="0">
                <a:solidFill>
                  <a:schemeClr val="tx1"/>
                </a:solidFill>
                <a:latin typeface="+mn-lt"/>
                <a:ea typeface="+mn-ea"/>
                <a:cs typeface="+mn-cs"/>
              </a:rPr>
              <a:t>Record on Motion (ROM) is triggered if a motion is detected by the HD77 camera. ROM is done when system is armed or disarmed </a:t>
            </a:r>
            <a:endParaRPr lang="en-US" dirty="0" smtClean="0"/>
          </a:p>
          <a:p>
            <a:pPr marL="171450" indent="-171450" algn="l"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ED66E9A-5678-4100-AC94-08F508DFE4F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05938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normAutofit fontScale="55000" lnSpcReduction="20000"/>
          </a:bodyPr>
          <a:lstStyle/>
          <a:p>
            <a:pPr algn="l" rtl="0"/>
            <a:r>
              <a:rPr lang="en-US" dirty="0" smtClean="0"/>
              <a:t>Instant view into your secured location/s anytime, anywhere</a:t>
            </a:r>
          </a:p>
          <a:p>
            <a:pPr algn="l" rtl="0"/>
            <a:r>
              <a:rPr lang="en-US" dirty="0" smtClean="0"/>
              <a:t>Suitable for both commercial and residential use</a:t>
            </a:r>
          </a:p>
          <a:p>
            <a:pPr lvl="0" algn="l" rtl="0"/>
            <a:endParaRPr lang="en-US" dirty="0" smtClean="0"/>
          </a:p>
          <a:p>
            <a:pPr lvl="0" algn="l" rtl="0"/>
            <a:r>
              <a:rPr lang="en-US" dirty="0" smtClean="0"/>
              <a:t>Connection on-demand. Allows users to stay connected to their home or business from any mobile device with on-demand HD video &amp; audio monitoring of multiple zones (up to four zones for each camera).</a:t>
            </a:r>
          </a:p>
          <a:p>
            <a:pPr lvl="0" algn="l" rtl="0"/>
            <a:endParaRPr lang="en-US" dirty="0" smtClean="0"/>
          </a:p>
          <a:p>
            <a:pPr lvl="0" algn="l" rtl="0"/>
            <a:r>
              <a:rPr lang="en-US" dirty="0" smtClean="0"/>
              <a:t>Instant notifications.  Receive instant notifications (email alerts) of any alarm or event and manage how to respond in real-time.</a:t>
            </a:r>
          </a:p>
          <a:p>
            <a:pPr lvl="0" algn="l" rtl="0"/>
            <a:r>
              <a:rPr lang="en-US" sz="1200" kern="1200" dirty="0" smtClean="0">
                <a:solidFill>
                  <a:schemeClr val="tx1"/>
                </a:solidFill>
                <a:effectLst/>
                <a:latin typeface="+mn-lt"/>
                <a:ea typeface="+mn-ea"/>
                <a:cs typeface="+mn-cs"/>
              </a:rPr>
              <a:t>Effective response when an alarm is triggered </a:t>
            </a:r>
          </a:p>
          <a:p>
            <a:pPr marL="171450" lvl="0" indent="-171450" algn="l">
              <a:buFont typeface="Arial" panose="020B0604020202020204" pitchFamily="34" charset="0"/>
              <a:buChar char="•"/>
            </a:pPr>
            <a:r>
              <a:rPr lang="en-US" sz="1200" kern="1200" dirty="0" smtClean="0">
                <a:solidFill>
                  <a:schemeClr val="tx1"/>
                </a:solidFill>
                <a:effectLst/>
                <a:latin typeface="+mn-lt"/>
                <a:ea typeface="+mn-ea"/>
                <a:cs typeface="+mn-cs"/>
              </a:rPr>
              <a:t>- 10 seconds of video are recorded including 3 seconds of video preceding the alarm</a:t>
            </a:r>
          </a:p>
          <a:p>
            <a:pPr marL="628578" lvl="1" indent="-171450" algn="l">
              <a:buFont typeface="Arial" panose="020B0604020202020204" pitchFamily="34" charset="0"/>
              <a:buChar char="•"/>
            </a:pPr>
            <a:r>
              <a:rPr lang="en-US" sz="1200" kern="1200" dirty="0" smtClean="0">
                <a:solidFill>
                  <a:schemeClr val="tx1"/>
                </a:solidFill>
                <a:effectLst/>
                <a:latin typeface="+mn-lt"/>
                <a:ea typeface="+mn-ea"/>
                <a:cs typeface="+mn-cs"/>
              </a:rPr>
              <a:t>- 10 JPEGs are taken at 1.0 second intervals </a:t>
            </a:r>
          </a:p>
          <a:p>
            <a:pPr marL="628578" lvl="1" indent="-171450" algn="l">
              <a:buFont typeface="Arial" panose="020B0604020202020204" pitchFamily="34" charset="0"/>
              <a:buChar char="•"/>
            </a:pPr>
            <a:r>
              <a:rPr lang="en-US" sz="1200" kern="1200" dirty="0" smtClean="0">
                <a:solidFill>
                  <a:schemeClr val="tx1"/>
                </a:solidFill>
                <a:effectLst/>
                <a:latin typeface="+mn-lt"/>
                <a:ea typeface="+mn-ea"/>
                <a:cs typeface="+mn-cs"/>
              </a:rPr>
              <a:t>Both the video and the JPEGs are sent to the list of pre-programmed contacts and the CMS</a:t>
            </a:r>
          </a:p>
          <a:p>
            <a:pPr lvl="0" algn="l" rtl="0"/>
            <a:endParaRPr lang="en-US" dirty="0" smtClean="0"/>
          </a:p>
          <a:p>
            <a:pPr lvl="0" algn="l" rtl="0"/>
            <a:r>
              <a:rPr lang="en-US" dirty="0" smtClean="0"/>
              <a:t>Respond effectively.  VOD/ROD capabilities allow the CMS and end user complete visual verification into the events that triggered an alert to determine an appropriate response.  This provides police and other emergency responders with live information about the event if needed or helps eliminate false alarms.</a:t>
            </a:r>
          </a:p>
          <a:p>
            <a:pPr lvl="0" algn="l" rtl="0"/>
            <a:endParaRPr lang="en-US" dirty="0" smtClean="0"/>
          </a:p>
          <a:p>
            <a:pPr lvl="0" algn="l" rtl="0"/>
            <a:r>
              <a:rPr lang="en-US" dirty="0" smtClean="0"/>
              <a:t>Build a security network.  Add up to eight additional users to the network to receive notifications in case of an alarm or event, in addition to the CMS.   </a:t>
            </a:r>
          </a:p>
          <a:p>
            <a:pPr lvl="0" algn="l" rtl="0"/>
            <a:endParaRPr lang="en-US" dirty="0" smtClean="0"/>
          </a:p>
          <a:p>
            <a:pPr lvl="0" algn="l" rtl="0"/>
            <a:r>
              <a:rPr lang="en-US" dirty="0" smtClean="0"/>
              <a:t>Privacy controls.  Set by the master user, privacy is protected by limiting user access.  The CMS only receives video in the event of alarm – and for a limited time frame of 15 minutes. Recording only takes place when an alarm is triggered, or when an authorized user implements Record On Demand which are stored within the HD77 device.  </a:t>
            </a:r>
          </a:p>
          <a:p>
            <a:pPr algn="l"/>
            <a:endParaRPr lang="en-US" dirty="0" smtClean="0"/>
          </a:p>
          <a:p>
            <a:pPr algn="l"/>
            <a:r>
              <a:rPr lang="en-US" dirty="0" smtClean="0"/>
              <a:t>Your CMS can verify the alarm within seconds of the event. You will need to decide with your customer exactly what the CMS will receive on an alarm. This can be just JPEGs with 10 second of video, or up to 15 minutes of video after an alarm.</a:t>
            </a:r>
          </a:p>
          <a:p>
            <a:pPr algn="l"/>
            <a:endParaRPr lang="en-US" dirty="0" smtClean="0"/>
          </a:p>
          <a:p>
            <a:pPr lvl="0" algn="l" rtl="0"/>
            <a:endParaRPr lang="en-US" dirty="0" smtClean="0"/>
          </a:p>
          <a:p>
            <a:pPr algn="l"/>
            <a:r>
              <a:rPr lang="en-US" dirty="0" smtClean="0"/>
              <a:t> Real time on the spot video and audio gives your customer all of the information he needs for instantly reacting to the alarm event. </a:t>
            </a:r>
          </a:p>
          <a:p>
            <a:pPr algn="l"/>
            <a:r>
              <a:rPr lang="en-US" dirty="0" smtClean="0"/>
              <a:t> Your customers do not need more remotes.</a:t>
            </a:r>
          </a:p>
          <a:p>
            <a:pPr algn="l"/>
            <a:r>
              <a:rPr lang="en-US" dirty="0" smtClean="0"/>
              <a:t>No need for more devices weighing them down. One smart phone is all they need.</a:t>
            </a:r>
          </a:p>
          <a:p>
            <a:pPr lvl="0" algn="l" rtl="0"/>
            <a:endParaRPr lang="en-US" dirty="0" smtClean="0"/>
          </a:p>
          <a:p>
            <a:pPr algn="l" rtl="0">
              <a:buFont typeface="Wingdings 3" pitchFamily="18" charset="2"/>
              <a:buChar char="ê"/>
            </a:pPr>
            <a:r>
              <a:rPr lang="en-US" sz="2400" dirty="0" smtClean="0">
                <a:latin typeface="Metric Light" pitchFamily="34" charset="0"/>
              </a:rPr>
              <a:t>Central monitoring stations get feeds from the system for each alarm (10 seconds of video)</a:t>
            </a:r>
          </a:p>
          <a:p>
            <a:pPr lvl="1" algn="l" rtl="0">
              <a:buFont typeface="Wingdings 3" pitchFamily="18" charset="2"/>
              <a:buChar char="ê"/>
            </a:pPr>
            <a:r>
              <a:rPr lang="fr-CA" sz="2000" dirty="0" smtClean="0">
                <a:latin typeface="Metric Light" pitchFamily="34" charset="0"/>
              </a:rPr>
              <a:t>360p video with audio</a:t>
            </a:r>
          </a:p>
          <a:p>
            <a:pPr lvl="1" algn="l" rtl="0">
              <a:buFont typeface="Wingdings 3" pitchFamily="18" charset="2"/>
              <a:buChar char="ê"/>
            </a:pPr>
            <a:r>
              <a:rPr lang="fr-CA" sz="2000" dirty="0" smtClean="0">
                <a:latin typeface="Metric Light" pitchFamily="34" charset="0"/>
              </a:rPr>
              <a:t>10 JPGs 1 per second 3 pre-alarm and 7 post alarm</a:t>
            </a:r>
            <a:endParaRPr lang="en-US" sz="2000" dirty="0" smtClean="0">
              <a:latin typeface="Metric Light" pitchFamily="34" charset="0"/>
            </a:endParaRPr>
          </a:p>
          <a:p>
            <a:pPr algn="l" rtl="0">
              <a:buFont typeface="Wingdings 3" pitchFamily="18" charset="2"/>
              <a:buChar char="ê"/>
            </a:pPr>
            <a:r>
              <a:rPr lang="en-US" sz="2400" dirty="0" smtClean="0">
                <a:latin typeface="Metric Light" pitchFamily="34" charset="0"/>
              </a:rPr>
              <a:t>Images sent to CMS include only those from actual alarm events</a:t>
            </a:r>
          </a:p>
          <a:p>
            <a:pPr algn="l" rtl="0">
              <a:buFont typeface="Wingdings 3" pitchFamily="18" charset="2"/>
              <a:buChar char="ê"/>
            </a:pPr>
            <a:r>
              <a:rPr lang="fr-CA" sz="2400" dirty="0" smtClean="0">
                <a:latin typeface="Metric Light" pitchFamily="34" charset="0"/>
              </a:rPr>
              <a:t>The CMS can be allowed 15 minutes of video after an alarm only with configuration by the master</a:t>
            </a:r>
          </a:p>
          <a:p>
            <a:pPr marL="171450" indent="-171450" algn="l" rtl="0">
              <a:buFont typeface="Arial" panose="020B0604020202020204" pitchFamily="34" charset="0"/>
              <a:buChar char="•"/>
            </a:pPr>
            <a:endParaRPr lang="en-US" dirty="0" smtClean="0"/>
          </a:p>
          <a:p>
            <a:pPr marL="171450" indent="-171450" algn="l" rtl="0">
              <a:buFont typeface="Arial" panose="020B0604020202020204" pitchFamily="34" charset="0"/>
              <a:buChar char="•"/>
            </a:pPr>
            <a:r>
              <a:rPr lang="en-US" sz="1200" kern="1200" dirty="0" smtClean="0">
                <a:solidFill>
                  <a:schemeClr val="tx1"/>
                </a:solidFill>
                <a:latin typeface="+mn-lt"/>
                <a:ea typeface="+mn-ea"/>
                <a:cs typeface="+mn-cs"/>
              </a:rPr>
              <a:t>Record on Trigger (ROT): Recording is done based on alarm received from up to 4 different detection devices (zones), (e.g. opening a door can trigger recording) </a:t>
            </a:r>
          </a:p>
          <a:p>
            <a:pPr marL="171450" indent="-171450" algn="l" rtl="0">
              <a:buFont typeface="Arial" panose="020B0604020202020204" pitchFamily="34" charset="0"/>
              <a:buChar char="•"/>
            </a:pPr>
            <a:endParaRPr lang="en-US" sz="1200" kern="1200" dirty="0" smtClean="0">
              <a:solidFill>
                <a:schemeClr val="tx1"/>
              </a:solidFill>
              <a:latin typeface="+mn-lt"/>
              <a:ea typeface="+mn-ea"/>
              <a:cs typeface="+mn-cs"/>
            </a:endParaRPr>
          </a:p>
          <a:p>
            <a:pPr marL="171450" indent="-171450" algn="l" rtl="0">
              <a:buFont typeface="Arial" panose="020B0604020202020204" pitchFamily="34" charset="0"/>
              <a:buChar char="•"/>
            </a:pPr>
            <a:r>
              <a:rPr lang="en-US" sz="1200" kern="1200" dirty="0" smtClean="0">
                <a:solidFill>
                  <a:schemeClr val="tx1"/>
                </a:solidFill>
                <a:latin typeface="+mn-lt"/>
                <a:ea typeface="+mn-ea"/>
                <a:cs typeface="+mn-cs"/>
              </a:rPr>
              <a:t>Record on Motion (ROM) is triggered if a motion is detected by the HD77 camera. ROM is done when system is armed or disarmed </a:t>
            </a:r>
            <a:endParaRPr lang="en-US" dirty="0" smtClean="0"/>
          </a:p>
          <a:p>
            <a:pPr marL="171450" indent="-171450" algn="l" rtl="0">
              <a:buFont typeface="Arial" panose="020B0604020202020204" pitchFamily="34" charset="0"/>
              <a:buChar char="•"/>
            </a:pPr>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293838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smtClean="0"/>
              <a:t>Pls</a:t>
            </a:r>
            <a:r>
              <a:rPr lang="en-US" baseline="0" dirty="0" smtClean="0"/>
              <a:t> click on the pic to plat the movie (presentation mode) or use the following link:</a:t>
            </a:r>
          </a:p>
          <a:p>
            <a:pPr algn="l" rtl="0"/>
            <a:r>
              <a:rPr lang="en-US" baseline="0" dirty="0" smtClean="0"/>
              <a:t>https://vimeo.com/101416969</a:t>
            </a:r>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6</a:t>
            </a:fld>
            <a:endParaRPr lang="he-IL"/>
          </a:p>
        </p:txBody>
      </p:sp>
    </p:spTree>
    <p:extLst>
      <p:ext uri="{BB962C8B-B14F-4D97-AF65-F5344CB8AC3E}">
        <p14:creationId xmlns:p14="http://schemas.microsoft.com/office/powerpoint/2010/main" val="141683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44538"/>
            <a:ext cx="5591175" cy="3724275"/>
          </a:xfrm>
        </p:spPr>
      </p:sp>
      <p:sp>
        <p:nvSpPr>
          <p:cNvPr id="3" name="Notes Placeholder 2"/>
          <p:cNvSpPr>
            <a:spLocks noGrp="1"/>
          </p:cNvSpPr>
          <p:nvPr>
            <p:ph type="body" idx="1"/>
          </p:nvPr>
        </p:nvSpPr>
        <p:spPr/>
        <p:txBody>
          <a:bodyPr/>
          <a:lstStyle/>
          <a:p>
            <a:pPr algn="l" rtl="0"/>
            <a:endParaRPr lang="en-US" i="0" dirty="0"/>
          </a:p>
        </p:txBody>
      </p:sp>
      <p:sp>
        <p:nvSpPr>
          <p:cNvPr id="4" name="Slide Number Placeholder 3"/>
          <p:cNvSpPr>
            <a:spLocks noGrp="1"/>
          </p:cNvSpPr>
          <p:nvPr>
            <p:ph type="sldNum" sz="quarter" idx="10"/>
          </p:nvPr>
        </p:nvSpPr>
        <p:spPr/>
        <p:txBody>
          <a:bodyPr/>
          <a:lstStyle/>
          <a:p>
            <a:fld id="{E9AAA5EB-C665-406F-8452-5AFD6B9E043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8018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 </a:t>
            </a:r>
            <a:r>
              <a:rPr lang="en-US" dirty="0" smtClean="0">
                <a:solidFill>
                  <a:schemeClr val="bg1"/>
                </a:solidFill>
              </a:rPr>
              <a:t>A single CAT5 or higher cable can be used to </a:t>
            </a:r>
            <a:r>
              <a:rPr lang="it-IT" dirty="0" smtClean="0">
                <a:solidFill>
                  <a:schemeClr val="bg1"/>
                </a:solidFill>
              </a:rPr>
              <a:t>wire a single HD77 camera. </a:t>
            </a:r>
            <a:r>
              <a:rPr lang="en-US" dirty="0" smtClean="0">
                <a:solidFill>
                  <a:schemeClr val="bg1"/>
                </a:solidFill>
              </a:rPr>
              <a:t>This cable includes 2 twisted</a:t>
            </a:r>
          </a:p>
          <a:p>
            <a:pPr algn="l" rtl="0"/>
            <a:r>
              <a:rPr lang="en-US" dirty="0" smtClean="0">
                <a:solidFill>
                  <a:schemeClr val="bg1"/>
                </a:solidFill>
              </a:rPr>
              <a:t>pairs for the 4-wire </a:t>
            </a:r>
            <a:r>
              <a:rPr lang="en-US" dirty="0" err="1" smtClean="0">
                <a:solidFill>
                  <a:schemeClr val="bg1"/>
                </a:solidFill>
              </a:rPr>
              <a:t>combus</a:t>
            </a:r>
            <a:r>
              <a:rPr lang="en-US" dirty="0" smtClean="0">
                <a:solidFill>
                  <a:schemeClr val="bg1"/>
                </a:solidFill>
              </a:rPr>
              <a:t> and 2 twisted pairs for the Ethernet lines. When using this option the cable length is limited</a:t>
            </a:r>
          </a:p>
          <a:p>
            <a:pPr algn="l" rtl="0"/>
            <a:r>
              <a:rPr lang="en-US" dirty="0" smtClean="0">
                <a:solidFill>
                  <a:schemeClr val="bg1"/>
                </a:solidFill>
              </a:rPr>
              <a:t>to 50 meters.</a:t>
            </a:r>
          </a:p>
          <a:p>
            <a:pPr algn="l" rtl="0"/>
            <a:endParaRPr lang="en-US" dirty="0"/>
          </a:p>
        </p:txBody>
      </p:sp>
      <p:sp>
        <p:nvSpPr>
          <p:cNvPr id="4" name="Slide Number Placeholder 3"/>
          <p:cNvSpPr>
            <a:spLocks noGrp="1"/>
          </p:cNvSpPr>
          <p:nvPr>
            <p:ph type="sldNum" sz="quarter" idx="10"/>
          </p:nvPr>
        </p:nvSpPr>
        <p:spPr/>
        <p:txBody>
          <a:bodyPr/>
          <a:lstStyle/>
          <a:p>
            <a:fld id="{976102E9-6D1E-4294-BECB-EF18376FCC25}" type="slidenum">
              <a:rPr lang="he-IL" smtClean="0"/>
              <a:pPr/>
              <a:t>8</a:t>
            </a:fld>
            <a:endParaRPr lang="he-IL"/>
          </a:p>
        </p:txBody>
      </p:sp>
    </p:spTree>
    <p:extLst>
      <p:ext uri="{BB962C8B-B14F-4D97-AF65-F5344CB8AC3E}">
        <p14:creationId xmlns:p14="http://schemas.microsoft.com/office/powerpoint/2010/main" val="134057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rtl="0"/>
            <a:r>
              <a:rPr lang="en-US" sz="1200" b="1" kern="1200" dirty="0" smtClean="0">
                <a:solidFill>
                  <a:schemeClr val="tx1"/>
                </a:solidFill>
                <a:effectLst/>
                <a:latin typeface="+mn-lt"/>
                <a:ea typeface="+mn-ea"/>
                <a:cs typeface="+mn-cs"/>
              </a:rPr>
              <a:t>HD77 camera is </a:t>
            </a:r>
            <a:r>
              <a:rPr lang="en-US" sz="1200" kern="1200" dirty="0" smtClean="0">
                <a:solidFill>
                  <a:schemeClr val="tx1"/>
                </a:solidFill>
                <a:effectLst/>
                <a:latin typeface="+mn-lt"/>
                <a:ea typeface="+mn-ea"/>
                <a:cs typeface="+mn-cs"/>
              </a:rPr>
              <a:t>a highly reliable Quad PIR camera (110 degrees) that provides live HD video and audio for verification of alarm events.  This helps users detect potential trouble the moment it starts and reduce the number of false alarms.  When an alarm is triggered, the HD77 camera sends a pre-recorded video (360p), in color or black and white (night vision) to allow users to view  what happened before the alarm (3 seconds)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triggered and 7 seconds when an alarm is triggered, only permitted users (set by the master user) can watch live video streams. The Paradox Insight HD77 camera can also be set to Record on Motion (ROM), RECORD</a:t>
            </a:r>
            <a:r>
              <a:rPr lang="en-US" sz="1200" kern="1200" baseline="0" dirty="0" smtClean="0">
                <a:solidFill>
                  <a:schemeClr val="tx1"/>
                </a:solidFill>
                <a:effectLst/>
                <a:latin typeface="+mn-lt"/>
                <a:ea typeface="+mn-ea"/>
                <a:cs typeface="+mn-cs"/>
              </a:rPr>
              <a:t> ON Trigger (ROT)</a:t>
            </a:r>
            <a:r>
              <a:rPr lang="en-US" sz="1200" kern="1200" dirty="0" smtClean="0">
                <a:solidFill>
                  <a:schemeClr val="tx1"/>
                </a:solidFill>
                <a:effectLst/>
                <a:latin typeface="+mn-lt"/>
                <a:ea typeface="+mn-ea"/>
                <a:cs typeface="+mn-cs"/>
              </a:rPr>
              <a:t> and Record on Demand (ROD) based on a user’s decision. </a:t>
            </a:r>
          </a:p>
          <a:p>
            <a:pPr marL="0" marR="0" indent="0" algn="l" defTabSz="914256"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includes </a:t>
            </a:r>
            <a:r>
              <a:rPr lang="en-US" sz="1200" kern="1200" baseline="0" dirty="0" smtClean="0">
                <a:solidFill>
                  <a:srgbClr val="473931"/>
                </a:solidFill>
                <a:effectLst/>
                <a:latin typeface="+mn-lt"/>
                <a:ea typeface="+mn-ea"/>
                <a:cs typeface="+mn-cs"/>
              </a:rPr>
              <a:t>o</a:t>
            </a:r>
            <a:r>
              <a:rPr lang="en-US" sz="1200" dirty="0" smtClean="0">
                <a:solidFill>
                  <a:srgbClr val="473931"/>
                </a:solidFill>
              </a:rPr>
              <a:t>nboard SD card 3GB available </a:t>
            </a:r>
            <a:r>
              <a:rPr lang="en-US" dirty="0" smtClean="0"/>
              <a:t>-------------</a:t>
            </a:r>
          </a:p>
          <a:p>
            <a:pPr algn="l" rtl="0"/>
            <a:r>
              <a:rPr lang="en-US" sz="1200" kern="1200" dirty="0" smtClean="0">
                <a:solidFill>
                  <a:schemeClr val="tx1"/>
                </a:solidFill>
                <a:effectLst/>
                <a:latin typeface="+mn-lt"/>
                <a:ea typeface="+mn-ea"/>
                <a:cs typeface="+mn-cs"/>
              </a:rPr>
              <a:t>HD77, the showcase product of the Paradox Insight</a:t>
            </a:r>
            <a:r>
              <a:rPr lang="en-US" sz="1200" kern="1200" baseline="30000" dirty="0"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solution, provides HD quality camera and Video on Demand (VOD) as well as HD audio/video verification of alarm events. Users can see and hear what is going on in their secured locations – anytime, anywhere.  An integral part of the EVOHD security system, the HD77 combines high definition (720p) color video and audio. Paradox HD77 camera </a:t>
            </a:r>
            <a:r>
              <a:rPr lang="en-US" sz="1200" kern="1200" dirty="0" err="1" smtClean="0">
                <a:solidFill>
                  <a:schemeClr val="tx1"/>
                </a:solidFill>
                <a:effectLst/>
                <a:latin typeface="+mn-lt"/>
                <a:ea typeface="+mn-ea"/>
                <a:cs typeface="+mn-cs"/>
              </a:rPr>
              <a:t>withits</a:t>
            </a:r>
            <a:r>
              <a:rPr lang="en-US" sz="1200" kern="1200" dirty="0" smtClean="0">
                <a:solidFill>
                  <a:schemeClr val="tx1"/>
                </a:solidFill>
                <a:effectLst/>
                <a:latin typeface="+mn-lt"/>
                <a:ea typeface="+mn-ea"/>
                <a:cs typeface="+mn-cs"/>
              </a:rPr>
              <a:t> highly quality (quad) motion detector is capable to monitor areas up to 12m x 12m (40ft x 40ft) what makes it perfect as a security solution for </a:t>
            </a:r>
            <a:r>
              <a:rPr lang="en-US" sz="1200" kern="1200" dirty="0" err="1"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indoor residential and commercial sites where camera and detector are needed.</a:t>
            </a:r>
          </a:p>
          <a:p>
            <a:pPr algn="l" rtl="0"/>
            <a:r>
              <a:rPr lang="en-US" sz="1200" kern="1200" dirty="0" smtClean="0">
                <a:solidFill>
                  <a:schemeClr val="tx1"/>
                </a:solidFill>
                <a:effectLst/>
                <a:latin typeface="+mn-lt"/>
                <a:ea typeface="+mn-ea"/>
                <a:cs typeface="+mn-cs"/>
              </a:rPr>
              <a:t>During alarm events the quad PIR detector within Paradox HD77 camera detects the event, instantly sends an alert which contains 14 seconds, 360p pre-recorded video clip, 10 frames per seconds, and a link to 720 pre-recorded video clip of the event to the Central Monitoring Station (CMS) and to all permitted users smartphone to verify the alarm and respond accordingly. If needed CMS can continue and watch live events by connecting directly to the camera during evens only (based on privacy definitions)</a:t>
            </a:r>
          </a:p>
          <a:p>
            <a:pPr algn="l" rtl="0"/>
            <a:endParaRPr lang="en-US" dirty="0" smtClean="0"/>
          </a:p>
          <a:p>
            <a:pPr algn="l" rtl="0"/>
            <a:r>
              <a:rPr lang="en-US" sz="1200" kern="1200" dirty="0" smtClean="0">
                <a:solidFill>
                  <a:schemeClr val="tx1"/>
                </a:solidFill>
                <a:effectLst/>
                <a:latin typeface="+mn-lt"/>
                <a:ea typeface="+mn-ea"/>
                <a:cs typeface="+mn-cs"/>
              </a:rPr>
              <a:t>With the HD77, users will get:</a:t>
            </a:r>
          </a:p>
          <a:p>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24 hour monitoring and alarm verification with infrared night visibility of up to eight meters and full color and black and white (night vision) video recording capabilities.</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Live HD video &amp; audio as well as 10 JPEG still images are sent to the monitoring station (via IPRS-7) and to authorized user’s email  to help determine the cause for an alarm and an appropriate response. Event reports include HD video at 360p and. And a link to HD streaming video at 720p. </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CMS and authorized users can access the camera to watch live events to continue view and dispatch if needed.</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Streaming Video on Demand (VOD) functionality using the Paradox Insight</a:t>
            </a:r>
            <a:r>
              <a:rPr lang="en-US" sz="1200" kern="1200" baseline="30000" dirty="0"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mobile application or by using the </a:t>
            </a:r>
            <a:r>
              <a:rPr lang="en-US" sz="1200" kern="1200" dirty="0" err="1" smtClean="0">
                <a:solidFill>
                  <a:schemeClr val="tx1"/>
                </a:solidFill>
                <a:effectLst/>
                <a:latin typeface="+mn-lt"/>
                <a:ea typeface="+mn-ea"/>
                <a:cs typeface="+mn-cs"/>
              </a:rPr>
              <a:t>NEware</a:t>
            </a:r>
            <a:r>
              <a:rPr lang="en-US" sz="1200" kern="1200" dirty="0" smtClean="0">
                <a:solidFill>
                  <a:schemeClr val="tx1"/>
                </a:solidFill>
                <a:effectLst/>
                <a:latin typeface="+mn-lt"/>
                <a:ea typeface="+mn-ea"/>
                <a:cs typeface="+mn-cs"/>
              </a:rPr>
              <a:t> PC application. VOD functionality allows the user to view the scene through the camera without using up memory storage. </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Record on Demand (ROD) through the Insight Mobile App with video streaming for up to five  minutes.. Recordings are stored on site and can be managed via the mobile application. The HD77 can also be set to record on motion.</a:t>
            </a:r>
          </a:p>
          <a:p>
            <a:pPr algn="l" rtl="0"/>
            <a:r>
              <a:rPr lang="en-US" sz="1200" kern="1200" dirty="0" smtClean="0">
                <a:solidFill>
                  <a:schemeClr val="tx1"/>
                </a:solidFill>
                <a:effectLst/>
                <a:latin typeface="+mn-lt"/>
                <a:ea typeface="+mn-ea"/>
                <a:cs typeface="+mn-cs"/>
              </a:rPr>
              <a:t> </a:t>
            </a:r>
          </a:p>
          <a:p>
            <a:pPr lvl="0" algn="l" rtl="0"/>
            <a:r>
              <a:rPr lang="en-US" sz="1200" kern="1200" dirty="0" smtClean="0">
                <a:solidFill>
                  <a:schemeClr val="tx1"/>
                </a:solidFill>
                <a:effectLst/>
                <a:latin typeface="+mn-lt"/>
                <a:ea typeface="+mn-ea"/>
                <a:cs typeface="+mn-cs"/>
              </a:rPr>
              <a:t>Privacy protected recordings stored on a memory card built into the module that allows audio and video recording initiated by the user or an alarm.  Access to VOD and ROD are controlled by the master user.</a:t>
            </a:r>
          </a:p>
          <a:p>
            <a:pPr algn="l" rtl="0"/>
            <a:r>
              <a:rPr lang="en-US" sz="1200" kern="1200" dirty="0" smtClean="0">
                <a:solidFill>
                  <a:schemeClr val="tx1"/>
                </a:solidFill>
                <a:effectLst/>
                <a:latin typeface="+mn-lt"/>
                <a:ea typeface="+mn-ea"/>
                <a:cs typeface="+mn-cs"/>
              </a:rPr>
              <a:t> </a:t>
            </a:r>
          </a:p>
          <a:p>
            <a:pPr algn="l" rtl="0"/>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76102E9-6D1E-4294-BECB-EF18376FCC25}" type="slidenum">
              <a:rPr lang="he-IL" smtClean="0"/>
              <a:pPr/>
              <a:t>9</a:t>
            </a:fld>
            <a:endParaRPr lang="he-IL"/>
          </a:p>
        </p:txBody>
      </p:sp>
    </p:spTree>
    <p:extLst>
      <p:ext uri="{BB962C8B-B14F-4D97-AF65-F5344CB8AC3E}">
        <p14:creationId xmlns:p14="http://schemas.microsoft.com/office/powerpoint/2010/main" val="408353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0406" y="2690155"/>
            <a:ext cx="11052731" cy="1856247"/>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0482" y="4907228"/>
            <a:ext cx="9102249" cy="2213063"/>
          </a:xfrm>
        </p:spPr>
        <p:txBody>
          <a:bodyPr/>
          <a:lstStyle>
            <a:lvl1pPr marL="0" indent="0" algn="ctr">
              <a:buNone/>
              <a:defRPr>
                <a:solidFill>
                  <a:schemeClr val="tx1">
                    <a:tint val="75000"/>
                  </a:schemeClr>
                </a:solidFill>
              </a:defRPr>
            </a:lvl1pPr>
            <a:lvl2pPr marL="618912" indent="0" algn="ctr">
              <a:buNone/>
              <a:defRPr>
                <a:solidFill>
                  <a:schemeClr val="tx1">
                    <a:tint val="75000"/>
                  </a:schemeClr>
                </a:solidFill>
              </a:defRPr>
            </a:lvl2pPr>
            <a:lvl3pPr marL="1237823" indent="0" algn="ctr">
              <a:buNone/>
              <a:defRPr>
                <a:solidFill>
                  <a:schemeClr val="tx1">
                    <a:tint val="75000"/>
                  </a:schemeClr>
                </a:solidFill>
              </a:defRPr>
            </a:lvl3pPr>
            <a:lvl4pPr marL="1856735" indent="0" algn="ctr">
              <a:buNone/>
              <a:defRPr>
                <a:solidFill>
                  <a:schemeClr val="tx1">
                    <a:tint val="75000"/>
                  </a:schemeClr>
                </a:solidFill>
              </a:defRPr>
            </a:lvl4pPr>
            <a:lvl5pPr marL="2475647" indent="0" algn="ctr">
              <a:buNone/>
              <a:defRPr>
                <a:solidFill>
                  <a:schemeClr val="tx1">
                    <a:tint val="75000"/>
                  </a:schemeClr>
                </a:solidFill>
              </a:defRPr>
            </a:lvl5pPr>
            <a:lvl6pPr marL="3094558" indent="0" algn="ctr">
              <a:buNone/>
              <a:defRPr>
                <a:solidFill>
                  <a:schemeClr val="tx1">
                    <a:tint val="75000"/>
                  </a:schemeClr>
                </a:solidFill>
              </a:defRPr>
            </a:lvl6pPr>
            <a:lvl7pPr marL="3713470" indent="0" algn="ctr">
              <a:buNone/>
              <a:defRPr>
                <a:solidFill>
                  <a:schemeClr val="tx1">
                    <a:tint val="75000"/>
                  </a:schemeClr>
                </a:solidFill>
              </a:defRPr>
            </a:lvl7pPr>
            <a:lvl8pPr marL="4332381" indent="0" algn="ctr">
              <a:buNone/>
              <a:defRPr>
                <a:solidFill>
                  <a:schemeClr val="tx1">
                    <a:tint val="75000"/>
                  </a:schemeClr>
                </a:solidFill>
              </a:defRPr>
            </a:lvl8pPr>
            <a:lvl9pPr marL="495129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64B9A9-EA05-4318-9CB2-4A59EDAF9EBF}" type="datetime4">
              <a:rPr lang="en-US" smtClean="0"/>
              <a:pPr/>
              <a:t>October 26, 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91DBF-7137-458D-A1D9-571955F60086}" type="slidenum">
              <a:rPr lang="en-US" smtClean="0"/>
              <a:pPr/>
              <a:t>‹#›</a:t>
            </a:fld>
            <a:endParaRPr lang="en-US"/>
          </a:p>
        </p:txBody>
      </p:sp>
    </p:spTree>
    <p:extLst>
      <p:ext uri="{BB962C8B-B14F-4D97-AF65-F5344CB8AC3E}">
        <p14:creationId xmlns:p14="http://schemas.microsoft.com/office/powerpoint/2010/main" val="283829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0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229710" y="8064453"/>
            <a:ext cx="4239047" cy="400276"/>
          </a:xfrm>
          <a:prstGeom prst="rect">
            <a:avLst/>
          </a:prstGeom>
        </p:spPr>
      </p:pic>
      <p:sp>
        <p:nvSpPr>
          <p:cNvPr id="5" name="TextBox 4"/>
          <p:cNvSpPr txBox="1"/>
          <p:nvPr userDrawn="1"/>
        </p:nvSpPr>
        <p:spPr>
          <a:xfrm>
            <a:off x="6108448" y="8101388"/>
            <a:ext cx="3367823" cy="401990"/>
          </a:xfrm>
          <a:prstGeom prst="rect">
            <a:avLst/>
          </a:prstGeom>
          <a:noFill/>
        </p:spPr>
        <p:txBody>
          <a:bodyPr wrap="none" lIns="123782" tIns="61891" rIns="123782" bIns="61891" anchor="b">
            <a:spAutoFit/>
          </a:bodyPr>
          <a:lstStyle/>
          <a:p>
            <a:pPr defTabSz="1237773">
              <a:tabLst>
                <a:tab pos="3489297" algn="l"/>
              </a:tabLst>
              <a:defRPr/>
            </a:pPr>
            <a:r>
              <a:rPr lang="en-US" sz="900" smtClean="0">
                <a:solidFill>
                  <a:srgbClr val="808084"/>
                </a:solidFill>
                <a:cs typeface="Arial" pitchFamily="34" charset="0"/>
              </a:rPr>
              <a:t>Information Security Level 1 – Confidential</a:t>
            </a:r>
          </a:p>
          <a:p>
            <a:pPr defTabSz="1237773">
              <a:tabLst>
                <a:tab pos="3489297" algn="l"/>
              </a:tabLst>
              <a:defRPr/>
            </a:pPr>
            <a:r>
              <a:rPr lang="en-US" sz="900" smtClean="0">
                <a:solidFill>
                  <a:srgbClr val="808084"/>
                </a:solidFill>
                <a:cs typeface="Arial" pitchFamily="34" charset="0"/>
              </a:rPr>
              <a:t>© 2012 – Proprietary and Confidential Information of Amdocs</a:t>
            </a:r>
            <a:endParaRPr lang="en-US" sz="900" dirty="0">
              <a:solidFill>
                <a:srgbClr val="808084"/>
              </a:solidFill>
              <a:cs typeface="Arial" pitchFamily="34" charset="0"/>
            </a:endParaRPr>
          </a:p>
        </p:txBody>
      </p:sp>
      <p:sp>
        <p:nvSpPr>
          <p:cNvPr id="6" name="Slide Number Placeholder 4"/>
          <p:cNvSpPr txBox="1">
            <a:spLocks/>
          </p:cNvSpPr>
          <p:nvPr userDrawn="1"/>
        </p:nvSpPr>
        <p:spPr bwMode="white">
          <a:xfrm>
            <a:off x="351086" y="8231776"/>
            <a:ext cx="767794" cy="309657"/>
          </a:xfrm>
          <a:prstGeom prst="rect">
            <a:avLst/>
          </a:prstGeom>
          <a:noFill/>
        </p:spPr>
        <p:txBody>
          <a:bodyPr wrap="square" lIns="123782" tIns="61891" rIns="123782" bIns="61891" anchor="ctr" anchorCtr="0">
            <a:spAutoFit/>
          </a:bodyPr>
          <a:lstStyle>
            <a:defPPr>
              <a:defRPr lang="en-US"/>
            </a:defPPr>
            <a:lvl1pPr marL="0" algn="l" defTabSz="457200" rtl="0" eaLnBrk="1" latinLnBrk="0" hangingPunct="1">
              <a:defRPr lang="en-US" sz="1200" b="1" kern="1200" smtClean="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12ADAA-ABC8-4CC2-84D6-F52FAA46FABC}" type="slidenum">
              <a:rPr>
                <a:solidFill>
                  <a:srgbClr val="808084"/>
                </a:solidFill>
              </a:rPr>
              <a:pPr/>
              <a:t>‹#›</a:t>
            </a:fld>
            <a:endParaRPr dirty="0">
              <a:solidFill>
                <a:srgbClr val="808084"/>
              </a:solidFill>
            </a:endParaRPr>
          </a:p>
        </p:txBody>
      </p:sp>
    </p:spTree>
    <p:extLst>
      <p:ext uri="{BB962C8B-B14F-4D97-AF65-F5344CB8AC3E}">
        <p14:creationId xmlns:p14="http://schemas.microsoft.com/office/powerpoint/2010/main" val="133184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50161" y="294311"/>
            <a:ext cx="11702892" cy="103917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50161" y="1675834"/>
            <a:ext cx="11702892" cy="6063874"/>
          </a:xfrm>
        </p:spPr>
        <p:txBody>
          <a:bodyPr/>
          <a:lstStyle>
            <a:lvl1pPr marL="311605" indent="-311605">
              <a:buSzPct val="85000"/>
              <a:defRPr/>
            </a:lvl1pPr>
            <a:lvl2pPr>
              <a:buSzPct val="85000"/>
              <a:defRPr/>
            </a:lvl2pPr>
            <a:lvl3pPr>
              <a:buSzPct val="85000"/>
              <a:defRPr/>
            </a:lvl3pPr>
            <a:lvl4pPr>
              <a:buSzPct val="85000"/>
              <a:defRPr/>
            </a:lvl4pPr>
            <a:lvl5pPr>
              <a:buSzPct val="85000"/>
              <a:defRPr/>
            </a:lvl5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5" name="Straight Connector 4"/>
          <p:cNvCxnSpPr/>
          <p:nvPr userDrawn="1"/>
        </p:nvCxnSpPr>
        <p:spPr>
          <a:xfrm>
            <a:off x="744976" y="1333330"/>
            <a:ext cx="11456825"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81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Oran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161" y="294311"/>
            <a:ext cx="11702892" cy="1039178"/>
          </a:xfrm>
        </p:spPr>
        <p:txBody>
          <a:bodyPr/>
          <a:lstStyle/>
          <a:p>
            <a:r>
              <a:rPr lang="en-US" smtClean="0"/>
              <a:t>Click to edit Master title style</a:t>
            </a:r>
            <a:endParaRPr lang="en-US" dirty="0"/>
          </a:p>
        </p:txBody>
      </p:sp>
      <p:cxnSp>
        <p:nvCxnSpPr>
          <p:cNvPr id="5" name="Straight Connector 4"/>
          <p:cNvCxnSpPr/>
          <p:nvPr userDrawn="1"/>
        </p:nvCxnSpPr>
        <p:spPr>
          <a:xfrm>
            <a:off x="744976" y="1333330"/>
            <a:ext cx="11456825"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817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a:grpSpLocks noChangeAspect="1"/>
          </p:cNvGrpSpPr>
          <p:nvPr userDrawn="1"/>
        </p:nvGrpSpPr>
        <p:grpSpPr bwMode="auto">
          <a:xfrm>
            <a:off x="-860" y="1020"/>
            <a:ext cx="13004933" cy="8437794"/>
            <a:chOff x="0" y="4"/>
            <a:chExt cx="8192" cy="5315"/>
          </a:xfrm>
        </p:grpSpPr>
        <p:sp>
          <p:nvSpPr>
            <p:cNvPr id="8" name="AutoShape 3"/>
            <p:cNvSpPr>
              <a:spLocks noChangeAspect="1" noChangeArrowheads="1" noTextEdit="1"/>
            </p:cNvSpPr>
            <p:nvPr userDrawn="1"/>
          </p:nvSpPr>
          <p:spPr bwMode="auto">
            <a:xfrm>
              <a:off x="0" y="5"/>
              <a:ext cx="8184" cy="5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 name="Freeform 8"/>
            <p:cNvSpPr>
              <a:spLocks/>
            </p:cNvSpPr>
            <p:nvPr userDrawn="1"/>
          </p:nvSpPr>
          <p:spPr bwMode="auto">
            <a:xfrm>
              <a:off x="1668" y="5014"/>
              <a:ext cx="3" cy="2"/>
            </a:xfrm>
            <a:custGeom>
              <a:avLst/>
              <a:gdLst>
                <a:gd name="T0" fmla="*/ 2 w 5"/>
                <a:gd name="T1" fmla="*/ 3 h 3"/>
                <a:gd name="T2" fmla="*/ 2 w 5"/>
                <a:gd name="T3" fmla="*/ 3 h 3"/>
                <a:gd name="T4" fmla="*/ 5 w 5"/>
                <a:gd name="T5" fmla="*/ 3 h 3"/>
                <a:gd name="T6" fmla="*/ 0 w 5"/>
                <a:gd name="T7" fmla="*/ 0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lnTo>
                    <a:pt x="2" y="3"/>
                  </a:lnTo>
                  <a:lnTo>
                    <a:pt x="5" y="3"/>
                  </a:lnTo>
                  <a:lnTo>
                    <a:pt x="0" y="0"/>
                  </a:lnTo>
                  <a:lnTo>
                    <a:pt x="2" y="3"/>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 name="Freeform 9"/>
            <p:cNvSpPr>
              <a:spLocks/>
            </p:cNvSpPr>
            <p:nvPr userDrawn="1"/>
          </p:nvSpPr>
          <p:spPr bwMode="auto">
            <a:xfrm>
              <a:off x="0" y="5085"/>
              <a:ext cx="1856" cy="234"/>
            </a:xfrm>
            <a:custGeom>
              <a:avLst/>
              <a:gdLst>
                <a:gd name="T0" fmla="*/ 0 w 3091"/>
                <a:gd name="T1" fmla="*/ 0 h 390"/>
                <a:gd name="T2" fmla="*/ 0 w 3091"/>
                <a:gd name="T3" fmla="*/ 0 h 390"/>
                <a:gd name="T4" fmla="*/ 0 w 3091"/>
                <a:gd name="T5" fmla="*/ 390 h 390"/>
                <a:gd name="T6" fmla="*/ 3091 w 3091"/>
                <a:gd name="T7" fmla="*/ 390 h 390"/>
                <a:gd name="T8" fmla="*/ 2866 w 3091"/>
                <a:gd name="T9" fmla="*/ 0 h 390"/>
                <a:gd name="T10" fmla="*/ 0 w 3091"/>
                <a:gd name="T11" fmla="*/ 0 h 390"/>
              </a:gdLst>
              <a:ahLst/>
              <a:cxnLst>
                <a:cxn ang="0">
                  <a:pos x="T0" y="T1"/>
                </a:cxn>
                <a:cxn ang="0">
                  <a:pos x="T2" y="T3"/>
                </a:cxn>
                <a:cxn ang="0">
                  <a:pos x="T4" y="T5"/>
                </a:cxn>
                <a:cxn ang="0">
                  <a:pos x="T6" y="T7"/>
                </a:cxn>
                <a:cxn ang="0">
                  <a:pos x="T8" y="T9"/>
                </a:cxn>
                <a:cxn ang="0">
                  <a:pos x="T10" y="T11"/>
                </a:cxn>
              </a:cxnLst>
              <a:rect l="0" t="0" r="r" b="b"/>
              <a:pathLst>
                <a:path w="3091" h="390">
                  <a:moveTo>
                    <a:pt x="0" y="0"/>
                  </a:moveTo>
                  <a:lnTo>
                    <a:pt x="0" y="0"/>
                  </a:lnTo>
                  <a:lnTo>
                    <a:pt x="0" y="390"/>
                  </a:lnTo>
                  <a:lnTo>
                    <a:pt x="3091" y="390"/>
                  </a:lnTo>
                  <a:lnTo>
                    <a:pt x="2866"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 name="Freeform 10"/>
            <p:cNvSpPr>
              <a:spLocks/>
            </p:cNvSpPr>
            <p:nvPr userDrawn="1"/>
          </p:nvSpPr>
          <p:spPr bwMode="auto">
            <a:xfrm>
              <a:off x="1978" y="5249"/>
              <a:ext cx="3" cy="2"/>
            </a:xfrm>
            <a:custGeom>
              <a:avLst/>
              <a:gdLst>
                <a:gd name="T0" fmla="*/ 0 w 5"/>
                <a:gd name="T1" fmla="*/ 0 h 3"/>
                <a:gd name="T2" fmla="*/ 0 w 5"/>
                <a:gd name="T3" fmla="*/ 0 h 3"/>
                <a:gd name="T4" fmla="*/ 5 w 5"/>
                <a:gd name="T5" fmla="*/ 3 h 3"/>
                <a:gd name="T6" fmla="*/ 4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0" y="0"/>
                  </a:lnTo>
                  <a:lnTo>
                    <a:pt x="5" y="3"/>
                  </a:lnTo>
                  <a:lnTo>
                    <a:pt x="4"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 name="Freeform 11"/>
            <p:cNvSpPr>
              <a:spLocks/>
            </p:cNvSpPr>
            <p:nvPr userDrawn="1"/>
          </p:nvSpPr>
          <p:spPr bwMode="auto">
            <a:xfrm>
              <a:off x="1774" y="5083"/>
              <a:ext cx="6418" cy="235"/>
            </a:xfrm>
            <a:custGeom>
              <a:avLst/>
              <a:gdLst>
                <a:gd name="T0" fmla="*/ 10687 w 10687"/>
                <a:gd name="T1" fmla="*/ 0 h 391"/>
                <a:gd name="T2" fmla="*/ 10687 w 10687"/>
                <a:gd name="T3" fmla="*/ 0 h 391"/>
                <a:gd name="T4" fmla="*/ 0 w 10687"/>
                <a:gd name="T5" fmla="*/ 0 h 391"/>
                <a:gd name="T6" fmla="*/ 226 w 10687"/>
                <a:gd name="T7" fmla="*/ 391 h 391"/>
                <a:gd name="T8" fmla="*/ 10687 w 10687"/>
                <a:gd name="T9" fmla="*/ 390 h 391"/>
                <a:gd name="T10" fmla="*/ 10687 w 10687"/>
                <a:gd name="T11" fmla="*/ 0 h 391"/>
              </a:gdLst>
              <a:ahLst/>
              <a:cxnLst>
                <a:cxn ang="0">
                  <a:pos x="T0" y="T1"/>
                </a:cxn>
                <a:cxn ang="0">
                  <a:pos x="T2" y="T3"/>
                </a:cxn>
                <a:cxn ang="0">
                  <a:pos x="T4" y="T5"/>
                </a:cxn>
                <a:cxn ang="0">
                  <a:pos x="T6" y="T7"/>
                </a:cxn>
                <a:cxn ang="0">
                  <a:pos x="T8" y="T9"/>
                </a:cxn>
                <a:cxn ang="0">
                  <a:pos x="T10" y="T11"/>
                </a:cxn>
              </a:cxnLst>
              <a:rect l="0" t="0" r="r" b="b"/>
              <a:pathLst>
                <a:path w="10687" h="391">
                  <a:moveTo>
                    <a:pt x="10687" y="0"/>
                  </a:moveTo>
                  <a:lnTo>
                    <a:pt x="10687" y="0"/>
                  </a:lnTo>
                  <a:lnTo>
                    <a:pt x="0" y="0"/>
                  </a:lnTo>
                  <a:lnTo>
                    <a:pt x="226" y="391"/>
                  </a:lnTo>
                  <a:lnTo>
                    <a:pt x="10687" y="390"/>
                  </a:lnTo>
                  <a:lnTo>
                    <a:pt x="10687"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 name="Freeform 12"/>
            <p:cNvSpPr>
              <a:spLocks/>
            </p:cNvSpPr>
            <p:nvPr userDrawn="1"/>
          </p:nvSpPr>
          <p:spPr bwMode="auto">
            <a:xfrm>
              <a:off x="81"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 name="Freeform 13"/>
            <p:cNvSpPr>
              <a:spLocks/>
            </p:cNvSpPr>
            <p:nvPr userDrawn="1"/>
          </p:nvSpPr>
          <p:spPr bwMode="auto">
            <a:xfrm>
              <a:off x="358" y="49"/>
              <a:ext cx="483"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 name="Freeform 14"/>
            <p:cNvSpPr>
              <a:spLocks/>
            </p:cNvSpPr>
            <p:nvPr userDrawn="1"/>
          </p:nvSpPr>
          <p:spPr bwMode="auto">
            <a:xfrm>
              <a:off x="636" y="8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6" name="Freeform 15"/>
            <p:cNvSpPr>
              <a:spLocks/>
            </p:cNvSpPr>
            <p:nvPr userDrawn="1"/>
          </p:nvSpPr>
          <p:spPr bwMode="auto">
            <a:xfrm>
              <a:off x="913"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7" name="Freeform 16"/>
            <p:cNvSpPr>
              <a:spLocks/>
            </p:cNvSpPr>
            <p:nvPr userDrawn="1"/>
          </p:nvSpPr>
          <p:spPr bwMode="auto">
            <a:xfrm>
              <a:off x="1190"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8" name="Freeform 17"/>
            <p:cNvSpPr>
              <a:spLocks/>
            </p:cNvSpPr>
            <p:nvPr userDrawn="1"/>
          </p:nvSpPr>
          <p:spPr bwMode="auto">
            <a:xfrm>
              <a:off x="1468"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9" name="Freeform 18"/>
            <p:cNvSpPr>
              <a:spLocks/>
            </p:cNvSpPr>
            <p:nvPr userDrawn="1"/>
          </p:nvSpPr>
          <p:spPr bwMode="auto">
            <a:xfrm>
              <a:off x="1745" y="70"/>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0" name="Freeform 19"/>
            <p:cNvSpPr>
              <a:spLocks/>
            </p:cNvSpPr>
            <p:nvPr userDrawn="1"/>
          </p:nvSpPr>
          <p:spPr bwMode="auto">
            <a:xfrm>
              <a:off x="2299"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1" name="Freeform 20"/>
            <p:cNvSpPr>
              <a:spLocks/>
            </p:cNvSpPr>
            <p:nvPr userDrawn="1"/>
          </p:nvSpPr>
          <p:spPr bwMode="auto">
            <a:xfrm>
              <a:off x="2577"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2" name="Freeform 21"/>
            <p:cNvSpPr>
              <a:spLocks/>
            </p:cNvSpPr>
            <p:nvPr userDrawn="1"/>
          </p:nvSpPr>
          <p:spPr bwMode="auto">
            <a:xfrm>
              <a:off x="2854" y="70"/>
              <a:ext cx="482" cy="418"/>
            </a:xfrm>
            <a:custGeom>
              <a:avLst/>
              <a:gdLst>
                <a:gd name="T0" fmla="*/ 401 w 803"/>
                <a:gd name="T1" fmla="*/ 0 h 696"/>
                <a:gd name="T2" fmla="*/ 401 w 803"/>
                <a:gd name="T3" fmla="*/ 0 h 696"/>
                <a:gd name="T4" fmla="*/ 803 w 803"/>
                <a:gd name="T5" fmla="*/ 696 h 696"/>
                <a:gd name="T6" fmla="*/ 0 w 803"/>
                <a:gd name="T7" fmla="*/ 696 h 696"/>
                <a:gd name="T8" fmla="*/ 401 w 803"/>
                <a:gd name="T9" fmla="*/ 0 h 696"/>
              </a:gdLst>
              <a:ahLst/>
              <a:cxnLst>
                <a:cxn ang="0">
                  <a:pos x="T0" y="T1"/>
                </a:cxn>
                <a:cxn ang="0">
                  <a:pos x="T2" y="T3"/>
                </a:cxn>
                <a:cxn ang="0">
                  <a:pos x="T4" y="T5"/>
                </a:cxn>
                <a:cxn ang="0">
                  <a:pos x="T6" y="T7"/>
                </a:cxn>
                <a:cxn ang="0">
                  <a:pos x="T8" y="T9"/>
                </a:cxn>
              </a:cxnLst>
              <a:rect l="0" t="0" r="r" b="b"/>
              <a:pathLst>
                <a:path w="803" h="696">
                  <a:moveTo>
                    <a:pt x="401" y="0"/>
                  </a:moveTo>
                  <a:lnTo>
                    <a:pt x="401" y="0"/>
                  </a:lnTo>
                  <a:lnTo>
                    <a:pt x="803" y="696"/>
                  </a:lnTo>
                  <a:lnTo>
                    <a:pt x="0" y="696"/>
                  </a:lnTo>
                  <a:lnTo>
                    <a:pt x="401"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3" name="Freeform 22"/>
            <p:cNvSpPr>
              <a:spLocks/>
            </p:cNvSpPr>
            <p:nvPr userDrawn="1"/>
          </p:nvSpPr>
          <p:spPr bwMode="auto">
            <a:xfrm>
              <a:off x="3131"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4" name="Freeform 23"/>
            <p:cNvSpPr>
              <a:spLocks/>
            </p:cNvSpPr>
            <p:nvPr userDrawn="1"/>
          </p:nvSpPr>
          <p:spPr bwMode="auto">
            <a:xfrm>
              <a:off x="3408"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5" name="Freeform 24"/>
            <p:cNvSpPr>
              <a:spLocks/>
            </p:cNvSpPr>
            <p:nvPr userDrawn="1"/>
          </p:nvSpPr>
          <p:spPr bwMode="auto">
            <a:xfrm>
              <a:off x="81" y="1039"/>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6" name="Freeform 25"/>
            <p:cNvSpPr>
              <a:spLocks/>
            </p:cNvSpPr>
            <p:nvPr userDrawn="1"/>
          </p:nvSpPr>
          <p:spPr bwMode="auto">
            <a:xfrm>
              <a:off x="81"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7" name="Freeform 26"/>
            <p:cNvSpPr>
              <a:spLocks/>
            </p:cNvSpPr>
            <p:nvPr userDrawn="1"/>
          </p:nvSpPr>
          <p:spPr bwMode="auto">
            <a:xfrm>
              <a:off x="81"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8" name="Freeform 27"/>
            <p:cNvSpPr>
              <a:spLocks/>
            </p:cNvSpPr>
            <p:nvPr userDrawn="1"/>
          </p:nvSpPr>
          <p:spPr bwMode="auto">
            <a:xfrm>
              <a:off x="358"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9" name="Freeform 28"/>
            <p:cNvSpPr>
              <a:spLocks/>
            </p:cNvSpPr>
            <p:nvPr userDrawn="1"/>
          </p:nvSpPr>
          <p:spPr bwMode="auto">
            <a:xfrm>
              <a:off x="358" y="1976"/>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0" name="Freeform 29"/>
            <p:cNvSpPr>
              <a:spLocks/>
            </p:cNvSpPr>
            <p:nvPr userDrawn="1"/>
          </p:nvSpPr>
          <p:spPr bwMode="auto">
            <a:xfrm>
              <a:off x="636" y="1495"/>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1" name="Freeform 30"/>
            <p:cNvSpPr>
              <a:spLocks/>
            </p:cNvSpPr>
            <p:nvPr userDrawn="1"/>
          </p:nvSpPr>
          <p:spPr bwMode="auto">
            <a:xfrm>
              <a:off x="913" y="1976"/>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2" name="Freeform 31"/>
            <p:cNvSpPr>
              <a:spLocks/>
            </p:cNvSpPr>
            <p:nvPr userDrawn="1"/>
          </p:nvSpPr>
          <p:spPr bwMode="auto">
            <a:xfrm>
              <a:off x="1190"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3" name="Freeform 32"/>
            <p:cNvSpPr>
              <a:spLocks/>
            </p:cNvSpPr>
            <p:nvPr userDrawn="1"/>
          </p:nvSpPr>
          <p:spPr bwMode="auto">
            <a:xfrm>
              <a:off x="1190"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4" name="Freeform 33"/>
            <p:cNvSpPr>
              <a:spLocks/>
            </p:cNvSpPr>
            <p:nvPr userDrawn="1"/>
          </p:nvSpPr>
          <p:spPr bwMode="auto">
            <a:xfrm>
              <a:off x="1468" y="1516"/>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5" name="Freeform 34"/>
            <p:cNvSpPr>
              <a:spLocks/>
            </p:cNvSpPr>
            <p:nvPr userDrawn="1"/>
          </p:nvSpPr>
          <p:spPr bwMode="auto">
            <a:xfrm>
              <a:off x="1468"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6" name="Freeform 35"/>
            <p:cNvSpPr>
              <a:spLocks/>
            </p:cNvSpPr>
            <p:nvPr userDrawn="1"/>
          </p:nvSpPr>
          <p:spPr bwMode="auto">
            <a:xfrm>
              <a:off x="1745" y="1996"/>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7" name="Freeform 36"/>
            <p:cNvSpPr>
              <a:spLocks/>
            </p:cNvSpPr>
            <p:nvPr userDrawn="1"/>
          </p:nvSpPr>
          <p:spPr bwMode="auto">
            <a:xfrm>
              <a:off x="2022"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8" name="Freeform 37"/>
            <p:cNvSpPr>
              <a:spLocks/>
            </p:cNvSpPr>
            <p:nvPr userDrawn="1"/>
          </p:nvSpPr>
          <p:spPr bwMode="auto">
            <a:xfrm>
              <a:off x="2299"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9" name="Freeform 38"/>
            <p:cNvSpPr>
              <a:spLocks/>
            </p:cNvSpPr>
            <p:nvPr userDrawn="1"/>
          </p:nvSpPr>
          <p:spPr bwMode="auto">
            <a:xfrm>
              <a:off x="2577"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0" name="Freeform 39"/>
            <p:cNvSpPr>
              <a:spLocks/>
            </p:cNvSpPr>
            <p:nvPr userDrawn="1"/>
          </p:nvSpPr>
          <p:spPr bwMode="auto">
            <a:xfrm>
              <a:off x="2854" y="1495"/>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1" name="Freeform 40"/>
            <p:cNvSpPr>
              <a:spLocks/>
            </p:cNvSpPr>
            <p:nvPr userDrawn="1"/>
          </p:nvSpPr>
          <p:spPr bwMode="auto">
            <a:xfrm>
              <a:off x="3131"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2" name="Freeform 41"/>
            <p:cNvSpPr>
              <a:spLocks/>
            </p:cNvSpPr>
            <p:nvPr userDrawn="1"/>
          </p:nvSpPr>
          <p:spPr bwMode="auto">
            <a:xfrm>
              <a:off x="3408"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3" name="Freeform 42"/>
            <p:cNvSpPr>
              <a:spLocks/>
            </p:cNvSpPr>
            <p:nvPr userDrawn="1"/>
          </p:nvSpPr>
          <p:spPr bwMode="auto">
            <a:xfrm>
              <a:off x="81" y="245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4" name="Freeform 43"/>
            <p:cNvSpPr>
              <a:spLocks/>
            </p:cNvSpPr>
            <p:nvPr userDrawn="1"/>
          </p:nvSpPr>
          <p:spPr bwMode="auto">
            <a:xfrm>
              <a:off x="358"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5" name="Freeform 44"/>
            <p:cNvSpPr>
              <a:spLocks/>
            </p:cNvSpPr>
            <p:nvPr userDrawn="1"/>
          </p:nvSpPr>
          <p:spPr bwMode="auto">
            <a:xfrm>
              <a:off x="358" y="2935"/>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6" name="Freeform 45"/>
            <p:cNvSpPr>
              <a:spLocks/>
            </p:cNvSpPr>
            <p:nvPr userDrawn="1"/>
          </p:nvSpPr>
          <p:spPr bwMode="auto">
            <a:xfrm>
              <a:off x="636"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7" name="Freeform 46"/>
            <p:cNvSpPr>
              <a:spLocks/>
            </p:cNvSpPr>
            <p:nvPr userDrawn="1"/>
          </p:nvSpPr>
          <p:spPr bwMode="auto">
            <a:xfrm>
              <a:off x="913"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8" name="Freeform 47"/>
            <p:cNvSpPr>
              <a:spLocks/>
            </p:cNvSpPr>
            <p:nvPr userDrawn="1"/>
          </p:nvSpPr>
          <p:spPr bwMode="auto">
            <a:xfrm>
              <a:off x="1190"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9" name="Freeform 48"/>
            <p:cNvSpPr>
              <a:spLocks/>
            </p:cNvSpPr>
            <p:nvPr userDrawn="1"/>
          </p:nvSpPr>
          <p:spPr bwMode="auto">
            <a:xfrm>
              <a:off x="1468" y="2935"/>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0" name="Freeform 49"/>
            <p:cNvSpPr>
              <a:spLocks/>
            </p:cNvSpPr>
            <p:nvPr userDrawn="1"/>
          </p:nvSpPr>
          <p:spPr bwMode="auto">
            <a:xfrm>
              <a:off x="1191" y="3414"/>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1" name="Freeform 50"/>
            <p:cNvSpPr>
              <a:spLocks/>
            </p:cNvSpPr>
            <p:nvPr userDrawn="1"/>
          </p:nvSpPr>
          <p:spPr bwMode="auto">
            <a:xfrm>
              <a:off x="3408" y="341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2" name="Freeform 51"/>
            <p:cNvSpPr>
              <a:spLocks/>
            </p:cNvSpPr>
            <p:nvPr userDrawn="1"/>
          </p:nvSpPr>
          <p:spPr bwMode="auto">
            <a:xfrm>
              <a:off x="2577" y="3414"/>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3" name="Freeform 52"/>
            <p:cNvSpPr>
              <a:spLocks/>
            </p:cNvSpPr>
            <p:nvPr userDrawn="1"/>
          </p:nvSpPr>
          <p:spPr bwMode="auto">
            <a:xfrm>
              <a:off x="2022"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4" name="Freeform 53"/>
            <p:cNvSpPr>
              <a:spLocks/>
            </p:cNvSpPr>
            <p:nvPr userDrawn="1"/>
          </p:nvSpPr>
          <p:spPr bwMode="auto">
            <a:xfrm>
              <a:off x="358" y="3883"/>
              <a:ext cx="483" cy="418"/>
            </a:xfrm>
            <a:custGeom>
              <a:avLst/>
              <a:gdLst>
                <a:gd name="T0" fmla="*/ 804 w 804"/>
                <a:gd name="T1" fmla="*/ 696 h 696"/>
                <a:gd name="T2" fmla="*/ 804 w 804"/>
                <a:gd name="T3" fmla="*/ 696 h 696"/>
                <a:gd name="T4" fmla="*/ 0 w 804"/>
                <a:gd name="T5" fmla="*/ 696 h 696"/>
                <a:gd name="T6" fmla="*/ 402 w 804"/>
                <a:gd name="T7" fmla="*/ 0 h 696"/>
                <a:gd name="T8" fmla="*/ 804 w 804"/>
                <a:gd name="T9" fmla="*/ 696 h 696"/>
              </a:gdLst>
              <a:ahLst/>
              <a:cxnLst>
                <a:cxn ang="0">
                  <a:pos x="T0" y="T1"/>
                </a:cxn>
                <a:cxn ang="0">
                  <a:pos x="T2" y="T3"/>
                </a:cxn>
                <a:cxn ang="0">
                  <a:pos x="T4" y="T5"/>
                </a:cxn>
                <a:cxn ang="0">
                  <a:pos x="T6" y="T7"/>
                </a:cxn>
                <a:cxn ang="0">
                  <a:pos x="T8" y="T9"/>
                </a:cxn>
              </a:cxnLst>
              <a:rect l="0" t="0" r="r" b="b"/>
              <a:pathLst>
                <a:path w="804" h="696">
                  <a:moveTo>
                    <a:pt x="804" y="696"/>
                  </a:moveTo>
                  <a:lnTo>
                    <a:pt x="804" y="696"/>
                  </a:lnTo>
                  <a:lnTo>
                    <a:pt x="0" y="696"/>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5" name="Freeform 54"/>
            <p:cNvSpPr>
              <a:spLocks/>
            </p:cNvSpPr>
            <p:nvPr userDrawn="1"/>
          </p:nvSpPr>
          <p:spPr bwMode="auto">
            <a:xfrm>
              <a:off x="2022" y="2935"/>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6" name="Freeform 55"/>
            <p:cNvSpPr>
              <a:spLocks/>
            </p:cNvSpPr>
            <p:nvPr userDrawn="1"/>
          </p:nvSpPr>
          <p:spPr bwMode="auto">
            <a:xfrm>
              <a:off x="2022" y="4343"/>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7" name="Freeform 56"/>
            <p:cNvSpPr>
              <a:spLocks/>
            </p:cNvSpPr>
            <p:nvPr userDrawn="1"/>
          </p:nvSpPr>
          <p:spPr bwMode="auto">
            <a:xfrm>
              <a:off x="2577" y="2475"/>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8" name="Freeform 57"/>
            <p:cNvSpPr>
              <a:spLocks/>
            </p:cNvSpPr>
            <p:nvPr userDrawn="1"/>
          </p:nvSpPr>
          <p:spPr bwMode="auto">
            <a:xfrm>
              <a:off x="45" y="2935"/>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9" name="Freeform 58"/>
            <p:cNvSpPr>
              <a:spLocks/>
            </p:cNvSpPr>
            <p:nvPr userDrawn="1"/>
          </p:nvSpPr>
          <p:spPr bwMode="auto">
            <a:xfrm>
              <a:off x="45" y="2475"/>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0" name="Freeform 59"/>
            <p:cNvSpPr>
              <a:spLocks/>
            </p:cNvSpPr>
            <p:nvPr userDrawn="1"/>
          </p:nvSpPr>
          <p:spPr bwMode="auto">
            <a:xfrm>
              <a:off x="45" y="1976"/>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1" name="Freeform 60"/>
            <p:cNvSpPr>
              <a:spLocks/>
            </p:cNvSpPr>
            <p:nvPr userDrawn="1"/>
          </p:nvSpPr>
          <p:spPr bwMode="auto">
            <a:xfrm>
              <a:off x="45" y="1516"/>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2" name="Freeform 61"/>
            <p:cNvSpPr>
              <a:spLocks/>
            </p:cNvSpPr>
            <p:nvPr userDrawn="1"/>
          </p:nvSpPr>
          <p:spPr bwMode="auto">
            <a:xfrm>
              <a:off x="45" y="1018"/>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3" name="Freeform 62"/>
            <p:cNvSpPr>
              <a:spLocks/>
            </p:cNvSpPr>
            <p:nvPr userDrawn="1"/>
          </p:nvSpPr>
          <p:spPr bwMode="auto">
            <a:xfrm>
              <a:off x="45" y="559"/>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4" name="Freeform 63"/>
            <p:cNvSpPr>
              <a:spLocks/>
            </p:cNvSpPr>
            <p:nvPr userDrawn="1"/>
          </p:nvSpPr>
          <p:spPr bwMode="auto">
            <a:xfrm>
              <a:off x="45" y="49"/>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5" name="Freeform 64"/>
            <p:cNvSpPr>
              <a:spLocks/>
            </p:cNvSpPr>
            <p:nvPr userDrawn="1"/>
          </p:nvSpPr>
          <p:spPr bwMode="auto">
            <a:xfrm>
              <a:off x="7102" y="530"/>
              <a:ext cx="1014" cy="878"/>
            </a:xfrm>
            <a:custGeom>
              <a:avLst/>
              <a:gdLst>
                <a:gd name="T0" fmla="*/ 1688 w 1688"/>
                <a:gd name="T1" fmla="*/ 0 h 1462"/>
                <a:gd name="T2" fmla="*/ 1688 w 1688"/>
                <a:gd name="T3" fmla="*/ 0 h 1462"/>
                <a:gd name="T4" fmla="*/ 844 w 1688"/>
                <a:gd name="T5" fmla="*/ 1462 h 1462"/>
                <a:gd name="T6" fmla="*/ 0 w 1688"/>
                <a:gd name="T7" fmla="*/ 0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0"/>
                  </a:lnTo>
                  <a:lnTo>
                    <a:pt x="16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8" name="Freeform 67"/>
            <p:cNvSpPr>
              <a:spLocks/>
            </p:cNvSpPr>
            <p:nvPr userDrawn="1"/>
          </p:nvSpPr>
          <p:spPr bwMode="auto">
            <a:xfrm>
              <a:off x="83" y="531"/>
              <a:ext cx="7445" cy="921"/>
            </a:xfrm>
            <a:custGeom>
              <a:avLst/>
              <a:gdLst>
                <a:gd name="T0" fmla="*/ 11532 w 12398"/>
                <a:gd name="T1" fmla="*/ 11 h 1533"/>
                <a:gd name="T2" fmla="*/ 11532 w 12398"/>
                <a:gd name="T3" fmla="*/ 11 h 1533"/>
                <a:gd name="T4" fmla="*/ 11513 w 12398"/>
                <a:gd name="T5" fmla="*/ 0 h 1533"/>
                <a:gd name="T6" fmla="*/ 12398 w 12398"/>
                <a:gd name="T7" fmla="*/ 1533 h 1533"/>
                <a:gd name="T8" fmla="*/ 867 w 12398"/>
                <a:gd name="T9" fmla="*/ 1533 h 1533"/>
                <a:gd name="T10" fmla="*/ 0 w 12398"/>
                <a:gd name="T11" fmla="*/ 13 h 1533"/>
                <a:gd name="T12" fmla="*/ 11532 w 12398"/>
                <a:gd name="T13" fmla="*/ 11 h 1533"/>
              </a:gdLst>
              <a:ahLst/>
              <a:cxnLst>
                <a:cxn ang="0">
                  <a:pos x="T0" y="T1"/>
                </a:cxn>
                <a:cxn ang="0">
                  <a:pos x="T2" y="T3"/>
                </a:cxn>
                <a:cxn ang="0">
                  <a:pos x="T4" y="T5"/>
                </a:cxn>
                <a:cxn ang="0">
                  <a:pos x="T6" y="T7"/>
                </a:cxn>
                <a:cxn ang="0">
                  <a:pos x="T8" y="T9"/>
                </a:cxn>
                <a:cxn ang="0">
                  <a:pos x="T10" y="T11"/>
                </a:cxn>
                <a:cxn ang="0">
                  <a:pos x="T12" y="T13"/>
                </a:cxn>
              </a:cxnLst>
              <a:rect l="0" t="0" r="r" b="b"/>
              <a:pathLst>
                <a:path w="12398" h="1533">
                  <a:moveTo>
                    <a:pt x="11532" y="11"/>
                  </a:moveTo>
                  <a:lnTo>
                    <a:pt x="11532" y="11"/>
                  </a:lnTo>
                  <a:lnTo>
                    <a:pt x="11513" y="0"/>
                  </a:lnTo>
                  <a:lnTo>
                    <a:pt x="12398" y="1533"/>
                  </a:lnTo>
                  <a:lnTo>
                    <a:pt x="867" y="1533"/>
                  </a:lnTo>
                  <a:lnTo>
                    <a:pt x="0" y="13"/>
                  </a:lnTo>
                  <a:lnTo>
                    <a:pt x="11532" y="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9" name="Freeform 68"/>
            <p:cNvSpPr>
              <a:spLocks/>
            </p:cNvSpPr>
            <p:nvPr userDrawn="1"/>
          </p:nvSpPr>
          <p:spPr bwMode="auto">
            <a:xfrm>
              <a:off x="7102" y="4"/>
              <a:ext cx="1015" cy="438"/>
            </a:xfrm>
            <a:custGeom>
              <a:avLst/>
              <a:gdLst>
                <a:gd name="T0" fmla="*/ 422 w 1689"/>
                <a:gd name="T1" fmla="*/ 0 h 730"/>
                <a:gd name="T2" fmla="*/ 422 w 1689"/>
                <a:gd name="T3" fmla="*/ 0 h 730"/>
                <a:gd name="T4" fmla="*/ 0 w 1689"/>
                <a:gd name="T5" fmla="*/ 730 h 730"/>
                <a:gd name="T6" fmla="*/ 1689 w 1689"/>
                <a:gd name="T7" fmla="*/ 730 h 730"/>
                <a:gd name="T8" fmla="*/ 1266 w 1689"/>
                <a:gd name="T9" fmla="*/ 0 h 730"/>
                <a:gd name="T10" fmla="*/ 422 w 1689"/>
                <a:gd name="T11" fmla="*/ 0 h 730"/>
              </a:gdLst>
              <a:ahLst/>
              <a:cxnLst>
                <a:cxn ang="0">
                  <a:pos x="T0" y="T1"/>
                </a:cxn>
                <a:cxn ang="0">
                  <a:pos x="T2" y="T3"/>
                </a:cxn>
                <a:cxn ang="0">
                  <a:pos x="T4" y="T5"/>
                </a:cxn>
                <a:cxn ang="0">
                  <a:pos x="T6" y="T7"/>
                </a:cxn>
                <a:cxn ang="0">
                  <a:pos x="T8" y="T9"/>
                </a:cxn>
                <a:cxn ang="0">
                  <a:pos x="T10" y="T11"/>
                </a:cxn>
              </a:cxnLst>
              <a:rect l="0" t="0" r="r" b="b"/>
              <a:pathLst>
                <a:path w="1689" h="730">
                  <a:moveTo>
                    <a:pt x="422" y="0"/>
                  </a:moveTo>
                  <a:lnTo>
                    <a:pt x="422" y="0"/>
                  </a:lnTo>
                  <a:lnTo>
                    <a:pt x="0" y="730"/>
                  </a:lnTo>
                  <a:lnTo>
                    <a:pt x="1689" y="730"/>
                  </a:lnTo>
                  <a:lnTo>
                    <a:pt x="1266" y="0"/>
                  </a:lnTo>
                  <a:lnTo>
                    <a:pt x="422"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0" name="Freeform 69"/>
            <p:cNvSpPr>
              <a:spLocks/>
            </p:cNvSpPr>
            <p:nvPr userDrawn="1"/>
          </p:nvSpPr>
          <p:spPr bwMode="auto">
            <a:xfrm>
              <a:off x="7963" y="4"/>
              <a:ext cx="229" cy="394"/>
            </a:xfrm>
            <a:custGeom>
              <a:avLst/>
              <a:gdLst>
                <a:gd name="T0" fmla="*/ 380 w 380"/>
                <a:gd name="T1" fmla="*/ 0 h 657"/>
                <a:gd name="T2" fmla="*/ 380 w 380"/>
                <a:gd name="T3" fmla="*/ 0 h 657"/>
                <a:gd name="T4" fmla="*/ 0 w 380"/>
                <a:gd name="T5" fmla="*/ 0 h 657"/>
                <a:gd name="T6" fmla="*/ 380 w 380"/>
                <a:gd name="T7" fmla="*/ 657 h 657"/>
                <a:gd name="T8" fmla="*/ 380 w 380"/>
                <a:gd name="T9" fmla="*/ 0 h 657"/>
              </a:gdLst>
              <a:ahLst/>
              <a:cxnLst>
                <a:cxn ang="0">
                  <a:pos x="T0" y="T1"/>
                </a:cxn>
                <a:cxn ang="0">
                  <a:pos x="T2" y="T3"/>
                </a:cxn>
                <a:cxn ang="0">
                  <a:pos x="T4" y="T5"/>
                </a:cxn>
                <a:cxn ang="0">
                  <a:pos x="T6" y="T7"/>
                </a:cxn>
                <a:cxn ang="0">
                  <a:pos x="T8" y="T9"/>
                </a:cxn>
              </a:cxnLst>
              <a:rect l="0" t="0" r="r" b="b"/>
              <a:pathLst>
                <a:path w="380" h="657">
                  <a:moveTo>
                    <a:pt x="380" y="0"/>
                  </a:moveTo>
                  <a:lnTo>
                    <a:pt x="380" y="0"/>
                  </a:lnTo>
                  <a:lnTo>
                    <a:pt x="0" y="0"/>
                  </a:lnTo>
                  <a:lnTo>
                    <a:pt x="380" y="657"/>
                  </a:lnTo>
                  <a:lnTo>
                    <a:pt x="3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1" name="Freeform 70"/>
            <p:cNvSpPr>
              <a:spLocks/>
            </p:cNvSpPr>
            <p:nvPr userDrawn="1"/>
          </p:nvSpPr>
          <p:spPr bwMode="auto">
            <a:xfrm>
              <a:off x="7685" y="574"/>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5" name="Freeform 74"/>
            <p:cNvSpPr>
              <a:spLocks/>
            </p:cNvSpPr>
            <p:nvPr userDrawn="1"/>
          </p:nvSpPr>
          <p:spPr bwMode="auto">
            <a:xfrm>
              <a:off x="864" y="5161"/>
              <a:ext cx="90" cy="80"/>
            </a:xfrm>
            <a:custGeom>
              <a:avLst/>
              <a:gdLst>
                <a:gd name="T0" fmla="*/ 75 w 150"/>
                <a:gd name="T1" fmla="*/ 0 h 133"/>
                <a:gd name="T2" fmla="*/ 75 w 150"/>
                <a:gd name="T3" fmla="*/ 0 h 133"/>
                <a:gd name="T4" fmla="*/ 0 w 150"/>
                <a:gd name="T5" fmla="*/ 133 h 133"/>
                <a:gd name="T6" fmla="*/ 150 w 150"/>
                <a:gd name="T7" fmla="*/ 133 h 133"/>
                <a:gd name="T8" fmla="*/ 75 w 150"/>
                <a:gd name="T9" fmla="*/ 0 h 133"/>
              </a:gdLst>
              <a:ahLst/>
              <a:cxnLst>
                <a:cxn ang="0">
                  <a:pos x="T0" y="T1"/>
                </a:cxn>
                <a:cxn ang="0">
                  <a:pos x="T2" y="T3"/>
                </a:cxn>
                <a:cxn ang="0">
                  <a:pos x="T4" y="T5"/>
                </a:cxn>
                <a:cxn ang="0">
                  <a:pos x="T6" y="T7"/>
                </a:cxn>
                <a:cxn ang="0">
                  <a:pos x="T8" y="T9"/>
                </a:cxn>
              </a:cxnLst>
              <a:rect l="0" t="0" r="r" b="b"/>
              <a:pathLst>
                <a:path w="150" h="133">
                  <a:moveTo>
                    <a:pt x="75" y="0"/>
                  </a:moveTo>
                  <a:lnTo>
                    <a:pt x="75" y="0"/>
                  </a:lnTo>
                  <a:lnTo>
                    <a:pt x="0" y="133"/>
                  </a:lnTo>
                  <a:lnTo>
                    <a:pt x="150" y="133"/>
                  </a:lnTo>
                  <a:lnTo>
                    <a:pt x="75" y="0"/>
                  </a:lnTo>
                  <a:close/>
                </a:path>
              </a:pathLst>
            </a:custGeom>
            <a:solidFill>
              <a:srgbClr val="039F5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6" name="Freeform 75"/>
            <p:cNvSpPr>
              <a:spLocks/>
            </p:cNvSpPr>
            <p:nvPr userDrawn="1"/>
          </p:nvSpPr>
          <p:spPr bwMode="auto">
            <a:xfrm>
              <a:off x="472" y="5161"/>
              <a:ext cx="90" cy="80"/>
            </a:xfrm>
            <a:custGeom>
              <a:avLst/>
              <a:gdLst>
                <a:gd name="T0" fmla="*/ 74 w 150"/>
                <a:gd name="T1" fmla="*/ 0 h 133"/>
                <a:gd name="T2" fmla="*/ 74 w 150"/>
                <a:gd name="T3" fmla="*/ 0 h 133"/>
                <a:gd name="T4" fmla="*/ 0 w 150"/>
                <a:gd name="T5" fmla="*/ 133 h 133"/>
                <a:gd name="T6" fmla="*/ 150 w 150"/>
                <a:gd name="T7" fmla="*/ 133 h 133"/>
                <a:gd name="T8" fmla="*/ 74 w 150"/>
                <a:gd name="T9" fmla="*/ 0 h 133"/>
              </a:gdLst>
              <a:ahLst/>
              <a:cxnLst>
                <a:cxn ang="0">
                  <a:pos x="T0" y="T1"/>
                </a:cxn>
                <a:cxn ang="0">
                  <a:pos x="T2" y="T3"/>
                </a:cxn>
                <a:cxn ang="0">
                  <a:pos x="T4" y="T5"/>
                </a:cxn>
                <a:cxn ang="0">
                  <a:pos x="T6" y="T7"/>
                </a:cxn>
                <a:cxn ang="0">
                  <a:pos x="T8" y="T9"/>
                </a:cxn>
              </a:cxnLst>
              <a:rect l="0" t="0" r="r" b="b"/>
              <a:pathLst>
                <a:path w="150" h="133">
                  <a:moveTo>
                    <a:pt x="74" y="0"/>
                  </a:moveTo>
                  <a:lnTo>
                    <a:pt x="74" y="0"/>
                  </a:lnTo>
                  <a:lnTo>
                    <a:pt x="0" y="133"/>
                  </a:lnTo>
                  <a:lnTo>
                    <a:pt x="150" y="133"/>
                  </a:lnTo>
                  <a:lnTo>
                    <a:pt x="7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7" name="Freeform 76"/>
            <p:cNvSpPr>
              <a:spLocks noEditPoints="1"/>
            </p:cNvSpPr>
            <p:nvPr userDrawn="1"/>
          </p:nvSpPr>
          <p:spPr bwMode="auto">
            <a:xfrm>
              <a:off x="303" y="5162"/>
              <a:ext cx="55" cy="79"/>
            </a:xfrm>
            <a:custGeom>
              <a:avLst/>
              <a:gdLst>
                <a:gd name="T0" fmla="*/ 92 w 93"/>
                <a:gd name="T1" fmla="*/ 40 h 131"/>
                <a:gd name="T2" fmla="*/ 92 w 93"/>
                <a:gd name="T3" fmla="*/ 40 h 131"/>
                <a:gd name="T4" fmla="*/ 87 w 93"/>
                <a:gd name="T5" fmla="*/ 63 h 131"/>
                <a:gd name="T6" fmla="*/ 70 w 93"/>
                <a:gd name="T7" fmla="*/ 79 h 131"/>
                <a:gd name="T8" fmla="*/ 45 w 93"/>
                <a:gd name="T9" fmla="*/ 84 h 131"/>
                <a:gd name="T10" fmla="*/ 27 w 93"/>
                <a:gd name="T11" fmla="*/ 84 h 131"/>
                <a:gd name="T12" fmla="*/ 27 w 93"/>
                <a:gd name="T13" fmla="*/ 124 h 131"/>
                <a:gd name="T14" fmla="*/ 27 w 93"/>
                <a:gd name="T15" fmla="*/ 131 h 131"/>
                <a:gd name="T16" fmla="*/ 20 w 93"/>
                <a:gd name="T17" fmla="*/ 131 h 131"/>
                <a:gd name="T18" fmla="*/ 8 w 93"/>
                <a:gd name="T19" fmla="*/ 131 h 131"/>
                <a:gd name="T20" fmla="*/ 0 w 93"/>
                <a:gd name="T21" fmla="*/ 131 h 131"/>
                <a:gd name="T22" fmla="*/ 0 w 93"/>
                <a:gd name="T23" fmla="*/ 124 h 131"/>
                <a:gd name="T24" fmla="*/ 0 w 93"/>
                <a:gd name="T25" fmla="*/ 8 h 131"/>
                <a:gd name="T26" fmla="*/ 0 w 93"/>
                <a:gd name="T27" fmla="*/ 0 h 131"/>
                <a:gd name="T28" fmla="*/ 8 w 93"/>
                <a:gd name="T29" fmla="*/ 0 h 131"/>
                <a:gd name="T30" fmla="*/ 38 w 93"/>
                <a:gd name="T31" fmla="*/ 0 h 131"/>
                <a:gd name="T32" fmla="*/ 75 w 93"/>
                <a:gd name="T33" fmla="*/ 9 h 131"/>
                <a:gd name="T34" fmla="*/ 92 w 93"/>
                <a:gd name="T35" fmla="*/ 40 h 131"/>
                <a:gd name="T36" fmla="*/ 60 w 93"/>
                <a:gd name="T37" fmla="*/ 29 h 131"/>
                <a:gd name="T38" fmla="*/ 60 w 93"/>
                <a:gd name="T39" fmla="*/ 29 h 131"/>
                <a:gd name="T40" fmla="*/ 40 w 93"/>
                <a:gd name="T41" fmla="*/ 25 h 131"/>
                <a:gd name="T42" fmla="*/ 27 w 93"/>
                <a:gd name="T43" fmla="*/ 25 h 131"/>
                <a:gd name="T44" fmla="*/ 27 w 93"/>
                <a:gd name="T45" fmla="*/ 59 h 131"/>
                <a:gd name="T46" fmla="*/ 44 w 93"/>
                <a:gd name="T47" fmla="*/ 59 h 131"/>
                <a:gd name="T48" fmla="*/ 61 w 93"/>
                <a:gd name="T49" fmla="*/ 54 h 131"/>
                <a:gd name="T50" fmla="*/ 66 w 93"/>
                <a:gd name="T51" fmla="*/ 41 h 131"/>
                <a:gd name="T52" fmla="*/ 60 w 93"/>
                <a:gd name="T53" fmla="*/ 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31">
                  <a:moveTo>
                    <a:pt x="92" y="40"/>
                  </a:moveTo>
                  <a:lnTo>
                    <a:pt x="92" y="40"/>
                  </a:lnTo>
                  <a:cubicBezTo>
                    <a:pt x="93" y="48"/>
                    <a:pt x="91" y="56"/>
                    <a:pt x="87" y="63"/>
                  </a:cubicBezTo>
                  <a:cubicBezTo>
                    <a:pt x="83" y="70"/>
                    <a:pt x="77" y="75"/>
                    <a:pt x="70" y="79"/>
                  </a:cubicBezTo>
                  <a:cubicBezTo>
                    <a:pt x="62" y="83"/>
                    <a:pt x="54" y="84"/>
                    <a:pt x="45" y="84"/>
                  </a:cubicBezTo>
                  <a:lnTo>
                    <a:pt x="27" y="84"/>
                  </a:lnTo>
                  <a:lnTo>
                    <a:pt x="27" y="124"/>
                  </a:lnTo>
                  <a:lnTo>
                    <a:pt x="27" y="131"/>
                  </a:lnTo>
                  <a:lnTo>
                    <a:pt x="20" y="131"/>
                  </a:lnTo>
                  <a:lnTo>
                    <a:pt x="8" y="131"/>
                  </a:lnTo>
                  <a:lnTo>
                    <a:pt x="0" y="131"/>
                  </a:lnTo>
                  <a:lnTo>
                    <a:pt x="0" y="124"/>
                  </a:lnTo>
                  <a:lnTo>
                    <a:pt x="0" y="8"/>
                  </a:lnTo>
                  <a:lnTo>
                    <a:pt x="0" y="0"/>
                  </a:lnTo>
                  <a:lnTo>
                    <a:pt x="8" y="0"/>
                  </a:lnTo>
                  <a:lnTo>
                    <a:pt x="38" y="0"/>
                  </a:lnTo>
                  <a:cubicBezTo>
                    <a:pt x="54" y="0"/>
                    <a:pt x="66" y="3"/>
                    <a:pt x="75" y="9"/>
                  </a:cubicBezTo>
                  <a:cubicBezTo>
                    <a:pt x="86" y="15"/>
                    <a:pt x="92" y="25"/>
                    <a:pt x="92" y="40"/>
                  </a:cubicBezTo>
                  <a:close/>
                  <a:moveTo>
                    <a:pt x="60" y="29"/>
                  </a:moveTo>
                  <a:lnTo>
                    <a:pt x="60" y="29"/>
                  </a:lnTo>
                  <a:cubicBezTo>
                    <a:pt x="55" y="27"/>
                    <a:pt x="49" y="25"/>
                    <a:pt x="40" y="25"/>
                  </a:cubicBezTo>
                  <a:lnTo>
                    <a:pt x="27" y="25"/>
                  </a:lnTo>
                  <a:lnTo>
                    <a:pt x="27" y="59"/>
                  </a:lnTo>
                  <a:lnTo>
                    <a:pt x="44" y="59"/>
                  </a:lnTo>
                  <a:cubicBezTo>
                    <a:pt x="52" y="59"/>
                    <a:pt x="58" y="58"/>
                    <a:pt x="61" y="54"/>
                  </a:cubicBezTo>
                  <a:cubicBezTo>
                    <a:pt x="65" y="51"/>
                    <a:pt x="66" y="46"/>
                    <a:pt x="66" y="41"/>
                  </a:cubicBezTo>
                  <a:cubicBezTo>
                    <a:pt x="66" y="33"/>
                    <a:pt x="62" y="31"/>
                    <a:pt x="60" y="2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8" name="Freeform 77"/>
            <p:cNvSpPr>
              <a:spLocks noEditPoints="1"/>
            </p:cNvSpPr>
            <p:nvPr userDrawn="1"/>
          </p:nvSpPr>
          <p:spPr bwMode="auto">
            <a:xfrm>
              <a:off x="686" y="5162"/>
              <a:ext cx="60" cy="79"/>
            </a:xfrm>
            <a:custGeom>
              <a:avLst/>
              <a:gdLst>
                <a:gd name="T0" fmla="*/ 91 w 100"/>
                <a:gd name="T1" fmla="*/ 120 h 131"/>
                <a:gd name="T2" fmla="*/ 91 w 100"/>
                <a:gd name="T3" fmla="*/ 120 h 131"/>
                <a:gd name="T4" fmla="*/ 100 w 100"/>
                <a:gd name="T5" fmla="*/ 131 h 131"/>
                <a:gd name="T6" fmla="*/ 85 w 100"/>
                <a:gd name="T7" fmla="*/ 131 h 131"/>
                <a:gd name="T8" fmla="*/ 70 w 100"/>
                <a:gd name="T9" fmla="*/ 131 h 131"/>
                <a:gd name="T10" fmla="*/ 67 w 100"/>
                <a:gd name="T11" fmla="*/ 131 h 131"/>
                <a:gd name="T12" fmla="*/ 64 w 100"/>
                <a:gd name="T13" fmla="*/ 128 h 131"/>
                <a:gd name="T14" fmla="*/ 27 w 100"/>
                <a:gd name="T15" fmla="*/ 78 h 131"/>
                <a:gd name="T16" fmla="*/ 27 w 100"/>
                <a:gd name="T17" fmla="*/ 124 h 131"/>
                <a:gd name="T18" fmla="*/ 27 w 100"/>
                <a:gd name="T19" fmla="*/ 131 h 131"/>
                <a:gd name="T20" fmla="*/ 19 w 100"/>
                <a:gd name="T21" fmla="*/ 131 h 131"/>
                <a:gd name="T22" fmla="*/ 8 w 100"/>
                <a:gd name="T23" fmla="*/ 131 h 131"/>
                <a:gd name="T24" fmla="*/ 0 w 100"/>
                <a:gd name="T25" fmla="*/ 131 h 131"/>
                <a:gd name="T26" fmla="*/ 0 w 100"/>
                <a:gd name="T27" fmla="*/ 124 h 131"/>
                <a:gd name="T28" fmla="*/ 0 w 100"/>
                <a:gd name="T29" fmla="*/ 8 h 131"/>
                <a:gd name="T30" fmla="*/ 0 w 100"/>
                <a:gd name="T31" fmla="*/ 0 h 131"/>
                <a:gd name="T32" fmla="*/ 8 w 100"/>
                <a:gd name="T33" fmla="*/ 0 h 131"/>
                <a:gd name="T34" fmla="*/ 39 w 100"/>
                <a:gd name="T35" fmla="*/ 0 h 131"/>
                <a:gd name="T36" fmla="*/ 81 w 100"/>
                <a:gd name="T37" fmla="*/ 13 h 131"/>
                <a:gd name="T38" fmla="*/ 94 w 100"/>
                <a:gd name="T39" fmla="*/ 43 h 131"/>
                <a:gd name="T40" fmla="*/ 90 w 100"/>
                <a:gd name="T41" fmla="*/ 65 h 131"/>
                <a:gd name="T42" fmla="*/ 75 w 100"/>
                <a:gd name="T43" fmla="*/ 81 h 131"/>
                <a:gd name="T44" fmla="*/ 65 w 100"/>
                <a:gd name="T45" fmla="*/ 86 h 131"/>
                <a:gd name="T46" fmla="*/ 91 w 100"/>
                <a:gd name="T47" fmla="*/ 120 h 131"/>
                <a:gd name="T48" fmla="*/ 27 w 100"/>
                <a:gd name="T49" fmla="*/ 64 h 131"/>
                <a:gd name="T50" fmla="*/ 27 w 100"/>
                <a:gd name="T51" fmla="*/ 64 h 131"/>
                <a:gd name="T52" fmla="*/ 31 w 100"/>
                <a:gd name="T53" fmla="*/ 64 h 131"/>
                <a:gd name="T54" fmla="*/ 41 w 100"/>
                <a:gd name="T55" fmla="*/ 64 h 131"/>
                <a:gd name="T56" fmla="*/ 61 w 100"/>
                <a:gd name="T57" fmla="*/ 59 h 131"/>
                <a:gd name="T58" fmla="*/ 68 w 100"/>
                <a:gd name="T59" fmla="*/ 45 h 131"/>
                <a:gd name="T60" fmla="*/ 61 w 100"/>
                <a:gd name="T61" fmla="*/ 31 h 131"/>
                <a:gd name="T62" fmla="*/ 43 w 100"/>
                <a:gd name="T63" fmla="*/ 26 h 131"/>
                <a:gd name="T64" fmla="*/ 27 w 100"/>
                <a:gd name="T65" fmla="*/ 26 h 131"/>
                <a:gd name="T66" fmla="*/ 27 w 100"/>
                <a:gd name="T67"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31">
                  <a:moveTo>
                    <a:pt x="91" y="120"/>
                  </a:moveTo>
                  <a:lnTo>
                    <a:pt x="91" y="120"/>
                  </a:lnTo>
                  <a:lnTo>
                    <a:pt x="100" y="131"/>
                  </a:lnTo>
                  <a:lnTo>
                    <a:pt x="85" y="131"/>
                  </a:lnTo>
                  <a:lnTo>
                    <a:pt x="70" y="131"/>
                  </a:lnTo>
                  <a:lnTo>
                    <a:pt x="67" y="131"/>
                  </a:lnTo>
                  <a:lnTo>
                    <a:pt x="64" y="128"/>
                  </a:lnTo>
                  <a:lnTo>
                    <a:pt x="27" y="78"/>
                  </a:lnTo>
                  <a:lnTo>
                    <a:pt x="27" y="124"/>
                  </a:lnTo>
                  <a:lnTo>
                    <a:pt x="27" y="131"/>
                  </a:lnTo>
                  <a:lnTo>
                    <a:pt x="19" y="131"/>
                  </a:lnTo>
                  <a:lnTo>
                    <a:pt x="8" y="131"/>
                  </a:lnTo>
                  <a:lnTo>
                    <a:pt x="0" y="131"/>
                  </a:lnTo>
                  <a:lnTo>
                    <a:pt x="0" y="124"/>
                  </a:lnTo>
                  <a:lnTo>
                    <a:pt x="0" y="8"/>
                  </a:lnTo>
                  <a:lnTo>
                    <a:pt x="0" y="0"/>
                  </a:lnTo>
                  <a:lnTo>
                    <a:pt x="8" y="0"/>
                  </a:lnTo>
                  <a:lnTo>
                    <a:pt x="39" y="0"/>
                  </a:lnTo>
                  <a:cubicBezTo>
                    <a:pt x="59" y="0"/>
                    <a:pt x="73" y="4"/>
                    <a:pt x="81" y="13"/>
                  </a:cubicBezTo>
                  <a:cubicBezTo>
                    <a:pt x="89" y="21"/>
                    <a:pt x="93" y="31"/>
                    <a:pt x="94" y="43"/>
                  </a:cubicBezTo>
                  <a:cubicBezTo>
                    <a:pt x="95" y="51"/>
                    <a:pt x="93" y="58"/>
                    <a:pt x="90" y="65"/>
                  </a:cubicBezTo>
                  <a:cubicBezTo>
                    <a:pt x="86" y="72"/>
                    <a:pt x="81" y="77"/>
                    <a:pt x="75" y="81"/>
                  </a:cubicBezTo>
                  <a:cubicBezTo>
                    <a:pt x="72" y="83"/>
                    <a:pt x="69" y="85"/>
                    <a:pt x="65" y="86"/>
                  </a:cubicBezTo>
                  <a:lnTo>
                    <a:pt x="91" y="120"/>
                  </a:lnTo>
                  <a:close/>
                  <a:moveTo>
                    <a:pt x="27" y="64"/>
                  </a:moveTo>
                  <a:lnTo>
                    <a:pt x="27" y="64"/>
                  </a:lnTo>
                  <a:lnTo>
                    <a:pt x="31" y="64"/>
                  </a:lnTo>
                  <a:lnTo>
                    <a:pt x="41" y="64"/>
                  </a:lnTo>
                  <a:cubicBezTo>
                    <a:pt x="49" y="64"/>
                    <a:pt x="56" y="62"/>
                    <a:pt x="61" y="59"/>
                  </a:cubicBezTo>
                  <a:cubicBezTo>
                    <a:pt x="65" y="55"/>
                    <a:pt x="68" y="51"/>
                    <a:pt x="68" y="45"/>
                  </a:cubicBezTo>
                  <a:cubicBezTo>
                    <a:pt x="68" y="39"/>
                    <a:pt x="65" y="35"/>
                    <a:pt x="61" y="31"/>
                  </a:cubicBezTo>
                  <a:cubicBezTo>
                    <a:pt x="56" y="27"/>
                    <a:pt x="50" y="26"/>
                    <a:pt x="43" y="26"/>
                  </a:cubicBezTo>
                  <a:lnTo>
                    <a:pt x="27" y="26"/>
                  </a:lnTo>
                  <a:lnTo>
                    <a:pt x="27" y="6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9" name="Freeform 78"/>
            <p:cNvSpPr>
              <a:spLocks noEditPoints="1"/>
            </p:cNvSpPr>
            <p:nvPr userDrawn="1"/>
          </p:nvSpPr>
          <p:spPr bwMode="auto">
            <a:xfrm>
              <a:off x="1078" y="5162"/>
              <a:ext cx="68" cy="79"/>
            </a:xfrm>
            <a:custGeom>
              <a:avLst/>
              <a:gdLst>
                <a:gd name="T0" fmla="*/ 105 w 113"/>
                <a:gd name="T1" fmla="*/ 33 h 131"/>
                <a:gd name="T2" fmla="*/ 105 w 113"/>
                <a:gd name="T3" fmla="*/ 33 h 131"/>
                <a:gd name="T4" fmla="*/ 113 w 113"/>
                <a:gd name="T5" fmla="*/ 67 h 131"/>
                <a:gd name="T6" fmla="*/ 103 w 113"/>
                <a:gd name="T7" fmla="*/ 101 h 131"/>
                <a:gd name="T8" fmla="*/ 78 w 113"/>
                <a:gd name="T9" fmla="*/ 124 h 131"/>
                <a:gd name="T10" fmla="*/ 45 w 113"/>
                <a:gd name="T11" fmla="*/ 131 h 131"/>
                <a:gd name="T12" fmla="*/ 7 w 113"/>
                <a:gd name="T13" fmla="*/ 131 h 131"/>
                <a:gd name="T14" fmla="*/ 0 w 113"/>
                <a:gd name="T15" fmla="*/ 131 h 131"/>
                <a:gd name="T16" fmla="*/ 0 w 113"/>
                <a:gd name="T17" fmla="*/ 124 h 131"/>
                <a:gd name="T18" fmla="*/ 0 w 113"/>
                <a:gd name="T19" fmla="*/ 8 h 131"/>
                <a:gd name="T20" fmla="*/ 0 w 113"/>
                <a:gd name="T21" fmla="*/ 0 h 131"/>
                <a:gd name="T22" fmla="*/ 7 w 113"/>
                <a:gd name="T23" fmla="*/ 0 h 131"/>
                <a:gd name="T24" fmla="*/ 39 w 113"/>
                <a:gd name="T25" fmla="*/ 0 h 131"/>
                <a:gd name="T26" fmla="*/ 79 w 113"/>
                <a:gd name="T27" fmla="*/ 9 h 131"/>
                <a:gd name="T28" fmla="*/ 105 w 113"/>
                <a:gd name="T29" fmla="*/ 33 h 131"/>
                <a:gd name="T30" fmla="*/ 76 w 113"/>
                <a:gd name="T31" fmla="*/ 38 h 131"/>
                <a:gd name="T32" fmla="*/ 76 w 113"/>
                <a:gd name="T33" fmla="*/ 38 h 131"/>
                <a:gd name="T34" fmla="*/ 39 w 113"/>
                <a:gd name="T35" fmla="*/ 25 h 131"/>
                <a:gd name="T36" fmla="*/ 26 w 113"/>
                <a:gd name="T37" fmla="*/ 25 h 131"/>
                <a:gd name="T38" fmla="*/ 26 w 113"/>
                <a:gd name="T39" fmla="*/ 106 h 131"/>
                <a:gd name="T40" fmla="*/ 37 w 113"/>
                <a:gd name="T41" fmla="*/ 106 h 131"/>
                <a:gd name="T42" fmla="*/ 72 w 113"/>
                <a:gd name="T43" fmla="*/ 96 h 131"/>
                <a:gd name="T44" fmla="*/ 87 w 113"/>
                <a:gd name="T45" fmla="*/ 66 h 131"/>
                <a:gd name="T46" fmla="*/ 76 w 113"/>
                <a:gd name="T47" fmla="*/ 3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31">
                  <a:moveTo>
                    <a:pt x="105" y="33"/>
                  </a:moveTo>
                  <a:lnTo>
                    <a:pt x="105" y="33"/>
                  </a:lnTo>
                  <a:cubicBezTo>
                    <a:pt x="110" y="44"/>
                    <a:pt x="113" y="55"/>
                    <a:pt x="113" y="67"/>
                  </a:cubicBezTo>
                  <a:cubicBezTo>
                    <a:pt x="113" y="80"/>
                    <a:pt x="110" y="91"/>
                    <a:pt x="103" y="101"/>
                  </a:cubicBezTo>
                  <a:cubicBezTo>
                    <a:pt x="97" y="111"/>
                    <a:pt x="88" y="119"/>
                    <a:pt x="78" y="124"/>
                  </a:cubicBezTo>
                  <a:cubicBezTo>
                    <a:pt x="67" y="129"/>
                    <a:pt x="56" y="131"/>
                    <a:pt x="45" y="131"/>
                  </a:cubicBezTo>
                  <a:lnTo>
                    <a:pt x="7" y="131"/>
                  </a:lnTo>
                  <a:lnTo>
                    <a:pt x="0" y="131"/>
                  </a:lnTo>
                  <a:lnTo>
                    <a:pt x="0" y="124"/>
                  </a:lnTo>
                  <a:lnTo>
                    <a:pt x="0" y="8"/>
                  </a:lnTo>
                  <a:lnTo>
                    <a:pt x="0" y="0"/>
                  </a:lnTo>
                  <a:lnTo>
                    <a:pt x="7" y="0"/>
                  </a:lnTo>
                  <a:lnTo>
                    <a:pt x="39" y="0"/>
                  </a:lnTo>
                  <a:cubicBezTo>
                    <a:pt x="54" y="0"/>
                    <a:pt x="68" y="3"/>
                    <a:pt x="79" y="9"/>
                  </a:cubicBezTo>
                  <a:cubicBezTo>
                    <a:pt x="90" y="15"/>
                    <a:pt x="99" y="23"/>
                    <a:pt x="105" y="33"/>
                  </a:cubicBezTo>
                  <a:close/>
                  <a:moveTo>
                    <a:pt x="76" y="38"/>
                  </a:moveTo>
                  <a:lnTo>
                    <a:pt x="76" y="38"/>
                  </a:lnTo>
                  <a:cubicBezTo>
                    <a:pt x="67" y="29"/>
                    <a:pt x="55" y="25"/>
                    <a:pt x="39" y="25"/>
                  </a:cubicBezTo>
                  <a:lnTo>
                    <a:pt x="26" y="25"/>
                  </a:lnTo>
                  <a:lnTo>
                    <a:pt x="26" y="106"/>
                  </a:lnTo>
                  <a:lnTo>
                    <a:pt x="37" y="106"/>
                  </a:lnTo>
                  <a:cubicBezTo>
                    <a:pt x="51" y="106"/>
                    <a:pt x="63" y="103"/>
                    <a:pt x="72" y="96"/>
                  </a:cubicBezTo>
                  <a:cubicBezTo>
                    <a:pt x="81" y="89"/>
                    <a:pt x="86" y="80"/>
                    <a:pt x="87" y="66"/>
                  </a:cubicBezTo>
                  <a:cubicBezTo>
                    <a:pt x="87" y="55"/>
                    <a:pt x="84" y="46"/>
                    <a:pt x="76" y="3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0" name="Freeform 79"/>
            <p:cNvSpPr>
              <a:spLocks noEditPoints="1"/>
            </p:cNvSpPr>
            <p:nvPr userDrawn="1"/>
          </p:nvSpPr>
          <p:spPr bwMode="auto">
            <a:xfrm>
              <a:off x="1278" y="5161"/>
              <a:ext cx="83" cy="81"/>
            </a:xfrm>
            <a:custGeom>
              <a:avLst/>
              <a:gdLst>
                <a:gd name="T0" fmla="*/ 138 w 138"/>
                <a:gd name="T1" fmla="*/ 69 h 136"/>
                <a:gd name="T2" fmla="*/ 138 w 138"/>
                <a:gd name="T3" fmla="*/ 69 h 136"/>
                <a:gd name="T4" fmla="*/ 128 w 138"/>
                <a:gd name="T5" fmla="*/ 104 h 136"/>
                <a:gd name="T6" fmla="*/ 101 w 138"/>
                <a:gd name="T7" fmla="*/ 128 h 136"/>
                <a:gd name="T8" fmla="*/ 68 w 138"/>
                <a:gd name="T9" fmla="*/ 136 h 136"/>
                <a:gd name="T10" fmla="*/ 35 w 138"/>
                <a:gd name="T11" fmla="*/ 126 h 136"/>
                <a:gd name="T12" fmla="*/ 10 w 138"/>
                <a:gd name="T13" fmla="*/ 102 h 136"/>
                <a:gd name="T14" fmla="*/ 1 w 138"/>
                <a:gd name="T15" fmla="*/ 66 h 136"/>
                <a:gd name="T16" fmla="*/ 6 w 138"/>
                <a:gd name="T17" fmla="*/ 42 h 136"/>
                <a:gd name="T18" fmla="*/ 20 w 138"/>
                <a:gd name="T19" fmla="*/ 21 h 136"/>
                <a:gd name="T20" fmla="*/ 41 w 138"/>
                <a:gd name="T21" fmla="*/ 6 h 136"/>
                <a:gd name="T22" fmla="*/ 69 w 138"/>
                <a:gd name="T23" fmla="*/ 0 h 136"/>
                <a:gd name="T24" fmla="*/ 104 w 138"/>
                <a:gd name="T25" fmla="*/ 9 h 136"/>
                <a:gd name="T26" fmla="*/ 129 w 138"/>
                <a:gd name="T27" fmla="*/ 34 h 136"/>
                <a:gd name="T28" fmla="*/ 138 w 138"/>
                <a:gd name="T29" fmla="*/ 69 h 136"/>
                <a:gd name="T30" fmla="*/ 107 w 138"/>
                <a:gd name="T31" fmla="*/ 47 h 136"/>
                <a:gd name="T32" fmla="*/ 107 w 138"/>
                <a:gd name="T33" fmla="*/ 47 h 136"/>
                <a:gd name="T34" fmla="*/ 90 w 138"/>
                <a:gd name="T35" fmla="*/ 31 h 136"/>
                <a:gd name="T36" fmla="*/ 69 w 138"/>
                <a:gd name="T37" fmla="*/ 26 h 136"/>
                <a:gd name="T38" fmla="*/ 48 w 138"/>
                <a:gd name="T39" fmla="*/ 32 h 136"/>
                <a:gd name="T40" fmla="*/ 32 w 138"/>
                <a:gd name="T41" fmla="*/ 47 h 136"/>
                <a:gd name="T42" fmla="*/ 27 w 138"/>
                <a:gd name="T43" fmla="*/ 66 h 136"/>
                <a:gd name="T44" fmla="*/ 34 w 138"/>
                <a:gd name="T45" fmla="*/ 91 h 136"/>
                <a:gd name="T46" fmla="*/ 50 w 138"/>
                <a:gd name="T47" fmla="*/ 105 h 136"/>
                <a:gd name="T48" fmla="*/ 69 w 138"/>
                <a:gd name="T49" fmla="*/ 109 h 136"/>
                <a:gd name="T50" fmla="*/ 98 w 138"/>
                <a:gd name="T51" fmla="*/ 99 h 136"/>
                <a:gd name="T52" fmla="*/ 112 w 138"/>
                <a:gd name="T53" fmla="*/ 68 h 136"/>
                <a:gd name="T54" fmla="*/ 107 w 138"/>
                <a:gd name="T55" fmla="*/ 4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36">
                  <a:moveTo>
                    <a:pt x="138" y="69"/>
                  </a:moveTo>
                  <a:lnTo>
                    <a:pt x="138" y="69"/>
                  </a:lnTo>
                  <a:cubicBezTo>
                    <a:pt x="138" y="82"/>
                    <a:pt x="135" y="94"/>
                    <a:pt x="128" y="104"/>
                  </a:cubicBezTo>
                  <a:cubicBezTo>
                    <a:pt x="121" y="114"/>
                    <a:pt x="112" y="122"/>
                    <a:pt x="101" y="128"/>
                  </a:cubicBezTo>
                  <a:cubicBezTo>
                    <a:pt x="90" y="133"/>
                    <a:pt x="79" y="136"/>
                    <a:pt x="68" y="136"/>
                  </a:cubicBezTo>
                  <a:cubicBezTo>
                    <a:pt x="57" y="135"/>
                    <a:pt x="46" y="132"/>
                    <a:pt x="35" y="126"/>
                  </a:cubicBezTo>
                  <a:cubicBezTo>
                    <a:pt x="25" y="121"/>
                    <a:pt x="16" y="112"/>
                    <a:pt x="10" y="102"/>
                  </a:cubicBezTo>
                  <a:cubicBezTo>
                    <a:pt x="4" y="92"/>
                    <a:pt x="0" y="80"/>
                    <a:pt x="1" y="66"/>
                  </a:cubicBezTo>
                  <a:cubicBezTo>
                    <a:pt x="1" y="58"/>
                    <a:pt x="3" y="50"/>
                    <a:pt x="6" y="42"/>
                  </a:cubicBezTo>
                  <a:cubicBezTo>
                    <a:pt x="9" y="34"/>
                    <a:pt x="14" y="27"/>
                    <a:pt x="20" y="21"/>
                  </a:cubicBezTo>
                  <a:cubicBezTo>
                    <a:pt x="26" y="15"/>
                    <a:pt x="33" y="10"/>
                    <a:pt x="41" y="6"/>
                  </a:cubicBezTo>
                  <a:cubicBezTo>
                    <a:pt x="50" y="2"/>
                    <a:pt x="59" y="0"/>
                    <a:pt x="69" y="0"/>
                  </a:cubicBezTo>
                  <a:cubicBezTo>
                    <a:pt x="81" y="0"/>
                    <a:pt x="93" y="3"/>
                    <a:pt x="104" y="9"/>
                  </a:cubicBezTo>
                  <a:cubicBezTo>
                    <a:pt x="114" y="15"/>
                    <a:pt x="123" y="24"/>
                    <a:pt x="129" y="34"/>
                  </a:cubicBezTo>
                  <a:cubicBezTo>
                    <a:pt x="135" y="45"/>
                    <a:pt x="138" y="57"/>
                    <a:pt x="138" y="69"/>
                  </a:cubicBezTo>
                  <a:close/>
                  <a:moveTo>
                    <a:pt x="107" y="47"/>
                  </a:moveTo>
                  <a:lnTo>
                    <a:pt x="107" y="47"/>
                  </a:lnTo>
                  <a:cubicBezTo>
                    <a:pt x="103" y="40"/>
                    <a:pt x="97" y="35"/>
                    <a:pt x="90" y="31"/>
                  </a:cubicBezTo>
                  <a:cubicBezTo>
                    <a:pt x="84" y="28"/>
                    <a:pt x="76" y="26"/>
                    <a:pt x="69" y="26"/>
                  </a:cubicBezTo>
                  <a:cubicBezTo>
                    <a:pt x="62" y="26"/>
                    <a:pt x="55" y="28"/>
                    <a:pt x="48" y="32"/>
                  </a:cubicBezTo>
                  <a:cubicBezTo>
                    <a:pt x="41" y="36"/>
                    <a:pt x="36" y="41"/>
                    <a:pt x="32" y="47"/>
                  </a:cubicBezTo>
                  <a:cubicBezTo>
                    <a:pt x="29" y="54"/>
                    <a:pt x="27" y="60"/>
                    <a:pt x="27" y="66"/>
                  </a:cubicBezTo>
                  <a:cubicBezTo>
                    <a:pt x="27" y="76"/>
                    <a:pt x="29" y="84"/>
                    <a:pt x="34" y="91"/>
                  </a:cubicBezTo>
                  <a:cubicBezTo>
                    <a:pt x="38" y="98"/>
                    <a:pt x="44" y="102"/>
                    <a:pt x="50" y="105"/>
                  </a:cubicBezTo>
                  <a:cubicBezTo>
                    <a:pt x="56" y="108"/>
                    <a:pt x="63" y="109"/>
                    <a:pt x="69" y="109"/>
                  </a:cubicBezTo>
                  <a:cubicBezTo>
                    <a:pt x="79" y="109"/>
                    <a:pt x="89" y="106"/>
                    <a:pt x="98" y="99"/>
                  </a:cubicBezTo>
                  <a:cubicBezTo>
                    <a:pt x="107" y="92"/>
                    <a:pt x="111" y="82"/>
                    <a:pt x="112" y="68"/>
                  </a:cubicBezTo>
                  <a:cubicBezTo>
                    <a:pt x="112" y="60"/>
                    <a:pt x="111" y="53"/>
                    <a:pt x="107" y="4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1" name="Freeform 80"/>
            <p:cNvSpPr>
              <a:spLocks/>
            </p:cNvSpPr>
            <p:nvPr userDrawn="1"/>
          </p:nvSpPr>
          <p:spPr bwMode="auto">
            <a:xfrm>
              <a:off x="1485" y="5162"/>
              <a:ext cx="73" cy="79"/>
            </a:xfrm>
            <a:custGeom>
              <a:avLst/>
              <a:gdLst>
                <a:gd name="T0" fmla="*/ 90 w 122"/>
                <a:gd name="T1" fmla="*/ 131 h 131"/>
                <a:gd name="T2" fmla="*/ 90 w 122"/>
                <a:gd name="T3" fmla="*/ 131 h 131"/>
                <a:gd name="T4" fmla="*/ 94 w 122"/>
                <a:gd name="T5" fmla="*/ 131 h 131"/>
                <a:gd name="T6" fmla="*/ 108 w 122"/>
                <a:gd name="T7" fmla="*/ 131 h 131"/>
                <a:gd name="T8" fmla="*/ 122 w 122"/>
                <a:gd name="T9" fmla="*/ 131 h 131"/>
                <a:gd name="T10" fmla="*/ 114 w 122"/>
                <a:gd name="T11" fmla="*/ 120 h 131"/>
                <a:gd name="T12" fmla="*/ 77 w 122"/>
                <a:gd name="T13" fmla="*/ 64 h 131"/>
                <a:gd name="T14" fmla="*/ 111 w 122"/>
                <a:gd name="T15" fmla="*/ 12 h 131"/>
                <a:gd name="T16" fmla="*/ 119 w 122"/>
                <a:gd name="T17" fmla="*/ 0 h 131"/>
                <a:gd name="T18" fmla="*/ 105 w 122"/>
                <a:gd name="T19" fmla="*/ 0 h 131"/>
                <a:gd name="T20" fmla="*/ 92 w 122"/>
                <a:gd name="T21" fmla="*/ 0 h 131"/>
                <a:gd name="T22" fmla="*/ 88 w 122"/>
                <a:gd name="T23" fmla="*/ 0 h 131"/>
                <a:gd name="T24" fmla="*/ 85 w 122"/>
                <a:gd name="T25" fmla="*/ 3 h 131"/>
                <a:gd name="T26" fmla="*/ 61 w 122"/>
                <a:gd name="T27" fmla="*/ 41 h 131"/>
                <a:gd name="T28" fmla="*/ 36 w 122"/>
                <a:gd name="T29" fmla="*/ 3 h 131"/>
                <a:gd name="T30" fmla="*/ 34 w 122"/>
                <a:gd name="T31" fmla="*/ 0 h 131"/>
                <a:gd name="T32" fmla="*/ 30 w 122"/>
                <a:gd name="T33" fmla="*/ 0 h 131"/>
                <a:gd name="T34" fmla="*/ 17 w 122"/>
                <a:gd name="T35" fmla="*/ 0 h 131"/>
                <a:gd name="T36" fmla="*/ 3 w 122"/>
                <a:gd name="T37" fmla="*/ 0 h 131"/>
                <a:gd name="T38" fmla="*/ 10 w 122"/>
                <a:gd name="T39" fmla="*/ 12 h 131"/>
                <a:gd name="T40" fmla="*/ 45 w 122"/>
                <a:gd name="T41" fmla="*/ 64 h 131"/>
                <a:gd name="T42" fmla="*/ 8 w 122"/>
                <a:gd name="T43" fmla="*/ 120 h 131"/>
                <a:gd name="T44" fmla="*/ 0 w 122"/>
                <a:gd name="T45" fmla="*/ 131 h 131"/>
                <a:gd name="T46" fmla="*/ 14 w 122"/>
                <a:gd name="T47" fmla="*/ 131 h 131"/>
                <a:gd name="T48" fmla="*/ 28 w 122"/>
                <a:gd name="T49" fmla="*/ 131 h 131"/>
                <a:gd name="T50" fmla="*/ 32 w 122"/>
                <a:gd name="T51" fmla="*/ 131 h 131"/>
                <a:gd name="T52" fmla="*/ 34 w 122"/>
                <a:gd name="T53" fmla="*/ 128 h 131"/>
                <a:gd name="T54" fmla="*/ 61 w 122"/>
                <a:gd name="T55" fmla="*/ 88 h 131"/>
                <a:gd name="T56" fmla="*/ 88 w 122"/>
                <a:gd name="T57" fmla="*/ 128 h 131"/>
                <a:gd name="T58" fmla="*/ 90 w 122"/>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31">
                  <a:moveTo>
                    <a:pt x="90" y="131"/>
                  </a:moveTo>
                  <a:lnTo>
                    <a:pt x="90" y="131"/>
                  </a:lnTo>
                  <a:lnTo>
                    <a:pt x="94" y="131"/>
                  </a:lnTo>
                  <a:lnTo>
                    <a:pt x="108" y="131"/>
                  </a:lnTo>
                  <a:lnTo>
                    <a:pt x="122" y="131"/>
                  </a:lnTo>
                  <a:lnTo>
                    <a:pt x="114" y="120"/>
                  </a:lnTo>
                  <a:lnTo>
                    <a:pt x="77" y="64"/>
                  </a:lnTo>
                  <a:lnTo>
                    <a:pt x="111" y="12"/>
                  </a:lnTo>
                  <a:lnTo>
                    <a:pt x="119" y="0"/>
                  </a:lnTo>
                  <a:lnTo>
                    <a:pt x="105" y="0"/>
                  </a:lnTo>
                  <a:lnTo>
                    <a:pt x="92" y="0"/>
                  </a:lnTo>
                  <a:lnTo>
                    <a:pt x="88" y="0"/>
                  </a:lnTo>
                  <a:lnTo>
                    <a:pt x="85" y="3"/>
                  </a:lnTo>
                  <a:lnTo>
                    <a:pt x="61" y="41"/>
                  </a:lnTo>
                  <a:lnTo>
                    <a:pt x="36" y="3"/>
                  </a:lnTo>
                  <a:lnTo>
                    <a:pt x="34" y="0"/>
                  </a:lnTo>
                  <a:lnTo>
                    <a:pt x="30" y="0"/>
                  </a:lnTo>
                  <a:lnTo>
                    <a:pt x="17" y="0"/>
                  </a:lnTo>
                  <a:lnTo>
                    <a:pt x="3" y="0"/>
                  </a:lnTo>
                  <a:lnTo>
                    <a:pt x="10" y="12"/>
                  </a:lnTo>
                  <a:lnTo>
                    <a:pt x="45" y="64"/>
                  </a:lnTo>
                  <a:lnTo>
                    <a:pt x="8" y="120"/>
                  </a:lnTo>
                  <a:lnTo>
                    <a:pt x="0" y="131"/>
                  </a:lnTo>
                  <a:lnTo>
                    <a:pt x="14" y="131"/>
                  </a:lnTo>
                  <a:lnTo>
                    <a:pt x="28" y="131"/>
                  </a:lnTo>
                  <a:lnTo>
                    <a:pt x="32" y="131"/>
                  </a:lnTo>
                  <a:lnTo>
                    <a:pt x="34" y="128"/>
                  </a:lnTo>
                  <a:lnTo>
                    <a:pt x="61" y="88"/>
                  </a:lnTo>
                  <a:lnTo>
                    <a:pt x="88" y="128"/>
                  </a:lnTo>
                  <a:lnTo>
                    <a:pt x="90" y="13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2" name="Freeform 81"/>
            <p:cNvSpPr>
              <a:spLocks noEditPoints="1"/>
            </p:cNvSpPr>
            <p:nvPr userDrawn="1"/>
          </p:nvSpPr>
          <p:spPr bwMode="auto">
            <a:xfrm>
              <a:off x="1566" y="5161"/>
              <a:ext cx="33" cy="15"/>
            </a:xfrm>
            <a:custGeom>
              <a:avLst/>
              <a:gdLst>
                <a:gd name="T0" fmla="*/ 21 w 55"/>
                <a:gd name="T1" fmla="*/ 0 h 26"/>
                <a:gd name="T2" fmla="*/ 21 w 55"/>
                <a:gd name="T3" fmla="*/ 0 h 26"/>
                <a:gd name="T4" fmla="*/ 21 w 55"/>
                <a:gd name="T5" fmla="*/ 4 h 26"/>
                <a:gd name="T6" fmla="*/ 13 w 55"/>
                <a:gd name="T7" fmla="*/ 4 h 26"/>
                <a:gd name="T8" fmla="*/ 13 w 55"/>
                <a:gd name="T9" fmla="*/ 26 h 26"/>
                <a:gd name="T10" fmla="*/ 8 w 55"/>
                <a:gd name="T11" fmla="*/ 26 h 26"/>
                <a:gd name="T12" fmla="*/ 8 w 55"/>
                <a:gd name="T13" fmla="*/ 4 h 26"/>
                <a:gd name="T14" fmla="*/ 0 w 55"/>
                <a:gd name="T15" fmla="*/ 4 h 26"/>
                <a:gd name="T16" fmla="*/ 0 w 55"/>
                <a:gd name="T17" fmla="*/ 0 h 26"/>
                <a:gd name="T18" fmla="*/ 21 w 55"/>
                <a:gd name="T19" fmla="*/ 0 h 26"/>
                <a:gd name="T20" fmla="*/ 49 w 55"/>
                <a:gd name="T21" fmla="*/ 26 h 26"/>
                <a:gd name="T22" fmla="*/ 49 w 55"/>
                <a:gd name="T23" fmla="*/ 26 h 26"/>
                <a:gd name="T24" fmla="*/ 48 w 55"/>
                <a:gd name="T25" fmla="*/ 11 h 26"/>
                <a:gd name="T26" fmla="*/ 48 w 55"/>
                <a:gd name="T27" fmla="*/ 3 h 26"/>
                <a:gd name="T28" fmla="*/ 48 w 55"/>
                <a:gd name="T29" fmla="*/ 3 h 26"/>
                <a:gd name="T30" fmla="*/ 46 w 55"/>
                <a:gd name="T31" fmla="*/ 11 h 26"/>
                <a:gd name="T32" fmla="*/ 41 w 55"/>
                <a:gd name="T33" fmla="*/ 25 h 26"/>
                <a:gd name="T34" fmla="*/ 36 w 55"/>
                <a:gd name="T35" fmla="*/ 25 h 26"/>
                <a:gd name="T36" fmla="*/ 31 w 55"/>
                <a:gd name="T37" fmla="*/ 11 h 26"/>
                <a:gd name="T38" fmla="*/ 29 w 55"/>
                <a:gd name="T39" fmla="*/ 3 h 26"/>
                <a:gd name="T40" fmla="*/ 29 w 55"/>
                <a:gd name="T41" fmla="*/ 3 h 26"/>
                <a:gd name="T42" fmla="*/ 29 w 55"/>
                <a:gd name="T43" fmla="*/ 11 h 26"/>
                <a:gd name="T44" fmla="*/ 28 w 55"/>
                <a:gd name="T45" fmla="*/ 26 h 26"/>
                <a:gd name="T46" fmla="*/ 23 w 55"/>
                <a:gd name="T47" fmla="*/ 26 h 26"/>
                <a:gd name="T48" fmla="*/ 25 w 55"/>
                <a:gd name="T49" fmla="*/ 0 h 26"/>
                <a:gd name="T50" fmla="*/ 33 w 55"/>
                <a:gd name="T51" fmla="*/ 0 h 26"/>
                <a:gd name="T52" fmla="*/ 37 w 55"/>
                <a:gd name="T53" fmla="*/ 13 h 26"/>
                <a:gd name="T54" fmla="*/ 39 w 55"/>
                <a:gd name="T55" fmla="*/ 19 h 26"/>
                <a:gd name="T56" fmla="*/ 39 w 55"/>
                <a:gd name="T57" fmla="*/ 19 h 26"/>
                <a:gd name="T58" fmla="*/ 41 w 55"/>
                <a:gd name="T59" fmla="*/ 13 h 26"/>
                <a:gd name="T60" fmla="*/ 45 w 55"/>
                <a:gd name="T61" fmla="*/ 0 h 26"/>
                <a:gd name="T62" fmla="*/ 53 w 55"/>
                <a:gd name="T63" fmla="*/ 0 h 26"/>
                <a:gd name="T64" fmla="*/ 55 w 55"/>
                <a:gd name="T65" fmla="*/ 26 h 26"/>
                <a:gd name="T66" fmla="*/ 49 w 55"/>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6">
                  <a:moveTo>
                    <a:pt x="21" y="0"/>
                  </a:moveTo>
                  <a:lnTo>
                    <a:pt x="21" y="0"/>
                  </a:lnTo>
                  <a:lnTo>
                    <a:pt x="21" y="4"/>
                  </a:lnTo>
                  <a:lnTo>
                    <a:pt x="13" y="4"/>
                  </a:lnTo>
                  <a:lnTo>
                    <a:pt x="13" y="26"/>
                  </a:lnTo>
                  <a:lnTo>
                    <a:pt x="8" y="26"/>
                  </a:lnTo>
                  <a:lnTo>
                    <a:pt x="8" y="4"/>
                  </a:lnTo>
                  <a:lnTo>
                    <a:pt x="0" y="4"/>
                  </a:lnTo>
                  <a:lnTo>
                    <a:pt x="0" y="0"/>
                  </a:lnTo>
                  <a:lnTo>
                    <a:pt x="21" y="0"/>
                  </a:lnTo>
                  <a:close/>
                  <a:moveTo>
                    <a:pt x="49" y="26"/>
                  </a:moveTo>
                  <a:lnTo>
                    <a:pt x="49" y="26"/>
                  </a:lnTo>
                  <a:lnTo>
                    <a:pt x="48" y="11"/>
                  </a:lnTo>
                  <a:cubicBezTo>
                    <a:pt x="48" y="9"/>
                    <a:pt x="48" y="6"/>
                    <a:pt x="48" y="3"/>
                  </a:cubicBezTo>
                  <a:lnTo>
                    <a:pt x="48" y="3"/>
                  </a:lnTo>
                  <a:cubicBezTo>
                    <a:pt x="47" y="6"/>
                    <a:pt x="46" y="9"/>
                    <a:pt x="46" y="11"/>
                  </a:cubicBezTo>
                  <a:lnTo>
                    <a:pt x="41" y="25"/>
                  </a:lnTo>
                  <a:lnTo>
                    <a:pt x="36" y="25"/>
                  </a:lnTo>
                  <a:lnTo>
                    <a:pt x="31" y="11"/>
                  </a:lnTo>
                  <a:cubicBezTo>
                    <a:pt x="31" y="9"/>
                    <a:pt x="30" y="6"/>
                    <a:pt x="29" y="3"/>
                  </a:cubicBezTo>
                  <a:lnTo>
                    <a:pt x="29" y="3"/>
                  </a:lnTo>
                  <a:cubicBezTo>
                    <a:pt x="29" y="6"/>
                    <a:pt x="29" y="8"/>
                    <a:pt x="29" y="11"/>
                  </a:cubicBezTo>
                  <a:lnTo>
                    <a:pt x="28" y="26"/>
                  </a:lnTo>
                  <a:lnTo>
                    <a:pt x="23" y="26"/>
                  </a:lnTo>
                  <a:lnTo>
                    <a:pt x="25" y="0"/>
                  </a:lnTo>
                  <a:lnTo>
                    <a:pt x="33" y="0"/>
                  </a:lnTo>
                  <a:lnTo>
                    <a:pt x="37" y="13"/>
                  </a:lnTo>
                  <a:cubicBezTo>
                    <a:pt x="38" y="15"/>
                    <a:pt x="38" y="17"/>
                    <a:pt x="39" y="19"/>
                  </a:cubicBezTo>
                  <a:lnTo>
                    <a:pt x="39" y="19"/>
                  </a:lnTo>
                  <a:cubicBezTo>
                    <a:pt x="40" y="17"/>
                    <a:pt x="40" y="15"/>
                    <a:pt x="41" y="13"/>
                  </a:cubicBezTo>
                  <a:lnTo>
                    <a:pt x="45" y="0"/>
                  </a:lnTo>
                  <a:lnTo>
                    <a:pt x="53" y="0"/>
                  </a:lnTo>
                  <a:lnTo>
                    <a:pt x="55" y="26"/>
                  </a:lnTo>
                  <a:lnTo>
                    <a:pt x="49" y="2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grpSp>
      <p:sp>
        <p:nvSpPr>
          <p:cNvPr id="83" name="TextBox 1"/>
          <p:cNvSpPr txBox="1"/>
          <p:nvPr userDrawn="1"/>
        </p:nvSpPr>
        <p:spPr>
          <a:xfrm>
            <a:off x="10085190" y="8102573"/>
            <a:ext cx="2587756" cy="307777"/>
          </a:xfrm>
          <a:prstGeom prst="rect">
            <a:avLst/>
          </a:prstGeom>
          <a:noFill/>
        </p:spPr>
        <p:txBody>
          <a:bodyPr wrap="square" rtlCol="0">
            <a:spAutoFit/>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pPr algn="r"/>
            <a:r>
              <a:rPr lang="en-GB" sz="1400" dirty="0" smtClean="0">
                <a:latin typeface="Calibri" panose="020F0502020204030204" pitchFamily="34" charset="0"/>
              </a:rPr>
              <a:t>Copyright ©2014 Paradox </a:t>
            </a:r>
            <a:endParaRPr lang="en-GB" sz="1400" dirty="0">
              <a:latin typeface="Calibri" panose="020F0502020204030204" pitchFamily="34" charset="0"/>
            </a:endParaRPr>
          </a:p>
        </p:txBody>
      </p:sp>
      <p:sp>
        <p:nvSpPr>
          <p:cNvPr id="74" name="Freeform 73"/>
          <p:cNvSpPr>
            <a:spLocks/>
          </p:cNvSpPr>
          <p:nvPr userDrawn="1"/>
        </p:nvSpPr>
        <p:spPr bwMode="auto">
          <a:xfrm>
            <a:off x="12199202" y="2437899"/>
            <a:ext cx="804871" cy="1393863"/>
          </a:xfrm>
          <a:custGeom>
            <a:avLst/>
            <a:gdLst>
              <a:gd name="T0" fmla="*/ 843 w 843"/>
              <a:gd name="T1" fmla="*/ 0 h 1461"/>
              <a:gd name="T2" fmla="*/ 843 w 843"/>
              <a:gd name="T3" fmla="*/ 0 h 1461"/>
              <a:gd name="T4" fmla="*/ 0 w 843"/>
              <a:gd name="T5" fmla="*/ 0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0"/>
                </a:lnTo>
                <a:lnTo>
                  <a:pt x="843" y="1461"/>
                </a:lnTo>
                <a:lnTo>
                  <a:pt x="8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798355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634206" y="1662906"/>
            <a:ext cx="114300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50161" y="346794"/>
            <a:ext cx="11702892" cy="1443302"/>
          </a:xfrm>
        </p:spPr>
        <p:txBody>
          <a:bodyPr/>
          <a:lstStyle>
            <a:lvl1pPr algn="l">
              <a:defRPr/>
            </a:lvl1pPr>
          </a:lstStyle>
          <a:p>
            <a:r>
              <a:rPr lang="en-US" smtClean="0"/>
              <a:t>Click to edit Master title style</a:t>
            </a:r>
            <a:endParaRPr lang="en-US" dirty="0"/>
          </a:p>
        </p:txBody>
      </p:sp>
      <p:sp>
        <p:nvSpPr>
          <p:cNvPr id="6" name="Content Placeholder 2"/>
          <p:cNvSpPr>
            <a:spLocks noGrp="1"/>
          </p:cNvSpPr>
          <p:nvPr>
            <p:ph idx="1"/>
          </p:nvPr>
        </p:nvSpPr>
        <p:spPr>
          <a:xfrm>
            <a:off x="650161" y="2020625"/>
            <a:ext cx="11702892" cy="5715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972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5606" y="346794"/>
            <a:ext cx="11702892" cy="1443302"/>
          </a:xfrm>
        </p:spPr>
        <p:txBody>
          <a:bodyPr/>
          <a:lstStyle>
            <a:lvl1pPr algn="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81806" y="2272430"/>
            <a:ext cx="11702892" cy="5715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4" name="Straight Connector 3"/>
          <p:cNvCxnSpPr/>
          <p:nvPr userDrawn="1"/>
        </p:nvCxnSpPr>
        <p:spPr>
          <a:xfrm>
            <a:off x="634206" y="1891506"/>
            <a:ext cx="114300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814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3"/>
          <p:cNvGrpSpPr>
            <a:grpSpLocks noChangeAspect="1"/>
          </p:cNvGrpSpPr>
          <p:nvPr userDrawn="1"/>
        </p:nvGrpSpPr>
        <p:grpSpPr bwMode="auto">
          <a:xfrm>
            <a:off x="-860" y="1020"/>
            <a:ext cx="13004933" cy="8437794"/>
            <a:chOff x="0" y="4"/>
            <a:chExt cx="8192" cy="5315"/>
          </a:xfrm>
        </p:grpSpPr>
        <p:sp>
          <p:nvSpPr>
            <p:cNvPr id="5" name="AutoShape 3"/>
            <p:cNvSpPr>
              <a:spLocks noChangeAspect="1" noChangeArrowheads="1" noTextEdit="1"/>
            </p:cNvSpPr>
            <p:nvPr userDrawn="1"/>
          </p:nvSpPr>
          <p:spPr bwMode="auto">
            <a:xfrm>
              <a:off x="0" y="5"/>
              <a:ext cx="8184" cy="5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 name="Freeform 7"/>
            <p:cNvSpPr>
              <a:spLocks/>
            </p:cNvSpPr>
            <p:nvPr userDrawn="1"/>
          </p:nvSpPr>
          <p:spPr bwMode="auto">
            <a:xfrm>
              <a:off x="1668" y="5014"/>
              <a:ext cx="3" cy="2"/>
            </a:xfrm>
            <a:custGeom>
              <a:avLst/>
              <a:gdLst>
                <a:gd name="T0" fmla="*/ 2 w 5"/>
                <a:gd name="T1" fmla="*/ 3 h 3"/>
                <a:gd name="T2" fmla="*/ 2 w 5"/>
                <a:gd name="T3" fmla="*/ 3 h 3"/>
                <a:gd name="T4" fmla="*/ 5 w 5"/>
                <a:gd name="T5" fmla="*/ 3 h 3"/>
                <a:gd name="T6" fmla="*/ 0 w 5"/>
                <a:gd name="T7" fmla="*/ 0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lnTo>
                    <a:pt x="2" y="3"/>
                  </a:lnTo>
                  <a:lnTo>
                    <a:pt x="5" y="3"/>
                  </a:lnTo>
                  <a:lnTo>
                    <a:pt x="0" y="0"/>
                  </a:lnTo>
                  <a:lnTo>
                    <a:pt x="2" y="3"/>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 name="Freeform 8"/>
            <p:cNvSpPr>
              <a:spLocks/>
            </p:cNvSpPr>
            <p:nvPr userDrawn="1"/>
          </p:nvSpPr>
          <p:spPr bwMode="auto">
            <a:xfrm>
              <a:off x="0" y="5085"/>
              <a:ext cx="1856" cy="234"/>
            </a:xfrm>
            <a:custGeom>
              <a:avLst/>
              <a:gdLst>
                <a:gd name="T0" fmla="*/ 0 w 3091"/>
                <a:gd name="T1" fmla="*/ 0 h 390"/>
                <a:gd name="T2" fmla="*/ 0 w 3091"/>
                <a:gd name="T3" fmla="*/ 0 h 390"/>
                <a:gd name="T4" fmla="*/ 0 w 3091"/>
                <a:gd name="T5" fmla="*/ 390 h 390"/>
                <a:gd name="T6" fmla="*/ 3091 w 3091"/>
                <a:gd name="T7" fmla="*/ 390 h 390"/>
                <a:gd name="T8" fmla="*/ 2866 w 3091"/>
                <a:gd name="T9" fmla="*/ 0 h 390"/>
                <a:gd name="T10" fmla="*/ 0 w 3091"/>
                <a:gd name="T11" fmla="*/ 0 h 390"/>
              </a:gdLst>
              <a:ahLst/>
              <a:cxnLst>
                <a:cxn ang="0">
                  <a:pos x="T0" y="T1"/>
                </a:cxn>
                <a:cxn ang="0">
                  <a:pos x="T2" y="T3"/>
                </a:cxn>
                <a:cxn ang="0">
                  <a:pos x="T4" y="T5"/>
                </a:cxn>
                <a:cxn ang="0">
                  <a:pos x="T6" y="T7"/>
                </a:cxn>
                <a:cxn ang="0">
                  <a:pos x="T8" y="T9"/>
                </a:cxn>
                <a:cxn ang="0">
                  <a:pos x="T10" y="T11"/>
                </a:cxn>
              </a:cxnLst>
              <a:rect l="0" t="0" r="r" b="b"/>
              <a:pathLst>
                <a:path w="3091" h="390">
                  <a:moveTo>
                    <a:pt x="0" y="0"/>
                  </a:moveTo>
                  <a:lnTo>
                    <a:pt x="0" y="0"/>
                  </a:lnTo>
                  <a:lnTo>
                    <a:pt x="0" y="390"/>
                  </a:lnTo>
                  <a:lnTo>
                    <a:pt x="3091" y="390"/>
                  </a:lnTo>
                  <a:lnTo>
                    <a:pt x="2866"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 name="Freeform 9"/>
            <p:cNvSpPr>
              <a:spLocks/>
            </p:cNvSpPr>
            <p:nvPr userDrawn="1"/>
          </p:nvSpPr>
          <p:spPr bwMode="auto">
            <a:xfrm>
              <a:off x="1978" y="5249"/>
              <a:ext cx="3" cy="2"/>
            </a:xfrm>
            <a:custGeom>
              <a:avLst/>
              <a:gdLst>
                <a:gd name="T0" fmla="*/ 0 w 5"/>
                <a:gd name="T1" fmla="*/ 0 h 3"/>
                <a:gd name="T2" fmla="*/ 0 w 5"/>
                <a:gd name="T3" fmla="*/ 0 h 3"/>
                <a:gd name="T4" fmla="*/ 5 w 5"/>
                <a:gd name="T5" fmla="*/ 3 h 3"/>
                <a:gd name="T6" fmla="*/ 4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0" y="0"/>
                  </a:lnTo>
                  <a:lnTo>
                    <a:pt x="5" y="3"/>
                  </a:lnTo>
                  <a:lnTo>
                    <a:pt x="4"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 name="Freeform 10"/>
            <p:cNvSpPr>
              <a:spLocks/>
            </p:cNvSpPr>
            <p:nvPr userDrawn="1"/>
          </p:nvSpPr>
          <p:spPr bwMode="auto">
            <a:xfrm>
              <a:off x="1774" y="5083"/>
              <a:ext cx="6418" cy="235"/>
            </a:xfrm>
            <a:custGeom>
              <a:avLst/>
              <a:gdLst>
                <a:gd name="T0" fmla="*/ 10687 w 10687"/>
                <a:gd name="T1" fmla="*/ 0 h 391"/>
                <a:gd name="T2" fmla="*/ 10687 w 10687"/>
                <a:gd name="T3" fmla="*/ 0 h 391"/>
                <a:gd name="T4" fmla="*/ 0 w 10687"/>
                <a:gd name="T5" fmla="*/ 0 h 391"/>
                <a:gd name="T6" fmla="*/ 226 w 10687"/>
                <a:gd name="T7" fmla="*/ 391 h 391"/>
                <a:gd name="T8" fmla="*/ 10687 w 10687"/>
                <a:gd name="T9" fmla="*/ 390 h 391"/>
                <a:gd name="T10" fmla="*/ 10687 w 10687"/>
                <a:gd name="T11" fmla="*/ 0 h 391"/>
              </a:gdLst>
              <a:ahLst/>
              <a:cxnLst>
                <a:cxn ang="0">
                  <a:pos x="T0" y="T1"/>
                </a:cxn>
                <a:cxn ang="0">
                  <a:pos x="T2" y="T3"/>
                </a:cxn>
                <a:cxn ang="0">
                  <a:pos x="T4" y="T5"/>
                </a:cxn>
                <a:cxn ang="0">
                  <a:pos x="T6" y="T7"/>
                </a:cxn>
                <a:cxn ang="0">
                  <a:pos x="T8" y="T9"/>
                </a:cxn>
                <a:cxn ang="0">
                  <a:pos x="T10" y="T11"/>
                </a:cxn>
              </a:cxnLst>
              <a:rect l="0" t="0" r="r" b="b"/>
              <a:pathLst>
                <a:path w="10687" h="391">
                  <a:moveTo>
                    <a:pt x="10687" y="0"/>
                  </a:moveTo>
                  <a:lnTo>
                    <a:pt x="10687" y="0"/>
                  </a:lnTo>
                  <a:lnTo>
                    <a:pt x="0" y="0"/>
                  </a:lnTo>
                  <a:lnTo>
                    <a:pt x="226" y="391"/>
                  </a:lnTo>
                  <a:lnTo>
                    <a:pt x="10687" y="390"/>
                  </a:lnTo>
                  <a:lnTo>
                    <a:pt x="10687"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 name="Freeform 11"/>
            <p:cNvSpPr>
              <a:spLocks/>
            </p:cNvSpPr>
            <p:nvPr userDrawn="1"/>
          </p:nvSpPr>
          <p:spPr bwMode="auto">
            <a:xfrm>
              <a:off x="81"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 name="Freeform 12"/>
            <p:cNvSpPr>
              <a:spLocks/>
            </p:cNvSpPr>
            <p:nvPr userDrawn="1"/>
          </p:nvSpPr>
          <p:spPr bwMode="auto">
            <a:xfrm>
              <a:off x="358" y="49"/>
              <a:ext cx="483"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 name="Freeform 13"/>
            <p:cNvSpPr>
              <a:spLocks/>
            </p:cNvSpPr>
            <p:nvPr userDrawn="1"/>
          </p:nvSpPr>
          <p:spPr bwMode="auto">
            <a:xfrm>
              <a:off x="636" y="8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 name="Freeform 14"/>
            <p:cNvSpPr>
              <a:spLocks/>
            </p:cNvSpPr>
            <p:nvPr userDrawn="1"/>
          </p:nvSpPr>
          <p:spPr bwMode="auto">
            <a:xfrm>
              <a:off x="913"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6" name="Freeform 15"/>
            <p:cNvSpPr>
              <a:spLocks/>
            </p:cNvSpPr>
            <p:nvPr userDrawn="1"/>
          </p:nvSpPr>
          <p:spPr bwMode="auto">
            <a:xfrm>
              <a:off x="1190"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7" name="Freeform 16"/>
            <p:cNvSpPr>
              <a:spLocks/>
            </p:cNvSpPr>
            <p:nvPr userDrawn="1"/>
          </p:nvSpPr>
          <p:spPr bwMode="auto">
            <a:xfrm>
              <a:off x="1468"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8" name="Freeform 17"/>
            <p:cNvSpPr>
              <a:spLocks/>
            </p:cNvSpPr>
            <p:nvPr userDrawn="1"/>
          </p:nvSpPr>
          <p:spPr bwMode="auto">
            <a:xfrm>
              <a:off x="1745" y="70"/>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9" name="Freeform 18"/>
            <p:cNvSpPr>
              <a:spLocks/>
            </p:cNvSpPr>
            <p:nvPr userDrawn="1"/>
          </p:nvSpPr>
          <p:spPr bwMode="auto">
            <a:xfrm>
              <a:off x="2299"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0" name="Freeform 19"/>
            <p:cNvSpPr>
              <a:spLocks/>
            </p:cNvSpPr>
            <p:nvPr userDrawn="1"/>
          </p:nvSpPr>
          <p:spPr bwMode="auto">
            <a:xfrm>
              <a:off x="2577"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1" name="Freeform 20"/>
            <p:cNvSpPr>
              <a:spLocks/>
            </p:cNvSpPr>
            <p:nvPr userDrawn="1"/>
          </p:nvSpPr>
          <p:spPr bwMode="auto">
            <a:xfrm>
              <a:off x="2854" y="70"/>
              <a:ext cx="482" cy="418"/>
            </a:xfrm>
            <a:custGeom>
              <a:avLst/>
              <a:gdLst>
                <a:gd name="T0" fmla="*/ 401 w 803"/>
                <a:gd name="T1" fmla="*/ 0 h 696"/>
                <a:gd name="T2" fmla="*/ 401 w 803"/>
                <a:gd name="T3" fmla="*/ 0 h 696"/>
                <a:gd name="T4" fmla="*/ 803 w 803"/>
                <a:gd name="T5" fmla="*/ 696 h 696"/>
                <a:gd name="T6" fmla="*/ 0 w 803"/>
                <a:gd name="T7" fmla="*/ 696 h 696"/>
                <a:gd name="T8" fmla="*/ 401 w 803"/>
                <a:gd name="T9" fmla="*/ 0 h 696"/>
              </a:gdLst>
              <a:ahLst/>
              <a:cxnLst>
                <a:cxn ang="0">
                  <a:pos x="T0" y="T1"/>
                </a:cxn>
                <a:cxn ang="0">
                  <a:pos x="T2" y="T3"/>
                </a:cxn>
                <a:cxn ang="0">
                  <a:pos x="T4" y="T5"/>
                </a:cxn>
                <a:cxn ang="0">
                  <a:pos x="T6" y="T7"/>
                </a:cxn>
                <a:cxn ang="0">
                  <a:pos x="T8" y="T9"/>
                </a:cxn>
              </a:cxnLst>
              <a:rect l="0" t="0" r="r" b="b"/>
              <a:pathLst>
                <a:path w="803" h="696">
                  <a:moveTo>
                    <a:pt x="401" y="0"/>
                  </a:moveTo>
                  <a:lnTo>
                    <a:pt x="401" y="0"/>
                  </a:lnTo>
                  <a:lnTo>
                    <a:pt x="803" y="696"/>
                  </a:lnTo>
                  <a:lnTo>
                    <a:pt x="0" y="696"/>
                  </a:lnTo>
                  <a:lnTo>
                    <a:pt x="401"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2" name="Freeform 21"/>
            <p:cNvSpPr>
              <a:spLocks/>
            </p:cNvSpPr>
            <p:nvPr userDrawn="1"/>
          </p:nvSpPr>
          <p:spPr bwMode="auto">
            <a:xfrm>
              <a:off x="3131"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3" name="Freeform 22"/>
            <p:cNvSpPr>
              <a:spLocks/>
            </p:cNvSpPr>
            <p:nvPr userDrawn="1"/>
          </p:nvSpPr>
          <p:spPr bwMode="auto">
            <a:xfrm>
              <a:off x="3408"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4" name="Freeform 23"/>
            <p:cNvSpPr>
              <a:spLocks/>
            </p:cNvSpPr>
            <p:nvPr userDrawn="1"/>
          </p:nvSpPr>
          <p:spPr bwMode="auto">
            <a:xfrm>
              <a:off x="81" y="1039"/>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5" name="Freeform 24"/>
            <p:cNvSpPr>
              <a:spLocks/>
            </p:cNvSpPr>
            <p:nvPr userDrawn="1"/>
          </p:nvSpPr>
          <p:spPr bwMode="auto">
            <a:xfrm>
              <a:off x="81"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6" name="Freeform 25"/>
            <p:cNvSpPr>
              <a:spLocks/>
            </p:cNvSpPr>
            <p:nvPr userDrawn="1"/>
          </p:nvSpPr>
          <p:spPr bwMode="auto">
            <a:xfrm>
              <a:off x="81"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7" name="Freeform 26"/>
            <p:cNvSpPr>
              <a:spLocks/>
            </p:cNvSpPr>
            <p:nvPr userDrawn="1"/>
          </p:nvSpPr>
          <p:spPr bwMode="auto">
            <a:xfrm>
              <a:off x="358"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8" name="Freeform 27"/>
            <p:cNvSpPr>
              <a:spLocks/>
            </p:cNvSpPr>
            <p:nvPr userDrawn="1"/>
          </p:nvSpPr>
          <p:spPr bwMode="auto">
            <a:xfrm>
              <a:off x="358" y="1976"/>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9" name="Freeform 28"/>
            <p:cNvSpPr>
              <a:spLocks/>
            </p:cNvSpPr>
            <p:nvPr userDrawn="1"/>
          </p:nvSpPr>
          <p:spPr bwMode="auto">
            <a:xfrm>
              <a:off x="636" y="1495"/>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0" name="Freeform 29"/>
            <p:cNvSpPr>
              <a:spLocks/>
            </p:cNvSpPr>
            <p:nvPr userDrawn="1"/>
          </p:nvSpPr>
          <p:spPr bwMode="auto">
            <a:xfrm>
              <a:off x="913" y="1976"/>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1" name="Freeform 30"/>
            <p:cNvSpPr>
              <a:spLocks/>
            </p:cNvSpPr>
            <p:nvPr userDrawn="1"/>
          </p:nvSpPr>
          <p:spPr bwMode="auto">
            <a:xfrm>
              <a:off x="1190"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2" name="Freeform 31"/>
            <p:cNvSpPr>
              <a:spLocks/>
            </p:cNvSpPr>
            <p:nvPr userDrawn="1"/>
          </p:nvSpPr>
          <p:spPr bwMode="auto">
            <a:xfrm>
              <a:off x="1190"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3" name="Freeform 32"/>
            <p:cNvSpPr>
              <a:spLocks/>
            </p:cNvSpPr>
            <p:nvPr userDrawn="1"/>
          </p:nvSpPr>
          <p:spPr bwMode="auto">
            <a:xfrm>
              <a:off x="1468" y="1516"/>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4" name="Freeform 33"/>
            <p:cNvSpPr>
              <a:spLocks/>
            </p:cNvSpPr>
            <p:nvPr userDrawn="1"/>
          </p:nvSpPr>
          <p:spPr bwMode="auto">
            <a:xfrm>
              <a:off x="1468"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5" name="Freeform 34"/>
            <p:cNvSpPr>
              <a:spLocks/>
            </p:cNvSpPr>
            <p:nvPr userDrawn="1"/>
          </p:nvSpPr>
          <p:spPr bwMode="auto">
            <a:xfrm>
              <a:off x="1745" y="1996"/>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6" name="Freeform 35"/>
            <p:cNvSpPr>
              <a:spLocks/>
            </p:cNvSpPr>
            <p:nvPr userDrawn="1"/>
          </p:nvSpPr>
          <p:spPr bwMode="auto">
            <a:xfrm>
              <a:off x="2022"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7" name="Freeform 36"/>
            <p:cNvSpPr>
              <a:spLocks/>
            </p:cNvSpPr>
            <p:nvPr userDrawn="1"/>
          </p:nvSpPr>
          <p:spPr bwMode="auto">
            <a:xfrm>
              <a:off x="2299"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8" name="Freeform 37"/>
            <p:cNvSpPr>
              <a:spLocks/>
            </p:cNvSpPr>
            <p:nvPr userDrawn="1"/>
          </p:nvSpPr>
          <p:spPr bwMode="auto">
            <a:xfrm>
              <a:off x="2577"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9" name="Freeform 38"/>
            <p:cNvSpPr>
              <a:spLocks/>
            </p:cNvSpPr>
            <p:nvPr userDrawn="1"/>
          </p:nvSpPr>
          <p:spPr bwMode="auto">
            <a:xfrm>
              <a:off x="2854" y="1495"/>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0" name="Freeform 39"/>
            <p:cNvSpPr>
              <a:spLocks/>
            </p:cNvSpPr>
            <p:nvPr userDrawn="1"/>
          </p:nvSpPr>
          <p:spPr bwMode="auto">
            <a:xfrm>
              <a:off x="3131"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1" name="Freeform 40"/>
            <p:cNvSpPr>
              <a:spLocks/>
            </p:cNvSpPr>
            <p:nvPr userDrawn="1"/>
          </p:nvSpPr>
          <p:spPr bwMode="auto">
            <a:xfrm>
              <a:off x="3408"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2" name="Freeform 41"/>
            <p:cNvSpPr>
              <a:spLocks/>
            </p:cNvSpPr>
            <p:nvPr userDrawn="1"/>
          </p:nvSpPr>
          <p:spPr bwMode="auto">
            <a:xfrm>
              <a:off x="81" y="245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3" name="Freeform 42"/>
            <p:cNvSpPr>
              <a:spLocks/>
            </p:cNvSpPr>
            <p:nvPr userDrawn="1"/>
          </p:nvSpPr>
          <p:spPr bwMode="auto">
            <a:xfrm>
              <a:off x="358"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4" name="Freeform 43"/>
            <p:cNvSpPr>
              <a:spLocks/>
            </p:cNvSpPr>
            <p:nvPr userDrawn="1"/>
          </p:nvSpPr>
          <p:spPr bwMode="auto">
            <a:xfrm>
              <a:off x="358" y="2935"/>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5" name="Freeform 44"/>
            <p:cNvSpPr>
              <a:spLocks/>
            </p:cNvSpPr>
            <p:nvPr userDrawn="1"/>
          </p:nvSpPr>
          <p:spPr bwMode="auto">
            <a:xfrm>
              <a:off x="636"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6" name="Freeform 45"/>
            <p:cNvSpPr>
              <a:spLocks/>
            </p:cNvSpPr>
            <p:nvPr userDrawn="1"/>
          </p:nvSpPr>
          <p:spPr bwMode="auto">
            <a:xfrm>
              <a:off x="913"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7" name="Freeform 46"/>
            <p:cNvSpPr>
              <a:spLocks/>
            </p:cNvSpPr>
            <p:nvPr userDrawn="1"/>
          </p:nvSpPr>
          <p:spPr bwMode="auto">
            <a:xfrm>
              <a:off x="1190"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8" name="Freeform 47"/>
            <p:cNvSpPr>
              <a:spLocks/>
            </p:cNvSpPr>
            <p:nvPr userDrawn="1"/>
          </p:nvSpPr>
          <p:spPr bwMode="auto">
            <a:xfrm>
              <a:off x="1468" y="2935"/>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9" name="Freeform 48"/>
            <p:cNvSpPr>
              <a:spLocks/>
            </p:cNvSpPr>
            <p:nvPr userDrawn="1"/>
          </p:nvSpPr>
          <p:spPr bwMode="auto">
            <a:xfrm>
              <a:off x="1191" y="3414"/>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0" name="Freeform 49"/>
            <p:cNvSpPr>
              <a:spLocks/>
            </p:cNvSpPr>
            <p:nvPr userDrawn="1"/>
          </p:nvSpPr>
          <p:spPr bwMode="auto">
            <a:xfrm>
              <a:off x="3408" y="341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1" name="Freeform 50"/>
            <p:cNvSpPr>
              <a:spLocks/>
            </p:cNvSpPr>
            <p:nvPr userDrawn="1"/>
          </p:nvSpPr>
          <p:spPr bwMode="auto">
            <a:xfrm>
              <a:off x="2577" y="3414"/>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2" name="Freeform 51"/>
            <p:cNvSpPr>
              <a:spLocks/>
            </p:cNvSpPr>
            <p:nvPr userDrawn="1"/>
          </p:nvSpPr>
          <p:spPr bwMode="auto">
            <a:xfrm>
              <a:off x="2022"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3" name="Freeform 52"/>
            <p:cNvSpPr>
              <a:spLocks/>
            </p:cNvSpPr>
            <p:nvPr userDrawn="1"/>
          </p:nvSpPr>
          <p:spPr bwMode="auto">
            <a:xfrm>
              <a:off x="358" y="3883"/>
              <a:ext cx="483" cy="418"/>
            </a:xfrm>
            <a:custGeom>
              <a:avLst/>
              <a:gdLst>
                <a:gd name="T0" fmla="*/ 804 w 804"/>
                <a:gd name="T1" fmla="*/ 696 h 696"/>
                <a:gd name="T2" fmla="*/ 804 w 804"/>
                <a:gd name="T3" fmla="*/ 696 h 696"/>
                <a:gd name="T4" fmla="*/ 0 w 804"/>
                <a:gd name="T5" fmla="*/ 696 h 696"/>
                <a:gd name="T6" fmla="*/ 402 w 804"/>
                <a:gd name="T7" fmla="*/ 0 h 696"/>
                <a:gd name="T8" fmla="*/ 804 w 804"/>
                <a:gd name="T9" fmla="*/ 696 h 696"/>
              </a:gdLst>
              <a:ahLst/>
              <a:cxnLst>
                <a:cxn ang="0">
                  <a:pos x="T0" y="T1"/>
                </a:cxn>
                <a:cxn ang="0">
                  <a:pos x="T2" y="T3"/>
                </a:cxn>
                <a:cxn ang="0">
                  <a:pos x="T4" y="T5"/>
                </a:cxn>
                <a:cxn ang="0">
                  <a:pos x="T6" y="T7"/>
                </a:cxn>
                <a:cxn ang="0">
                  <a:pos x="T8" y="T9"/>
                </a:cxn>
              </a:cxnLst>
              <a:rect l="0" t="0" r="r" b="b"/>
              <a:pathLst>
                <a:path w="804" h="696">
                  <a:moveTo>
                    <a:pt x="804" y="696"/>
                  </a:moveTo>
                  <a:lnTo>
                    <a:pt x="804" y="696"/>
                  </a:lnTo>
                  <a:lnTo>
                    <a:pt x="0" y="696"/>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4" name="Freeform 53"/>
            <p:cNvSpPr>
              <a:spLocks/>
            </p:cNvSpPr>
            <p:nvPr userDrawn="1"/>
          </p:nvSpPr>
          <p:spPr bwMode="auto">
            <a:xfrm>
              <a:off x="2022" y="2935"/>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5" name="Freeform 54"/>
            <p:cNvSpPr>
              <a:spLocks/>
            </p:cNvSpPr>
            <p:nvPr userDrawn="1"/>
          </p:nvSpPr>
          <p:spPr bwMode="auto">
            <a:xfrm>
              <a:off x="2022" y="4343"/>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6" name="Freeform 55"/>
            <p:cNvSpPr>
              <a:spLocks/>
            </p:cNvSpPr>
            <p:nvPr userDrawn="1"/>
          </p:nvSpPr>
          <p:spPr bwMode="auto">
            <a:xfrm>
              <a:off x="2577" y="2475"/>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7" name="Freeform 56"/>
            <p:cNvSpPr>
              <a:spLocks/>
            </p:cNvSpPr>
            <p:nvPr userDrawn="1"/>
          </p:nvSpPr>
          <p:spPr bwMode="auto">
            <a:xfrm>
              <a:off x="45" y="2935"/>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8" name="Freeform 57"/>
            <p:cNvSpPr>
              <a:spLocks/>
            </p:cNvSpPr>
            <p:nvPr userDrawn="1"/>
          </p:nvSpPr>
          <p:spPr bwMode="auto">
            <a:xfrm>
              <a:off x="45" y="2475"/>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9" name="Freeform 58"/>
            <p:cNvSpPr>
              <a:spLocks/>
            </p:cNvSpPr>
            <p:nvPr userDrawn="1"/>
          </p:nvSpPr>
          <p:spPr bwMode="auto">
            <a:xfrm>
              <a:off x="45" y="1976"/>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0" name="Freeform 59"/>
            <p:cNvSpPr>
              <a:spLocks/>
            </p:cNvSpPr>
            <p:nvPr userDrawn="1"/>
          </p:nvSpPr>
          <p:spPr bwMode="auto">
            <a:xfrm>
              <a:off x="45" y="1516"/>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1" name="Freeform 60"/>
            <p:cNvSpPr>
              <a:spLocks/>
            </p:cNvSpPr>
            <p:nvPr userDrawn="1"/>
          </p:nvSpPr>
          <p:spPr bwMode="auto">
            <a:xfrm>
              <a:off x="45" y="1018"/>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2" name="Freeform 61"/>
            <p:cNvSpPr>
              <a:spLocks/>
            </p:cNvSpPr>
            <p:nvPr userDrawn="1"/>
          </p:nvSpPr>
          <p:spPr bwMode="auto">
            <a:xfrm>
              <a:off x="45" y="559"/>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3" name="Freeform 62"/>
            <p:cNvSpPr>
              <a:spLocks/>
            </p:cNvSpPr>
            <p:nvPr userDrawn="1"/>
          </p:nvSpPr>
          <p:spPr bwMode="auto">
            <a:xfrm>
              <a:off x="45" y="49"/>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4" name="Freeform 63"/>
            <p:cNvSpPr>
              <a:spLocks/>
            </p:cNvSpPr>
            <p:nvPr userDrawn="1"/>
          </p:nvSpPr>
          <p:spPr bwMode="auto">
            <a:xfrm>
              <a:off x="7102" y="530"/>
              <a:ext cx="1014" cy="878"/>
            </a:xfrm>
            <a:custGeom>
              <a:avLst/>
              <a:gdLst>
                <a:gd name="T0" fmla="*/ 1688 w 1688"/>
                <a:gd name="T1" fmla="*/ 0 h 1462"/>
                <a:gd name="T2" fmla="*/ 1688 w 1688"/>
                <a:gd name="T3" fmla="*/ 0 h 1462"/>
                <a:gd name="T4" fmla="*/ 844 w 1688"/>
                <a:gd name="T5" fmla="*/ 1462 h 1462"/>
                <a:gd name="T6" fmla="*/ 0 w 1688"/>
                <a:gd name="T7" fmla="*/ 0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0"/>
                  </a:lnTo>
                  <a:lnTo>
                    <a:pt x="16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7" name="Freeform 66"/>
            <p:cNvSpPr>
              <a:spLocks/>
            </p:cNvSpPr>
            <p:nvPr userDrawn="1"/>
          </p:nvSpPr>
          <p:spPr bwMode="auto">
            <a:xfrm>
              <a:off x="83" y="531"/>
              <a:ext cx="7445" cy="921"/>
            </a:xfrm>
            <a:custGeom>
              <a:avLst/>
              <a:gdLst>
                <a:gd name="T0" fmla="*/ 11532 w 12398"/>
                <a:gd name="T1" fmla="*/ 11 h 1533"/>
                <a:gd name="T2" fmla="*/ 11532 w 12398"/>
                <a:gd name="T3" fmla="*/ 11 h 1533"/>
                <a:gd name="T4" fmla="*/ 11513 w 12398"/>
                <a:gd name="T5" fmla="*/ 0 h 1533"/>
                <a:gd name="T6" fmla="*/ 12398 w 12398"/>
                <a:gd name="T7" fmla="*/ 1533 h 1533"/>
                <a:gd name="T8" fmla="*/ 867 w 12398"/>
                <a:gd name="T9" fmla="*/ 1533 h 1533"/>
                <a:gd name="T10" fmla="*/ 0 w 12398"/>
                <a:gd name="T11" fmla="*/ 13 h 1533"/>
                <a:gd name="T12" fmla="*/ 11532 w 12398"/>
                <a:gd name="T13" fmla="*/ 11 h 1533"/>
              </a:gdLst>
              <a:ahLst/>
              <a:cxnLst>
                <a:cxn ang="0">
                  <a:pos x="T0" y="T1"/>
                </a:cxn>
                <a:cxn ang="0">
                  <a:pos x="T2" y="T3"/>
                </a:cxn>
                <a:cxn ang="0">
                  <a:pos x="T4" y="T5"/>
                </a:cxn>
                <a:cxn ang="0">
                  <a:pos x="T6" y="T7"/>
                </a:cxn>
                <a:cxn ang="0">
                  <a:pos x="T8" y="T9"/>
                </a:cxn>
                <a:cxn ang="0">
                  <a:pos x="T10" y="T11"/>
                </a:cxn>
                <a:cxn ang="0">
                  <a:pos x="T12" y="T13"/>
                </a:cxn>
              </a:cxnLst>
              <a:rect l="0" t="0" r="r" b="b"/>
              <a:pathLst>
                <a:path w="12398" h="1533">
                  <a:moveTo>
                    <a:pt x="11532" y="11"/>
                  </a:moveTo>
                  <a:lnTo>
                    <a:pt x="11532" y="11"/>
                  </a:lnTo>
                  <a:lnTo>
                    <a:pt x="11513" y="0"/>
                  </a:lnTo>
                  <a:lnTo>
                    <a:pt x="12398" y="1533"/>
                  </a:lnTo>
                  <a:lnTo>
                    <a:pt x="867" y="1533"/>
                  </a:lnTo>
                  <a:lnTo>
                    <a:pt x="0" y="13"/>
                  </a:lnTo>
                  <a:lnTo>
                    <a:pt x="11532" y="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8" name="Freeform 67"/>
            <p:cNvSpPr>
              <a:spLocks/>
            </p:cNvSpPr>
            <p:nvPr userDrawn="1"/>
          </p:nvSpPr>
          <p:spPr bwMode="auto">
            <a:xfrm>
              <a:off x="7102" y="4"/>
              <a:ext cx="1015" cy="438"/>
            </a:xfrm>
            <a:custGeom>
              <a:avLst/>
              <a:gdLst>
                <a:gd name="T0" fmla="*/ 422 w 1689"/>
                <a:gd name="T1" fmla="*/ 0 h 730"/>
                <a:gd name="T2" fmla="*/ 422 w 1689"/>
                <a:gd name="T3" fmla="*/ 0 h 730"/>
                <a:gd name="T4" fmla="*/ 0 w 1689"/>
                <a:gd name="T5" fmla="*/ 730 h 730"/>
                <a:gd name="T6" fmla="*/ 1689 w 1689"/>
                <a:gd name="T7" fmla="*/ 730 h 730"/>
                <a:gd name="T8" fmla="*/ 1266 w 1689"/>
                <a:gd name="T9" fmla="*/ 0 h 730"/>
                <a:gd name="T10" fmla="*/ 422 w 1689"/>
                <a:gd name="T11" fmla="*/ 0 h 730"/>
              </a:gdLst>
              <a:ahLst/>
              <a:cxnLst>
                <a:cxn ang="0">
                  <a:pos x="T0" y="T1"/>
                </a:cxn>
                <a:cxn ang="0">
                  <a:pos x="T2" y="T3"/>
                </a:cxn>
                <a:cxn ang="0">
                  <a:pos x="T4" y="T5"/>
                </a:cxn>
                <a:cxn ang="0">
                  <a:pos x="T6" y="T7"/>
                </a:cxn>
                <a:cxn ang="0">
                  <a:pos x="T8" y="T9"/>
                </a:cxn>
                <a:cxn ang="0">
                  <a:pos x="T10" y="T11"/>
                </a:cxn>
              </a:cxnLst>
              <a:rect l="0" t="0" r="r" b="b"/>
              <a:pathLst>
                <a:path w="1689" h="730">
                  <a:moveTo>
                    <a:pt x="422" y="0"/>
                  </a:moveTo>
                  <a:lnTo>
                    <a:pt x="422" y="0"/>
                  </a:lnTo>
                  <a:lnTo>
                    <a:pt x="0" y="730"/>
                  </a:lnTo>
                  <a:lnTo>
                    <a:pt x="1689" y="730"/>
                  </a:lnTo>
                  <a:lnTo>
                    <a:pt x="1266" y="0"/>
                  </a:lnTo>
                  <a:lnTo>
                    <a:pt x="422"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9" name="Freeform 68"/>
            <p:cNvSpPr>
              <a:spLocks/>
            </p:cNvSpPr>
            <p:nvPr userDrawn="1"/>
          </p:nvSpPr>
          <p:spPr bwMode="auto">
            <a:xfrm>
              <a:off x="7963" y="4"/>
              <a:ext cx="229" cy="394"/>
            </a:xfrm>
            <a:custGeom>
              <a:avLst/>
              <a:gdLst>
                <a:gd name="T0" fmla="*/ 380 w 380"/>
                <a:gd name="T1" fmla="*/ 0 h 657"/>
                <a:gd name="T2" fmla="*/ 380 w 380"/>
                <a:gd name="T3" fmla="*/ 0 h 657"/>
                <a:gd name="T4" fmla="*/ 0 w 380"/>
                <a:gd name="T5" fmla="*/ 0 h 657"/>
                <a:gd name="T6" fmla="*/ 380 w 380"/>
                <a:gd name="T7" fmla="*/ 657 h 657"/>
                <a:gd name="T8" fmla="*/ 380 w 380"/>
                <a:gd name="T9" fmla="*/ 0 h 657"/>
              </a:gdLst>
              <a:ahLst/>
              <a:cxnLst>
                <a:cxn ang="0">
                  <a:pos x="T0" y="T1"/>
                </a:cxn>
                <a:cxn ang="0">
                  <a:pos x="T2" y="T3"/>
                </a:cxn>
                <a:cxn ang="0">
                  <a:pos x="T4" y="T5"/>
                </a:cxn>
                <a:cxn ang="0">
                  <a:pos x="T6" y="T7"/>
                </a:cxn>
                <a:cxn ang="0">
                  <a:pos x="T8" y="T9"/>
                </a:cxn>
              </a:cxnLst>
              <a:rect l="0" t="0" r="r" b="b"/>
              <a:pathLst>
                <a:path w="380" h="657">
                  <a:moveTo>
                    <a:pt x="380" y="0"/>
                  </a:moveTo>
                  <a:lnTo>
                    <a:pt x="380" y="0"/>
                  </a:lnTo>
                  <a:lnTo>
                    <a:pt x="0" y="0"/>
                  </a:lnTo>
                  <a:lnTo>
                    <a:pt x="380" y="657"/>
                  </a:lnTo>
                  <a:lnTo>
                    <a:pt x="3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0" name="Freeform 69"/>
            <p:cNvSpPr>
              <a:spLocks/>
            </p:cNvSpPr>
            <p:nvPr userDrawn="1"/>
          </p:nvSpPr>
          <p:spPr bwMode="auto">
            <a:xfrm>
              <a:off x="7685" y="574"/>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1" name="Freeform 70"/>
            <p:cNvSpPr>
              <a:spLocks/>
            </p:cNvSpPr>
            <p:nvPr userDrawn="1"/>
          </p:nvSpPr>
          <p:spPr bwMode="auto">
            <a:xfrm>
              <a:off x="7685" y="1539"/>
              <a:ext cx="507" cy="878"/>
            </a:xfrm>
            <a:custGeom>
              <a:avLst/>
              <a:gdLst>
                <a:gd name="T0" fmla="*/ 843 w 843"/>
                <a:gd name="T1" fmla="*/ 0 h 1461"/>
                <a:gd name="T2" fmla="*/ 843 w 843"/>
                <a:gd name="T3" fmla="*/ 0 h 1461"/>
                <a:gd name="T4" fmla="*/ 0 w 843"/>
                <a:gd name="T5" fmla="*/ 0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0"/>
                  </a:lnTo>
                  <a:lnTo>
                    <a:pt x="843" y="1461"/>
                  </a:lnTo>
                  <a:lnTo>
                    <a:pt x="8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4" name="Freeform 73"/>
            <p:cNvSpPr>
              <a:spLocks/>
            </p:cNvSpPr>
            <p:nvPr userDrawn="1"/>
          </p:nvSpPr>
          <p:spPr bwMode="auto">
            <a:xfrm>
              <a:off x="864" y="5161"/>
              <a:ext cx="90" cy="80"/>
            </a:xfrm>
            <a:custGeom>
              <a:avLst/>
              <a:gdLst>
                <a:gd name="T0" fmla="*/ 75 w 150"/>
                <a:gd name="T1" fmla="*/ 0 h 133"/>
                <a:gd name="T2" fmla="*/ 75 w 150"/>
                <a:gd name="T3" fmla="*/ 0 h 133"/>
                <a:gd name="T4" fmla="*/ 0 w 150"/>
                <a:gd name="T5" fmla="*/ 133 h 133"/>
                <a:gd name="T6" fmla="*/ 150 w 150"/>
                <a:gd name="T7" fmla="*/ 133 h 133"/>
                <a:gd name="T8" fmla="*/ 75 w 150"/>
                <a:gd name="T9" fmla="*/ 0 h 133"/>
              </a:gdLst>
              <a:ahLst/>
              <a:cxnLst>
                <a:cxn ang="0">
                  <a:pos x="T0" y="T1"/>
                </a:cxn>
                <a:cxn ang="0">
                  <a:pos x="T2" y="T3"/>
                </a:cxn>
                <a:cxn ang="0">
                  <a:pos x="T4" y="T5"/>
                </a:cxn>
                <a:cxn ang="0">
                  <a:pos x="T6" y="T7"/>
                </a:cxn>
                <a:cxn ang="0">
                  <a:pos x="T8" y="T9"/>
                </a:cxn>
              </a:cxnLst>
              <a:rect l="0" t="0" r="r" b="b"/>
              <a:pathLst>
                <a:path w="150" h="133">
                  <a:moveTo>
                    <a:pt x="75" y="0"/>
                  </a:moveTo>
                  <a:lnTo>
                    <a:pt x="75" y="0"/>
                  </a:lnTo>
                  <a:lnTo>
                    <a:pt x="0" y="133"/>
                  </a:lnTo>
                  <a:lnTo>
                    <a:pt x="150" y="133"/>
                  </a:lnTo>
                  <a:lnTo>
                    <a:pt x="75" y="0"/>
                  </a:lnTo>
                  <a:close/>
                </a:path>
              </a:pathLst>
            </a:custGeom>
            <a:solidFill>
              <a:srgbClr val="039F5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5" name="Freeform 74"/>
            <p:cNvSpPr>
              <a:spLocks/>
            </p:cNvSpPr>
            <p:nvPr userDrawn="1"/>
          </p:nvSpPr>
          <p:spPr bwMode="auto">
            <a:xfrm>
              <a:off x="472" y="5161"/>
              <a:ext cx="90" cy="80"/>
            </a:xfrm>
            <a:custGeom>
              <a:avLst/>
              <a:gdLst>
                <a:gd name="T0" fmla="*/ 74 w 150"/>
                <a:gd name="T1" fmla="*/ 0 h 133"/>
                <a:gd name="T2" fmla="*/ 74 w 150"/>
                <a:gd name="T3" fmla="*/ 0 h 133"/>
                <a:gd name="T4" fmla="*/ 0 w 150"/>
                <a:gd name="T5" fmla="*/ 133 h 133"/>
                <a:gd name="T6" fmla="*/ 150 w 150"/>
                <a:gd name="T7" fmla="*/ 133 h 133"/>
                <a:gd name="T8" fmla="*/ 74 w 150"/>
                <a:gd name="T9" fmla="*/ 0 h 133"/>
              </a:gdLst>
              <a:ahLst/>
              <a:cxnLst>
                <a:cxn ang="0">
                  <a:pos x="T0" y="T1"/>
                </a:cxn>
                <a:cxn ang="0">
                  <a:pos x="T2" y="T3"/>
                </a:cxn>
                <a:cxn ang="0">
                  <a:pos x="T4" y="T5"/>
                </a:cxn>
                <a:cxn ang="0">
                  <a:pos x="T6" y="T7"/>
                </a:cxn>
                <a:cxn ang="0">
                  <a:pos x="T8" y="T9"/>
                </a:cxn>
              </a:cxnLst>
              <a:rect l="0" t="0" r="r" b="b"/>
              <a:pathLst>
                <a:path w="150" h="133">
                  <a:moveTo>
                    <a:pt x="74" y="0"/>
                  </a:moveTo>
                  <a:lnTo>
                    <a:pt x="74" y="0"/>
                  </a:lnTo>
                  <a:lnTo>
                    <a:pt x="0" y="133"/>
                  </a:lnTo>
                  <a:lnTo>
                    <a:pt x="150" y="133"/>
                  </a:lnTo>
                  <a:lnTo>
                    <a:pt x="7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6" name="Freeform 75"/>
            <p:cNvSpPr>
              <a:spLocks noEditPoints="1"/>
            </p:cNvSpPr>
            <p:nvPr userDrawn="1"/>
          </p:nvSpPr>
          <p:spPr bwMode="auto">
            <a:xfrm>
              <a:off x="303" y="5162"/>
              <a:ext cx="55" cy="79"/>
            </a:xfrm>
            <a:custGeom>
              <a:avLst/>
              <a:gdLst>
                <a:gd name="T0" fmla="*/ 92 w 93"/>
                <a:gd name="T1" fmla="*/ 40 h 131"/>
                <a:gd name="T2" fmla="*/ 92 w 93"/>
                <a:gd name="T3" fmla="*/ 40 h 131"/>
                <a:gd name="T4" fmla="*/ 87 w 93"/>
                <a:gd name="T5" fmla="*/ 63 h 131"/>
                <a:gd name="T6" fmla="*/ 70 w 93"/>
                <a:gd name="T7" fmla="*/ 79 h 131"/>
                <a:gd name="T8" fmla="*/ 45 w 93"/>
                <a:gd name="T9" fmla="*/ 84 h 131"/>
                <a:gd name="T10" fmla="*/ 27 w 93"/>
                <a:gd name="T11" fmla="*/ 84 h 131"/>
                <a:gd name="T12" fmla="*/ 27 w 93"/>
                <a:gd name="T13" fmla="*/ 124 h 131"/>
                <a:gd name="T14" fmla="*/ 27 w 93"/>
                <a:gd name="T15" fmla="*/ 131 h 131"/>
                <a:gd name="T16" fmla="*/ 20 w 93"/>
                <a:gd name="T17" fmla="*/ 131 h 131"/>
                <a:gd name="T18" fmla="*/ 8 w 93"/>
                <a:gd name="T19" fmla="*/ 131 h 131"/>
                <a:gd name="T20" fmla="*/ 0 w 93"/>
                <a:gd name="T21" fmla="*/ 131 h 131"/>
                <a:gd name="T22" fmla="*/ 0 w 93"/>
                <a:gd name="T23" fmla="*/ 124 h 131"/>
                <a:gd name="T24" fmla="*/ 0 w 93"/>
                <a:gd name="T25" fmla="*/ 8 h 131"/>
                <a:gd name="T26" fmla="*/ 0 w 93"/>
                <a:gd name="T27" fmla="*/ 0 h 131"/>
                <a:gd name="T28" fmla="*/ 8 w 93"/>
                <a:gd name="T29" fmla="*/ 0 h 131"/>
                <a:gd name="T30" fmla="*/ 38 w 93"/>
                <a:gd name="T31" fmla="*/ 0 h 131"/>
                <a:gd name="T32" fmla="*/ 75 w 93"/>
                <a:gd name="T33" fmla="*/ 9 h 131"/>
                <a:gd name="T34" fmla="*/ 92 w 93"/>
                <a:gd name="T35" fmla="*/ 40 h 131"/>
                <a:gd name="T36" fmla="*/ 60 w 93"/>
                <a:gd name="T37" fmla="*/ 29 h 131"/>
                <a:gd name="T38" fmla="*/ 60 w 93"/>
                <a:gd name="T39" fmla="*/ 29 h 131"/>
                <a:gd name="T40" fmla="*/ 40 w 93"/>
                <a:gd name="T41" fmla="*/ 25 h 131"/>
                <a:gd name="T42" fmla="*/ 27 w 93"/>
                <a:gd name="T43" fmla="*/ 25 h 131"/>
                <a:gd name="T44" fmla="*/ 27 w 93"/>
                <a:gd name="T45" fmla="*/ 59 h 131"/>
                <a:gd name="T46" fmla="*/ 44 w 93"/>
                <a:gd name="T47" fmla="*/ 59 h 131"/>
                <a:gd name="T48" fmla="*/ 61 w 93"/>
                <a:gd name="T49" fmla="*/ 54 h 131"/>
                <a:gd name="T50" fmla="*/ 66 w 93"/>
                <a:gd name="T51" fmla="*/ 41 h 131"/>
                <a:gd name="T52" fmla="*/ 60 w 93"/>
                <a:gd name="T53" fmla="*/ 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31">
                  <a:moveTo>
                    <a:pt x="92" y="40"/>
                  </a:moveTo>
                  <a:lnTo>
                    <a:pt x="92" y="40"/>
                  </a:lnTo>
                  <a:cubicBezTo>
                    <a:pt x="93" y="48"/>
                    <a:pt x="91" y="56"/>
                    <a:pt x="87" y="63"/>
                  </a:cubicBezTo>
                  <a:cubicBezTo>
                    <a:pt x="83" y="70"/>
                    <a:pt x="77" y="75"/>
                    <a:pt x="70" y="79"/>
                  </a:cubicBezTo>
                  <a:cubicBezTo>
                    <a:pt x="62" y="83"/>
                    <a:pt x="54" y="84"/>
                    <a:pt x="45" y="84"/>
                  </a:cubicBezTo>
                  <a:lnTo>
                    <a:pt x="27" y="84"/>
                  </a:lnTo>
                  <a:lnTo>
                    <a:pt x="27" y="124"/>
                  </a:lnTo>
                  <a:lnTo>
                    <a:pt x="27" y="131"/>
                  </a:lnTo>
                  <a:lnTo>
                    <a:pt x="20" y="131"/>
                  </a:lnTo>
                  <a:lnTo>
                    <a:pt x="8" y="131"/>
                  </a:lnTo>
                  <a:lnTo>
                    <a:pt x="0" y="131"/>
                  </a:lnTo>
                  <a:lnTo>
                    <a:pt x="0" y="124"/>
                  </a:lnTo>
                  <a:lnTo>
                    <a:pt x="0" y="8"/>
                  </a:lnTo>
                  <a:lnTo>
                    <a:pt x="0" y="0"/>
                  </a:lnTo>
                  <a:lnTo>
                    <a:pt x="8" y="0"/>
                  </a:lnTo>
                  <a:lnTo>
                    <a:pt x="38" y="0"/>
                  </a:lnTo>
                  <a:cubicBezTo>
                    <a:pt x="54" y="0"/>
                    <a:pt x="66" y="3"/>
                    <a:pt x="75" y="9"/>
                  </a:cubicBezTo>
                  <a:cubicBezTo>
                    <a:pt x="86" y="15"/>
                    <a:pt x="92" y="25"/>
                    <a:pt x="92" y="40"/>
                  </a:cubicBezTo>
                  <a:close/>
                  <a:moveTo>
                    <a:pt x="60" y="29"/>
                  </a:moveTo>
                  <a:lnTo>
                    <a:pt x="60" y="29"/>
                  </a:lnTo>
                  <a:cubicBezTo>
                    <a:pt x="55" y="27"/>
                    <a:pt x="49" y="25"/>
                    <a:pt x="40" y="25"/>
                  </a:cubicBezTo>
                  <a:lnTo>
                    <a:pt x="27" y="25"/>
                  </a:lnTo>
                  <a:lnTo>
                    <a:pt x="27" y="59"/>
                  </a:lnTo>
                  <a:lnTo>
                    <a:pt x="44" y="59"/>
                  </a:lnTo>
                  <a:cubicBezTo>
                    <a:pt x="52" y="59"/>
                    <a:pt x="58" y="58"/>
                    <a:pt x="61" y="54"/>
                  </a:cubicBezTo>
                  <a:cubicBezTo>
                    <a:pt x="65" y="51"/>
                    <a:pt x="66" y="46"/>
                    <a:pt x="66" y="41"/>
                  </a:cubicBezTo>
                  <a:cubicBezTo>
                    <a:pt x="66" y="33"/>
                    <a:pt x="62" y="31"/>
                    <a:pt x="60" y="2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7" name="Freeform 76"/>
            <p:cNvSpPr>
              <a:spLocks noEditPoints="1"/>
            </p:cNvSpPr>
            <p:nvPr userDrawn="1"/>
          </p:nvSpPr>
          <p:spPr bwMode="auto">
            <a:xfrm>
              <a:off x="686" y="5162"/>
              <a:ext cx="60" cy="79"/>
            </a:xfrm>
            <a:custGeom>
              <a:avLst/>
              <a:gdLst>
                <a:gd name="T0" fmla="*/ 91 w 100"/>
                <a:gd name="T1" fmla="*/ 120 h 131"/>
                <a:gd name="T2" fmla="*/ 91 w 100"/>
                <a:gd name="T3" fmla="*/ 120 h 131"/>
                <a:gd name="T4" fmla="*/ 100 w 100"/>
                <a:gd name="T5" fmla="*/ 131 h 131"/>
                <a:gd name="T6" fmla="*/ 85 w 100"/>
                <a:gd name="T7" fmla="*/ 131 h 131"/>
                <a:gd name="T8" fmla="*/ 70 w 100"/>
                <a:gd name="T9" fmla="*/ 131 h 131"/>
                <a:gd name="T10" fmla="*/ 67 w 100"/>
                <a:gd name="T11" fmla="*/ 131 h 131"/>
                <a:gd name="T12" fmla="*/ 64 w 100"/>
                <a:gd name="T13" fmla="*/ 128 h 131"/>
                <a:gd name="T14" fmla="*/ 27 w 100"/>
                <a:gd name="T15" fmla="*/ 78 h 131"/>
                <a:gd name="T16" fmla="*/ 27 w 100"/>
                <a:gd name="T17" fmla="*/ 124 h 131"/>
                <a:gd name="T18" fmla="*/ 27 w 100"/>
                <a:gd name="T19" fmla="*/ 131 h 131"/>
                <a:gd name="T20" fmla="*/ 19 w 100"/>
                <a:gd name="T21" fmla="*/ 131 h 131"/>
                <a:gd name="T22" fmla="*/ 8 w 100"/>
                <a:gd name="T23" fmla="*/ 131 h 131"/>
                <a:gd name="T24" fmla="*/ 0 w 100"/>
                <a:gd name="T25" fmla="*/ 131 h 131"/>
                <a:gd name="T26" fmla="*/ 0 w 100"/>
                <a:gd name="T27" fmla="*/ 124 h 131"/>
                <a:gd name="T28" fmla="*/ 0 w 100"/>
                <a:gd name="T29" fmla="*/ 8 h 131"/>
                <a:gd name="T30" fmla="*/ 0 w 100"/>
                <a:gd name="T31" fmla="*/ 0 h 131"/>
                <a:gd name="T32" fmla="*/ 8 w 100"/>
                <a:gd name="T33" fmla="*/ 0 h 131"/>
                <a:gd name="T34" fmla="*/ 39 w 100"/>
                <a:gd name="T35" fmla="*/ 0 h 131"/>
                <a:gd name="T36" fmla="*/ 81 w 100"/>
                <a:gd name="T37" fmla="*/ 13 h 131"/>
                <a:gd name="T38" fmla="*/ 94 w 100"/>
                <a:gd name="T39" fmla="*/ 43 h 131"/>
                <a:gd name="T40" fmla="*/ 90 w 100"/>
                <a:gd name="T41" fmla="*/ 65 h 131"/>
                <a:gd name="T42" fmla="*/ 75 w 100"/>
                <a:gd name="T43" fmla="*/ 81 h 131"/>
                <a:gd name="T44" fmla="*/ 65 w 100"/>
                <a:gd name="T45" fmla="*/ 86 h 131"/>
                <a:gd name="T46" fmla="*/ 91 w 100"/>
                <a:gd name="T47" fmla="*/ 120 h 131"/>
                <a:gd name="T48" fmla="*/ 27 w 100"/>
                <a:gd name="T49" fmla="*/ 64 h 131"/>
                <a:gd name="T50" fmla="*/ 27 w 100"/>
                <a:gd name="T51" fmla="*/ 64 h 131"/>
                <a:gd name="T52" fmla="*/ 31 w 100"/>
                <a:gd name="T53" fmla="*/ 64 h 131"/>
                <a:gd name="T54" fmla="*/ 41 w 100"/>
                <a:gd name="T55" fmla="*/ 64 h 131"/>
                <a:gd name="T56" fmla="*/ 61 w 100"/>
                <a:gd name="T57" fmla="*/ 59 h 131"/>
                <a:gd name="T58" fmla="*/ 68 w 100"/>
                <a:gd name="T59" fmla="*/ 45 h 131"/>
                <a:gd name="T60" fmla="*/ 61 w 100"/>
                <a:gd name="T61" fmla="*/ 31 h 131"/>
                <a:gd name="T62" fmla="*/ 43 w 100"/>
                <a:gd name="T63" fmla="*/ 26 h 131"/>
                <a:gd name="T64" fmla="*/ 27 w 100"/>
                <a:gd name="T65" fmla="*/ 26 h 131"/>
                <a:gd name="T66" fmla="*/ 27 w 100"/>
                <a:gd name="T67"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31">
                  <a:moveTo>
                    <a:pt x="91" y="120"/>
                  </a:moveTo>
                  <a:lnTo>
                    <a:pt x="91" y="120"/>
                  </a:lnTo>
                  <a:lnTo>
                    <a:pt x="100" y="131"/>
                  </a:lnTo>
                  <a:lnTo>
                    <a:pt x="85" y="131"/>
                  </a:lnTo>
                  <a:lnTo>
                    <a:pt x="70" y="131"/>
                  </a:lnTo>
                  <a:lnTo>
                    <a:pt x="67" y="131"/>
                  </a:lnTo>
                  <a:lnTo>
                    <a:pt x="64" y="128"/>
                  </a:lnTo>
                  <a:lnTo>
                    <a:pt x="27" y="78"/>
                  </a:lnTo>
                  <a:lnTo>
                    <a:pt x="27" y="124"/>
                  </a:lnTo>
                  <a:lnTo>
                    <a:pt x="27" y="131"/>
                  </a:lnTo>
                  <a:lnTo>
                    <a:pt x="19" y="131"/>
                  </a:lnTo>
                  <a:lnTo>
                    <a:pt x="8" y="131"/>
                  </a:lnTo>
                  <a:lnTo>
                    <a:pt x="0" y="131"/>
                  </a:lnTo>
                  <a:lnTo>
                    <a:pt x="0" y="124"/>
                  </a:lnTo>
                  <a:lnTo>
                    <a:pt x="0" y="8"/>
                  </a:lnTo>
                  <a:lnTo>
                    <a:pt x="0" y="0"/>
                  </a:lnTo>
                  <a:lnTo>
                    <a:pt x="8" y="0"/>
                  </a:lnTo>
                  <a:lnTo>
                    <a:pt x="39" y="0"/>
                  </a:lnTo>
                  <a:cubicBezTo>
                    <a:pt x="59" y="0"/>
                    <a:pt x="73" y="4"/>
                    <a:pt x="81" y="13"/>
                  </a:cubicBezTo>
                  <a:cubicBezTo>
                    <a:pt x="89" y="21"/>
                    <a:pt x="93" y="31"/>
                    <a:pt x="94" y="43"/>
                  </a:cubicBezTo>
                  <a:cubicBezTo>
                    <a:pt x="95" y="51"/>
                    <a:pt x="93" y="58"/>
                    <a:pt x="90" y="65"/>
                  </a:cubicBezTo>
                  <a:cubicBezTo>
                    <a:pt x="86" y="72"/>
                    <a:pt x="81" y="77"/>
                    <a:pt x="75" y="81"/>
                  </a:cubicBezTo>
                  <a:cubicBezTo>
                    <a:pt x="72" y="83"/>
                    <a:pt x="69" y="85"/>
                    <a:pt x="65" y="86"/>
                  </a:cubicBezTo>
                  <a:lnTo>
                    <a:pt x="91" y="120"/>
                  </a:lnTo>
                  <a:close/>
                  <a:moveTo>
                    <a:pt x="27" y="64"/>
                  </a:moveTo>
                  <a:lnTo>
                    <a:pt x="27" y="64"/>
                  </a:lnTo>
                  <a:lnTo>
                    <a:pt x="31" y="64"/>
                  </a:lnTo>
                  <a:lnTo>
                    <a:pt x="41" y="64"/>
                  </a:lnTo>
                  <a:cubicBezTo>
                    <a:pt x="49" y="64"/>
                    <a:pt x="56" y="62"/>
                    <a:pt x="61" y="59"/>
                  </a:cubicBezTo>
                  <a:cubicBezTo>
                    <a:pt x="65" y="55"/>
                    <a:pt x="68" y="51"/>
                    <a:pt x="68" y="45"/>
                  </a:cubicBezTo>
                  <a:cubicBezTo>
                    <a:pt x="68" y="39"/>
                    <a:pt x="65" y="35"/>
                    <a:pt x="61" y="31"/>
                  </a:cubicBezTo>
                  <a:cubicBezTo>
                    <a:pt x="56" y="27"/>
                    <a:pt x="50" y="26"/>
                    <a:pt x="43" y="26"/>
                  </a:cubicBezTo>
                  <a:lnTo>
                    <a:pt x="27" y="26"/>
                  </a:lnTo>
                  <a:lnTo>
                    <a:pt x="27" y="6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8" name="Freeform 77"/>
            <p:cNvSpPr>
              <a:spLocks noEditPoints="1"/>
            </p:cNvSpPr>
            <p:nvPr userDrawn="1"/>
          </p:nvSpPr>
          <p:spPr bwMode="auto">
            <a:xfrm>
              <a:off x="1078" y="5162"/>
              <a:ext cx="68" cy="79"/>
            </a:xfrm>
            <a:custGeom>
              <a:avLst/>
              <a:gdLst>
                <a:gd name="T0" fmla="*/ 105 w 113"/>
                <a:gd name="T1" fmla="*/ 33 h 131"/>
                <a:gd name="T2" fmla="*/ 105 w 113"/>
                <a:gd name="T3" fmla="*/ 33 h 131"/>
                <a:gd name="T4" fmla="*/ 113 w 113"/>
                <a:gd name="T5" fmla="*/ 67 h 131"/>
                <a:gd name="T6" fmla="*/ 103 w 113"/>
                <a:gd name="T7" fmla="*/ 101 h 131"/>
                <a:gd name="T8" fmla="*/ 78 w 113"/>
                <a:gd name="T9" fmla="*/ 124 h 131"/>
                <a:gd name="T10" fmla="*/ 45 w 113"/>
                <a:gd name="T11" fmla="*/ 131 h 131"/>
                <a:gd name="T12" fmla="*/ 7 w 113"/>
                <a:gd name="T13" fmla="*/ 131 h 131"/>
                <a:gd name="T14" fmla="*/ 0 w 113"/>
                <a:gd name="T15" fmla="*/ 131 h 131"/>
                <a:gd name="T16" fmla="*/ 0 w 113"/>
                <a:gd name="T17" fmla="*/ 124 h 131"/>
                <a:gd name="T18" fmla="*/ 0 w 113"/>
                <a:gd name="T19" fmla="*/ 8 h 131"/>
                <a:gd name="T20" fmla="*/ 0 w 113"/>
                <a:gd name="T21" fmla="*/ 0 h 131"/>
                <a:gd name="T22" fmla="*/ 7 w 113"/>
                <a:gd name="T23" fmla="*/ 0 h 131"/>
                <a:gd name="T24" fmla="*/ 39 w 113"/>
                <a:gd name="T25" fmla="*/ 0 h 131"/>
                <a:gd name="T26" fmla="*/ 79 w 113"/>
                <a:gd name="T27" fmla="*/ 9 h 131"/>
                <a:gd name="T28" fmla="*/ 105 w 113"/>
                <a:gd name="T29" fmla="*/ 33 h 131"/>
                <a:gd name="T30" fmla="*/ 76 w 113"/>
                <a:gd name="T31" fmla="*/ 38 h 131"/>
                <a:gd name="T32" fmla="*/ 76 w 113"/>
                <a:gd name="T33" fmla="*/ 38 h 131"/>
                <a:gd name="T34" fmla="*/ 39 w 113"/>
                <a:gd name="T35" fmla="*/ 25 h 131"/>
                <a:gd name="T36" fmla="*/ 26 w 113"/>
                <a:gd name="T37" fmla="*/ 25 h 131"/>
                <a:gd name="T38" fmla="*/ 26 w 113"/>
                <a:gd name="T39" fmla="*/ 106 h 131"/>
                <a:gd name="T40" fmla="*/ 37 w 113"/>
                <a:gd name="T41" fmla="*/ 106 h 131"/>
                <a:gd name="T42" fmla="*/ 72 w 113"/>
                <a:gd name="T43" fmla="*/ 96 h 131"/>
                <a:gd name="T44" fmla="*/ 87 w 113"/>
                <a:gd name="T45" fmla="*/ 66 h 131"/>
                <a:gd name="T46" fmla="*/ 76 w 113"/>
                <a:gd name="T47" fmla="*/ 3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31">
                  <a:moveTo>
                    <a:pt x="105" y="33"/>
                  </a:moveTo>
                  <a:lnTo>
                    <a:pt x="105" y="33"/>
                  </a:lnTo>
                  <a:cubicBezTo>
                    <a:pt x="110" y="44"/>
                    <a:pt x="113" y="55"/>
                    <a:pt x="113" y="67"/>
                  </a:cubicBezTo>
                  <a:cubicBezTo>
                    <a:pt x="113" y="80"/>
                    <a:pt x="110" y="91"/>
                    <a:pt x="103" y="101"/>
                  </a:cubicBezTo>
                  <a:cubicBezTo>
                    <a:pt x="97" y="111"/>
                    <a:pt x="88" y="119"/>
                    <a:pt x="78" y="124"/>
                  </a:cubicBezTo>
                  <a:cubicBezTo>
                    <a:pt x="67" y="129"/>
                    <a:pt x="56" y="131"/>
                    <a:pt x="45" y="131"/>
                  </a:cubicBezTo>
                  <a:lnTo>
                    <a:pt x="7" y="131"/>
                  </a:lnTo>
                  <a:lnTo>
                    <a:pt x="0" y="131"/>
                  </a:lnTo>
                  <a:lnTo>
                    <a:pt x="0" y="124"/>
                  </a:lnTo>
                  <a:lnTo>
                    <a:pt x="0" y="8"/>
                  </a:lnTo>
                  <a:lnTo>
                    <a:pt x="0" y="0"/>
                  </a:lnTo>
                  <a:lnTo>
                    <a:pt x="7" y="0"/>
                  </a:lnTo>
                  <a:lnTo>
                    <a:pt x="39" y="0"/>
                  </a:lnTo>
                  <a:cubicBezTo>
                    <a:pt x="54" y="0"/>
                    <a:pt x="68" y="3"/>
                    <a:pt x="79" y="9"/>
                  </a:cubicBezTo>
                  <a:cubicBezTo>
                    <a:pt x="90" y="15"/>
                    <a:pt x="99" y="23"/>
                    <a:pt x="105" y="33"/>
                  </a:cubicBezTo>
                  <a:close/>
                  <a:moveTo>
                    <a:pt x="76" y="38"/>
                  </a:moveTo>
                  <a:lnTo>
                    <a:pt x="76" y="38"/>
                  </a:lnTo>
                  <a:cubicBezTo>
                    <a:pt x="67" y="29"/>
                    <a:pt x="55" y="25"/>
                    <a:pt x="39" y="25"/>
                  </a:cubicBezTo>
                  <a:lnTo>
                    <a:pt x="26" y="25"/>
                  </a:lnTo>
                  <a:lnTo>
                    <a:pt x="26" y="106"/>
                  </a:lnTo>
                  <a:lnTo>
                    <a:pt x="37" y="106"/>
                  </a:lnTo>
                  <a:cubicBezTo>
                    <a:pt x="51" y="106"/>
                    <a:pt x="63" y="103"/>
                    <a:pt x="72" y="96"/>
                  </a:cubicBezTo>
                  <a:cubicBezTo>
                    <a:pt x="81" y="89"/>
                    <a:pt x="86" y="80"/>
                    <a:pt x="87" y="66"/>
                  </a:cubicBezTo>
                  <a:cubicBezTo>
                    <a:pt x="87" y="55"/>
                    <a:pt x="84" y="46"/>
                    <a:pt x="76" y="3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9" name="Freeform 78"/>
            <p:cNvSpPr>
              <a:spLocks noEditPoints="1"/>
            </p:cNvSpPr>
            <p:nvPr userDrawn="1"/>
          </p:nvSpPr>
          <p:spPr bwMode="auto">
            <a:xfrm>
              <a:off x="1278" y="5161"/>
              <a:ext cx="83" cy="81"/>
            </a:xfrm>
            <a:custGeom>
              <a:avLst/>
              <a:gdLst>
                <a:gd name="T0" fmla="*/ 138 w 138"/>
                <a:gd name="T1" fmla="*/ 69 h 136"/>
                <a:gd name="T2" fmla="*/ 138 w 138"/>
                <a:gd name="T3" fmla="*/ 69 h 136"/>
                <a:gd name="T4" fmla="*/ 128 w 138"/>
                <a:gd name="T5" fmla="*/ 104 h 136"/>
                <a:gd name="T6" fmla="*/ 101 w 138"/>
                <a:gd name="T7" fmla="*/ 128 h 136"/>
                <a:gd name="T8" fmla="*/ 68 w 138"/>
                <a:gd name="T9" fmla="*/ 136 h 136"/>
                <a:gd name="T10" fmla="*/ 35 w 138"/>
                <a:gd name="T11" fmla="*/ 126 h 136"/>
                <a:gd name="T12" fmla="*/ 10 w 138"/>
                <a:gd name="T13" fmla="*/ 102 h 136"/>
                <a:gd name="T14" fmla="*/ 1 w 138"/>
                <a:gd name="T15" fmla="*/ 66 h 136"/>
                <a:gd name="T16" fmla="*/ 6 w 138"/>
                <a:gd name="T17" fmla="*/ 42 h 136"/>
                <a:gd name="T18" fmla="*/ 20 w 138"/>
                <a:gd name="T19" fmla="*/ 21 h 136"/>
                <a:gd name="T20" fmla="*/ 41 w 138"/>
                <a:gd name="T21" fmla="*/ 6 h 136"/>
                <a:gd name="T22" fmla="*/ 69 w 138"/>
                <a:gd name="T23" fmla="*/ 0 h 136"/>
                <a:gd name="T24" fmla="*/ 104 w 138"/>
                <a:gd name="T25" fmla="*/ 9 h 136"/>
                <a:gd name="T26" fmla="*/ 129 w 138"/>
                <a:gd name="T27" fmla="*/ 34 h 136"/>
                <a:gd name="T28" fmla="*/ 138 w 138"/>
                <a:gd name="T29" fmla="*/ 69 h 136"/>
                <a:gd name="T30" fmla="*/ 107 w 138"/>
                <a:gd name="T31" fmla="*/ 47 h 136"/>
                <a:gd name="T32" fmla="*/ 107 w 138"/>
                <a:gd name="T33" fmla="*/ 47 h 136"/>
                <a:gd name="T34" fmla="*/ 90 w 138"/>
                <a:gd name="T35" fmla="*/ 31 h 136"/>
                <a:gd name="T36" fmla="*/ 69 w 138"/>
                <a:gd name="T37" fmla="*/ 26 h 136"/>
                <a:gd name="T38" fmla="*/ 48 w 138"/>
                <a:gd name="T39" fmla="*/ 32 h 136"/>
                <a:gd name="T40" fmla="*/ 32 w 138"/>
                <a:gd name="T41" fmla="*/ 47 h 136"/>
                <a:gd name="T42" fmla="*/ 27 w 138"/>
                <a:gd name="T43" fmla="*/ 66 h 136"/>
                <a:gd name="T44" fmla="*/ 34 w 138"/>
                <a:gd name="T45" fmla="*/ 91 h 136"/>
                <a:gd name="T46" fmla="*/ 50 w 138"/>
                <a:gd name="T47" fmla="*/ 105 h 136"/>
                <a:gd name="T48" fmla="*/ 69 w 138"/>
                <a:gd name="T49" fmla="*/ 109 h 136"/>
                <a:gd name="T50" fmla="*/ 98 w 138"/>
                <a:gd name="T51" fmla="*/ 99 h 136"/>
                <a:gd name="T52" fmla="*/ 112 w 138"/>
                <a:gd name="T53" fmla="*/ 68 h 136"/>
                <a:gd name="T54" fmla="*/ 107 w 138"/>
                <a:gd name="T55" fmla="*/ 4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36">
                  <a:moveTo>
                    <a:pt x="138" y="69"/>
                  </a:moveTo>
                  <a:lnTo>
                    <a:pt x="138" y="69"/>
                  </a:lnTo>
                  <a:cubicBezTo>
                    <a:pt x="138" y="82"/>
                    <a:pt x="135" y="94"/>
                    <a:pt x="128" y="104"/>
                  </a:cubicBezTo>
                  <a:cubicBezTo>
                    <a:pt x="121" y="114"/>
                    <a:pt x="112" y="122"/>
                    <a:pt x="101" y="128"/>
                  </a:cubicBezTo>
                  <a:cubicBezTo>
                    <a:pt x="90" y="133"/>
                    <a:pt x="79" y="136"/>
                    <a:pt x="68" y="136"/>
                  </a:cubicBezTo>
                  <a:cubicBezTo>
                    <a:pt x="57" y="135"/>
                    <a:pt x="46" y="132"/>
                    <a:pt x="35" y="126"/>
                  </a:cubicBezTo>
                  <a:cubicBezTo>
                    <a:pt x="25" y="121"/>
                    <a:pt x="16" y="112"/>
                    <a:pt x="10" y="102"/>
                  </a:cubicBezTo>
                  <a:cubicBezTo>
                    <a:pt x="4" y="92"/>
                    <a:pt x="0" y="80"/>
                    <a:pt x="1" y="66"/>
                  </a:cubicBezTo>
                  <a:cubicBezTo>
                    <a:pt x="1" y="58"/>
                    <a:pt x="3" y="50"/>
                    <a:pt x="6" y="42"/>
                  </a:cubicBezTo>
                  <a:cubicBezTo>
                    <a:pt x="9" y="34"/>
                    <a:pt x="14" y="27"/>
                    <a:pt x="20" y="21"/>
                  </a:cubicBezTo>
                  <a:cubicBezTo>
                    <a:pt x="26" y="15"/>
                    <a:pt x="33" y="10"/>
                    <a:pt x="41" y="6"/>
                  </a:cubicBezTo>
                  <a:cubicBezTo>
                    <a:pt x="50" y="2"/>
                    <a:pt x="59" y="0"/>
                    <a:pt x="69" y="0"/>
                  </a:cubicBezTo>
                  <a:cubicBezTo>
                    <a:pt x="81" y="0"/>
                    <a:pt x="93" y="3"/>
                    <a:pt x="104" y="9"/>
                  </a:cubicBezTo>
                  <a:cubicBezTo>
                    <a:pt x="114" y="15"/>
                    <a:pt x="123" y="24"/>
                    <a:pt x="129" y="34"/>
                  </a:cubicBezTo>
                  <a:cubicBezTo>
                    <a:pt x="135" y="45"/>
                    <a:pt x="138" y="57"/>
                    <a:pt x="138" y="69"/>
                  </a:cubicBezTo>
                  <a:close/>
                  <a:moveTo>
                    <a:pt x="107" y="47"/>
                  </a:moveTo>
                  <a:lnTo>
                    <a:pt x="107" y="47"/>
                  </a:lnTo>
                  <a:cubicBezTo>
                    <a:pt x="103" y="40"/>
                    <a:pt x="97" y="35"/>
                    <a:pt x="90" y="31"/>
                  </a:cubicBezTo>
                  <a:cubicBezTo>
                    <a:pt x="84" y="28"/>
                    <a:pt x="76" y="26"/>
                    <a:pt x="69" y="26"/>
                  </a:cubicBezTo>
                  <a:cubicBezTo>
                    <a:pt x="62" y="26"/>
                    <a:pt x="55" y="28"/>
                    <a:pt x="48" y="32"/>
                  </a:cubicBezTo>
                  <a:cubicBezTo>
                    <a:pt x="41" y="36"/>
                    <a:pt x="36" y="41"/>
                    <a:pt x="32" y="47"/>
                  </a:cubicBezTo>
                  <a:cubicBezTo>
                    <a:pt x="29" y="54"/>
                    <a:pt x="27" y="60"/>
                    <a:pt x="27" y="66"/>
                  </a:cubicBezTo>
                  <a:cubicBezTo>
                    <a:pt x="27" y="76"/>
                    <a:pt x="29" y="84"/>
                    <a:pt x="34" y="91"/>
                  </a:cubicBezTo>
                  <a:cubicBezTo>
                    <a:pt x="38" y="98"/>
                    <a:pt x="44" y="102"/>
                    <a:pt x="50" y="105"/>
                  </a:cubicBezTo>
                  <a:cubicBezTo>
                    <a:pt x="56" y="108"/>
                    <a:pt x="63" y="109"/>
                    <a:pt x="69" y="109"/>
                  </a:cubicBezTo>
                  <a:cubicBezTo>
                    <a:pt x="79" y="109"/>
                    <a:pt x="89" y="106"/>
                    <a:pt x="98" y="99"/>
                  </a:cubicBezTo>
                  <a:cubicBezTo>
                    <a:pt x="107" y="92"/>
                    <a:pt x="111" y="82"/>
                    <a:pt x="112" y="68"/>
                  </a:cubicBezTo>
                  <a:cubicBezTo>
                    <a:pt x="112" y="60"/>
                    <a:pt x="111" y="53"/>
                    <a:pt x="107" y="4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0" name="Freeform 79"/>
            <p:cNvSpPr>
              <a:spLocks/>
            </p:cNvSpPr>
            <p:nvPr userDrawn="1"/>
          </p:nvSpPr>
          <p:spPr bwMode="auto">
            <a:xfrm>
              <a:off x="1485" y="5162"/>
              <a:ext cx="73" cy="79"/>
            </a:xfrm>
            <a:custGeom>
              <a:avLst/>
              <a:gdLst>
                <a:gd name="T0" fmla="*/ 90 w 122"/>
                <a:gd name="T1" fmla="*/ 131 h 131"/>
                <a:gd name="T2" fmla="*/ 90 w 122"/>
                <a:gd name="T3" fmla="*/ 131 h 131"/>
                <a:gd name="T4" fmla="*/ 94 w 122"/>
                <a:gd name="T5" fmla="*/ 131 h 131"/>
                <a:gd name="T6" fmla="*/ 108 w 122"/>
                <a:gd name="T7" fmla="*/ 131 h 131"/>
                <a:gd name="T8" fmla="*/ 122 w 122"/>
                <a:gd name="T9" fmla="*/ 131 h 131"/>
                <a:gd name="T10" fmla="*/ 114 w 122"/>
                <a:gd name="T11" fmla="*/ 120 h 131"/>
                <a:gd name="T12" fmla="*/ 77 w 122"/>
                <a:gd name="T13" fmla="*/ 64 h 131"/>
                <a:gd name="T14" fmla="*/ 111 w 122"/>
                <a:gd name="T15" fmla="*/ 12 h 131"/>
                <a:gd name="T16" fmla="*/ 119 w 122"/>
                <a:gd name="T17" fmla="*/ 0 h 131"/>
                <a:gd name="T18" fmla="*/ 105 w 122"/>
                <a:gd name="T19" fmla="*/ 0 h 131"/>
                <a:gd name="T20" fmla="*/ 92 w 122"/>
                <a:gd name="T21" fmla="*/ 0 h 131"/>
                <a:gd name="T22" fmla="*/ 88 w 122"/>
                <a:gd name="T23" fmla="*/ 0 h 131"/>
                <a:gd name="T24" fmla="*/ 85 w 122"/>
                <a:gd name="T25" fmla="*/ 3 h 131"/>
                <a:gd name="T26" fmla="*/ 61 w 122"/>
                <a:gd name="T27" fmla="*/ 41 h 131"/>
                <a:gd name="T28" fmla="*/ 36 w 122"/>
                <a:gd name="T29" fmla="*/ 3 h 131"/>
                <a:gd name="T30" fmla="*/ 34 w 122"/>
                <a:gd name="T31" fmla="*/ 0 h 131"/>
                <a:gd name="T32" fmla="*/ 30 w 122"/>
                <a:gd name="T33" fmla="*/ 0 h 131"/>
                <a:gd name="T34" fmla="*/ 17 w 122"/>
                <a:gd name="T35" fmla="*/ 0 h 131"/>
                <a:gd name="T36" fmla="*/ 3 w 122"/>
                <a:gd name="T37" fmla="*/ 0 h 131"/>
                <a:gd name="T38" fmla="*/ 10 w 122"/>
                <a:gd name="T39" fmla="*/ 12 h 131"/>
                <a:gd name="T40" fmla="*/ 45 w 122"/>
                <a:gd name="T41" fmla="*/ 64 h 131"/>
                <a:gd name="T42" fmla="*/ 8 w 122"/>
                <a:gd name="T43" fmla="*/ 120 h 131"/>
                <a:gd name="T44" fmla="*/ 0 w 122"/>
                <a:gd name="T45" fmla="*/ 131 h 131"/>
                <a:gd name="T46" fmla="*/ 14 w 122"/>
                <a:gd name="T47" fmla="*/ 131 h 131"/>
                <a:gd name="T48" fmla="*/ 28 w 122"/>
                <a:gd name="T49" fmla="*/ 131 h 131"/>
                <a:gd name="T50" fmla="*/ 32 w 122"/>
                <a:gd name="T51" fmla="*/ 131 h 131"/>
                <a:gd name="T52" fmla="*/ 34 w 122"/>
                <a:gd name="T53" fmla="*/ 128 h 131"/>
                <a:gd name="T54" fmla="*/ 61 w 122"/>
                <a:gd name="T55" fmla="*/ 88 h 131"/>
                <a:gd name="T56" fmla="*/ 88 w 122"/>
                <a:gd name="T57" fmla="*/ 128 h 131"/>
                <a:gd name="T58" fmla="*/ 90 w 122"/>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31">
                  <a:moveTo>
                    <a:pt x="90" y="131"/>
                  </a:moveTo>
                  <a:lnTo>
                    <a:pt x="90" y="131"/>
                  </a:lnTo>
                  <a:lnTo>
                    <a:pt x="94" y="131"/>
                  </a:lnTo>
                  <a:lnTo>
                    <a:pt x="108" y="131"/>
                  </a:lnTo>
                  <a:lnTo>
                    <a:pt x="122" y="131"/>
                  </a:lnTo>
                  <a:lnTo>
                    <a:pt x="114" y="120"/>
                  </a:lnTo>
                  <a:lnTo>
                    <a:pt x="77" y="64"/>
                  </a:lnTo>
                  <a:lnTo>
                    <a:pt x="111" y="12"/>
                  </a:lnTo>
                  <a:lnTo>
                    <a:pt x="119" y="0"/>
                  </a:lnTo>
                  <a:lnTo>
                    <a:pt x="105" y="0"/>
                  </a:lnTo>
                  <a:lnTo>
                    <a:pt x="92" y="0"/>
                  </a:lnTo>
                  <a:lnTo>
                    <a:pt x="88" y="0"/>
                  </a:lnTo>
                  <a:lnTo>
                    <a:pt x="85" y="3"/>
                  </a:lnTo>
                  <a:lnTo>
                    <a:pt x="61" y="41"/>
                  </a:lnTo>
                  <a:lnTo>
                    <a:pt x="36" y="3"/>
                  </a:lnTo>
                  <a:lnTo>
                    <a:pt x="34" y="0"/>
                  </a:lnTo>
                  <a:lnTo>
                    <a:pt x="30" y="0"/>
                  </a:lnTo>
                  <a:lnTo>
                    <a:pt x="17" y="0"/>
                  </a:lnTo>
                  <a:lnTo>
                    <a:pt x="3" y="0"/>
                  </a:lnTo>
                  <a:lnTo>
                    <a:pt x="10" y="12"/>
                  </a:lnTo>
                  <a:lnTo>
                    <a:pt x="45" y="64"/>
                  </a:lnTo>
                  <a:lnTo>
                    <a:pt x="8" y="120"/>
                  </a:lnTo>
                  <a:lnTo>
                    <a:pt x="0" y="131"/>
                  </a:lnTo>
                  <a:lnTo>
                    <a:pt x="14" y="131"/>
                  </a:lnTo>
                  <a:lnTo>
                    <a:pt x="28" y="131"/>
                  </a:lnTo>
                  <a:lnTo>
                    <a:pt x="32" y="131"/>
                  </a:lnTo>
                  <a:lnTo>
                    <a:pt x="34" y="128"/>
                  </a:lnTo>
                  <a:lnTo>
                    <a:pt x="61" y="88"/>
                  </a:lnTo>
                  <a:lnTo>
                    <a:pt x="88" y="128"/>
                  </a:lnTo>
                  <a:lnTo>
                    <a:pt x="90" y="13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1" name="Freeform 80"/>
            <p:cNvSpPr>
              <a:spLocks noEditPoints="1"/>
            </p:cNvSpPr>
            <p:nvPr userDrawn="1"/>
          </p:nvSpPr>
          <p:spPr bwMode="auto">
            <a:xfrm>
              <a:off x="1566" y="5161"/>
              <a:ext cx="33" cy="15"/>
            </a:xfrm>
            <a:custGeom>
              <a:avLst/>
              <a:gdLst>
                <a:gd name="T0" fmla="*/ 21 w 55"/>
                <a:gd name="T1" fmla="*/ 0 h 26"/>
                <a:gd name="T2" fmla="*/ 21 w 55"/>
                <a:gd name="T3" fmla="*/ 0 h 26"/>
                <a:gd name="T4" fmla="*/ 21 w 55"/>
                <a:gd name="T5" fmla="*/ 4 h 26"/>
                <a:gd name="T6" fmla="*/ 13 w 55"/>
                <a:gd name="T7" fmla="*/ 4 h 26"/>
                <a:gd name="T8" fmla="*/ 13 w 55"/>
                <a:gd name="T9" fmla="*/ 26 h 26"/>
                <a:gd name="T10" fmla="*/ 8 w 55"/>
                <a:gd name="T11" fmla="*/ 26 h 26"/>
                <a:gd name="T12" fmla="*/ 8 w 55"/>
                <a:gd name="T13" fmla="*/ 4 h 26"/>
                <a:gd name="T14" fmla="*/ 0 w 55"/>
                <a:gd name="T15" fmla="*/ 4 h 26"/>
                <a:gd name="T16" fmla="*/ 0 w 55"/>
                <a:gd name="T17" fmla="*/ 0 h 26"/>
                <a:gd name="T18" fmla="*/ 21 w 55"/>
                <a:gd name="T19" fmla="*/ 0 h 26"/>
                <a:gd name="T20" fmla="*/ 49 w 55"/>
                <a:gd name="T21" fmla="*/ 26 h 26"/>
                <a:gd name="T22" fmla="*/ 49 w 55"/>
                <a:gd name="T23" fmla="*/ 26 h 26"/>
                <a:gd name="T24" fmla="*/ 48 w 55"/>
                <a:gd name="T25" fmla="*/ 11 h 26"/>
                <a:gd name="T26" fmla="*/ 48 w 55"/>
                <a:gd name="T27" fmla="*/ 3 h 26"/>
                <a:gd name="T28" fmla="*/ 48 w 55"/>
                <a:gd name="T29" fmla="*/ 3 h 26"/>
                <a:gd name="T30" fmla="*/ 46 w 55"/>
                <a:gd name="T31" fmla="*/ 11 h 26"/>
                <a:gd name="T32" fmla="*/ 41 w 55"/>
                <a:gd name="T33" fmla="*/ 25 h 26"/>
                <a:gd name="T34" fmla="*/ 36 w 55"/>
                <a:gd name="T35" fmla="*/ 25 h 26"/>
                <a:gd name="T36" fmla="*/ 31 w 55"/>
                <a:gd name="T37" fmla="*/ 11 h 26"/>
                <a:gd name="T38" fmla="*/ 29 w 55"/>
                <a:gd name="T39" fmla="*/ 3 h 26"/>
                <a:gd name="T40" fmla="*/ 29 w 55"/>
                <a:gd name="T41" fmla="*/ 3 h 26"/>
                <a:gd name="T42" fmla="*/ 29 w 55"/>
                <a:gd name="T43" fmla="*/ 11 h 26"/>
                <a:gd name="T44" fmla="*/ 28 w 55"/>
                <a:gd name="T45" fmla="*/ 26 h 26"/>
                <a:gd name="T46" fmla="*/ 23 w 55"/>
                <a:gd name="T47" fmla="*/ 26 h 26"/>
                <a:gd name="T48" fmla="*/ 25 w 55"/>
                <a:gd name="T49" fmla="*/ 0 h 26"/>
                <a:gd name="T50" fmla="*/ 33 w 55"/>
                <a:gd name="T51" fmla="*/ 0 h 26"/>
                <a:gd name="T52" fmla="*/ 37 w 55"/>
                <a:gd name="T53" fmla="*/ 13 h 26"/>
                <a:gd name="T54" fmla="*/ 39 w 55"/>
                <a:gd name="T55" fmla="*/ 19 h 26"/>
                <a:gd name="T56" fmla="*/ 39 w 55"/>
                <a:gd name="T57" fmla="*/ 19 h 26"/>
                <a:gd name="T58" fmla="*/ 41 w 55"/>
                <a:gd name="T59" fmla="*/ 13 h 26"/>
                <a:gd name="T60" fmla="*/ 45 w 55"/>
                <a:gd name="T61" fmla="*/ 0 h 26"/>
                <a:gd name="T62" fmla="*/ 53 w 55"/>
                <a:gd name="T63" fmla="*/ 0 h 26"/>
                <a:gd name="T64" fmla="*/ 55 w 55"/>
                <a:gd name="T65" fmla="*/ 26 h 26"/>
                <a:gd name="T66" fmla="*/ 49 w 55"/>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6">
                  <a:moveTo>
                    <a:pt x="21" y="0"/>
                  </a:moveTo>
                  <a:lnTo>
                    <a:pt x="21" y="0"/>
                  </a:lnTo>
                  <a:lnTo>
                    <a:pt x="21" y="4"/>
                  </a:lnTo>
                  <a:lnTo>
                    <a:pt x="13" y="4"/>
                  </a:lnTo>
                  <a:lnTo>
                    <a:pt x="13" y="26"/>
                  </a:lnTo>
                  <a:lnTo>
                    <a:pt x="8" y="26"/>
                  </a:lnTo>
                  <a:lnTo>
                    <a:pt x="8" y="4"/>
                  </a:lnTo>
                  <a:lnTo>
                    <a:pt x="0" y="4"/>
                  </a:lnTo>
                  <a:lnTo>
                    <a:pt x="0" y="0"/>
                  </a:lnTo>
                  <a:lnTo>
                    <a:pt x="21" y="0"/>
                  </a:lnTo>
                  <a:close/>
                  <a:moveTo>
                    <a:pt x="49" y="26"/>
                  </a:moveTo>
                  <a:lnTo>
                    <a:pt x="49" y="26"/>
                  </a:lnTo>
                  <a:lnTo>
                    <a:pt x="48" y="11"/>
                  </a:lnTo>
                  <a:cubicBezTo>
                    <a:pt x="48" y="9"/>
                    <a:pt x="48" y="6"/>
                    <a:pt x="48" y="3"/>
                  </a:cubicBezTo>
                  <a:lnTo>
                    <a:pt x="48" y="3"/>
                  </a:lnTo>
                  <a:cubicBezTo>
                    <a:pt x="47" y="6"/>
                    <a:pt x="46" y="9"/>
                    <a:pt x="46" y="11"/>
                  </a:cubicBezTo>
                  <a:lnTo>
                    <a:pt x="41" y="25"/>
                  </a:lnTo>
                  <a:lnTo>
                    <a:pt x="36" y="25"/>
                  </a:lnTo>
                  <a:lnTo>
                    <a:pt x="31" y="11"/>
                  </a:lnTo>
                  <a:cubicBezTo>
                    <a:pt x="31" y="9"/>
                    <a:pt x="30" y="6"/>
                    <a:pt x="29" y="3"/>
                  </a:cubicBezTo>
                  <a:lnTo>
                    <a:pt x="29" y="3"/>
                  </a:lnTo>
                  <a:cubicBezTo>
                    <a:pt x="29" y="6"/>
                    <a:pt x="29" y="8"/>
                    <a:pt x="29" y="11"/>
                  </a:cubicBezTo>
                  <a:lnTo>
                    <a:pt x="28" y="26"/>
                  </a:lnTo>
                  <a:lnTo>
                    <a:pt x="23" y="26"/>
                  </a:lnTo>
                  <a:lnTo>
                    <a:pt x="25" y="0"/>
                  </a:lnTo>
                  <a:lnTo>
                    <a:pt x="33" y="0"/>
                  </a:lnTo>
                  <a:lnTo>
                    <a:pt x="37" y="13"/>
                  </a:lnTo>
                  <a:cubicBezTo>
                    <a:pt x="38" y="15"/>
                    <a:pt x="38" y="17"/>
                    <a:pt x="39" y="19"/>
                  </a:cubicBezTo>
                  <a:lnTo>
                    <a:pt x="39" y="19"/>
                  </a:lnTo>
                  <a:cubicBezTo>
                    <a:pt x="40" y="17"/>
                    <a:pt x="40" y="15"/>
                    <a:pt x="41" y="13"/>
                  </a:cubicBezTo>
                  <a:lnTo>
                    <a:pt x="45" y="0"/>
                  </a:lnTo>
                  <a:lnTo>
                    <a:pt x="53" y="0"/>
                  </a:lnTo>
                  <a:lnTo>
                    <a:pt x="55" y="26"/>
                  </a:lnTo>
                  <a:lnTo>
                    <a:pt x="49" y="2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grpSp>
      <p:sp>
        <p:nvSpPr>
          <p:cNvPr id="82" name="TextBox 1"/>
          <p:cNvSpPr txBox="1"/>
          <p:nvPr userDrawn="1"/>
        </p:nvSpPr>
        <p:spPr>
          <a:xfrm>
            <a:off x="10085190" y="8102573"/>
            <a:ext cx="2587756" cy="307777"/>
          </a:xfrm>
          <a:prstGeom prst="rect">
            <a:avLst/>
          </a:prstGeom>
          <a:noFill/>
        </p:spPr>
        <p:txBody>
          <a:bodyPr wrap="square" rtlCol="0">
            <a:spAutoFit/>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pPr algn="r"/>
            <a:r>
              <a:rPr lang="en-GB" sz="1400" dirty="0" smtClean="0">
                <a:latin typeface="Calibri" panose="020F0502020204030204" pitchFamily="34" charset="0"/>
              </a:rPr>
              <a:t>Copyright ©2014 Paradox </a:t>
            </a:r>
            <a:endParaRPr lang="en-GB" sz="1400" dirty="0">
              <a:latin typeface="Calibri" panose="020F0502020204030204" pitchFamily="34" charset="0"/>
            </a:endParaRPr>
          </a:p>
        </p:txBody>
      </p:sp>
      <p:grpSp>
        <p:nvGrpSpPr>
          <p:cNvPr id="86" name="Group 85"/>
          <p:cNvGrpSpPr>
            <a:grpSpLocks noChangeAspect="1"/>
          </p:cNvGrpSpPr>
          <p:nvPr userDrawn="1"/>
        </p:nvGrpSpPr>
        <p:grpSpPr bwMode="auto">
          <a:xfrm>
            <a:off x="-860" y="1020"/>
            <a:ext cx="13004933" cy="8437794"/>
            <a:chOff x="0" y="4"/>
            <a:chExt cx="8192" cy="5315"/>
          </a:xfrm>
        </p:grpSpPr>
        <p:sp>
          <p:nvSpPr>
            <p:cNvPr id="87" name="AutoShape 3"/>
            <p:cNvSpPr>
              <a:spLocks noChangeAspect="1" noChangeArrowheads="1" noTextEdit="1"/>
            </p:cNvSpPr>
            <p:nvPr userDrawn="1"/>
          </p:nvSpPr>
          <p:spPr bwMode="auto">
            <a:xfrm>
              <a:off x="0" y="5"/>
              <a:ext cx="8184" cy="5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8" name="Freeform 87"/>
            <p:cNvSpPr>
              <a:spLocks/>
            </p:cNvSpPr>
            <p:nvPr userDrawn="1"/>
          </p:nvSpPr>
          <p:spPr bwMode="auto">
            <a:xfrm>
              <a:off x="1668" y="5014"/>
              <a:ext cx="3" cy="2"/>
            </a:xfrm>
            <a:custGeom>
              <a:avLst/>
              <a:gdLst>
                <a:gd name="T0" fmla="*/ 2 w 5"/>
                <a:gd name="T1" fmla="*/ 3 h 3"/>
                <a:gd name="T2" fmla="*/ 2 w 5"/>
                <a:gd name="T3" fmla="*/ 3 h 3"/>
                <a:gd name="T4" fmla="*/ 5 w 5"/>
                <a:gd name="T5" fmla="*/ 3 h 3"/>
                <a:gd name="T6" fmla="*/ 0 w 5"/>
                <a:gd name="T7" fmla="*/ 0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lnTo>
                    <a:pt x="2" y="3"/>
                  </a:lnTo>
                  <a:lnTo>
                    <a:pt x="5" y="3"/>
                  </a:lnTo>
                  <a:lnTo>
                    <a:pt x="0" y="0"/>
                  </a:lnTo>
                  <a:lnTo>
                    <a:pt x="2" y="3"/>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9" name="Freeform 88"/>
            <p:cNvSpPr>
              <a:spLocks/>
            </p:cNvSpPr>
            <p:nvPr userDrawn="1"/>
          </p:nvSpPr>
          <p:spPr bwMode="auto">
            <a:xfrm>
              <a:off x="0" y="5085"/>
              <a:ext cx="1856" cy="234"/>
            </a:xfrm>
            <a:custGeom>
              <a:avLst/>
              <a:gdLst>
                <a:gd name="T0" fmla="*/ 0 w 3091"/>
                <a:gd name="T1" fmla="*/ 0 h 390"/>
                <a:gd name="T2" fmla="*/ 0 w 3091"/>
                <a:gd name="T3" fmla="*/ 0 h 390"/>
                <a:gd name="T4" fmla="*/ 0 w 3091"/>
                <a:gd name="T5" fmla="*/ 390 h 390"/>
                <a:gd name="T6" fmla="*/ 3091 w 3091"/>
                <a:gd name="T7" fmla="*/ 390 h 390"/>
                <a:gd name="T8" fmla="*/ 2866 w 3091"/>
                <a:gd name="T9" fmla="*/ 0 h 390"/>
                <a:gd name="T10" fmla="*/ 0 w 3091"/>
                <a:gd name="T11" fmla="*/ 0 h 390"/>
              </a:gdLst>
              <a:ahLst/>
              <a:cxnLst>
                <a:cxn ang="0">
                  <a:pos x="T0" y="T1"/>
                </a:cxn>
                <a:cxn ang="0">
                  <a:pos x="T2" y="T3"/>
                </a:cxn>
                <a:cxn ang="0">
                  <a:pos x="T4" y="T5"/>
                </a:cxn>
                <a:cxn ang="0">
                  <a:pos x="T6" y="T7"/>
                </a:cxn>
                <a:cxn ang="0">
                  <a:pos x="T8" y="T9"/>
                </a:cxn>
                <a:cxn ang="0">
                  <a:pos x="T10" y="T11"/>
                </a:cxn>
              </a:cxnLst>
              <a:rect l="0" t="0" r="r" b="b"/>
              <a:pathLst>
                <a:path w="3091" h="390">
                  <a:moveTo>
                    <a:pt x="0" y="0"/>
                  </a:moveTo>
                  <a:lnTo>
                    <a:pt x="0" y="0"/>
                  </a:lnTo>
                  <a:lnTo>
                    <a:pt x="0" y="390"/>
                  </a:lnTo>
                  <a:lnTo>
                    <a:pt x="3091" y="390"/>
                  </a:lnTo>
                  <a:lnTo>
                    <a:pt x="2866"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0" name="Freeform 89"/>
            <p:cNvSpPr>
              <a:spLocks/>
            </p:cNvSpPr>
            <p:nvPr userDrawn="1"/>
          </p:nvSpPr>
          <p:spPr bwMode="auto">
            <a:xfrm>
              <a:off x="1978" y="5249"/>
              <a:ext cx="3" cy="2"/>
            </a:xfrm>
            <a:custGeom>
              <a:avLst/>
              <a:gdLst>
                <a:gd name="T0" fmla="*/ 0 w 5"/>
                <a:gd name="T1" fmla="*/ 0 h 3"/>
                <a:gd name="T2" fmla="*/ 0 w 5"/>
                <a:gd name="T3" fmla="*/ 0 h 3"/>
                <a:gd name="T4" fmla="*/ 5 w 5"/>
                <a:gd name="T5" fmla="*/ 3 h 3"/>
                <a:gd name="T6" fmla="*/ 4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0" y="0"/>
                  </a:lnTo>
                  <a:lnTo>
                    <a:pt x="5" y="3"/>
                  </a:lnTo>
                  <a:lnTo>
                    <a:pt x="4"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1" name="Freeform 90"/>
            <p:cNvSpPr>
              <a:spLocks/>
            </p:cNvSpPr>
            <p:nvPr userDrawn="1"/>
          </p:nvSpPr>
          <p:spPr bwMode="auto">
            <a:xfrm>
              <a:off x="1774" y="5083"/>
              <a:ext cx="6418" cy="235"/>
            </a:xfrm>
            <a:custGeom>
              <a:avLst/>
              <a:gdLst>
                <a:gd name="T0" fmla="*/ 10687 w 10687"/>
                <a:gd name="T1" fmla="*/ 0 h 391"/>
                <a:gd name="T2" fmla="*/ 10687 w 10687"/>
                <a:gd name="T3" fmla="*/ 0 h 391"/>
                <a:gd name="T4" fmla="*/ 0 w 10687"/>
                <a:gd name="T5" fmla="*/ 0 h 391"/>
                <a:gd name="T6" fmla="*/ 226 w 10687"/>
                <a:gd name="T7" fmla="*/ 391 h 391"/>
                <a:gd name="T8" fmla="*/ 10687 w 10687"/>
                <a:gd name="T9" fmla="*/ 390 h 391"/>
                <a:gd name="T10" fmla="*/ 10687 w 10687"/>
                <a:gd name="T11" fmla="*/ 0 h 391"/>
              </a:gdLst>
              <a:ahLst/>
              <a:cxnLst>
                <a:cxn ang="0">
                  <a:pos x="T0" y="T1"/>
                </a:cxn>
                <a:cxn ang="0">
                  <a:pos x="T2" y="T3"/>
                </a:cxn>
                <a:cxn ang="0">
                  <a:pos x="T4" y="T5"/>
                </a:cxn>
                <a:cxn ang="0">
                  <a:pos x="T6" y="T7"/>
                </a:cxn>
                <a:cxn ang="0">
                  <a:pos x="T8" y="T9"/>
                </a:cxn>
                <a:cxn ang="0">
                  <a:pos x="T10" y="T11"/>
                </a:cxn>
              </a:cxnLst>
              <a:rect l="0" t="0" r="r" b="b"/>
              <a:pathLst>
                <a:path w="10687" h="391">
                  <a:moveTo>
                    <a:pt x="10687" y="0"/>
                  </a:moveTo>
                  <a:lnTo>
                    <a:pt x="10687" y="0"/>
                  </a:lnTo>
                  <a:lnTo>
                    <a:pt x="0" y="0"/>
                  </a:lnTo>
                  <a:lnTo>
                    <a:pt x="226" y="391"/>
                  </a:lnTo>
                  <a:lnTo>
                    <a:pt x="10687" y="390"/>
                  </a:lnTo>
                  <a:lnTo>
                    <a:pt x="10687"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2" name="Freeform 91"/>
            <p:cNvSpPr>
              <a:spLocks/>
            </p:cNvSpPr>
            <p:nvPr userDrawn="1"/>
          </p:nvSpPr>
          <p:spPr bwMode="auto">
            <a:xfrm>
              <a:off x="81"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3" name="Freeform 92"/>
            <p:cNvSpPr>
              <a:spLocks/>
            </p:cNvSpPr>
            <p:nvPr userDrawn="1"/>
          </p:nvSpPr>
          <p:spPr bwMode="auto">
            <a:xfrm>
              <a:off x="358" y="49"/>
              <a:ext cx="483"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4" name="Freeform 93"/>
            <p:cNvSpPr>
              <a:spLocks/>
            </p:cNvSpPr>
            <p:nvPr userDrawn="1"/>
          </p:nvSpPr>
          <p:spPr bwMode="auto">
            <a:xfrm>
              <a:off x="636" y="8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5" name="Freeform 94"/>
            <p:cNvSpPr>
              <a:spLocks/>
            </p:cNvSpPr>
            <p:nvPr userDrawn="1"/>
          </p:nvSpPr>
          <p:spPr bwMode="auto">
            <a:xfrm>
              <a:off x="913"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6" name="Freeform 95"/>
            <p:cNvSpPr>
              <a:spLocks/>
            </p:cNvSpPr>
            <p:nvPr userDrawn="1"/>
          </p:nvSpPr>
          <p:spPr bwMode="auto">
            <a:xfrm>
              <a:off x="1190"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7" name="Freeform 96"/>
            <p:cNvSpPr>
              <a:spLocks/>
            </p:cNvSpPr>
            <p:nvPr userDrawn="1"/>
          </p:nvSpPr>
          <p:spPr bwMode="auto">
            <a:xfrm>
              <a:off x="1468"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8" name="Freeform 97"/>
            <p:cNvSpPr>
              <a:spLocks/>
            </p:cNvSpPr>
            <p:nvPr userDrawn="1"/>
          </p:nvSpPr>
          <p:spPr bwMode="auto">
            <a:xfrm>
              <a:off x="1745" y="70"/>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9" name="Freeform 98"/>
            <p:cNvSpPr>
              <a:spLocks/>
            </p:cNvSpPr>
            <p:nvPr userDrawn="1"/>
          </p:nvSpPr>
          <p:spPr bwMode="auto">
            <a:xfrm>
              <a:off x="2299"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0" name="Freeform 99"/>
            <p:cNvSpPr>
              <a:spLocks/>
            </p:cNvSpPr>
            <p:nvPr userDrawn="1"/>
          </p:nvSpPr>
          <p:spPr bwMode="auto">
            <a:xfrm>
              <a:off x="2577"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1" name="Freeform 100"/>
            <p:cNvSpPr>
              <a:spLocks/>
            </p:cNvSpPr>
            <p:nvPr userDrawn="1"/>
          </p:nvSpPr>
          <p:spPr bwMode="auto">
            <a:xfrm>
              <a:off x="2854" y="70"/>
              <a:ext cx="482" cy="418"/>
            </a:xfrm>
            <a:custGeom>
              <a:avLst/>
              <a:gdLst>
                <a:gd name="T0" fmla="*/ 401 w 803"/>
                <a:gd name="T1" fmla="*/ 0 h 696"/>
                <a:gd name="T2" fmla="*/ 401 w 803"/>
                <a:gd name="T3" fmla="*/ 0 h 696"/>
                <a:gd name="T4" fmla="*/ 803 w 803"/>
                <a:gd name="T5" fmla="*/ 696 h 696"/>
                <a:gd name="T6" fmla="*/ 0 w 803"/>
                <a:gd name="T7" fmla="*/ 696 h 696"/>
                <a:gd name="T8" fmla="*/ 401 w 803"/>
                <a:gd name="T9" fmla="*/ 0 h 696"/>
              </a:gdLst>
              <a:ahLst/>
              <a:cxnLst>
                <a:cxn ang="0">
                  <a:pos x="T0" y="T1"/>
                </a:cxn>
                <a:cxn ang="0">
                  <a:pos x="T2" y="T3"/>
                </a:cxn>
                <a:cxn ang="0">
                  <a:pos x="T4" y="T5"/>
                </a:cxn>
                <a:cxn ang="0">
                  <a:pos x="T6" y="T7"/>
                </a:cxn>
                <a:cxn ang="0">
                  <a:pos x="T8" y="T9"/>
                </a:cxn>
              </a:cxnLst>
              <a:rect l="0" t="0" r="r" b="b"/>
              <a:pathLst>
                <a:path w="803" h="696">
                  <a:moveTo>
                    <a:pt x="401" y="0"/>
                  </a:moveTo>
                  <a:lnTo>
                    <a:pt x="401" y="0"/>
                  </a:lnTo>
                  <a:lnTo>
                    <a:pt x="803" y="696"/>
                  </a:lnTo>
                  <a:lnTo>
                    <a:pt x="0" y="696"/>
                  </a:lnTo>
                  <a:lnTo>
                    <a:pt x="401"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2" name="Freeform 101"/>
            <p:cNvSpPr>
              <a:spLocks/>
            </p:cNvSpPr>
            <p:nvPr userDrawn="1"/>
          </p:nvSpPr>
          <p:spPr bwMode="auto">
            <a:xfrm>
              <a:off x="3131"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3" name="Freeform 102"/>
            <p:cNvSpPr>
              <a:spLocks/>
            </p:cNvSpPr>
            <p:nvPr userDrawn="1"/>
          </p:nvSpPr>
          <p:spPr bwMode="auto">
            <a:xfrm>
              <a:off x="3408"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4" name="Freeform 103"/>
            <p:cNvSpPr>
              <a:spLocks/>
            </p:cNvSpPr>
            <p:nvPr userDrawn="1"/>
          </p:nvSpPr>
          <p:spPr bwMode="auto">
            <a:xfrm>
              <a:off x="81" y="1039"/>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5" name="Freeform 104"/>
            <p:cNvSpPr>
              <a:spLocks/>
            </p:cNvSpPr>
            <p:nvPr userDrawn="1"/>
          </p:nvSpPr>
          <p:spPr bwMode="auto">
            <a:xfrm>
              <a:off x="81"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6" name="Freeform 105"/>
            <p:cNvSpPr>
              <a:spLocks/>
            </p:cNvSpPr>
            <p:nvPr userDrawn="1"/>
          </p:nvSpPr>
          <p:spPr bwMode="auto">
            <a:xfrm>
              <a:off x="81"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7" name="Freeform 106"/>
            <p:cNvSpPr>
              <a:spLocks/>
            </p:cNvSpPr>
            <p:nvPr userDrawn="1"/>
          </p:nvSpPr>
          <p:spPr bwMode="auto">
            <a:xfrm>
              <a:off x="358"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8" name="Freeform 107"/>
            <p:cNvSpPr>
              <a:spLocks/>
            </p:cNvSpPr>
            <p:nvPr userDrawn="1"/>
          </p:nvSpPr>
          <p:spPr bwMode="auto">
            <a:xfrm>
              <a:off x="358" y="1976"/>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9" name="Freeform 108"/>
            <p:cNvSpPr>
              <a:spLocks/>
            </p:cNvSpPr>
            <p:nvPr userDrawn="1"/>
          </p:nvSpPr>
          <p:spPr bwMode="auto">
            <a:xfrm>
              <a:off x="636" y="1495"/>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0" name="Freeform 109"/>
            <p:cNvSpPr>
              <a:spLocks/>
            </p:cNvSpPr>
            <p:nvPr userDrawn="1"/>
          </p:nvSpPr>
          <p:spPr bwMode="auto">
            <a:xfrm>
              <a:off x="913" y="1976"/>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1" name="Freeform 110"/>
            <p:cNvSpPr>
              <a:spLocks/>
            </p:cNvSpPr>
            <p:nvPr userDrawn="1"/>
          </p:nvSpPr>
          <p:spPr bwMode="auto">
            <a:xfrm>
              <a:off x="1190"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2" name="Freeform 111"/>
            <p:cNvSpPr>
              <a:spLocks/>
            </p:cNvSpPr>
            <p:nvPr userDrawn="1"/>
          </p:nvSpPr>
          <p:spPr bwMode="auto">
            <a:xfrm>
              <a:off x="1190"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3" name="Freeform 112"/>
            <p:cNvSpPr>
              <a:spLocks/>
            </p:cNvSpPr>
            <p:nvPr userDrawn="1"/>
          </p:nvSpPr>
          <p:spPr bwMode="auto">
            <a:xfrm>
              <a:off x="1468" y="1516"/>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4" name="Freeform 113"/>
            <p:cNvSpPr>
              <a:spLocks/>
            </p:cNvSpPr>
            <p:nvPr userDrawn="1"/>
          </p:nvSpPr>
          <p:spPr bwMode="auto">
            <a:xfrm>
              <a:off x="1468"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5" name="Freeform 114"/>
            <p:cNvSpPr>
              <a:spLocks/>
            </p:cNvSpPr>
            <p:nvPr userDrawn="1"/>
          </p:nvSpPr>
          <p:spPr bwMode="auto">
            <a:xfrm>
              <a:off x="1745" y="1996"/>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6" name="Freeform 115"/>
            <p:cNvSpPr>
              <a:spLocks/>
            </p:cNvSpPr>
            <p:nvPr userDrawn="1"/>
          </p:nvSpPr>
          <p:spPr bwMode="auto">
            <a:xfrm>
              <a:off x="2022"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7" name="Freeform 116"/>
            <p:cNvSpPr>
              <a:spLocks/>
            </p:cNvSpPr>
            <p:nvPr userDrawn="1"/>
          </p:nvSpPr>
          <p:spPr bwMode="auto">
            <a:xfrm>
              <a:off x="2299"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8" name="Freeform 117"/>
            <p:cNvSpPr>
              <a:spLocks/>
            </p:cNvSpPr>
            <p:nvPr userDrawn="1"/>
          </p:nvSpPr>
          <p:spPr bwMode="auto">
            <a:xfrm>
              <a:off x="2577"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9" name="Freeform 118"/>
            <p:cNvSpPr>
              <a:spLocks/>
            </p:cNvSpPr>
            <p:nvPr userDrawn="1"/>
          </p:nvSpPr>
          <p:spPr bwMode="auto">
            <a:xfrm>
              <a:off x="2854" y="1495"/>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0" name="Freeform 119"/>
            <p:cNvSpPr>
              <a:spLocks/>
            </p:cNvSpPr>
            <p:nvPr userDrawn="1"/>
          </p:nvSpPr>
          <p:spPr bwMode="auto">
            <a:xfrm>
              <a:off x="3131"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1" name="Freeform 120"/>
            <p:cNvSpPr>
              <a:spLocks/>
            </p:cNvSpPr>
            <p:nvPr userDrawn="1"/>
          </p:nvSpPr>
          <p:spPr bwMode="auto">
            <a:xfrm>
              <a:off x="3408"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2" name="Freeform 121"/>
            <p:cNvSpPr>
              <a:spLocks/>
            </p:cNvSpPr>
            <p:nvPr userDrawn="1"/>
          </p:nvSpPr>
          <p:spPr bwMode="auto">
            <a:xfrm>
              <a:off x="81" y="245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3" name="Freeform 122"/>
            <p:cNvSpPr>
              <a:spLocks/>
            </p:cNvSpPr>
            <p:nvPr userDrawn="1"/>
          </p:nvSpPr>
          <p:spPr bwMode="auto">
            <a:xfrm>
              <a:off x="358"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4" name="Freeform 123"/>
            <p:cNvSpPr>
              <a:spLocks/>
            </p:cNvSpPr>
            <p:nvPr userDrawn="1"/>
          </p:nvSpPr>
          <p:spPr bwMode="auto">
            <a:xfrm>
              <a:off x="358" y="2935"/>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5" name="Freeform 124"/>
            <p:cNvSpPr>
              <a:spLocks/>
            </p:cNvSpPr>
            <p:nvPr userDrawn="1"/>
          </p:nvSpPr>
          <p:spPr bwMode="auto">
            <a:xfrm>
              <a:off x="636"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6" name="Freeform 125"/>
            <p:cNvSpPr>
              <a:spLocks/>
            </p:cNvSpPr>
            <p:nvPr userDrawn="1"/>
          </p:nvSpPr>
          <p:spPr bwMode="auto">
            <a:xfrm>
              <a:off x="913"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7" name="Freeform 126"/>
            <p:cNvSpPr>
              <a:spLocks/>
            </p:cNvSpPr>
            <p:nvPr userDrawn="1"/>
          </p:nvSpPr>
          <p:spPr bwMode="auto">
            <a:xfrm>
              <a:off x="1190"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8" name="Freeform 127"/>
            <p:cNvSpPr>
              <a:spLocks/>
            </p:cNvSpPr>
            <p:nvPr userDrawn="1"/>
          </p:nvSpPr>
          <p:spPr bwMode="auto">
            <a:xfrm>
              <a:off x="1468" y="2935"/>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9" name="Freeform 128"/>
            <p:cNvSpPr>
              <a:spLocks/>
            </p:cNvSpPr>
            <p:nvPr userDrawn="1"/>
          </p:nvSpPr>
          <p:spPr bwMode="auto">
            <a:xfrm>
              <a:off x="1191" y="3414"/>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0" name="Freeform 129"/>
            <p:cNvSpPr>
              <a:spLocks/>
            </p:cNvSpPr>
            <p:nvPr userDrawn="1"/>
          </p:nvSpPr>
          <p:spPr bwMode="auto">
            <a:xfrm>
              <a:off x="3408" y="341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1" name="Freeform 130"/>
            <p:cNvSpPr>
              <a:spLocks/>
            </p:cNvSpPr>
            <p:nvPr userDrawn="1"/>
          </p:nvSpPr>
          <p:spPr bwMode="auto">
            <a:xfrm>
              <a:off x="2577" y="3414"/>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2" name="Freeform 131"/>
            <p:cNvSpPr>
              <a:spLocks/>
            </p:cNvSpPr>
            <p:nvPr userDrawn="1"/>
          </p:nvSpPr>
          <p:spPr bwMode="auto">
            <a:xfrm>
              <a:off x="2022"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3" name="Freeform 132"/>
            <p:cNvSpPr>
              <a:spLocks/>
            </p:cNvSpPr>
            <p:nvPr userDrawn="1"/>
          </p:nvSpPr>
          <p:spPr bwMode="auto">
            <a:xfrm>
              <a:off x="358" y="3883"/>
              <a:ext cx="483" cy="418"/>
            </a:xfrm>
            <a:custGeom>
              <a:avLst/>
              <a:gdLst>
                <a:gd name="T0" fmla="*/ 804 w 804"/>
                <a:gd name="T1" fmla="*/ 696 h 696"/>
                <a:gd name="T2" fmla="*/ 804 w 804"/>
                <a:gd name="T3" fmla="*/ 696 h 696"/>
                <a:gd name="T4" fmla="*/ 0 w 804"/>
                <a:gd name="T5" fmla="*/ 696 h 696"/>
                <a:gd name="T6" fmla="*/ 402 w 804"/>
                <a:gd name="T7" fmla="*/ 0 h 696"/>
                <a:gd name="T8" fmla="*/ 804 w 804"/>
                <a:gd name="T9" fmla="*/ 696 h 696"/>
              </a:gdLst>
              <a:ahLst/>
              <a:cxnLst>
                <a:cxn ang="0">
                  <a:pos x="T0" y="T1"/>
                </a:cxn>
                <a:cxn ang="0">
                  <a:pos x="T2" y="T3"/>
                </a:cxn>
                <a:cxn ang="0">
                  <a:pos x="T4" y="T5"/>
                </a:cxn>
                <a:cxn ang="0">
                  <a:pos x="T6" y="T7"/>
                </a:cxn>
                <a:cxn ang="0">
                  <a:pos x="T8" y="T9"/>
                </a:cxn>
              </a:cxnLst>
              <a:rect l="0" t="0" r="r" b="b"/>
              <a:pathLst>
                <a:path w="804" h="696">
                  <a:moveTo>
                    <a:pt x="804" y="696"/>
                  </a:moveTo>
                  <a:lnTo>
                    <a:pt x="804" y="696"/>
                  </a:lnTo>
                  <a:lnTo>
                    <a:pt x="0" y="696"/>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4" name="Freeform 133"/>
            <p:cNvSpPr>
              <a:spLocks/>
            </p:cNvSpPr>
            <p:nvPr userDrawn="1"/>
          </p:nvSpPr>
          <p:spPr bwMode="auto">
            <a:xfrm>
              <a:off x="2022" y="2935"/>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5" name="Freeform 134"/>
            <p:cNvSpPr>
              <a:spLocks/>
            </p:cNvSpPr>
            <p:nvPr userDrawn="1"/>
          </p:nvSpPr>
          <p:spPr bwMode="auto">
            <a:xfrm>
              <a:off x="2022" y="4343"/>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6" name="Freeform 135"/>
            <p:cNvSpPr>
              <a:spLocks/>
            </p:cNvSpPr>
            <p:nvPr userDrawn="1"/>
          </p:nvSpPr>
          <p:spPr bwMode="auto">
            <a:xfrm>
              <a:off x="2577" y="2475"/>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7" name="Freeform 136"/>
            <p:cNvSpPr>
              <a:spLocks/>
            </p:cNvSpPr>
            <p:nvPr userDrawn="1"/>
          </p:nvSpPr>
          <p:spPr bwMode="auto">
            <a:xfrm>
              <a:off x="45" y="2935"/>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8" name="Freeform 137"/>
            <p:cNvSpPr>
              <a:spLocks/>
            </p:cNvSpPr>
            <p:nvPr userDrawn="1"/>
          </p:nvSpPr>
          <p:spPr bwMode="auto">
            <a:xfrm>
              <a:off x="45" y="2475"/>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9" name="Freeform 138"/>
            <p:cNvSpPr>
              <a:spLocks/>
            </p:cNvSpPr>
            <p:nvPr userDrawn="1"/>
          </p:nvSpPr>
          <p:spPr bwMode="auto">
            <a:xfrm>
              <a:off x="45" y="1976"/>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0" name="Freeform 139"/>
            <p:cNvSpPr>
              <a:spLocks/>
            </p:cNvSpPr>
            <p:nvPr userDrawn="1"/>
          </p:nvSpPr>
          <p:spPr bwMode="auto">
            <a:xfrm>
              <a:off x="45" y="1516"/>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1" name="Freeform 140"/>
            <p:cNvSpPr>
              <a:spLocks/>
            </p:cNvSpPr>
            <p:nvPr userDrawn="1"/>
          </p:nvSpPr>
          <p:spPr bwMode="auto">
            <a:xfrm>
              <a:off x="45" y="1018"/>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2" name="Freeform 141"/>
            <p:cNvSpPr>
              <a:spLocks/>
            </p:cNvSpPr>
            <p:nvPr userDrawn="1"/>
          </p:nvSpPr>
          <p:spPr bwMode="auto">
            <a:xfrm>
              <a:off x="45" y="559"/>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3" name="Freeform 142"/>
            <p:cNvSpPr>
              <a:spLocks/>
            </p:cNvSpPr>
            <p:nvPr userDrawn="1"/>
          </p:nvSpPr>
          <p:spPr bwMode="auto">
            <a:xfrm>
              <a:off x="45" y="49"/>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4" name="Freeform 143"/>
            <p:cNvSpPr>
              <a:spLocks/>
            </p:cNvSpPr>
            <p:nvPr userDrawn="1"/>
          </p:nvSpPr>
          <p:spPr bwMode="auto">
            <a:xfrm>
              <a:off x="7102" y="530"/>
              <a:ext cx="1014" cy="878"/>
            </a:xfrm>
            <a:custGeom>
              <a:avLst/>
              <a:gdLst>
                <a:gd name="T0" fmla="*/ 1688 w 1688"/>
                <a:gd name="T1" fmla="*/ 0 h 1462"/>
                <a:gd name="T2" fmla="*/ 1688 w 1688"/>
                <a:gd name="T3" fmla="*/ 0 h 1462"/>
                <a:gd name="T4" fmla="*/ 844 w 1688"/>
                <a:gd name="T5" fmla="*/ 1462 h 1462"/>
                <a:gd name="T6" fmla="*/ 0 w 1688"/>
                <a:gd name="T7" fmla="*/ 0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0"/>
                  </a:lnTo>
                  <a:lnTo>
                    <a:pt x="16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5" name="Freeform 144"/>
            <p:cNvSpPr>
              <a:spLocks/>
            </p:cNvSpPr>
            <p:nvPr userDrawn="1"/>
          </p:nvSpPr>
          <p:spPr bwMode="auto">
            <a:xfrm>
              <a:off x="7102" y="2548"/>
              <a:ext cx="1014" cy="878"/>
            </a:xfrm>
            <a:custGeom>
              <a:avLst/>
              <a:gdLst>
                <a:gd name="T0" fmla="*/ 1688 w 1688"/>
                <a:gd name="T1" fmla="*/ 0 h 1462"/>
                <a:gd name="T2" fmla="*/ 1688 w 1688"/>
                <a:gd name="T3" fmla="*/ 0 h 1462"/>
                <a:gd name="T4" fmla="*/ 844 w 1688"/>
                <a:gd name="T5" fmla="*/ 1462 h 1462"/>
                <a:gd name="T6" fmla="*/ 0 w 1688"/>
                <a:gd name="T7" fmla="*/ 1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1"/>
                  </a:lnTo>
                  <a:lnTo>
                    <a:pt x="1688" y="0"/>
                  </a:lnTo>
                  <a:close/>
                </a:path>
              </a:pathLst>
            </a:custGeom>
            <a:solidFill>
              <a:schemeClr val="accent1">
                <a:alpha val="46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6" name="Freeform 145"/>
            <p:cNvSpPr>
              <a:spLocks/>
            </p:cNvSpPr>
            <p:nvPr userDrawn="1"/>
          </p:nvSpPr>
          <p:spPr bwMode="auto">
            <a:xfrm>
              <a:off x="83" y="531"/>
              <a:ext cx="7445" cy="921"/>
            </a:xfrm>
            <a:custGeom>
              <a:avLst/>
              <a:gdLst>
                <a:gd name="T0" fmla="*/ 11532 w 12398"/>
                <a:gd name="T1" fmla="*/ 11 h 1533"/>
                <a:gd name="T2" fmla="*/ 11532 w 12398"/>
                <a:gd name="T3" fmla="*/ 11 h 1533"/>
                <a:gd name="T4" fmla="*/ 11513 w 12398"/>
                <a:gd name="T5" fmla="*/ 0 h 1533"/>
                <a:gd name="T6" fmla="*/ 12398 w 12398"/>
                <a:gd name="T7" fmla="*/ 1533 h 1533"/>
                <a:gd name="T8" fmla="*/ 867 w 12398"/>
                <a:gd name="T9" fmla="*/ 1533 h 1533"/>
                <a:gd name="T10" fmla="*/ 0 w 12398"/>
                <a:gd name="T11" fmla="*/ 13 h 1533"/>
                <a:gd name="T12" fmla="*/ 11532 w 12398"/>
                <a:gd name="T13" fmla="*/ 11 h 1533"/>
              </a:gdLst>
              <a:ahLst/>
              <a:cxnLst>
                <a:cxn ang="0">
                  <a:pos x="T0" y="T1"/>
                </a:cxn>
                <a:cxn ang="0">
                  <a:pos x="T2" y="T3"/>
                </a:cxn>
                <a:cxn ang="0">
                  <a:pos x="T4" y="T5"/>
                </a:cxn>
                <a:cxn ang="0">
                  <a:pos x="T6" y="T7"/>
                </a:cxn>
                <a:cxn ang="0">
                  <a:pos x="T8" y="T9"/>
                </a:cxn>
                <a:cxn ang="0">
                  <a:pos x="T10" y="T11"/>
                </a:cxn>
                <a:cxn ang="0">
                  <a:pos x="T12" y="T13"/>
                </a:cxn>
              </a:cxnLst>
              <a:rect l="0" t="0" r="r" b="b"/>
              <a:pathLst>
                <a:path w="12398" h="1533">
                  <a:moveTo>
                    <a:pt x="11532" y="11"/>
                  </a:moveTo>
                  <a:lnTo>
                    <a:pt x="11532" y="11"/>
                  </a:lnTo>
                  <a:lnTo>
                    <a:pt x="11513" y="0"/>
                  </a:lnTo>
                  <a:lnTo>
                    <a:pt x="12398" y="1533"/>
                  </a:lnTo>
                  <a:lnTo>
                    <a:pt x="867" y="1533"/>
                  </a:lnTo>
                  <a:lnTo>
                    <a:pt x="0" y="13"/>
                  </a:lnTo>
                  <a:lnTo>
                    <a:pt x="11532" y="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7" name="Freeform 146"/>
            <p:cNvSpPr>
              <a:spLocks/>
            </p:cNvSpPr>
            <p:nvPr userDrawn="1"/>
          </p:nvSpPr>
          <p:spPr bwMode="auto">
            <a:xfrm>
              <a:off x="7102" y="4"/>
              <a:ext cx="1015" cy="438"/>
            </a:xfrm>
            <a:custGeom>
              <a:avLst/>
              <a:gdLst>
                <a:gd name="T0" fmla="*/ 422 w 1689"/>
                <a:gd name="T1" fmla="*/ 0 h 730"/>
                <a:gd name="T2" fmla="*/ 422 w 1689"/>
                <a:gd name="T3" fmla="*/ 0 h 730"/>
                <a:gd name="T4" fmla="*/ 0 w 1689"/>
                <a:gd name="T5" fmla="*/ 730 h 730"/>
                <a:gd name="T6" fmla="*/ 1689 w 1689"/>
                <a:gd name="T7" fmla="*/ 730 h 730"/>
                <a:gd name="T8" fmla="*/ 1266 w 1689"/>
                <a:gd name="T9" fmla="*/ 0 h 730"/>
                <a:gd name="T10" fmla="*/ 422 w 1689"/>
                <a:gd name="T11" fmla="*/ 0 h 730"/>
              </a:gdLst>
              <a:ahLst/>
              <a:cxnLst>
                <a:cxn ang="0">
                  <a:pos x="T0" y="T1"/>
                </a:cxn>
                <a:cxn ang="0">
                  <a:pos x="T2" y="T3"/>
                </a:cxn>
                <a:cxn ang="0">
                  <a:pos x="T4" y="T5"/>
                </a:cxn>
                <a:cxn ang="0">
                  <a:pos x="T6" y="T7"/>
                </a:cxn>
                <a:cxn ang="0">
                  <a:pos x="T8" y="T9"/>
                </a:cxn>
                <a:cxn ang="0">
                  <a:pos x="T10" y="T11"/>
                </a:cxn>
              </a:cxnLst>
              <a:rect l="0" t="0" r="r" b="b"/>
              <a:pathLst>
                <a:path w="1689" h="730">
                  <a:moveTo>
                    <a:pt x="422" y="0"/>
                  </a:moveTo>
                  <a:lnTo>
                    <a:pt x="422" y="0"/>
                  </a:lnTo>
                  <a:lnTo>
                    <a:pt x="0" y="730"/>
                  </a:lnTo>
                  <a:lnTo>
                    <a:pt x="1689" y="730"/>
                  </a:lnTo>
                  <a:lnTo>
                    <a:pt x="1266" y="0"/>
                  </a:lnTo>
                  <a:lnTo>
                    <a:pt x="422"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8" name="Freeform 147"/>
            <p:cNvSpPr>
              <a:spLocks/>
            </p:cNvSpPr>
            <p:nvPr userDrawn="1"/>
          </p:nvSpPr>
          <p:spPr bwMode="auto">
            <a:xfrm>
              <a:off x="7963" y="4"/>
              <a:ext cx="229" cy="394"/>
            </a:xfrm>
            <a:custGeom>
              <a:avLst/>
              <a:gdLst>
                <a:gd name="T0" fmla="*/ 380 w 380"/>
                <a:gd name="T1" fmla="*/ 0 h 657"/>
                <a:gd name="T2" fmla="*/ 380 w 380"/>
                <a:gd name="T3" fmla="*/ 0 h 657"/>
                <a:gd name="T4" fmla="*/ 0 w 380"/>
                <a:gd name="T5" fmla="*/ 0 h 657"/>
                <a:gd name="T6" fmla="*/ 380 w 380"/>
                <a:gd name="T7" fmla="*/ 657 h 657"/>
                <a:gd name="T8" fmla="*/ 380 w 380"/>
                <a:gd name="T9" fmla="*/ 0 h 657"/>
              </a:gdLst>
              <a:ahLst/>
              <a:cxnLst>
                <a:cxn ang="0">
                  <a:pos x="T0" y="T1"/>
                </a:cxn>
                <a:cxn ang="0">
                  <a:pos x="T2" y="T3"/>
                </a:cxn>
                <a:cxn ang="0">
                  <a:pos x="T4" y="T5"/>
                </a:cxn>
                <a:cxn ang="0">
                  <a:pos x="T6" y="T7"/>
                </a:cxn>
                <a:cxn ang="0">
                  <a:pos x="T8" y="T9"/>
                </a:cxn>
              </a:cxnLst>
              <a:rect l="0" t="0" r="r" b="b"/>
              <a:pathLst>
                <a:path w="380" h="657">
                  <a:moveTo>
                    <a:pt x="380" y="0"/>
                  </a:moveTo>
                  <a:lnTo>
                    <a:pt x="380" y="0"/>
                  </a:lnTo>
                  <a:lnTo>
                    <a:pt x="0" y="0"/>
                  </a:lnTo>
                  <a:lnTo>
                    <a:pt x="380" y="657"/>
                  </a:lnTo>
                  <a:lnTo>
                    <a:pt x="3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9" name="Freeform 148"/>
            <p:cNvSpPr>
              <a:spLocks/>
            </p:cNvSpPr>
            <p:nvPr userDrawn="1"/>
          </p:nvSpPr>
          <p:spPr bwMode="auto">
            <a:xfrm>
              <a:off x="7685" y="574"/>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0" name="Freeform 149"/>
            <p:cNvSpPr>
              <a:spLocks/>
            </p:cNvSpPr>
            <p:nvPr userDrawn="1"/>
          </p:nvSpPr>
          <p:spPr bwMode="auto">
            <a:xfrm>
              <a:off x="7685" y="1539"/>
              <a:ext cx="507" cy="878"/>
            </a:xfrm>
            <a:custGeom>
              <a:avLst/>
              <a:gdLst>
                <a:gd name="T0" fmla="*/ 843 w 843"/>
                <a:gd name="T1" fmla="*/ 0 h 1461"/>
                <a:gd name="T2" fmla="*/ 843 w 843"/>
                <a:gd name="T3" fmla="*/ 0 h 1461"/>
                <a:gd name="T4" fmla="*/ 0 w 843"/>
                <a:gd name="T5" fmla="*/ 0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0"/>
                  </a:lnTo>
                  <a:lnTo>
                    <a:pt x="843" y="1461"/>
                  </a:lnTo>
                  <a:lnTo>
                    <a:pt x="8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1" name="Freeform 150"/>
            <p:cNvSpPr>
              <a:spLocks/>
            </p:cNvSpPr>
            <p:nvPr userDrawn="1"/>
          </p:nvSpPr>
          <p:spPr bwMode="auto">
            <a:xfrm>
              <a:off x="7685" y="2592"/>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chemeClr val="bg2">
                <a:lumMod val="75000"/>
                <a:alpha val="56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2" name="Freeform 151"/>
            <p:cNvSpPr>
              <a:spLocks/>
            </p:cNvSpPr>
            <p:nvPr userDrawn="1"/>
          </p:nvSpPr>
          <p:spPr bwMode="auto">
            <a:xfrm>
              <a:off x="7685" y="3552"/>
              <a:ext cx="507" cy="877"/>
            </a:xfrm>
            <a:custGeom>
              <a:avLst/>
              <a:gdLst>
                <a:gd name="T0" fmla="*/ 843 w 843"/>
                <a:gd name="T1" fmla="*/ 0 h 1461"/>
                <a:gd name="T2" fmla="*/ 843 w 843"/>
                <a:gd name="T3" fmla="*/ 0 h 1461"/>
                <a:gd name="T4" fmla="*/ 0 w 843"/>
                <a:gd name="T5" fmla="*/ 1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1"/>
                  </a:lnTo>
                  <a:lnTo>
                    <a:pt x="843" y="1461"/>
                  </a:lnTo>
                  <a:lnTo>
                    <a:pt x="843" y="0"/>
                  </a:lnTo>
                  <a:close/>
                </a:path>
              </a:pathLst>
            </a:custGeom>
            <a:solidFill>
              <a:schemeClr val="accent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3" name="Freeform 152"/>
            <p:cNvSpPr>
              <a:spLocks/>
            </p:cNvSpPr>
            <p:nvPr userDrawn="1"/>
          </p:nvSpPr>
          <p:spPr bwMode="auto">
            <a:xfrm>
              <a:off x="864" y="5161"/>
              <a:ext cx="90" cy="80"/>
            </a:xfrm>
            <a:custGeom>
              <a:avLst/>
              <a:gdLst>
                <a:gd name="T0" fmla="*/ 75 w 150"/>
                <a:gd name="T1" fmla="*/ 0 h 133"/>
                <a:gd name="T2" fmla="*/ 75 w 150"/>
                <a:gd name="T3" fmla="*/ 0 h 133"/>
                <a:gd name="T4" fmla="*/ 0 w 150"/>
                <a:gd name="T5" fmla="*/ 133 h 133"/>
                <a:gd name="T6" fmla="*/ 150 w 150"/>
                <a:gd name="T7" fmla="*/ 133 h 133"/>
                <a:gd name="T8" fmla="*/ 75 w 150"/>
                <a:gd name="T9" fmla="*/ 0 h 133"/>
              </a:gdLst>
              <a:ahLst/>
              <a:cxnLst>
                <a:cxn ang="0">
                  <a:pos x="T0" y="T1"/>
                </a:cxn>
                <a:cxn ang="0">
                  <a:pos x="T2" y="T3"/>
                </a:cxn>
                <a:cxn ang="0">
                  <a:pos x="T4" y="T5"/>
                </a:cxn>
                <a:cxn ang="0">
                  <a:pos x="T6" y="T7"/>
                </a:cxn>
                <a:cxn ang="0">
                  <a:pos x="T8" y="T9"/>
                </a:cxn>
              </a:cxnLst>
              <a:rect l="0" t="0" r="r" b="b"/>
              <a:pathLst>
                <a:path w="150" h="133">
                  <a:moveTo>
                    <a:pt x="75" y="0"/>
                  </a:moveTo>
                  <a:lnTo>
                    <a:pt x="75" y="0"/>
                  </a:lnTo>
                  <a:lnTo>
                    <a:pt x="0" y="133"/>
                  </a:lnTo>
                  <a:lnTo>
                    <a:pt x="150" y="133"/>
                  </a:lnTo>
                  <a:lnTo>
                    <a:pt x="75" y="0"/>
                  </a:lnTo>
                  <a:close/>
                </a:path>
              </a:pathLst>
            </a:custGeom>
            <a:solidFill>
              <a:srgbClr val="039F5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4" name="Freeform 153"/>
            <p:cNvSpPr>
              <a:spLocks/>
            </p:cNvSpPr>
            <p:nvPr userDrawn="1"/>
          </p:nvSpPr>
          <p:spPr bwMode="auto">
            <a:xfrm>
              <a:off x="472" y="5161"/>
              <a:ext cx="90" cy="80"/>
            </a:xfrm>
            <a:custGeom>
              <a:avLst/>
              <a:gdLst>
                <a:gd name="T0" fmla="*/ 74 w 150"/>
                <a:gd name="T1" fmla="*/ 0 h 133"/>
                <a:gd name="T2" fmla="*/ 74 w 150"/>
                <a:gd name="T3" fmla="*/ 0 h 133"/>
                <a:gd name="T4" fmla="*/ 0 w 150"/>
                <a:gd name="T5" fmla="*/ 133 h 133"/>
                <a:gd name="T6" fmla="*/ 150 w 150"/>
                <a:gd name="T7" fmla="*/ 133 h 133"/>
                <a:gd name="T8" fmla="*/ 74 w 150"/>
                <a:gd name="T9" fmla="*/ 0 h 133"/>
              </a:gdLst>
              <a:ahLst/>
              <a:cxnLst>
                <a:cxn ang="0">
                  <a:pos x="T0" y="T1"/>
                </a:cxn>
                <a:cxn ang="0">
                  <a:pos x="T2" y="T3"/>
                </a:cxn>
                <a:cxn ang="0">
                  <a:pos x="T4" y="T5"/>
                </a:cxn>
                <a:cxn ang="0">
                  <a:pos x="T6" y="T7"/>
                </a:cxn>
                <a:cxn ang="0">
                  <a:pos x="T8" y="T9"/>
                </a:cxn>
              </a:cxnLst>
              <a:rect l="0" t="0" r="r" b="b"/>
              <a:pathLst>
                <a:path w="150" h="133">
                  <a:moveTo>
                    <a:pt x="74" y="0"/>
                  </a:moveTo>
                  <a:lnTo>
                    <a:pt x="74" y="0"/>
                  </a:lnTo>
                  <a:lnTo>
                    <a:pt x="0" y="133"/>
                  </a:lnTo>
                  <a:lnTo>
                    <a:pt x="150" y="133"/>
                  </a:lnTo>
                  <a:lnTo>
                    <a:pt x="7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5" name="Freeform 154"/>
            <p:cNvSpPr>
              <a:spLocks noEditPoints="1"/>
            </p:cNvSpPr>
            <p:nvPr userDrawn="1"/>
          </p:nvSpPr>
          <p:spPr bwMode="auto">
            <a:xfrm>
              <a:off x="303" y="5162"/>
              <a:ext cx="55" cy="79"/>
            </a:xfrm>
            <a:custGeom>
              <a:avLst/>
              <a:gdLst>
                <a:gd name="T0" fmla="*/ 92 w 93"/>
                <a:gd name="T1" fmla="*/ 40 h 131"/>
                <a:gd name="T2" fmla="*/ 92 w 93"/>
                <a:gd name="T3" fmla="*/ 40 h 131"/>
                <a:gd name="T4" fmla="*/ 87 w 93"/>
                <a:gd name="T5" fmla="*/ 63 h 131"/>
                <a:gd name="T6" fmla="*/ 70 w 93"/>
                <a:gd name="T7" fmla="*/ 79 h 131"/>
                <a:gd name="T8" fmla="*/ 45 w 93"/>
                <a:gd name="T9" fmla="*/ 84 h 131"/>
                <a:gd name="T10" fmla="*/ 27 w 93"/>
                <a:gd name="T11" fmla="*/ 84 h 131"/>
                <a:gd name="T12" fmla="*/ 27 w 93"/>
                <a:gd name="T13" fmla="*/ 124 h 131"/>
                <a:gd name="T14" fmla="*/ 27 w 93"/>
                <a:gd name="T15" fmla="*/ 131 h 131"/>
                <a:gd name="T16" fmla="*/ 20 w 93"/>
                <a:gd name="T17" fmla="*/ 131 h 131"/>
                <a:gd name="T18" fmla="*/ 8 w 93"/>
                <a:gd name="T19" fmla="*/ 131 h 131"/>
                <a:gd name="T20" fmla="*/ 0 w 93"/>
                <a:gd name="T21" fmla="*/ 131 h 131"/>
                <a:gd name="T22" fmla="*/ 0 w 93"/>
                <a:gd name="T23" fmla="*/ 124 h 131"/>
                <a:gd name="T24" fmla="*/ 0 w 93"/>
                <a:gd name="T25" fmla="*/ 8 h 131"/>
                <a:gd name="T26" fmla="*/ 0 w 93"/>
                <a:gd name="T27" fmla="*/ 0 h 131"/>
                <a:gd name="T28" fmla="*/ 8 w 93"/>
                <a:gd name="T29" fmla="*/ 0 h 131"/>
                <a:gd name="T30" fmla="*/ 38 w 93"/>
                <a:gd name="T31" fmla="*/ 0 h 131"/>
                <a:gd name="T32" fmla="*/ 75 w 93"/>
                <a:gd name="T33" fmla="*/ 9 h 131"/>
                <a:gd name="T34" fmla="*/ 92 w 93"/>
                <a:gd name="T35" fmla="*/ 40 h 131"/>
                <a:gd name="T36" fmla="*/ 60 w 93"/>
                <a:gd name="T37" fmla="*/ 29 h 131"/>
                <a:gd name="T38" fmla="*/ 60 w 93"/>
                <a:gd name="T39" fmla="*/ 29 h 131"/>
                <a:gd name="T40" fmla="*/ 40 w 93"/>
                <a:gd name="T41" fmla="*/ 25 h 131"/>
                <a:gd name="T42" fmla="*/ 27 w 93"/>
                <a:gd name="T43" fmla="*/ 25 h 131"/>
                <a:gd name="T44" fmla="*/ 27 w 93"/>
                <a:gd name="T45" fmla="*/ 59 h 131"/>
                <a:gd name="T46" fmla="*/ 44 w 93"/>
                <a:gd name="T47" fmla="*/ 59 h 131"/>
                <a:gd name="T48" fmla="*/ 61 w 93"/>
                <a:gd name="T49" fmla="*/ 54 h 131"/>
                <a:gd name="T50" fmla="*/ 66 w 93"/>
                <a:gd name="T51" fmla="*/ 41 h 131"/>
                <a:gd name="T52" fmla="*/ 60 w 93"/>
                <a:gd name="T53" fmla="*/ 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31">
                  <a:moveTo>
                    <a:pt x="92" y="40"/>
                  </a:moveTo>
                  <a:lnTo>
                    <a:pt x="92" y="40"/>
                  </a:lnTo>
                  <a:cubicBezTo>
                    <a:pt x="93" y="48"/>
                    <a:pt x="91" y="56"/>
                    <a:pt x="87" y="63"/>
                  </a:cubicBezTo>
                  <a:cubicBezTo>
                    <a:pt x="83" y="70"/>
                    <a:pt x="77" y="75"/>
                    <a:pt x="70" y="79"/>
                  </a:cubicBezTo>
                  <a:cubicBezTo>
                    <a:pt x="62" y="83"/>
                    <a:pt x="54" y="84"/>
                    <a:pt x="45" y="84"/>
                  </a:cubicBezTo>
                  <a:lnTo>
                    <a:pt x="27" y="84"/>
                  </a:lnTo>
                  <a:lnTo>
                    <a:pt x="27" y="124"/>
                  </a:lnTo>
                  <a:lnTo>
                    <a:pt x="27" y="131"/>
                  </a:lnTo>
                  <a:lnTo>
                    <a:pt x="20" y="131"/>
                  </a:lnTo>
                  <a:lnTo>
                    <a:pt x="8" y="131"/>
                  </a:lnTo>
                  <a:lnTo>
                    <a:pt x="0" y="131"/>
                  </a:lnTo>
                  <a:lnTo>
                    <a:pt x="0" y="124"/>
                  </a:lnTo>
                  <a:lnTo>
                    <a:pt x="0" y="8"/>
                  </a:lnTo>
                  <a:lnTo>
                    <a:pt x="0" y="0"/>
                  </a:lnTo>
                  <a:lnTo>
                    <a:pt x="8" y="0"/>
                  </a:lnTo>
                  <a:lnTo>
                    <a:pt x="38" y="0"/>
                  </a:lnTo>
                  <a:cubicBezTo>
                    <a:pt x="54" y="0"/>
                    <a:pt x="66" y="3"/>
                    <a:pt x="75" y="9"/>
                  </a:cubicBezTo>
                  <a:cubicBezTo>
                    <a:pt x="86" y="15"/>
                    <a:pt x="92" y="25"/>
                    <a:pt x="92" y="40"/>
                  </a:cubicBezTo>
                  <a:close/>
                  <a:moveTo>
                    <a:pt x="60" y="29"/>
                  </a:moveTo>
                  <a:lnTo>
                    <a:pt x="60" y="29"/>
                  </a:lnTo>
                  <a:cubicBezTo>
                    <a:pt x="55" y="27"/>
                    <a:pt x="49" y="25"/>
                    <a:pt x="40" y="25"/>
                  </a:cubicBezTo>
                  <a:lnTo>
                    <a:pt x="27" y="25"/>
                  </a:lnTo>
                  <a:lnTo>
                    <a:pt x="27" y="59"/>
                  </a:lnTo>
                  <a:lnTo>
                    <a:pt x="44" y="59"/>
                  </a:lnTo>
                  <a:cubicBezTo>
                    <a:pt x="52" y="59"/>
                    <a:pt x="58" y="58"/>
                    <a:pt x="61" y="54"/>
                  </a:cubicBezTo>
                  <a:cubicBezTo>
                    <a:pt x="65" y="51"/>
                    <a:pt x="66" y="46"/>
                    <a:pt x="66" y="41"/>
                  </a:cubicBezTo>
                  <a:cubicBezTo>
                    <a:pt x="66" y="33"/>
                    <a:pt x="62" y="31"/>
                    <a:pt x="60" y="2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6" name="Freeform 155"/>
            <p:cNvSpPr>
              <a:spLocks noEditPoints="1"/>
            </p:cNvSpPr>
            <p:nvPr userDrawn="1"/>
          </p:nvSpPr>
          <p:spPr bwMode="auto">
            <a:xfrm>
              <a:off x="686" y="5162"/>
              <a:ext cx="60" cy="79"/>
            </a:xfrm>
            <a:custGeom>
              <a:avLst/>
              <a:gdLst>
                <a:gd name="T0" fmla="*/ 91 w 100"/>
                <a:gd name="T1" fmla="*/ 120 h 131"/>
                <a:gd name="T2" fmla="*/ 91 w 100"/>
                <a:gd name="T3" fmla="*/ 120 h 131"/>
                <a:gd name="T4" fmla="*/ 100 w 100"/>
                <a:gd name="T5" fmla="*/ 131 h 131"/>
                <a:gd name="T6" fmla="*/ 85 w 100"/>
                <a:gd name="T7" fmla="*/ 131 h 131"/>
                <a:gd name="T8" fmla="*/ 70 w 100"/>
                <a:gd name="T9" fmla="*/ 131 h 131"/>
                <a:gd name="T10" fmla="*/ 67 w 100"/>
                <a:gd name="T11" fmla="*/ 131 h 131"/>
                <a:gd name="T12" fmla="*/ 64 w 100"/>
                <a:gd name="T13" fmla="*/ 128 h 131"/>
                <a:gd name="T14" fmla="*/ 27 w 100"/>
                <a:gd name="T15" fmla="*/ 78 h 131"/>
                <a:gd name="T16" fmla="*/ 27 w 100"/>
                <a:gd name="T17" fmla="*/ 124 h 131"/>
                <a:gd name="T18" fmla="*/ 27 w 100"/>
                <a:gd name="T19" fmla="*/ 131 h 131"/>
                <a:gd name="T20" fmla="*/ 19 w 100"/>
                <a:gd name="T21" fmla="*/ 131 h 131"/>
                <a:gd name="T22" fmla="*/ 8 w 100"/>
                <a:gd name="T23" fmla="*/ 131 h 131"/>
                <a:gd name="T24" fmla="*/ 0 w 100"/>
                <a:gd name="T25" fmla="*/ 131 h 131"/>
                <a:gd name="T26" fmla="*/ 0 w 100"/>
                <a:gd name="T27" fmla="*/ 124 h 131"/>
                <a:gd name="T28" fmla="*/ 0 w 100"/>
                <a:gd name="T29" fmla="*/ 8 h 131"/>
                <a:gd name="T30" fmla="*/ 0 w 100"/>
                <a:gd name="T31" fmla="*/ 0 h 131"/>
                <a:gd name="T32" fmla="*/ 8 w 100"/>
                <a:gd name="T33" fmla="*/ 0 h 131"/>
                <a:gd name="T34" fmla="*/ 39 w 100"/>
                <a:gd name="T35" fmla="*/ 0 h 131"/>
                <a:gd name="T36" fmla="*/ 81 w 100"/>
                <a:gd name="T37" fmla="*/ 13 h 131"/>
                <a:gd name="T38" fmla="*/ 94 w 100"/>
                <a:gd name="T39" fmla="*/ 43 h 131"/>
                <a:gd name="T40" fmla="*/ 90 w 100"/>
                <a:gd name="T41" fmla="*/ 65 h 131"/>
                <a:gd name="T42" fmla="*/ 75 w 100"/>
                <a:gd name="T43" fmla="*/ 81 h 131"/>
                <a:gd name="T44" fmla="*/ 65 w 100"/>
                <a:gd name="T45" fmla="*/ 86 h 131"/>
                <a:gd name="T46" fmla="*/ 91 w 100"/>
                <a:gd name="T47" fmla="*/ 120 h 131"/>
                <a:gd name="T48" fmla="*/ 27 w 100"/>
                <a:gd name="T49" fmla="*/ 64 h 131"/>
                <a:gd name="T50" fmla="*/ 27 w 100"/>
                <a:gd name="T51" fmla="*/ 64 h 131"/>
                <a:gd name="T52" fmla="*/ 31 w 100"/>
                <a:gd name="T53" fmla="*/ 64 h 131"/>
                <a:gd name="T54" fmla="*/ 41 w 100"/>
                <a:gd name="T55" fmla="*/ 64 h 131"/>
                <a:gd name="T56" fmla="*/ 61 w 100"/>
                <a:gd name="T57" fmla="*/ 59 h 131"/>
                <a:gd name="T58" fmla="*/ 68 w 100"/>
                <a:gd name="T59" fmla="*/ 45 h 131"/>
                <a:gd name="T60" fmla="*/ 61 w 100"/>
                <a:gd name="T61" fmla="*/ 31 h 131"/>
                <a:gd name="T62" fmla="*/ 43 w 100"/>
                <a:gd name="T63" fmla="*/ 26 h 131"/>
                <a:gd name="T64" fmla="*/ 27 w 100"/>
                <a:gd name="T65" fmla="*/ 26 h 131"/>
                <a:gd name="T66" fmla="*/ 27 w 100"/>
                <a:gd name="T67"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31">
                  <a:moveTo>
                    <a:pt x="91" y="120"/>
                  </a:moveTo>
                  <a:lnTo>
                    <a:pt x="91" y="120"/>
                  </a:lnTo>
                  <a:lnTo>
                    <a:pt x="100" y="131"/>
                  </a:lnTo>
                  <a:lnTo>
                    <a:pt x="85" y="131"/>
                  </a:lnTo>
                  <a:lnTo>
                    <a:pt x="70" y="131"/>
                  </a:lnTo>
                  <a:lnTo>
                    <a:pt x="67" y="131"/>
                  </a:lnTo>
                  <a:lnTo>
                    <a:pt x="64" y="128"/>
                  </a:lnTo>
                  <a:lnTo>
                    <a:pt x="27" y="78"/>
                  </a:lnTo>
                  <a:lnTo>
                    <a:pt x="27" y="124"/>
                  </a:lnTo>
                  <a:lnTo>
                    <a:pt x="27" y="131"/>
                  </a:lnTo>
                  <a:lnTo>
                    <a:pt x="19" y="131"/>
                  </a:lnTo>
                  <a:lnTo>
                    <a:pt x="8" y="131"/>
                  </a:lnTo>
                  <a:lnTo>
                    <a:pt x="0" y="131"/>
                  </a:lnTo>
                  <a:lnTo>
                    <a:pt x="0" y="124"/>
                  </a:lnTo>
                  <a:lnTo>
                    <a:pt x="0" y="8"/>
                  </a:lnTo>
                  <a:lnTo>
                    <a:pt x="0" y="0"/>
                  </a:lnTo>
                  <a:lnTo>
                    <a:pt x="8" y="0"/>
                  </a:lnTo>
                  <a:lnTo>
                    <a:pt x="39" y="0"/>
                  </a:lnTo>
                  <a:cubicBezTo>
                    <a:pt x="59" y="0"/>
                    <a:pt x="73" y="4"/>
                    <a:pt x="81" y="13"/>
                  </a:cubicBezTo>
                  <a:cubicBezTo>
                    <a:pt x="89" y="21"/>
                    <a:pt x="93" y="31"/>
                    <a:pt x="94" y="43"/>
                  </a:cubicBezTo>
                  <a:cubicBezTo>
                    <a:pt x="95" y="51"/>
                    <a:pt x="93" y="58"/>
                    <a:pt x="90" y="65"/>
                  </a:cubicBezTo>
                  <a:cubicBezTo>
                    <a:pt x="86" y="72"/>
                    <a:pt x="81" y="77"/>
                    <a:pt x="75" y="81"/>
                  </a:cubicBezTo>
                  <a:cubicBezTo>
                    <a:pt x="72" y="83"/>
                    <a:pt x="69" y="85"/>
                    <a:pt x="65" y="86"/>
                  </a:cubicBezTo>
                  <a:lnTo>
                    <a:pt x="91" y="120"/>
                  </a:lnTo>
                  <a:close/>
                  <a:moveTo>
                    <a:pt x="27" y="64"/>
                  </a:moveTo>
                  <a:lnTo>
                    <a:pt x="27" y="64"/>
                  </a:lnTo>
                  <a:lnTo>
                    <a:pt x="31" y="64"/>
                  </a:lnTo>
                  <a:lnTo>
                    <a:pt x="41" y="64"/>
                  </a:lnTo>
                  <a:cubicBezTo>
                    <a:pt x="49" y="64"/>
                    <a:pt x="56" y="62"/>
                    <a:pt x="61" y="59"/>
                  </a:cubicBezTo>
                  <a:cubicBezTo>
                    <a:pt x="65" y="55"/>
                    <a:pt x="68" y="51"/>
                    <a:pt x="68" y="45"/>
                  </a:cubicBezTo>
                  <a:cubicBezTo>
                    <a:pt x="68" y="39"/>
                    <a:pt x="65" y="35"/>
                    <a:pt x="61" y="31"/>
                  </a:cubicBezTo>
                  <a:cubicBezTo>
                    <a:pt x="56" y="27"/>
                    <a:pt x="50" y="26"/>
                    <a:pt x="43" y="26"/>
                  </a:cubicBezTo>
                  <a:lnTo>
                    <a:pt x="27" y="26"/>
                  </a:lnTo>
                  <a:lnTo>
                    <a:pt x="27" y="6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7" name="Freeform 156"/>
            <p:cNvSpPr>
              <a:spLocks noEditPoints="1"/>
            </p:cNvSpPr>
            <p:nvPr userDrawn="1"/>
          </p:nvSpPr>
          <p:spPr bwMode="auto">
            <a:xfrm>
              <a:off x="1078" y="5162"/>
              <a:ext cx="68" cy="79"/>
            </a:xfrm>
            <a:custGeom>
              <a:avLst/>
              <a:gdLst>
                <a:gd name="T0" fmla="*/ 105 w 113"/>
                <a:gd name="T1" fmla="*/ 33 h 131"/>
                <a:gd name="T2" fmla="*/ 105 w 113"/>
                <a:gd name="T3" fmla="*/ 33 h 131"/>
                <a:gd name="T4" fmla="*/ 113 w 113"/>
                <a:gd name="T5" fmla="*/ 67 h 131"/>
                <a:gd name="T6" fmla="*/ 103 w 113"/>
                <a:gd name="T7" fmla="*/ 101 h 131"/>
                <a:gd name="T8" fmla="*/ 78 w 113"/>
                <a:gd name="T9" fmla="*/ 124 h 131"/>
                <a:gd name="T10" fmla="*/ 45 w 113"/>
                <a:gd name="T11" fmla="*/ 131 h 131"/>
                <a:gd name="T12" fmla="*/ 7 w 113"/>
                <a:gd name="T13" fmla="*/ 131 h 131"/>
                <a:gd name="T14" fmla="*/ 0 w 113"/>
                <a:gd name="T15" fmla="*/ 131 h 131"/>
                <a:gd name="T16" fmla="*/ 0 w 113"/>
                <a:gd name="T17" fmla="*/ 124 h 131"/>
                <a:gd name="T18" fmla="*/ 0 w 113"/>
                <a:gd name="T19" fmla="*/ 8 h 131"/>
                <a:gd name="T20" fmla="*/ 0 w 113"/>
                <a:gd name="T21" fmla="*/ 0 h 131"/>
                <a:gd name="T22" fmla="*/ 7 w 113"/>
                <a:gd name="T23" fmla="*/ 0 h 131"/>
                <a:gd name="T24" fmla="*/ 39 w 113"/>
                <a:gd name="T25" fmla="*/ 0 h 131"/>
                <a:gd name="T26" fmla="*/ 79 w 113"/>
                <a:gd name="T27" fmla="*/ 9 h 131"/>
                <a:gd name="T28" fmla="*/ 105 w 113"/>
                <a:gd name="T29" fmla="*/ 33 h 131"/>
                <a:gd name="T30" fmla="*/ 76 w 113"/>
                <a:gd name="T31" fmla="*/ 38 h 131"/>
                <a:gd name="T32" fmla="*/ 76 w 113"/>
                <a:gd name="T33" fmla="*/ 38 h 131"/>
                <a:gd name="T34" fmla="*/ 39 w 113"/>
                <a:gd name="T35" fmla="*/ 25 h 131"/>
                <a:gd name="T36" fmla="*/ 26 w 113"/>
                <a:gd name="T37" fmla="*/ 25 h 131"/>
                <a:gd name="T38" fmla="*/ 26 w 113"/>
                <a:gd name="T39" fmla="*/ 106 h 131"/>
                <a:gd name="T40" fmla="*/ 37 w 113"/>
                <a:gd name="T41" fmla="*/ 106 h 131"/>
                <a:gd name="T42" fmla="*/ 72 w 113"/>
                <a:gd name="T43" fmla="*/ 96 h 131"/>
                <a:gd name="T44" fmla="*/ 87 w 113"/>
                <a:gd name="T45" fmla="*/ 66 h 131"/>
                <a:gd name="T46" fmla="*/ 76 w 113"/>
                <a:gd name="T47" fmla="*/ 3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31">
                  <a:moveTo>
                    <a:pt x="105" y="33"/>
                  </a:moveTo>
                  <a:lnTo>
                    <a:pt x="105" y="33"/>
                  </a:lnTo>
                  <a:cubicBezTo>
                    <a:pt x="110" y="44"/>
                    <a:pt x="113" y="55"/>
                    <a:pt x="113" y="67"/>
                  </a:cubicBezTo>
                  <a:cubicBezTo>
                    <a:pt x="113" y="80"/>
                    <a:pt x="110" y="91"/>
                    <a:pt x="103" y="101"/>
                  </a:cubicBezTo>
                  <a:cubicBezTo>
                    <a:pt x="97" y="111"/>
                    <a:pt x="88" y="119"/>
                    <a:pt x="78" y="124"/>
                  </a:cubicBezTo>
                  <a:cubicBezTo>
                    <a:pt x="67" y="129"/>
                    <a:pt x="56" y="131"/>
                    <a:pt x="45" y="131"/>
                  </a:cubicBezTo>
                  <a:lnTo>
                    <a:pt x="7" y="131"/>
                  </a:lnTo>
                  <a:lnTo>
                    <a:pt x="0" y="131"/>
                  </a:lnTo>
                  <a:lnTo>
                    <a:pt x="0" y="124"/>
                  </a:lnTo>
                  <a:lnTo>
                    <a:pt x="0" y="8"/>
                  </a:lnTo>
                  <a:lnTo>
                    <a:pt x="0" y="0"/>
                  </a:lnTo>
                  <a:lnTo>
                    <a:pt x="7" y="0"/>
                  </a:lnTo>
                  <a:lnTo>
                    <a:pt x="39" y="0"/>
                  </a:lnTo>
                  <a:cubicBezTo>
                    <a:pt x="54" y="0"/>
                    <a:pt x="68" y="3"/>
                    <a:pt x="79" y="9"/>
                  </a:cubicBezTo>
                  <a:cubicBezTo>
                    <a:pt x="90" y="15"/>
                    <a:pt x="99" y="23"/>
                    <a:pt x="105" y="33"/>
                  </a:cubicBezTo>
                  <a:close/>
                  <a:moveTo>
                    <a:pt x="76" y="38"/>
                  </a:moveTo>
                  <a:lnTo>
                    <a:pt x="76" y="38"/>
                  </a:lnTo>
                  <a:cubicBezTo>
                    <a:pt x="67" y="29"/>
                    <a:pt x="55" y="25"/>
                    <a:pt x="39" y="25"/>
                  </a:cubicBezTo>
                  <a:lnTo>
                    <a:pt x="26" y="25"/>
                  </a:lnTo>
                  <a:lnTo>
                    <a:pt x="26" y="106"/>
                  </a:lnTo>
                  <a:lnTo>
                    <a:pt x="37" y="106"/>
                  </a:lnTo>
                  <a:cubicBezTo>
                    <a:pt x="51" y="106"/>
                    <a:pt x="63" y="103"/>
                    <a:pt x="72" y="96"/>
                  </a:cubicBezTo>
                  <a:cubicBezTo>
                    <a:pt x="81" y="89"/>
                    <a:pt x="86" y="80"/>
                    <a:pt x="87" y="66"/>
                  </a:cubicBezTo>
                  <a:cubicBezTo>
                    <a:pt x="87" y="55"/>
                    <a:pt x="84" y="46"/>
                    <a:pt x="76" y="3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8" name="Freeform 157"/>
            <p:cNvSpPr>
              <a:spLocks noEditPoints="1"/>
            </p:cNvSpPr>
            <p:nvPr userDrawn="1"/>
          </p:nvSpPr>
          <p:spPr bwMode="auto">
            <a:xfrm>
              <a:off x="1278" y="5161"/>
              <a:ext cx="83" cy="81"/>
            </a:xfrm>
            <a:custGeom>
              <a:avLst/>
              <a:gdLst>
                <a:gd name="T0" fmla="*/ 138 w 138"/>
                <a:gd name="T1" fmla="*/ 69 h 136"/>
                <a:gd name="T2" fmla="*/ 138 w 138"/>
                <a:gd name="T3" fmla="*/ 69 h 136"/>
                <a:gd name="T4" fmla="*/ 128 w 138"/>
                <a:gd name="T5" fmla="*/ 104 h 136"/>
                <a:gd name="T6" fmla="*/ 101 w 138"/>
                <a:gd name="T7" fmla="*/ 128 h 136"/>
                <a:gd name="T8" fmla="*/ 68 w 138"/>
                <a:gd name="T9" fmla="*/ 136 h 136"/>
                <a:gd name="T10" fmla="*/ 35 w 138"/>
                <a:gd name="T11" fmla="*/ 126 h 136"/>
                <a:gd name="T12" fmla="*/ 10 w 138"/>
                <a:gd name="T13" fmla="*/ 102 h 136"/>
                <a:gd name="T14" fmla="*/ 1 w 138"/>
                <a:gd name="T15" fmla="*/ 66 h 136"/>
                <a:gd name="T16" fmla="*/ 6 w 138"/>
                <a:gd name="T17" fmla="*/ 42 h 136"/>
                <a:gd name="T18" fmla="*/ 20 w 138"/>
                <a:gd name="T19" fmla="*/ 21 h 136"/>
                <a:gd name="T20" fmla="*/ 41 w 138"/>
                <a:gd name="T21" fmla="*/ 6 h 136"/>
                <a:gd name="T22" fmla="*/ 69 w 138"/>
                <a:gd name="T23" fmla="*/ 0 h 136"/>
                <a:gd name="T24" fmla="*/ 104 w 138"/>
                <a:gd name="T25" fmla="*/ 9 h 136"/>
                <a:gd name="T26" fmla="*/ 129 w 138"/>
                <a:gd name="T27" fmla="*/ 34 h 136"/>
                <a:gd name="T28" fmla="*/ 138 w 138"/>
                <a:gd name="T29" fmla="*/ 69 h 136"/>
                <a:gd name="T30" fmla="*/ 107 w 138"/>
                <a:gd name="T31" fmla="*/ 47 h 136"/>
                <a:gd name="T32" fmla="*/ 107 w 138"/>
                <a:gd name="T33" fmla="*/ 47 h 136"/>
                <a:gd name="T34" fmla="*/ 90 w 138"/>
                <a:gd name="T35" fmla="*/ 31 h 136"/>
                <a:gd name="T36" fmla="*/ 69 w 138"/>
                <a:gd name="T37" fmla="*/ 26 h 136"/>
                <a:gd name="T38" fmla="*/ 48 w 138"/>
                <a:gd name="T39" fmla="*/ 32 h 136"/>
                <a:gd name="T40" fmla="*/ 32 w 138"/>
                <a:gd name="T41" fmla="*/ 47 h 136"/>
                <a:gd name="T42" fmla="*/ 27 w 138"/>
                <a:gd name="T43" fmla="*/ 66 h 136"/>
                <a:gd name="T44" fmla="*/ 34 w 138"/>
                <a:gd name="T45" fmla="*/ 91 h 136"/>
                <a:gd name="T46" fmla="*/ 50 w 138"/>
                <a:gd name="T47" fmla="*/ 105 h 136"/>
                <a:gd name="T48" fmla="*/ 69 w 138"/>
                <a:gd name="T49" fmla="*/ 109 h 136"/>
                <a:gd name="T50" fmla="*/ 98 w 138"/>
                <a:gd name="T51" fmla="*/ 99 h 136"/>
                <a:gd name="T52" fmla="*/ 112 w 138"/>
                <a:gd name="T53" fmla="*/ 68 h 136"/>
                <a:gd name="T54" fmla="*/ 107 w 138"/>
                <a:gd name="T55" fmla="*/ 4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36">
                  <a:moveTo>
                    <a:pt x="138" y="69"/>
                  </a:moveTo>
                  <a:lnTo>
                    <a:pt x="138" y="69"/>
                  </a:lnTo>
                  <a:cubicBezTo>
                    <a:pt x="138" y="82"/>
                    <a:pt x="135" y="94"/>
                    <a:pt x="128" y="104"/>
                  </a:cubicBezTo>
                  <a:cubicBezTo>
                    <a:pt x="121" y="114"/>
                    <a:pt x="112" y="122"/>
                    <a:pt x="101" y="128"/>
                  </a:cubicBezTo>
                  <a:cubicBezTo>
                    <a:pt x="90" y="133"/>
                    <a:pt x="79" y="136"/>
                    <a:pt x="68" y="136"/>
                  </a:cubicBezTo>
                  <a:cubicBezTo>
                    <a:pt x="57" y="135"/>
                    <a:pt x="46" y="132"/>
                    <a:pt x="35" y="126"/>
                  </a:cubicBezTo>
                  <a:cubicBezTo>
                    <a:pt x="25" y="121"/>
                    <a:pt x="16" y="112"/>
                    <a:pt x="10" y="102"/>
                  </a:cubicBezTo>
                  <a:cubicBezTo>
                    <a:pt x="4" y="92"/>
                    <a:pt x="0" y="80"/>
                    <a:pt x="1" y="66"/>
                  </a:cubicBezTo>
                  <a:cubicBezTo>
                    <a:pt x="1" y="58"/>
                    <a:pt x="3" y="50"/>
                    <a:pt x="6" y="42"/>
                  </a:cubicBezTo>
                  <a:cubicBezTo>
                    <a:pt x="9" y="34"/>
                    <a:pt x="14" y="27"/>
                    <a:pt x="20" y="21"/>
                  </a:cubicBezTo>
                  <a:cubicBezTo>
                    <a:pt x="26" y="15"/>
                    <a:pt x="33" y="10"/>
                    <a:pt x="41" y="6"/>
                  </a:cubicBezTo>
                  <a:cubicBezTo>
                    <a:pt x="50" y="2"/>
                    <a:pt x="59" y="0"/>
                    <a:pt x="69" y="0"/>
                  </a:cubicBezTo>
                  <a:cubicBezTo>
                    <a:pt x="81" y="0"/>
                    <a:pt x="93" y="3"/>
                    <a:pt x="104" y="9"/>
                  </a:cubicBezTo>
                  <a:cubicBezTo>
                    <a:pt x="114" y="15"/>
                    <a:pt x="123" y="24"/>
                    <a:pt x="129" y="34"/>
                  </a:cubicBezTo>
                  <a:cubicBezTo>
                    <a:pt x="135" y="45"/>
                    <a:pt x="138" y="57"/>
                    <a:pt x="138" y="69"/>
                  </a:cubicBezTo>
                  <a:close/>
                  <a:moveTo>
                    <a:pt x="107" y="47"/>
                  </a:moveTo>
                  <a:lnTo>
                    <a:pt x="107" y="47"/>
                  </a:lnTo>
                  <a:cubicBezTo>
                    <a:pt x="103" y="40"/>
                    <a:pt x="97" y="35"/>
                    <a:pt x="90" y="31"/>
                  </a:cubicBezTo>
                  <a:cubicBezTo>
                    <a:pt x="84" y="28"/>
                    <a:pt x="76" y="26"/>
                    <a:pt x="69" y="26"/>
                  </a:cubicBezTo>
                  <a:cubicBezTo>
                    <a:pt x="62" y="26"/>
                    <a:pt x="55" y="28"/>
                    <a:pt x="48" y="32"/>
                  </a:cubicBezTo>
                  <a:cubicBezTo>
                    <a:pt x="41" y="36"/>
                    <a:pt x="36" y="41"/>
                    <a:pt x="32" y="47"/>
                  </a:cubicBezTo>
                  <a:cubicBezTo>
                    <a:pt x="29" y="54"/>
                    <a:pt x="27" y="60"/>
                    <a:pt x="27" y="66"/>
                  </a:cubicBezTo>
                  <a:cubicBezTo>
                    <a:pt x="27" y="76"/>
                    <a:pt x="29" y="84"/>
                    <a:pt x="34" y="91"/>
                  </a:cubicBezTo>
                  <a:cubicBezTo>
                    <a:pt x="38" y="98"/>
                    <a:pt x="44" y="102"/>
                    <a:pt x="50" y="105"/>
                  </a:cubicBezTo>
                  <a:cubicBezTo>
                    <a:pt x="56" y="108"/>
                    <a:pt x="63" y="109"/>
                    <a:pt x="69" y="109"/>
                  </a:cubicBezTo>
                  <a:cubicBezTo>
                    <a:pt x="79" y="109"/>
                    <a:pt x="89" y="106"/>
                    <a:pt x="98" y="99"/>
                  </a:cubicBezTo>
                  <a:cubicBezTo>
                    <a:pt x="107" y="92"/>
                    <a:pt x="111" y="82"/>
                    <a:pt x="112" y="68"/>
                  </a:cubicBezTo>
                  <a:cubicBezTo>
                    <a:pt x="112" y="60"/>
                    <a:pt x="111" y="53"/>
                    <a:pt x="107" y="4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9" name="Freeform 158"/>
            <p:cNvSpPr>
              <a:spLocks/>
            </p:cNvSpPr>
            <p:nvPr userDrawn="1"/>
          </p:nvSpPr>
          <p:spPr bwMode="auto">
            <a:xfrm>
              <a:off x="1485" y="5162"/>
              <a:ext cx="73" cy="79"/>
            </a:xfrm>
            <a:custGeom>
              <a:avLst/>
              <a:gdLst>
                <a:gd name="T0" fmla="*/ 90 w 122"/>
                <a:gd name="T1" fmla="*/ 131 h 131"/>
                <a:gd name="T2" fmla="*/ 90 w 122"/>
                <a:gd name="T3" fmla="*/ 131 h 131"/>
                <a:gd name="T4" fmla="*/ 94 w 122"/>
                <a:gd name="T5" fmla="*/ 131 h 131"/>
                <a:gd name="T6" fmla="*/ 108 w 122"/>
                <a:gd name="T7" fmla="*/ 131 h 131"/>
                <a:gd name="T8" fmla="*/ 122 w 122"/>
                <a:gd name="T9" fmla="*/ 131 h 131"/>
                <a:gd name="T10" fmla="*/ 114 w 122"/>
                <a:gd name="T11" fmla="*/ 120 h 131"/>
                <a:gd name="T12" fmla="*/ 77 w 122"/>
                <a:gd name="T13" fmla="*/ 64 h 131"/>
                <a:gd name="T14" fmla="*/ 111 w 122"/>
                <a:gd name="T15" fmla="*/ 12 h 131"/>
                <a:gd name="T16" fmla="*/ 119 w 122"/>
                <a:gd name="T17" fmla="*/ 0 h 131"/>
                <a:gd name="T18" fmla="*/ 105 w 122"/>
                <a:gd name="T19" fmla="*/ 0 h 131"/>
                <a:gd name="T20" fmla="*/ 92 w 122"/>
                <a:gd name="T21" fmla="*/ 0 h 131"/>
                <a:gd name="T22" fmla="*/ 88 w 122"/>
                <a:gd name="T23" fmla="*/ 0 h 131"/>
                <a:gd name="T24" fmla="*/ 85 w 122"/>
                <a:gd name="T25" fmla="*/ 3 h 131"/>
                <a:gd name="T26" fmla="*/ 61 w 122"/>
                <a:gd name="T27" fmla="*/ 41 h 131"/>
                <a:gd name="T28" fmla="*/ 36 w 122"/>
                <a:gd name="T29" fmla="*/ 3 h 131"/>
                <a:gd name="T30" fmla="*/ 34 w 122"/>
                <a:gd name="T31" fmla="*/ 0 h 131"/>
                <a:gd name="T32" fmla="*/ 30 w 122"/>
                <a:gd name="T33" fmla="*/ 0 h 131"/>
                <a:gd name="T34" fmla="*/ 17 w 122"/>
                <a:gd name="T35" fmla="*/ 0 h 131"/>
                <a:gd name="T36" fmla="*/ 3 w 122"/>
                <a:gd name="T37" fmla="*/ 0 h 131"/>
                <a:gd name="T38" fmla="*/ 10 w 122"/>
                <a:gd name="T39" fmla="*/ 12 h 131"/>
                <a:gd name="T40" fmla="*/ 45 w 122"/>
                <a:gd name="T41" fmla="*/ 64 h 131"/>
                <a:gd name="T42" fmla="*/ 8 w 122"/>
                <a:gd name="T43" fmla="*/ 120 h 131"/>
                <a:gd name="T44" fmla="*/ 0 w 122"/>
                <a:gd name="T45" fmla="*/ 131 h 131"/>
                <a:gd name="T46" fmla="*/ 14 w 122"/>
                <a:gd name="T47" fmla="*/ 131 h 131"/>
                <a:gd name="T48" fmla="*/ 28 w 122"/>
                <a:gd name="T49" fmla="*/ 131 h 131"/>
                <a:gd name="T50" fmla="*/ 32 w 122"/>
                <a:gd name="T51" fmla="*/ 131 h 131"/>
                <a:gd name="T52" fmla="*/ 34 w 122"/>
                <a:gd name="T53" fmla="*/ 128 h 131"/>
                <a:gd name="T54" fmla="*/ 61 w 122"/>
                <a:gd name="T55" fmla="*/ 88 h 131"/>
                <a:gd name="T56" fmla="*/ 88 w 122"/>
                <a:gd name="T57" fmla="*/ 128 h 131"/>
                <a:gd name="T58" fmla="*/ 90 w 122"/>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31">
                  <a:moveTo>
                    <a:pt x="90" y="131"/>
                  </a:moveTo>
                  <a:lnTo>
                    <a:pt x="90" y="131"/>
                  </a:lnTo>
                  <a:lnTo>
                    <a:pt x="94" y="131"/>
                  </a:lnTo>
                  <a:lnTo>
                    <a:pt x="108" y="131"/>
                  </a:lnTo>
                  <a:lnTo>
                    <a:pt x="122" y="131"/>
                  </a:lnTo>
                  <a:lnTo>
                    <a:pt x="114" y="120"/>
                  </a:lnTo>
                  <a:lnTo>
                    <a:pt x="77" y="64"/>
                  </a:lnTo>
                  <a:lnTo>
                    <a:pt x="111" y="12"/>
                  </a:lnTo>
                  <a:lnTo>
                    <a:pt x="119" y="0"/>
                  </a:lnTo>
                  <a:lnTo>
                    <a:pt x="105" y="0"/>
                  </a:lnTo>
                  <a:lnTo>
                    <a:pt x="92" y="0"/>
                  </a:lnTo>
                  <a:lnTo>
                    <a:pt x="88" y="0"/>
                  </a:lnTo>
                  <a:lnTo>
                    <a:pt x="85" y="3"/>
                  </a:lnTo>
                  <a:lnTo>
                    <a:pt x="61" y="41"/>
                  </a:lnTo>
                  <a:lnTo>
                    <a:pt x="36" y="3"/>
                  </a:lnTo>
                  <a:lnTo>
                    <a:pt x="34" y="0"/>
                  </a:lnTo>
                  <a:lnTo>
                    <a:pt x="30" y="0"/>
                  </a:lnTo>
                  <a:lnTo>
                    <a:pt x="17" y="0"/>
                  </a:lnTo>
                  <a:lnTo>
                    <a:pt x="3" y="0"/>
                  </a:lnTo>
                  <a:lnTo>
                    <a:pt x="10" y="12"/>
                  </a:lnTo>
                  <a:lnTo>
                    <a:pt x="45" y="64"/>
                  </a:lnTo>
                  <a:lnTo>
                    <a:pt x="8" y="120"/>
                  </a:lnTo>
                  <a:lnTo>
                    <a:pt x="0" y="131"/>
                  </a:lnTo>
                  <a:lnTo>
                    <a:pt x="14" y="131"/>
                  </a:lnTo>
                  <a:lnTo>
                    <a:pt x="28" y="131"/>
                  </a:lnTo>
                  <a:lnTo>
                    <a:pt x="32" y="131"/>
                  </a:lnTo>
                  <a:lnTo>
                    <a:pt x="34" y="128"/>
                  </a:lnTo>
                  <a:lnTo>
                    <a:pt x="61" y="88"/>
                  </a:lnTo>
                  <a:lnTo>
                    <a:pt x="88" y="128"/>
                  </a:lnTo>
                  <a:lnTo>
                    <a:pt x="90" y="13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60" name="Freeform 159"/>
            <p:cNvSpPr>
              <a:spLocks noEditPoints="1"/>
            </p:cNvSpPr>
            <p:nvPr userDrawn="1"/>
          </p:nvSpPr>
          <p:spPr bwMode="auto">
            <a:xfrm>
              <a:off x="1566" y="5161"/>
              <a:ext cx="33" cy="15"/>
            </a:xfrm>
            <a:custGeom>
              <a:avLst/>
              <a:gdLst>
                <a:gd name="T0" fmla="*/ 21 w 55"/>
                <a:gd name="T1" fmla="*/ 0 h 26"/>
                <a:gd name="T2" fmla="*/ 21 w 55"/>
                <a:gd name="T3" fmla="*/ 0 h 26"/>
                <a:gd name="T4" fmla="*/ 21 w 55"/>
                <a:gd name="T5" fmla="*/ 4 h 26"/>
                <a:gd name="T6" fmla="*/ 13 w 55"/>
                <a:gd name="T7" fmla="*/ 4 h 26"/>
                <a:gd name="T8" fmla="*/ 13 w 55"/>
                <a:gd name="T9" fmla="*/ 26 h 26"/>
                <a:gd name="T10" fmla="*/ 8 w 55"/>
                <a:gd name="T11" fmla="*/ 26 h 26"/>
                <a:gd name="T12" fmla="*/ 8 w 55"/>
                <a:gd name="T13" fmla="*/ 4 h 26"/>
                <a:gd name="T14" fmla="*/ 0 w 55"/>
                <a:gd name="T15" fmla="*/ 4 h 26"/>
                <a:gd name="T16" fmla="*/ 0 w 55"/>
                <a:gd name="T17" fmla="*/ 0 h 26"/>
                <a:gd name="T18" fmla="*/ 21 w 55"/>
                <a:gd name="T19" fmla="*/ 0 h 26"/>
                <a:gd name="T20" fmla="*/ 49 w 55"/>
                <a:gd name="T21" fmla="*/ 26 h 26"/>
                <a:gd name="T22" fmla="*/ 49 w 55"/>
                <a:gd name="T23" fmla="*/ 26 h 26"/>
                <a:gd name="T24" fmla="*/ 48 w 55"/>
                <a:gd name="T25" fmla="*/ 11 h 26"/>
                <a:gd name="T26" fmla="*/ 48 w 55"/>
                <a:gd name="T27" fmla="*/ 3 h 26"/>
                <a:gd name="T28" fmla="*/ 48 w 55"/>
                <a:gd name="T29" fmla="*/ 3 h 26"/>
                <a:gd name="T30" fmla="*/ 46 w 55"/>
                <a:gd name="T31" fmla="*/ 11 h 26"/>
                <a:gd name="T32" fmla="*/ 41 w 55"/>
                <a:gd name="T33" fmla="*/ 25 h 26"/>
                <a:gd name="T34" fmla="*/ 36 w 55"/>
                <a:gd name="T35" fmla="*/ 25 h 26"/>
                <a:gd name="T36" fmla="*/ 31 w 55"/>
                <a:gd name="T37" fmla="*/ 11 h 26"/>
                <a:gd name="T38" fmla="*/ 29 w 55"/>
                <a:gd name="T39" fmla="*/ 3 h 26"/>
                <a:gd name="T40" fmla="*/ 29 w 55"/>
                <a:gd name="T41" fmla="*/ 3 h 26"/>
                <a:gd name="T42" fmla="*/ 29 w 55"/>
                <a:gd name="T43" fmla="*/ 11 h 26"/>
                <a:gd name="T44" fmla="*/ 28 w 55"/>
                <a:gd name="T45" fmla="*/ 26 h 26"/>
                <a:gd name="T46" fmla="*/ 23 w 55"/>
                <a:gd name="T47" fmla="*/ 26 h 26"/>
                <a:gd name="T48" fmla="*/ 25 w 55"/>
                <a:gd name="T49" fmla="*/ 0 h 26"/>
                <a:gd name="T50" fmla="*/ 33 w 55"/>
                <a:gd name="T51" fmla="*/ 0 h 26"/>
                <a:gd name="T52" fmla="*/ 37 w 55"/>
                <a:gd name="T53" fmla="*/ 13 h 26"/>
                <a:gd name="T54" fmla="*/ 39 w 55"/>
                <a:gd name="T55" fmla="*/ 19 h 26"/>
                <a:gd name="T56" fmla="*/ 39 w 55"/>
                <a:gd name="T57" fmla="*/ 19 h 26"/>
                <a:gd name="T58" fmla="*/ 41 w 55"/>
                <a:gd name="T59" fmla="*/ 13 h 26"/>
                <a:gd name="T60" fmla="*/ 45 w 55"/>
                <a:gd name="T61" fmla="*/ 0 h 26"/>
                <a:gd name="T62" fmla="*/ 53 w 55"/>
                <a:gd name="T63" fmla="*/ 0 h 26"/>
                <a:gd name="T64" fmla="*/ 55 w 55"/>
                <a:gd name="T65" fmla="*/ 26 h 26"/>
                <a:gd name="T66" fmla="*/ 49 w 55"/>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6">
                  <a:moveTo>
                    <a:pt x="21" y="0"/>
                  </a:moveTo>
                  <a:lnTo>
                    <a:pt x="21" y="0"/>
                  </a:lnTo>
                  <a:lnTo>
                    <a:pt x="21" y="4"/>
                  </a:lnTo>
                  <a:lnTo>
                    <a:pt x="13" y="4"/>
                  </a:lnTo>
                  <a:lnTo>
                    <a:pt x="13" y="26"/>
                  </a:lnTo>
                  <a:lnTo>
                    <a:pt x="8" y="26"/>
                  </a:lnTo>
                  <a:lnTo>
                    <a:pt x="8" y="4"/>
                  </a:lnTo>
                  <a:lnTo>
                    <a:pt x="0" y="4"/>
                  </a:lnTo>
                  <a:lnTo>
                    <a:pt x="0" y="0"/>
                  </a:lnTo>
                  <a:lnTo>
                    <a:pt x="21" y="0"/>
                  </a:lnTo>
                  <a:close/>
                  <a:moveTo>
                    <a:pt x="49" y="26"/>
                  </a:moveTo>
                  <a:lnTo>
                    <a:pt x="49" y="26"/>
                  </a:lnTo>
                  <a:lnTo>
                    <a:pt x="48" y="11"/>
                  </a:lnTo>
                  <a:cubicBezTo>
                    <a:pt x="48" y="9"/>
                    <a:pt x="48" y="6"/>
                    <a:pt x="48" y="3"/>
                  </a:cubicBezTo>
                  <a:lnTo>
                    <a:pt x="48" y="3"/>
                  </a:lnTo>
                  <a:cubicBezTo>
                    <a:pt x="47" y="6"/>
                    <a:pt x="46" y="9"/>
                    <a:pt x="46" y="11"/>
                  </a:cubicBezTo>
                  <a:lnTo>
                    <a:pt x="41" y="25"/>
                  </a:lnTo>
                  <a:lnTo>
                    <a:pt x="36" y="25"/>
                  </a:lnTo>
                  <a:lnTo>
                    <a:pt x="31" y="11"/>
                  </a:lnTo>
                  <a:cubicBezTo>
                    <a:pt x="31" y="9"/>
                    <a:pt x="30" y="6"/>
                    <a:pt x="29" y="3"/>
                  </a:cubicBezTo>
                  <a:lnTo>
                    <a:pt x="29" y="3"/>
                  </a:lnTo>
                  <a:cubicBezTo>
                    <a:pt x="29" y="6"/>
                    <a:pt x="29" y="8"/>
                    <a:pt x="29" y="11"/>
                  </a:cubicBezTo>
                  <a:lnTo>
                    <a:pt x="28" y="26"/>
                  </a:lnTo>
                  <a:lnTo>
                    <a:pt x="23" y="26"/>
                  </a:lnTo>
                  <a:lnTo>
                    <a:pt x="25" y="0"/>
                  </a:lnTo>
                  <a:lnTo>
                    <a:pt x="33" y="0"/>
                  </a:lnTo>
                  <a:lnTo>
                    <a:pt x="37" y="13"/>
                  </a:lnTo>
                  <a:cubicBezTo>
                    <a:pt x="38" y="15"/>
                    <a:pt x="38" y="17"/>
                    <a:pt x="39" y="19"/>
                  </a:cubicBezTo>
                  <a:lnTo>
                    <a:pt x="39" y="19"/>
                  </a:lnTo>
                  <a:cubicBezTo>
                    <a:pt x="40" y="17"/>
                    <a:pt x="40" y="15"/>
                    <a:pt x="41" y="13"/>
                  </a:cubicBezTo>
                  <a:lnTo>
                    <a:pt x="45" y="0"/>
                  </a:lnTo>
                  <a:lnTo>
                    <a:pt x="53" y="0"/>
                  </a:lnTo>
                  <a:lnTo>
                    <a:pt x="55" y="26"/>
                  </a:lnTo>
                  <a:lnTo>
                    <a:pt x="49" y="2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grpSp>
      <p:sp>
        <p:nvSpPr>
          <p:cNvPr id="161" name="Freeform 160"/>
          <p:cNvSpPr>
            <a:spLocks/>
          </p:cNvSpPr>
          <p:nvPr userDrawn="1"/>
        </p:nvSpPr>
        <p:spPr bwMode="auto">
          <a:xfrm>
            <a:off x="11273680" y="2507751"/>
            <a:ext cx="1611329" cy="1393863"/>
          </a:xfrm>
          <a:custGeom>
            <a:avLst/>
            <a:gdLst>
              <a:gd name="T0" fmla="*/ 844 w 1689"/>
              <a:gd name="T1" fmla="*/ 0 h 1462"/>
              <a:gd name="T2" fmla="*/ 844 w 1689"/>
              <a:gd name="T3" fmla="*/ 0 h 1462"/>
              <a:gd name="T4" fmla="*/ 1689 w 1689"/>
              <a:gd name="T5" fmla="*/ 1462 h 1462"/>
              <a:gd name="T6" fmla="*/ 0 w 1689"/>
              <a:gd name="T7" fmla="*/ 1462 h 1462"/>
              <a:gd name="T8" fmla="*/ 844 w 1689"/>
              <a:gd name="T9" fmla="*/ 0 h 1462"/>
            </a:gdLst>
            <a:ahLst/>
            <a:cxnLst>
              <a:cxn ang="0">
                <a:pos x="T0" y="T1"/>
              </a:cxn>
              <a:cxn ang="0">
                <a:pos x="T2" y="T3"/>
              </a:cxn>
              <a:cxn ang="0">
                <a:pos x="T4" y="T5"/>
              </a:cxn>
              <a:cxn ang="0">
                <a:pos x="T6" y="T7"/>
              </a:cxn>
              <a:cxn ang="0">
                <a:pos x="T8" y="T9"/>
              </a:cxn>
            </a:cxnLst>
            <a:rect l="0" t="0" r="r" b="b"/>
            <a:pathLst>
              <a:path w="1689" h="1462">
                <a:moveTo>
                  <a:pt x="844" y="0"/>
                </a:moveTo>
                <a:lnTo>
                  <a:pt x="844" y="0"/>
                </a:lnTo>
                <a:lnTo>
                  <a:pt x="1689" y="1462"/>
                </a:lnTo>
                <a:lnTo>
                  <a:pt x="0" y="1462"/>
                </a:lnTo>
                <a:lnTo>
                  <a:pt x="844" y="0"/>
                </a:lnTo>
                <a:close/>
              </a:path>
            </a:pathLst>
          </a:custGeom>
          <a:solidFill>
            <a:srgbClr val="554C42">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5114473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p:cNvGrpSpPr>
            <a:grpSpLocks noChangeAspect="1"/>
          </p:cNvGrpSpPr>
          <p:nvPr userDrawn="1"/>
        </p:nvGrpSpPr>
        <p:grpSpPr bwMode="auto">
          <a:xfrm>
            <a:off x="-860" y="1020"/>
            <a:ext cx="13004933" cy="8437794"/>
            <a:chOff x="0" y="4"/>
            <a:chExt cx="8192" cy="5315"/>
          </a:xfrm>
        </p:grpSpPr>
        <p:sp>
          <p:nvSpPr>
            <p:cNvPr id="7" name="AutoShape 3"/>
            <p:cNvSpPr>
              <a:spLocks noChangeAspect="1" noChangeArrowheads="1" noTextEdit="1"/>
            </p:cNvSpPr>
            <p:nvPr userDrawn="1"/>
          </p:nvSpPr>
          <p:spPr bwMode="auto">
            <a:xfrm>
              <a:off x="0" y="5"/>
              <a:ext cx="8184" cy="52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 name="Freeform 7"/>
            <p:cNvSpPr>
              <a:spLocks/>
            </p:cNvSpPr>
            <p:nvPr userDrawn="1"/>
          </p:nvSpPr>
          <p:spPr bwMode="auto">
            <a:xfrm>
              <a:off x="1668" y="5014"/>
              <a:ext cx="3" cy="2"/>
            </a:xfrm>
            <a:custGeom>
              <a:avLst/>
              <a:gdLst>
                <a:gd name="T0" fmla="*/ 2 w 5"/>
                <a:gd name="T1" fmla="*/ 3 h 3"/>
                <a:gd name="T2" fmla="*/ 2 w 5"/>
                <a:gd name="T3" fmla="*/ 3 h 3"/>
                <a:gd name="T4" fmla="*/ 5 w 5"/>
                <a:gd name="T5" fmla="*/ 3 h 3"/>
                <a:gd name="T6" fmla="*/ 0 w 5"/>
                <a:gd name="T7" fmla="*/ 0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lnTo>
                    <a:pt x="2" y="3"/>
                  </a:lnTo>
                  <a:lnTo>
                    <a:pt x="5" y="3"/>
                  </a:lnTo>
                  <a:lnTo>
                    <a:pt x="0" y="0"/>
                  </a:lnTo>
                  <a:lnTo>
                    <a:pt x="2" y="3"/>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9" name="Freeform 8"/>
            <p:cNvSpPr>
              <a:spLocks/>
            </p:cNvSpPr>
            <p:nvPr userDrawn="1"/>
          </p:nvSpPr>
          <p:spPr bwMode="auto">
            <a:xfrm>
              <a:off x="0" y="5085"/>
              <a:ext cx="1856" cy="234"/>
            </a:xfrm>
            <a:custGeom>
              <a:avLst/>
              <a:gdLst>
                <a:gd name="T0" fmla="*/ 0 w 3091"/>
                <a:gd name="T1" fmla="*/ 0 h 390"/>
                <a:gd name="T2" fmla="*/ 0 w 3091"/>
                <a:gd name="T3" fmla="*/ 0 h 390"/>
                <a:gd name="T4" fmla="*/ 0 w 3091"/>
                <a:gd name="T5" fmla="*/ 390 h 390"/>
                <a:gd name="T6" fmla="*/ 3091 w 3091"/>
                <a:gd name="T7" fmla="*/ 390 h 390"/>
                <a:gd name="T8" fmla="*/ 2866 w 3091"/>
                <a:gd name="T9" fmla="*/ 0 h 390"/>
                <a:gd name="T10" fmla="*/ 0 w 3091"/>
                <a:gd name="T11" fmla="*/ 0 h 390"/>
              </a:gdLst>
              <a:ahLst/>
              <a:cxnLst>
                <a:cxn ang="0">
                  <a:pos x="T0" y="T1"/>
                </a:cxn>
                <a:cxn ang="0">
                  <a:pos x="T2" y="T3"/>
                </a:cxn>
                <a:cxn ang="0">
                  <a:pos x="T4" y="T5"/>
                </a:cxn>
                <a:cxn ang="0">
                  <a:pos x="T6" y="T7"/>
                </a:cxn>
                <a:cxn ang="0">
                  <a:pos x="T8" y="T9"/>
                </a:cxn>
                <a:cxn ang="0">
                  <a:pos x="T10" y="T11"/>
                </a:cxn>
              </a:cxnLst>
              <a:rect l="0" t="0" r="r" b="b"/>
              <a:pathLst>
                <a:path w="3091" h="390">
                  <a:moveTo>
                    <a:pt x="0" y="0"/>
                  </a:moveTo>
                  <a:lnTo>
                    <a:pt x="0" y="0"/>
                  </a:lnTo>
                  <a:lnTo>
                    <a:pt x="0" y="390"/>
                  </a:lnTo>
                  <a:lnTo>
                    <a:pt x="3091" y="390"/>
                  </a:lnTo>
                  <a:lnTo>
                    <a:pt x="2866"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0" name="Freeform 9"/>
            <p:cNvSpPr>
              <a:spLocks/>
            </p:cNvSpPr>
            <p:nvPr userDrawn="1"/>
          </p:nvSpPr>
          <p:spPr bwMode="auto">
            <a:xfrm>
              <a:off x="1978" y="5249"/>
              <a:ext cx="3" cy="2"/>
            </a:xfrm>
            <a:custGeom>
              <a:avLst/>
              <a:gdLst>
                <a:gd name="T0" fmla="*/ 0 w 5"/>
                <a:gd name="T1" fmla="*/ 0 h 3"/>
                <a:gd name="T2" fmla="*/ 0 w 5"/>
                <a:gd name="T3" fmla="*/ 0 h 3"/>
                <a:gd name="T4" fmla="*/ 5 w 5"/>
                <a:gd name="T5" fmla="*/ 3 h 3"/>
                <a:gd name="T6" fmla="*/ 4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0" y="0"/>
                  </a:lnTo>
                  <a:lnTo>
                    <a:pt x="5" y="3"/>
                  </a:lnTo>
                  <a:lnTo>
                    <a:pt x="4"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1" name="Freeform 10"/>
            <p:cNvSpPr>
              <a:spLocks/>
            </p:cNvSpPr>
            <p:nvPr userDrawn="1"/>
          </p:nvSpPr>
          <p:spPr bwMode="auto">
            <a:xfrm>
              <a:off x="1774" y="5083"/>
              <a:ext cx="6418" cy="235"/>
            </a:xfrm>
            <a:custGeom>
              <a:avLst/>
              <a:gdLst>
                <a:gd name="T0" fmla="*/ 10687 w 10687"/>
                <a:gd name="T1" fmla="*/ 0 h 391"/>
                <a:gd name="T2" fmla="*/ 10687 w 10687"/>
                <a:gd name="T3" fmla="*/ 0 h 391"/>
                <a:gd name="T4" fmla="*/ 0 w 10687"/>
                <a:gd name="T5" fmla="*/ 0 h 391"/>
                <a:gd name="T6" fmla="*/ 226 w 10687"/>
                <a:gd name="T7" fmla="*/ 391 h 391"/>
                <a:gd name="T8" fmla="*/ 10687 w 10687"/>
                <a:gd name="T9" fmla="*/ 390 h 391"/>
                <a:gd name="T10" fmla="*/ 10687 w 10687"/>
                <a:gd name="T11" fmla="*/ 0 h 391"/>
              </a:gdLst>
              <a:ahLst/>
              <a:cxnLst>
                <a:cxn ang="0">
                  <a:pos x="T0" y="T1"/>
                </a:cxn>
                <a:cxn ang="0">
                  <a:pos x="T2" y="T3"/>
                </a:cxn>
                <a:cxn ang="0">
                  <a:pos x="T4" y="T5"/>
                </a:cxn>
                <a:cxn ang="0">
                  <a:pos x="T6" y="T7"/>
                </a:cxn>
                <a:cxn ang="0">
                  <a:pos x="T8" y="T9"/>
                </a:cxn>
                <a:cxn ang="0">
                  <a:pos x="T10" y="T11"/>
                </a:cxn>
              </a:cxnLst>
              <a:rect l="0" t="0" r="r" b="b"/>
              <a:pathLst>
                <a:path w="10687" h="391">
                  <a:moveTo>
                    <a:pt x="10687" y="0"/>
                  </a:moveTo>
                  <a:lnTo>
                    <a:pt x="10687" y="0"/>
                  </a:lnTo>
                  <a:lnTo>
                    <a:pt x="0" y="0"/>
                  </a:lnTo>
                  <a:lnTo>
                    <a:pt x="226" y="391"/>
                  </a:lnTo>
                  <a:lnTo>
                    <a:pt x="10687" y="390"/>
                  </a:lnTo>
                  <a:lnTo>
                    <a:pt x="10687"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2" name="Freeform 11"/>
            <p:cNvSpPr>
              <a:spLocks/>
            </p:cNvSpPr>
            <p:nvPr userDrawn="1"/>
          </p:nvSpPr>
          <p:spPr bwMode="auto">
            <a:xfrm>
              <a:off x="81"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3" name="Freeform 12"/>
            <p:cNvSpPr>
              <a:spLocks/>
            </p:cNvSpPr>
            <p:nvPr userDrawn="1"/>
          </p:nvSpPr>
          <p:spPr bwMode="auto">
            <a:xfrm>
              <a:off x="358" y="49"/>
              <a:ext cx="483"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4" name="Freeform 13"/>
            <p:cNvSpPr>
              <a:spLocks/>
            </p:cNvSpPr>
            <p:nvPr userDrawn="1"/>
          </p:nvSpPr>
          <p:spPr bwMode="auto">
            <a:xfrm>
              <a:off x="636" y="8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5" name="Freeform 14"/>
            <p:cNvSpPr>
              <a:spLocks/>
            </p:cNvSpPr>
            <p:nvPr userDrawn="1"/>
          </p:nvSpPr>
          <p:spPr bwMode="auto">
            <a:xfrm>
              <a:off x="913"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6" name="Freeform 15"/>
            <p:cNvSpPr>
              <a:spLocks/>
            </p:cNvSpPr>
            <p:nvPr userDrawn="1"/>
          </p:nvSpPr>
          <p:spPr bwMode="auto">
            <a:xfrm>
              <a:off x="1190"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7" name="Freeform 16"/>
            <p:cNvSpPr>
              <a:spLocks/>
            </p:cNvSpPr>
            <p:nvPr userDrawn="1"/>
          </p:nvSpPr>
          <p:spPr bwMode="auto">
            <a:xfrm>
              <a:off x="1468"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8" name="Freeform 17"/>
            <p:cNvSpPr>
              <a:spLocks/>
            </p:cNvSpPr>
            <p:nvPr userDrawn="1"/>
          </p:nvSpPr>
          <p:spPr bwMode="auto">
            <a:xfrm>
              <a:off x="1745" y="70"/>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19" name="Freeform 18"/>
            <p:cNvSpPr>
              <a:spLocks/>
            </p:cNvSpPr>
            <p:nvPr userDrawn="1"/>
          </p:nvSpPr>
          <p:spPr bwMode="auto">
            <a:xfrm>
              <a:off x="2299"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0" name="Freeform 19"/>
            <p:cNvSpPr>
              <a:spLocks/>
            </p:cNvSpPr>
            <p:nvPr userDrawn="1"/>
          </p:nvSpPr>
          <p:spPr bwMode="auto">
            <a:xfrm>
              <a:off x="2577" y="49"/>
              <a:ext cx="482" cy="418"/>
            </a:xfrm>
            <a:custGeom>
              <a:avLst/>
              <a:gdLst>
                <a:gd name="T0" fmla="*/ 803 w 803"/>
                <a:gd name="T1" fmla="*/ 0 h 696"/>
                <a:gd name="T2" fmla="*/ 803 w 803"/>
                <a:gd name="T3" fmla="*/ 0 h 696"/>
                <a:gd name="T4" fmla="*/ 402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1"/>
                  </a:lnTo>
                  <a:lnTo>
                    <a:pt x="803" y="0"/>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1" name="Freeform 20"/>
            <p:cNvSpPr>
              <a:spLocks/>
            </p:cNvSpPr>
            <p:nvPr userDrawn="1"/>
          </p:nvSpPr>
          <p:spPr bwMode="auto">
            <a:xfrm>
              <a:off x="2854" y="70"/>
              <a:ext cx="482" cy="418"/>
            </a:xfrm>
            <a:custGeom>
              <a:avLst/>
              <a:gdLst>
                <a:gd name="T0" fmla="*/ 401 w 803"/>
                <a:gd name="T1" fmla="*/ 0 h 696"/>
                <a:gd name="T2" fmla="*/ 401 w 803"/>
                <a:gd name="T3" fmla="*/ 0 h 696"/>
                <a:gd name="T4" fmla="*/ 803 w 803"/>
                <a:gd name="T5" fmla="*/ 696 h 696"/>
                <a:gd name="T6" fmla="*/ 0 w 803"/>
                <a:gd name="T7" fmla="*/ 696 h 696"/>
                <a:gd name="T8" fmla="*/ 401 w 803"/>
                <a:gd name="T9" fmla="*/ 0 h 696"/>
              </a:gdLst>
              <a:ahLst/>
              <a:cxnLst>
                <a:cxn ang="0">
                  <a:pos x="T0" y="T1"/>
                </a:cxn>
                <a:cxn ang="0">
                  <a:pos x="T2" y="T3"/>
                </a:cxn>
                <a:cxn ang="0">
                  <a:pos x="T4" y="T5"/>
                </a:cxn>
                <a:cxn ang="0">
                  <a:pos x="T6" y="T7"/>
                </a:cxn>
                <a:cxn ang="0">
                  <a:pos x="T8" y="T9"/>
                </a:cxn>
              </a:cxnLst>
              <a:rect l="0" t="0" r="r" b="b"/>
              <a:pathLst>
                <a:path w="803" h="696">
                  <a:moveTo>
                    <a:pt x="401" y="0"/>
                  </a:moveTo>
                  <a:lnTo>
                    <a:pt x="401" y="0"/>
                  </a:lnTo>
                  <a:lnTo>
                    <a:pt x="803" y="696"/>
                  </a:lnTo>
                  <a:lnTo>
                    <a:pt x="0" y="696"/>
                  </a:lnTo>
                  <a:lnTo>
                    <a:pt x="401"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2" name="Freeform 21"/>
            <p:cNvSpPr>
              <a:spLocks/>
            </p:cNvSpPr>
            <p:nvPr userDrawn="1"/>
          </p:nvSpPr>
          <p:spPr bwMode="auto">
            <a:xfrm>
              <a:off x="3131" y="49"/>
              <a:ext cx="483" cy="418"/>
            </a:xfrm>
            <a:custGeom>
              <a:avLst/>
              <a:gdLst>
                <a:gd name="T0" fmla="*/ 803 w 803"/>
                <a:gd name="T1" fmla="*/ 0 h 696"/>
                <a:gd name="T2" fmla="*/ 803 w 803"/>
                <a:gd name="T3" fmla="*/ 0 h 696"/>
                <a:gd name="T4" fmla="*/ 401 w 803"/>
                <a:gd name="T5" fmla="*/ 696 h 696"/>
                <a:gd name="T6" fmla="*/ 0 w 803"/>
                <a:gd name="T7" fmla="*/ 1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1"/>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3" name="Freeform 22"/>
            <p:cNvSpPr>
              <a:spLocks/>
            </p:cNvSpPr>
            <p:nvPr userDrawn="1"/>
          </p:nvSpPr>
          <p:spPr bwMode="auto">
            <a:xfrm>
              <a:off x="3408" y="70"/>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4" name="Freeform 23"/>
            <p:cNvSpPr>
              <a:spLocks/>
            </p:cNvSpPr>
            <p:nvPr userDrawn="1"/>
          </p:nvSpPr>
          <p:spPr bwMode="auto">
            <a:xfrm>
              <a:off x="81" y="1039"/>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5" name="Freeform 24"/>
            <p:cNvSpPr>
              <a:spLocks/>
            </p:cNvSpPr>
            <p:nvPr userDrawn="1"/>
          </p:nvSpPr>
          <p:spPr bwMode="auto">
            <a:xfrm>
              <a:off x="81"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6" name="Freeform 25"/>
            <p:cNvSpPr>
              <a:spLocks/>
            </p:cNvSpPr>
            <p:nvPr userDrawn="1"/>
          </p:nvSpPr>
          <p:spPr bwMode="auto">
            <a:xfrm>
              <a:off x="81"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7" name="Freeform 26"/>
            <p:cNvSpPr>
              <a:spLocks/>
            </p:cNvSpPr>
            <p:nvPr userDrawn="1"/>
          </p:nvSpPr>
          <p:spPr bwMode="auto">
            <a:xfrm>
              <a:off x="358"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8" name="Freeform 27"/>
            <p:cNvSpPr>
              <a:spLocks/>
            </p:cNvSpPr>
            <p:nvPr userDrawn="1"/>
          </p:nvSpPr>
          <p:spPr bwMode="auto">
            <a:xfrm>
              <a:off x="358" y="1976"/>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29" name="Freeform 28"/>
            <p:cNvSpPr>
              <a:spLocks/>
            </p:cNvSpPr>
            <p:nvPr userDrawn="1"/>
          </p:nvSpPr>
          <p:spPr bwMode="auto">
            <a:xfrm>
              <a:off x="636" y="1495"/>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0" name="Freeform 29"/>
            <p:cNvSpPr>
              <a:spLocks/>
            </p:cNvSpPr>
            <p:nvPr userDrawn="1"/>
          </p:nvSpPr>
          <p:spPr bwMode="auto">
            <a:xfrm>
              <a:off x="913" y="1976"/>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1" name="Freeform 30"/>
            <p:cNvSpPr>
              <a:spLocks/>
            </p:cNvSpPr>
            <p:nvPr userDrawn="1"/>
          </p:nvSpPr>
          <p:spPr bwMode="auto">
            <a:xfrm>
              <a:off x="1190"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2" name="Freeform 31"/>
            <p:cNvSpPr>
              <a:spLocks/>
            </p:cNvSpPr>
            <p:nvPr userDrawn="1"/>
          </p:nvSpPr>
          <p:spPr bwMode="auto">
            <a:xfrm>
              <a:off x="1190"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3" name="Freeform 32"/>
            <p:cNvSpPr>
              <a:spLocks/>
            </p:cNvSpPr>
            <p:nvPr userDrawn="1"/>
          </p:nvSpPr>
          <p:spPr bwMode="auto">
            <a:xfrm>
              <a:off x="1468" y="1516"/>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4" name="Freeform 33"/>
            <p:cNvSpPr>
              <a:spLocks/>
            </p:cNvSpPr>
            <p:nvPr userDrawn="1"/>
          </p:nvSpPr>
          <p:spPr bwMode="auto">
            <a:xfrm>
              <a:off x="1468"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5" name="Freeform 34"/>
            <p:cNvSpPr>
              <a:spLocks/>
            </p:cNvSpPr>
            <p:nvPr userDrawn="1"/>
          </p:nvSpPr>
          <p:spPr bwMode="auto">
            <a:xfrm>
              <a:off x="1745" y="1996"/>
              <a:ext cx="482" cy="418"/>
            </a:xfrm>
            <a:custGeom>
              <a:avLst/>
              <a:gdLst>
                <a:gd name="T0" fmla="*/ 402 w 803"/>
                <a:gd name="T1" fmla="*/ 0 h 696"/>
                <a:gd name="T2" fmla="*/ 402 w 803"/>
                <a:gd name="T3" fmla="*/ 0 h 696"/>
                <a:gd name="T4" fmla="*/ 803 w 803"/>
                <a:gd name="T5" fmla="*/ 696 h 696"/>
                <a:gd name="T6" fmla="*/ 0 w 803"/>
                <a:gd name="T7" fmla="*/ 696 h 696"/>
                <a:gd name="T8" fmla="*/ 402 w 803"/>
                <a:gd name="T9" fmla="*/ 0 h 696"/>
              </a:gdLst>
              <a:ahLst/>
              <a:cxnLst>
                <a:cxn ang="0">
                  <a:pos x="T0" y="T1"/>
                </a:cxn>
                <a:cxn ang="0">
                  <a:pos x="T2" y="T3"/>
                </a:cxn>
                <a:cxn ang="0">
                  <a:pos x="T4" y="T5"/>
                </a:cxn>
                <a:cxn ang="0">
                  <a:pos x="T6" y="T7"/>
                </a:cxn>
                <a:cxn ang="0">
                  <a:pos x="T8" y="T9"/>
                </a:cxn>
              </a:cxnLst>
              <a:rect l="0" t="0" r="r" b="b"/>
              <a:pathLst>
                <a:path w="803" h="696">
                  <a:moveTo>
                    <a:pt x="402" y="0"/>
                  </a:moveTo>
                  <a:lnTo>
                    <a:pt x="402" y="0"/>
                  </a:lnTo>
                  <a:lnTo>
                    <a:pt x="803"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6" name="Freeform 35"/>
            <p:cNvSpPr>
              <a:spLocks/>
            </p:cNvSpPr>
            <p:nvPr userDrawn="1"/>
          </p:nvSpPr>
          <p:spPr bwMode="auto">
            <a:xfrm>
              <a:off x="2022"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7" name="Freeform 36"/>
            <p:cNvSpPr>
              <a:spLocks/>
            </p:cNvSpPr>
            <p:nvPr userDrawn="1"/>
          </p:nvSpPr>
          <p:spPr bwMode="auto">
            <a:xfrm>
              <a:off x="2299" y="1495"/>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8" name="Freeform 37"/>
            <p:cNvSpPr>
              <a:spLocks/>
            </p:cNvSpPr>
            <p:nvPr userDrawn="1"/>
          </p:nvSpPr>
          <p:spPr bwMode="auto">
            <a:xfrm>
              <a:off x="2577" y="1976"/>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39" name="Freeform 38"/>
            <p:cNvSpPr>
              <a:spLocks/>
            </p:cNvSpPr>
            <p:nvPr userDrawn="1"/>
          </p:nvSpPr>
          <p:spPr bwMode="auto">
            <a:xfrm>
              <a:off x="2854" y="1495"/>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0" name="Freeform 39"/>
            <p:cNvSpPr>
              <a:spLocks/>
            </p:cNvSpPr>
            <p:nvPr userDrawn="1"/>
          </p:nvSpPr>
          <p:spPr bwMode="auto">
            <a:xfrm>
              <a:off x="3131" y="1516"/>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1" name="Freeform 40"/>
            <p:cNvSpPr>
              <a:spLocks/>
            </p:cNvSpPr>
            <p:nvPr userDrawn="1"/>
          </p:nvSpPr>
          <p:spPr bwMode="auto">
            <a:xfrm>
              <a:off x="3408" y="1996"/>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2" name="Freeform 41"/>
            <p:cNvSpPr>
              <a:spLocks/>
            </p:cNvSpPr>
            <p:nvPr userDrawn="1"/>
          </p:nvSpPr>
          <p:spPr bwMode="auto">
            <a:xfrm>
              <a:off x="81" y="245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3" name="Freeform 42"/>
            <p:cNvSpPr>
              <a:spLocks/>
            </p:cNvSpPr>
            <p:nvPr userDrawn="1"/>
          </p:nvSpPr>
          <p:spPr bwMode="auto">
            <a:xfrm>
              <a:off x="358"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4" name="Freeform 43"/>
            <p:cNvSpPr>
              <a:spLocks/>
            </p:cNvSpPr>
            <p:nvPr userDrawn="1"/>
          </p:nvSpPr>
          <p:spPr bwMode="auto">
            <a:xfrm>
              <a:off x="358" y="2935"/>
              <a:ext cx="483"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5" name="Freeform 44"/>
            <p:cNvSpPr>
              <a:spLocks/>
            </p:cNvSpPr>
            <p:nvPr userDrawn="1"/>
          </p:nvSpPr>
          <p:spPr bwMode="auto">
            <a:xfrm>
              <a:off x="636"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6" name="Freeform 45"/>
            <p:cNvSpPr>
              <a:spLocks/>
            </p:cNvSpPr>
            <p:nvPr userDrawn="1"/>
          </p:nvSpPr>
          <p:spPr bwMode="auto">
            <a:xfrm>
              <a:off x="913"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7" name="Freeform 46"/>
            <p:cNvSpPr>
              <a:spLocks/>
            </p:cNvSpPr>
            <p:nvPr userDrawn="1"/>
          </p:nvSpPr>
          <p:spPr bwMode="auto">
            <a:xfrm>
              <a:off x="1190" y="2955"/>
              <a:ext cx="483" cy="418"/>
            </a:xfrm>
            <a:custGeom>
              <a:avLst/>
              <a:gdLst>
                <a:gd name="T0" fmla="*/ 402 w 804"/>
                <a:gd name="T1" fmla="*/ 0 h 696"/>
                <a:gd name="T2" fmla="*/ 402 w 804"/>
                <a:gd name="T3" fmla="*/ 0 h 696"/>
                <a:gd name="T4" fmla="*/ 804 w 804"/>
                <a:gd name="T5" fmla="*/ 696 h 696"/>
                <a:gd name="T6" fmla="*/ 0 w 804"/>
                <a:gd name="T7" fmla="*/ 696 h 696"/>
                <a:gd name="T8" fmla="*/ 402 w 804"/>
                <a:gd name="T9" fmla="*/ 0 h 696"/>
              </a:gdLst>
              <a:ahLst/>
              <a:cxnLst>
                <a:cxn ang="0">
                  <a:pos x="T0" y="T1"/>
                </a:cxn>
                <a:cxn ang="0">
                  <a:pos x="T2" y="T3"/>
                </a:cxn>
                <a:cxn ang="0">
                  <a:pos x="T4" y="T5"/>
                </a:cxn>
                <a:cxn ang="0">
                  <a:pos x="T6" y="T7"/>
                </a:cxn>
                <a:cxn ang="0">
                  <a:pos x="T8" y="T9"/>
                </a:cxn>
              </a:cxnLst>
              <a:rect l="0" t="0" r="r" b="b"/>
              <a:pathLst>
                <a:path w="804" h="696">
                  <a:moveTo>
                    <a:pt x="402" y="0"/>
                  </a:moveTo>
                  <a:lnTo>
                    <a:pt x="402" y="0"/>
                  </a:lnTo>
                  <a:lnTo>
                    <a:pt x="804" y="696"/>
                  </a:lnTo>
                  <a:lnTo>
                    <a:pt x="0" y="696"/>
                  </a:lnTo>
                  <a:lnTo>
                    <a:pt x="402" y="0"/>
                  </a:lnTo>
                  <a:close/>
                </a:path>
              </a:pathLst>
            </a:custGeom>
            <a:solidFill>
              <a:srgbClr val="F3F3F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8" name="Freeform 47"/>
            <p:cNvSpPr>
              <a:spLocks/>
            </p:cNvSpPr>
            <p:nvPr userDrawn="1"/>
          </p:nvSpPr>
          <p:spPr bwMode="auto">
            <a:xfrm>
              <a:off x="1468" y="2935"/>
              <a:ext cx="482" cy="417"/>
            </a:xfrm>
            <a:custGeom>
              <a:avLst/>
              <a:gdLst>
                <a:gd name="T0" fmla="*/ 803 w 803"/>
                <a:gd name="T1" fmla="*/ 0 h 695"/>
                <a:gd name="T2" fmla="*/ 803 w 803"/>
                <a:gd name="T3" fmla="*/ 0 h 695"/>
                <a:gd name="T4" fmla="*/ 402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2"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49" name="Freeform 48"/>
            <p:cNvSpPr>
              <a:spLocks/>
            </p:cNvSpPr>
            <p:nvPr userDrawn="1"/>
          </p:nvSpPr>
          <p:spPr bwMode="auto">
            <a:xfrm>
              <a:off x="1191" y="3414"/>
              <a:ext cx="482" cy="418"/>
            </a:xfrm>
            <a:custGeom>
              <a:avLst/>
              <a:gdLst>
                <a:gd name="T0" fmla="*/ 803 w 803"/>
                <a:gd name="T1" fmla="*/ 0 h 696"/>
                <a:gd name="T2" fmla="*/ 803 w 803"/>
                <a:gd name="T3" fmla="*/ 0 h 696"/>
                <a:gd name="T4" fmla="*/ 401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1" y="696"/>
                  </a:lnTo>
                  <a:lnTo>
                    <a:pt x="0" y="0"/>
                  </a:lnTo>
                  <a:lnTo>
                    <a:pt x="803"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0" name="Freeform 49"/>
            <p:cNvSpPr>
              <a:spLocks/>
            </p:cNvSpPr>
            <p:nvPr userDrawn="1"/>
          </p:nvSpPr>
          <p:spPr bwMode="auto">
            <a:xfrm>
              <a:off x="3408" y="3414"/>
              <a:ext cx="483" cy="418"/>
            </a:xfrm>
            <a:custGeom>
              <a:avLst/>
              <a:gdLst>
                <a:gd name="T0" fmla="*/ 804 w 804"/>
                <a:gd name="T1" fmla="*/ 0 h 696"/>
                <a:gd name="T2" fmla="*/ 804 w 804"/>
                <a:gd name="T3" fmla="*/ 0 h 696"/>
                <a:gd name="T4" fmla="*/ 402 w 804"/>
                <a:gd name="T5" fmla="*/ 696 h 696"/>
                <a:gd name="T6" fmla="*/ 0 w 804"/>
                <a:gd name="T7" fmla="*/ 0 h 696"/>
                <a:gd name="T8" fmla="*/ 804 w 804"/>
                <a:gd name="T9" fmla="*/ 0 h 696"/>
              </a:gdLst>
              <a:ahLst/>
              <a:cxnLst>
                <a:cxn ang="0">
                  <a:pos x="T0" y="T1"/>
                </a:cxn>
                <a:cxn ang="0">
                  <a:pos x="T2" y="T3"/>
                </a:cxn>
                <a:cxn ang="0">
                  <a:pos x="T4" y="T5"/>
                </a:cxn>
                <a:cxn ang="0">
                  <a:pos x="T6" y="T7"/>
                </a:cxn>
                <a:cxn ang="0">
                  <a:pos x="T8" y="T9"/>
                </a:cxn>
              </a:cxnLst>
              <a:rect l="0" t="0" r="r" b="b"/>
              <a:pathLst>
                <a:path w="804" h="696">
                  <a:moveTo>
                    <a:pt x="804" y="0"/>
                  </a:moveTo>
                  <a:lnTo>
                    <a:pt x="804" y="0"/>
                  </a:lnTo>
                  <a:lnTo>
                    <a:pt x="402" y="696"/>
                  </a:lnTo>
                  <a:lnTo>
                    <a:pt x="0" y="0"/>
                  </a:lnTo>
                  <a:lnTo>
                    <a:pt x="804" y="0"/>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1" name="Freeform 50"/>
            <p:cNvSpPr>
              <a:spLocks/>
            </p:cNvSpPr>
            <p:nvPr userDrawn="1"/>
          </p:nvSpPr>
          <p:spPr bwMode="auto">
            <a:xfrm>
              <a:off x="2577" y="3414"/>
              <a:ext cx="482" cy="418"/>
            </a:xfrm>
            <a:custGeom>
              <a:avLst/>
              <a:gdLst>
                <a:gd name="T0" fmla="*/ 803 w 803"/>
                <a:gd name="T1" fmla="*/ 0 h 696"/>
                <a:gd name="T2" fmla="*/ 803 w 803"/>
                <a:gd name="T3" fmla="*/ 0 h 696"/>
                <a:gd name="T4" fmla="*/ 402 w 803"/>
                <a:gd name="T5" fmla="*/ 696 h 696"/>
                <a:gd name="T6" fmla="*/ 0 w 803"/>
                <a:gd name="T7" fmla="*/ 0 h 696"/>
                <a:gd name="T8" fmla="*/ 803 w 803"/>
                <a:gd name="T9" fmla="*/ 0 h 696"/>
              </a:gdLst>
              <a:ahLst/>
              <a:cxnLst>
                <a:cxn ang="0">
                  <a:pos x="T0" y="T1"/>
                </a:cxn>
                <a:cxn ang="0">
                  <a:pos x="T2" y="T3"/>
                </a:cxn>
                <a:cxn ang="0">
                  <a:pos x="T4" y="T5"/>
                </a:cxn>
                <a:cxn ang="0">
                  <a:pos x="T6" y="T7"/>
                </a:cxn>
                <a:cxn ang="0">
                  <a:pos x="T8" y="T9"/>
                </a:cxn>
              </a:cxnLst>
              <a:rect l="0" t="0" r="r" b="b"/>
              <a:pathLst>
                <a:path w="803" h="696">
                  <a:moveTo>
                    <a:pt x="803" y="0"/>
                  </a:moveTo>
                  <a:lnTo>
                    <a:pt x="803" y="0"/>
                  </a:lnTo>
                  <a:lnTo>
                    <a:pt x="402" y="696"/>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2" name="Freeform 51"/>
            <p:cNvSpPr>
              <a:spLocks/>
            </p:cNvSpPr>
            <p:nvPr userDrawn="1"/>
          </p:nvSpPr>
          <p:spPr bwMode="auto">
            <a:xfrm>
              <a:off x="2022" y="2475"/>
              <a:ext cx="483"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0F0F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3" name="Freeform 52"/>
            <p:cNvSpPr>
              <a:spLocks/>
            </p:cNvSpPr>
            <p:nvPr userDrawn="1"/>
          </p:nvSpPr>
          <p:spPr bwMode="auto">
            <a:xfrm>
              <a:off x="358" y="3883"/>
              <a:ext cx="483" cy="418"/>
            </a:xfrm>
            <a:custGeom>
              <a:avLst/>
              <a:gdLst>
                <a:gd name="T0" fmla="*/ 804 w 804"/>
                <a:gd name="T1" fmla="*/ 696 h 696"/>
                <a:gd name="T2" fmla="*/ 804 w 804"/>
                <a:gd name="T3" fmla="*/ 696 h 696"/>
                <a:gd name="T4" fmla="*/ 0 w 804"/>
                <a:gd name="T5" fmla="*/ 696 h 696"/>
                <a:gd name="T6" fmla="*/ 402 w 804"/>
                <a:gd name="T7" fmla="*/ 0 h 696"/>
                <a:gd name="T8" fmla="*/ 804 w 804"/>
                <a:gd name="T9" fmla="*/ 696 h 696"/>
              </a:gdLst>
              <a:ahLst/>
              <a:cxnLst>
                <a:cxn ang="0">
                  <a:pos x="T0" y="T1"/>
                </a:cxn>
                <a:cxn ang="0">
                  <a:pos x="T2" y="T3"/>
                </a:cxn>
                <a:cxn ang="0">
                  <a:pos x="T4" y="T5"/>
                </a:cxn>
                <a:cxn ang="0">
                  <a:pos x="T6" y="T7"/>
                </a:cxn>
                <a:cxn ang="0">
                  <a:pos x="T8" y="T9"/>
                </a:cxn>
              </a:cxnLst>
              <a:rect l="0" t="0" r="r" b="b"/>
              <a:pathLst>
                <a:path w="804" h="696">
                  <a:moveTo>
                    <a:pt x="804" y="696"/>
                  </a:moveTo>
                  <a:lnTo>
                    <a:pt x="804" y="696"/>
                  </a:lnTo>
                  <a:lnTo>
                    <a:pt x="0" y="696"/>
                  </a:lnTo>
                  <a:lnTo>
                    <a:pt x="402" y="0"/>
                  </a:lnTo>
                  <a:lnTo>
                    <a:pt x="804" y="696"/>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4" name="Freeform 53"/>
            <p:cNvSpPr>
              <a:spLocks/>
            </p:cNvSpPr>
            <p:nvPr userDrawn="1"/>
          </p:nvSpPr>
          <p:spPr bwMode="auto">
            <a:xfrm>
              <a:off x="2022" y="2935"/>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5" name="Freeform 54"/>
            <p:cNvSpPr>
              <a:spLocks/>
            </p:cNvSpPr>
            <p:nvPr userDrawn="1"/>
          </p:nvSpPr>
          <p:spPr bwMode="auto">
            <a:xfrm>
              <a:off x="2022" y="4343"/>
              <a:ext cx="483" cy="417"/>
            </a:xfrm>
            <a:custGeom>
              <a:avLst/>
              <a:gdLst>
                <a:gd name="T0" fmla="*/ 803 w 803"/>
                <a:gd name="T1" fmla="*/ 0 h 695"/>
                <a:gd name="T2" fmla="*/ 803 w 803"/>
                <a:gd name="T3" fmla="*/ 0 h 695"/>
                <a:gd name="T4" fmla="*/ 401 w 803"/>
                <a:gd name="T5" fmla="*/ 695 h 695"/>
                <a:gd name="T6" fmla="*/ 0 w 803"/>
                <a:gd name="T7" fmla="*/ 0 h 695"/>
                <a:gd name="T8" fmla="*/ 803 w 803"/>
                <a:gd name="T9" fmla="*/ 0 h 695"/>
              </a:gdLst>
              <a:ahLst/>
              <a:cxnLst>
                <a:cxn ang="0">
                  <a:pos x="T0" y="T1"/>
                </a:cxn>
                <a:cxn ang="0">
                  <a:pos x="T2" y="T3"/>
                </a:cxn>
                <a:cxn ang="0">
                  <a:pos x="T4" y="T5"/>
                </a:cxn>
                <a:cxn ang="0">
                  <a:pos x="T6" y="T7"/>
                </a:cxn>
                <a:cxn ang="0">
                  <a:pos x="T8" y="T9"/>
                </a:cxn>
              </a:cxnLst>
              <a:rect l="0" t="0" r="r" b="b"/>
              <a:pathLst>
                <a:path w="803" h="695">
                  <a:moveTo>
                    <a:pt x="803" y="0"/>
                  </a:moveTo>
                  <a:lnTo>
                    <a:pt x="803" y="0"/>
                  </a:lnTo>
                  <a:lnTo>
                    <a:pt x="401" y="695"/>
                  </a:lnTo>
                  <a:lnTo>
                    <a:pt x="0" y="0"/>
                  </a:lnTo>
                  <a:lnTo>
                    <a:pt x="803" y="0"/>
                  </a:lnTo>
                  <a:close/>
                </a:path>
              </a:pathLst>
            </a:custGeom>
            <a:solidFill>
              <a:srgbClr val="F5F5F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6" name="Freeform 55"/>
            <p:cNvSpPr>
              <a:spLocks/>
            </p:cNvSpPr>
            <p:nvPr userDrawn="1"/>
          </p:nvSpPr>
          <p:spPr bwMode="auto">
            <a:xfrm>
              <a:off x="2577" y="2475"/>
              <a:ext cx="482" cy="418"/>
            </a:xfrm>
            <a:custGeom>
              <a:avLst/>
              <a:gdLst>
                <a:gd name="T0" fmla="*/ 804 w 804"/>
                <a:gd name="T1" fmla="*/ 696 h 697"/>
                <a:gd name="T2" fmla="*/ 804 w 804"/>
                <a:gd name="T3" fmla="*/ 696 h 697"/>
                <a:gd name="T4" fmla="*/ 0 w 804"/>
                <a:gd name="T5" fmla="*/ 697 h 697"/>
                <a:gd name="T6" fmla="*/ 402 w 804"/>
                <a:gd name="T7" fmla="*/ 0 h 697"/>
                <a:gd name="T8" fmla="*/ 804 w 804"/>
                <a:gd name="T9" fmla="*/ 696 h 697"/>
              </a:gdLst>
              <a:ahLst/>
              <a:cxnLst>
                <a:cxn ang="0">
                  <a:pos x="T0" y="T1"/>
                </a:cxn>
                <a:cxn ang="0">
                  <a:pos x="T2" y="T3"/>
                </a:cxn>
                <a:cxn ang="0">
                  <a:pos x="T4" y="T5"/>
                </a:cxn>
                <a:cxn ang="0">
                  <a:pos x="T6" y="T7"/>
                </a:cxn>
                <a:cxn ang="0">
                  <a:pos x="T8" y="T9"/>
                </a:cxn>
              </a:cxnLst>
              <a:rect l="0" t="0" r="r" b="b"/>
              <a:pathLst>
                <a:path w="804" h="697">
                  <a:moveTo>
                    <a:pt x="804" y="696"/>
                  </a:moveTo>
                  <a:lnTo>
                    <a:pt x="804" y="696"/>
                  </a:lnTo>
                  <a:lnTo>
                    <a:pt x="0" y="697"/>
                  </a:lnTo>
                  <a:lnTo>
                    <a:pt x="402" y="0"/>
                  </a:lnTo>
                  <a:lnTo>
                    <a:pt x="804" y="696"/>
                  </a:lnTo>
                  <a:close/>
                </a:path>
              </a:pathLst>
            </a:custGeom>
            <a:solidFill>
              <a:srgbClr val="F9F9F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7" name="Freeform 56"/>
            <p:cNvSpPr>
              <a:spLocks/>
            </p:cNvSpPr>
            <p:nvPr userDrawn="1"/>
          </p:nvSpPr>
          <p:spPr bwMode="auto">
            <a:xfrm>
              <a:off x="45" y="2935"/>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8" name="Freeform 57"/>
            <p:cNvSpPr>
              <a:spLocks/>
            </p:cNvSpPr>
            <p:nvPr userDrawn="1"/>
          </p:nvSpPr>
          <p:spPr bwMode="auto">
            <a:xfrm>
              <a:off x="45" y="2475"/>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59" name="Freeform 58"/>
            <p:cNvSpPr>
              <a:spLocks/>
            </p:cNvSpPr>
            <p:nvPr userDrawn="1"/>
          </p:nvSpPr>
          <p:spPr bwMode="auto">
            <a:xfrm>
              <a:off x="45" y="1976"/>
              <a:ext cx="241" cy="417"/>
            </a:xfrm>
            <a:custGeom>
              <a:avLst/>
              <a:gdLst>
                <a:gd name="T0" fmla="*/ 0 w 402"/>
                <a:gd name="T1" fmla="*/ 0 h 695"/>
                <a:gd name="T2" fmla="*/ 0 w 402"/>
                <a:gd name="T3" fmla="*/ 0 h 695"/>
                <a:gd name="T4" fmla="*/ 0 w 402"/>
                <a:gd name="T5" fmla="*/ 695 h 695"/>
                <a:gd name="T6" fmla="*/ 0 w 402"/>
                <a:gd name="T7" fmla="*/ 695 h 695"/>
                <a:gd name="T8" fmla="*/ 402 w 402"/>
                <a:gd name="T9" fmla="*/ 0 h 695"/>
                <a:gd name="T10" fmla="*/ 0 w 402"/>
                <a:gd name="T11" fmla="*/ 0 h 695"/>
              </a:gdLst>
              <a:ahLst/>
              <a:cxnLst>
                <a:cxn ang="0">
                  <a:pos x="T0" y="T1"/>
                </a:cxn>
                <a:cxn ang="0">
                  <a:pos x="T2" y="T3"/>
                </a:cxn>
                <a:cxn ang="0">
                  <a:pos x="T4" y="T5"/>
                </a:cxn>
                <a:cxn ang="0">
                  <a:pos x="T6" y="T7"/>
                </a:cxn>
                <a:cxn ang="0">
                  <a:pos x="T8" y="T9"/>
                </a:cxn>
                <a:cxn ang="0">
                  <a:pos x="T10" y="T11"/>
                </a:cxn>
              </a:cxnLst>
              <a:rect l="0" t="0" r="r" b="b"/>
              <a:pathLst>
                <a:path w="402" h="695">
                  <a:moveTo>
                    <a:pt x="0" y="0"/>
                  </a:moveTo>
                  <a:lnTo>
                    <a:pt x="0" y="0"/>
                  </a:lnTo>
                  <a:lnTo>
                    <a:pt x="0" y="695"/>
                  </a:lnTo>
                  <a:lnTo>
                    <a:pt x="0" y="695"/>
                  </a:lnTo>
                  <a:lnTo>
                    <a:pt x="402" y="0"/>
                  </a:lnTo>
                  <a:lnTo>
                    <a:pt x="0" y="0"/>
                  </a:lnTo>
                  <a:close/>
                </a:path>
              </a:pathLst>
            </a:custGeom>
            <a:solidFill>
              <a:srgbClr val="F7F7F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0" name="Freeform 59"/>
            <p:cNvSpPr>
              <a:spLocks/>
            </p:cNvSpPr>
            <p:nvPr userDrawn="1"/>
          </p:nvSpPr>
          <p:spPr bwMode="auto">
            <a:xfrm>
              <a:off x="45" y="1516"/>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1" name="Freeform 60"/>
            <p:cNvSpPr>
              <a:spLocks/>
            </p:cNvSpPr>
            <p:nvPr userDrawn="1"/>
          </p:nvSpPr>
          <p:spPr bwMode="auto">
            <a:xfrm>
              <a:off x="45" y="1018"/>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2" name="Freeform 61"/>
            <p:cNvSpPr>
              <a:spLocks/>
            </p:cNvSpPr>
            <p:nvPr userDrawn="1"/>
          </p:nvSpPr>
          <p:spPr bwMode="auto">
            <a:xfrm>
              <a:off x="45" y="559"/>
              <a:ext cx="241" cy="418"/>
            </a:xfrm>
            <a:custGeom>
              <a:avLst/>
              <a:gdLst>
                <a:gd name="T0" fmla="*/ 0 w 402"/>
                <a:gd name="T1" fmla="*/ 0 h 696"/>
                <a:gd name="T2" fmla="*/ 0 w 402"/>
                <a:gd name="T3" fmla="*/ 0 h 696"/>
                <a:gd name="T4" fmla="*/ 0 w 402"/>
                <a:gd name="T5" fmla="*/ 696 h 696"/>
                <a:gd name="T6" fmla="*/ 402 w 402"/>
                <a:gd name="T7" fmla="*/ 696 h 696"/>
                <a:gd name="T8" fmla="*/ 0 w 402"/>
                <a:gd name="T9" fmla="*/ 0 h 696"/>
              </a:gdLst>
              <a:ahLst/>
              <a:cxnLst>
                <a:cxn ang="0">
                  <a:pos x="T0" y="T1"/>
                </a:cxn>
                <a:cxn ang="0">
                  <a:pos x="T2" y="T3"/>
                </a:cxn>
                <a:cxn ang="0">
                  <a:pos x="T4" y="T5"/>
                </a:cxn>
                <a:cxn ang="0">
                  <a:pos x="T6" y="T7"/>
                </a:cxn>
                <a:cxn ang="0">
                  <a:pos x="T8" y="T9"/>
                </a:cxn>
              </a:cxnLst>
              <a:rect l="0" t="0" r="r" b="b"/>
              <a:pathLst>
                <a:path w="402" h="696">
                  <a:moveTo>
                    <a:pt x="0" y="0"/>
                  </a:moveTo>
                  <a:lnTo>
                    <a:pt x="0" y="0"/>
                  </a:lnTo>
                  <a:lnTo>
                    <a:pt x="0" y="696"/>
                  </a:lnTo>
                  <a:lnTo>
                    <a:pt x="402" y="696"/>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3" name="Freeform 62"/>
            <p:cNvSpPr>
              <a:spLocks/>
            </p:cNvSpPr>
            <p:nvPr userDrawn="1"/>
          </p:nvSpPr>
          <p:spPr bwMode="auto">
            <a:xfrm>
              <a:off x="45" y="49"/>
              <a:ext cx="241" cy="418"/>
            </a:xfrm>
            <a:custGeom>
              <a:avLst/>
              <a:gdLst>
                <a:gd name="T0" fmla="*/ 0 w 402"/>
                <a:gd name="T1" fmla="*/ 0 h 696"/>
                <a:gd name="T2" fmla="*/ 0 w 402"/>
                <a:gd name="T3" fmla="*/ 0 h 696"/>
                <a:gd name="T4" fmla="*/ 0 w 402"/>
                <a:gd name="T5" fmla="*/ 696 h 696"/>
                <a:gd name="T6" fmla="*/ 0 w 402"/>
                <a:gd name="T7" fmla="*/ 696 h 696"/>
                <a:gd name="T8" fmla="*/ 402 w 402"/>
                <a:gd name="T9" fmla="*/ 0 h 696"/>
                <a:gd name="T10" fmla="*/ 0 w 402"/>
                <a:gd name="T11" fmla="*/ 0 h 696"/>
              </a:gdLst>
              <a:ahLst/>
              <a:cxnLst>
                <a:cxn ang="0">
                  <a:pos x="T0" y="T1"/>
                </a:cxn>
                <a:cxn ang="0">
                  <a:pos x="T2" y="T3"/>
                </a:cxn>
                <a:cxn ang="0">
                  <a:pos x="T4" y="T5"/>
                </a:cxn>
                <a:cxn ang="0">
                  <a:pos x="T6" y="T7"/>
                </a:cxn>
                <a:cxn ang="0">
                  <a:pos x="T8" y="T9"/>
                </a:cxn>
                <a:cxn ang="0">
                  <a:pos x="T10" y="T11"/>
                </a:cxn>
              </a:cxnLst>
              <a:rect l="0" t="0" r="r" b="b"/>
              <a:pathLst>
                <a:path w="402" h="696">
                  <a:moveTo>
                    <a:pt x="0" y="0"/>
                  </a:moveTo>
                  <a:lnTo>
                    <a:pt x="0" y="0"/>
                  </a:lnTo>
                  <a:lnTo>
                    <a:pt x="0" y="696"/>
                  </a:lnTo>
                  <a:lnTo>
                    <a:pt x="0" y="696"/>
                  </a:lnTo>
                  <a:lnTo>
                    <a:pt x="402" y="0"/>
                  </a:lnTo>
                  <a:lnTo>
                    <a:pt x="0" y="0"/>
                  </a:lnTo>
                  <a:close/>
                </a:path>
              </a:pathLst>
            </a:custGeom>
            <a:solidFill>
              <a:srgbClr val="E7E7E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4" name="Freeform 63"/>
            <p:cNvSpPr>
              <a:spLocks/>
            </p:cNvSpPr>
            <p:nvPr userDrawn="1"/>
          </p:nvSpPr>
          <p:spPr bwMode="auto">
            <a:xfrm>
              <a:off x="7102" y="530"/>
              <a:ext cx="1014" cy="878"/>
            </a:xfrm>
            <a:custGeom>
              <a:avLst/>
              <a:gdLst>
                <a:gd name="T0" fmla="*/ 1688 w 1688"/>
                <a:gd name="T1" fmla="*/ 0 h 1462"/>
                <a:gd name="T2" fmla="*/ 1688 w 1688"/>
                <a:gd name="T3" fmla="*/ 0 h 1462"/>
                <a:gd name="T4" fmla="*/ 844 w 1688"/>
                <a:gd name="T5" fmla="*/ 1462 h 1462"/>
                <a:gd name="T6" fmla="*/ 0 w 1688"/>
                <a:gd name="T7" fmla="*/ 0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0"/>
                  </a:lnTo>
                  <a:lnTo>
                    <a:pt x="16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5" name="Freeform 64"/>
            <p:cNvSpPr>
              <a:spLocks/>
            </p:cNvSpPr>
            <p:nvPr userDrawn="1"/>
          </p:nvSpPr>
          <p:spPr bwMode="auto">
            <a:xfrm>
              <a:off x="7102" y="2548"/>
              <a:ext cx="1014" cy="878"/>
            </a:xfrm>
            <a:custGeom>
              <a:avLst/>
              <a:gdLst>
                <a:gd name="T0" fmla="*/ 1688 w 1688"/>
                <a:gd name="T1" fmla="*/ 0 h 1462"/>
                <a:gd name="T2" fmla="*/ 1688 w 1688"/>
                <a:gd name="T3" fmla="*/ 0 h 1462"/>
                <a:gd name="T4" fmla="*/ 844 w 1688"/>
                <a:gd name="T5" fmla="*/ 1462 h 1462"/>
                <a:gd name="T6" fmla="*/ 0 w 1688"/>
                <a:gd name="T7" fmla="*/ 1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1"/>
                  </a:lnTo>
                  <a:lnTo>
                    <a:pt x="1688" y="0"/>
                  </a:lnTo>
                  <a:close/>
                </a:path>
              </a:pathLst>
            </a:custGeom>
            <a:solidFill>
              <a:schemeClr val="accent1">
                <a:alpha val="46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7" name="Freeform 66"/>
            <p:cNvSpPr>
              <a:spLocks/>
            </p:cNvSpPr>
            <p:nvPr userDrawn="1"/>
          </p:nvSpPr>
          <p:spPr bwMode="auto">
            <a:xfrm>
              <a:off x="83" y="531"/>
              <a:ext cx="7445" cy="921"/>
            </a:xfrm>
            <a:custGeom>
              <a:avLst/>
              <a:gdLst>
                <a:gd name="T0" fmla="*/ 11532 w 12398"/>
                <a:gd name="T1" fmla="*/ 11 h 1533"/>
                <a:gd name="T2" fmla="*/ 11532 w 12398"/>
                <a:gd name="T3" fmla="*/ 11 h 1533"/>
                <a:gd name="T4" fmla="*/ 11513 w 12398"/>
                <a:gd name="T5" fmla="*/ 0 h 1533"/>
                <a:gd name="T6" fmla="*/ 12398 w 12398"/>
                <a:gd name="T7" fmla="*/ 1533 h 1533"/>
                <a:gd name="T8" fmla="*/ 867 w 12398"/>
                <a:gd name="T9" fmla="*/ 1533 h 1533"/>
                <a:gd name="T10" fmla="*/ 0 w 12398"/>
                <a:gd name="T11" fmla="*/ 13 h 1533"/>
                <a:gd name="T12" fmla="*/ 11532 w 12398"/>
                <a:gd name="T13" fmla="*/ 11 h 1533"/>
              </a:gdLst>
              <a:ahLst/>
              <a:cxnLst>
                <a:cxn ang="0">
                  <a:pos x="T0" y="T1"/>
                </a:cxn>
                <a:cxn ang="0">
                  <a:pos x="T2" y="T3"/>
                </a:cxn>
                <a:cxn ang="0">
                  <a:pos x="T4" y="T5"/>
                </a:cxn>
                <a:cxn ang="0">
                  <a:pos x="T6" y="T7"/>
                </a:cxn>
                <a:cxn ang="0">
                  <a:pos x="T8" y="T9"/>
                </a:cxn>
                <a:cxn ang="0">
                  <a:pos x="T10" y="T11"/>
                </a:cxn>
                <a:cxn ang="0">
                  <a:pos x="T12" y="T13"/>
                </a:cxn>
              </a:cxnLst>
              <a:rect l="0" t="0" r="r" b="b"/>
              <a:pathLst>
                <a:path w="12398" h="1533">
                  <a:moveTo>
                    <a:pt x="11532" y="11"/>
                  </a:moveTo>
                  <a:lnTo>
                    <a:pt x="11532" y="11"/>
                  </a:lnTo>
                  <a:lnTo>
                    <a:pt x="11513" y="0"/>
                  </a:lnTo>
                  <a:lnTo>
                    <a:pt x="12398" y="1533"/>
                  </a:lnTo>
                  <a:lnTo>
                    <a:pt x="867" y="1533"/>
                  </a:lnTo>
                  <a:lnTo>
                    <a:pt x="0" y="13"/>
                  </a:lnTo>
                  <a:lnTo>
                    <a:pt x="11532" y="1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8" name="Freeform 67"/>
            <p:cNvSpPr>
              <a:spLocks/>
            </p:cNvSpPr>
            <p:nvPr userDrawn="1"/>
          </p:nvSpPr>
          <p:spPr bwMode="auto">
            <a:xfrm>
              <a:off x="7102" y="4"/>
              <a:ext cx="1015" cy="438"/>
            </a:xfrm>
            <a:custGeom>
              <a:avLst/>
              <a:gdLst>
                <a:gd name="T0" fmla="*/ 422 w 1689"/>
                <a:gd name="T1" fmla="*/ 0 h 730"/>
                <a:gd name="T2" fmla="*/ 422 w 1689"/>
                <a:gd name="T3" fmla="*/ 0 h 730"/>
                <a:gd name="T4" fmla="*/ 0 w 1689"/>
                <a:gd name="T5" fmla="*/ 730 h 730"/>
                <a:gd name="T6" fmla="*/ 1689 w 1689"/>
                <a:gd name="T7" fmla="*/ 730 h 730"/>
                <a:gd name="T8" fmla="*/ 1266 w 1689"/>
                <a:gd name="T9" fmla="*/ 0 h 730"/>
                <a:gd name="T10" fmla="*/ 422 w 1689"/>
                <a:gd name="T11" fmla="*/ 0 h 730"/>
              </a:gdLst>
              <a:ahLst/>
              <a:cxnLst>
                <a:cxn ang="0">
                  <a:pos x="T0" y="T1"/>
                </a:cxn>
                <a:cxn ang="0">
                  <a:pos x="T2" y="T3"/>
                </a:cxn>
                <a:cxn ang="0">
                  <a:pos x="T4" y="T5"/>
                </a:cxn>
                <a:cxn ang="0">
                  <a:pos x="T6" y="T7"/>
                </a:cxn>
                <a:cxn ang="0">
                  <a:pos x="T8" y="T9"/>
                </a:cxn>
                <a:cxn ang="0">
                  <a:pos x="T10" y="T11"/>
                </a:cxn>
              </a:cxnLst>
              <a:rect l="0" t="0" r="r" b="b"/>
              <a:pathLst>
                <a:path w="1689" h="730">
                  <a:moveTo>
                    <a:pt x="422" y="0"/>
                  </a:moveTo>
                  <a:lnTo>
                    <a:pt x="422" y="0"/>
                  </a:lnTo>
                  <a:lnTo>
                    <a:pt x="0" y="730"/>
                  </a:lnTo>
                  <a:lnTo>
                    <a:pt x="1689" y="730"/>
                  </a:lnTo>
                  <a:lnTo>
                    <a:pt x="1266" y="0"/>
                  </a:lnTo>
                  <a:lnTo>
                    <a:pt x="422"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69" name="Freeform 68"/>
            <p:cNvSpPr>
              <a:spLocks/>
            </p:cNvSpPr>
            <p:nvPr userDrawn="1"/>
          </p:nvSpPr>
          <p:spPr bwMode="auto">
            <a:xfrm>
              <a:off x="7963" y="4"/>
              <a:ext cx="229" cy="394"/>
            </a:xfrm>
            <a:custGeom>
              <a:avLst/>
              <a:gdLst>
                <a:gd name="T0" fmla="*/ 380 w 380"/>
                <a:gd name="T1" fmla="*/ 0 h 657"/>
                <a:gd name="T2" fmla="*/ 380 w 380"/>
                <a:gd name="T3" fmla="*/ 0 h 657"/>
                <a:gd name="T4" fmla="*/ 0 w 380"/>
                <a:gd name="T5" fmla="*/ 0 h 657"/>
                <a:gd name="T6" fmla="*/ 380 w 380"/>
                <a:gd name="T7" fmla="*/ 657 h 657"/>
                <a:gd name="T8" fmla="*/ 380 w 380"/>
                <a:gd name="T9" fmla="*/ 0 h 657"/>
              </a:gdLst>
              <a:ahLst/>
              <a:cxnLst>
                <a:cxn ang="0">
                  <a:pos x="T0" y="T1"/>
                </a:cxn>
                <a:cxn ang="0">
                  <a:pos x="T2" y="T3"/>
                </a:cxn>
                <a:cxn ang="0">
                  <a:pos x="T4" y="T5"/>
                </a:cxn>
                <a:cxn ang="0">
                  <a:pos x="T6" y="T7"/>
                </a:cxn>
                <a:cxn ang="0">
                  <a:pos x="T8" y="T9"/>
                </a:cxn>
              </a:cxnLst>
              <a:rect l="0" t="0" r="r" b="b"/>
              <a:pathLst>
                <a:path w="380" h="657">
                  <a:moveTo>
                    <a:pt x="380" y="0"/>
                  </a:moveTo>
                  <a:lnTo>
                    <a:pt x="380" y="0"/>
                  </a:lnTo>
                  <a:lnTo>
                    <a:pt x="0" y="0"/>
                  </a:lnTo>
                  <a:lnTo>
                    <a:pt x="380" y="657"/>
                  </a:lnTo>
                  <a:lnTo>
                    <a:pt x="38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0" name="Freeform 69"/>
            <p:cNvSpPr>
              <a:spLocks/>
            </p:cNvSpPr>
            <p:nvPr userDrawn="1"/>
          </p:nvSpPr>
          <p:spPr bwMode="auto">
            <a:xfrm>
              <a:off x="7685" y="574"/>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1" name="Freeform 70"/>
            <p:cNvSpPr>
              <a:spLocks/>
            </p:cNvSpPr>
            <p:nvPr userDrawn="1"/>
          </p:nvSpPr>
          <p:spPr bwMode="auto">
            <a:xfrm>
              <a:off x="7685" y="1539"/>
              <a:ext cx="507" cy="878"/>
            </a:xfrm>
            <a:custGeom>
              <a:avLst/>
              <a:gdLst>
                <a:gd name="T0" fmla="*/ 843 w 843"/>
                <a:gd name="T1" fmla="*/ 0 h 1461"/>
                <a:gd name="T2" fmla="*/ 843 w 843"/>
                <a:gd name="T3" fmla="*/ 0 h 1461"/>
                <a:gd name="T4" fmla="*/ 0 w 843"/>
                <a:gd name="T5" fmla="*/ 0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0"/>
                  </a:lnTo>
                  <a:lnTo>
                    <a:pt x="843" y="1461"/>
                  </a:lnTo>
                  <a:lnTo>
                    <a:pt x="8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2" name="Freeform 71"/>
            <p:cNvSpPr>
              <a:spLocks/>
            </p:cNvSpPr>
            <p:nvPr userDrawn="1"/>
          </p:nvSpPr>
          <p:spPr bwMode="auto">
            <a:xfrm>
              <a:off x="7685" y="2592"/>
              <a:ext cx="507" cy="878"/>
            </a:xfrm>
            <a:custGeom>
              <a:avLst/>
              <a:gdLst>
                <a:gd name="T0" fmla="*/ 844 w 844"/>
                <a:gd name="T1" fmla="*/ 0 h 1462"/>
                <a:gd name="T2" fmla="*/ 844 w 844"/>
                <a:gd name="T3" fmla="*/ 0 h 1462"/>
                <a:gd name="T4" fmla="*/ 0 w 844"/>
                <a:gd name="T5" fmla="*/ 1462 h 1462"/>
                <a:gd name="T6" fmla="*/ 844 w 844"/>
                <a:gd name="T7" fmla="*/ 1462 h 1462"/>
                <a:gd name="T8" fmla="*/ 844 w 844"/>
                <a:gd name="T9" fmla="*/ 0 h 1462"/>
              </a:gdLst>
              <a:ahLst/>
              <a:cxnLst>
                <a:cxn ang="0">
                  <a:pos x="T0" y="T1"/>
                </a:cxn>
                <a:cxn ang="0">
                  <a:pos x="T2" y="T3"/>
                </a:cxn>
                <a:cxn ang="0">
                  <a:pos x="T4" y="T5"/>
                </a:cxn>
                <a:cxn ang="0">
                  <a:pos x="T6" y="T7"/>
                </a:cxn>
                <a:cxn ang="0">
                  <a:pos x="T8" y="T9"/>
                </a:cxn>
              </a:cxnLst>
              <a:rect l="0" t="0" r="r" b="b"/>
              <a:pathLst>
                <a:path w="844" h="1462">
                  <a:moveTo>
                    <a:pt x="844" y="0"/>
                  </a:moveTo>
                  <a:lnTo>
                    <a:pt x="844" y="0"/>
                  </a:lnTo>
                  <a:lnTo>
                    <a:pt x="0" y="1462"/>
                  </a:lnTo>
                  <a:lnTo>
                    <a:pt x="844" y="1462"/>
                  </a:lnTo>
                  <a:lnTo>
                    <a:pt x="844" y="0"/>
                  </a:lnTo>
                  <a:close/>
                </a:path>
              </a:pathLst>
            </a:custGeom>
            <a:solidFill>
              <a:schemeClr val="bg2">
                <a:lumMod val="75000"/>
                <a:alpha val="56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3" name="Freeform 72"/>
            <p:cNvSpPr>
              <a:spLocks/>
            </p:cNvSpPr>
            <p:nvPr userDrawn="1"/>
          </p:nvSpPr>
          <p:spPr bwMode="auto">
            <a:xfrm>
              <a:off x="7685" y="3552"/>
              <a:ext cx="507" cy="877"/>
            </a:xfrm>
            <a:custGeom>
              <a:avLst/>
              <a:gdLst>
                <a:gd name="T0" fmla="*/ 843 w 843"/>
                <a:gd name="T1" fmla="*/ 0 h 1461"/>
                <a:gd name="T2" fmla="*/ 843 w 843"/>
                <a:gd name="T3" fmla="*/ 0 h 1461"/>
                <a:gd name="T4" fmla="*/ 0 w 843"/>
                <a:gd name="T5" fmla="*/ 1 h 1461"/>
                <a:gd name="T6" fmla="*/ 843 w 843"/>
                <a:gd name="T7" fmla="*/ 1461 h 1461"/>
                <a:gd name="T8" fmla="*/ 843 w 843"/>
                <a:gd name="T9" fmla="*/ 0 h 1461"/>
              </a:gdLst>
              <a:ahLst/>
              <a:cxnLst>
                <a:cxn ang="0">
                  <a:pos x="T0" y="T1"/>
                </a:cxn>
                <a:cxn ang="0">
                  <a:pos x="T2" y="T3"/>
                </a:cxn>
                <a:cxn ang="0">
                  <a:pos x="T4" y="T5"/>
                </a:cxn>
                <a:cxn ang="0">
                  <a:pos x="T6" y="T7"/>
                </a:cxn>
                <a:cxn ang="0">
                  <a:pos x="T8" y="T9"/>
                </a:cxn>
              </a:cxnLst>
              <a:rect l="0" t="0" r="r" b="b"/>
              <a:pathLst>
                <a:path w="843" h="1461">
                  <a:moveTo>
                    <a:pt x="843" y="0"/>
                  </a:moveTo>
                  <a:lnTo>
                    <a:pt x="843" y="0"/>
                  </a:lnTo>
                  <a:lnTo>
                    <a:pt x="0" y="1"/>
                  </a:lnTo>
                  <a:lnTo>
                    <a:pt x="843" y="1461"/>
                  </a:lnTo>
                  <a:lnTo>
                    <a:pt x="843" y="0"/>
                  </a:lnTo>
                  <a:close/>
                </a:path>
              </a:pathLst>
            </a:custGeom>
            <a:solidFill>
              <a:schemeClr val="accent1">
                <a:alpha val="33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4" name="Freeform 73"/>
            <p:cNvSpPr>
              <a:spLocks/>
            </p:cNvSpPr>
            <p:nvPr userDrawn="1"/>
          </p:nvSpPr>
          <p:spPr bwMode="auto">
            <a:xfrm>
              <a:off x="864" y="5161"/>
              <a:ext cx="90" cy="80"/>
            </a:xfrm>
            <a:custGeom>
              <a:avLst/>
              <a:gdLst>
                <a:gd name="T0" fmla="*/ 75 w 150"/>
                <a:gd name="T1" fmla="*/ 0 h 133"/>
                <a:gd name="T2" fmla="*/ 75 w 150"/>
                <a:gd name="T3" fmla="*/ 0 h 133"/>
                <a:gd name="T4" fmla="*/ 0 w 150"/>
                <a:gd name="T5" fmla="*/ 133 h 133"/>
                <a:gd name="T6" fmla="*/ 150 w 150"/>
                <a:gd name="T7" fmla="*/ 133 h 133"/>
                <a:gd name="T8" fmla="*/ 75 w 150"/>
                <a:gd name="T9" fmla="*/ 0 h 133"/>
              </a:gdLst>
              <a:ahLst/>
              <a:cxnLst>
                <a:cxn ang="0">
                  <a:pos x="T0" y="T1"/>
                </a:cxn>
                <a:cxn ang="0">
                  <a:pos x="T2" y="T3"/>
                </a:cxn>
                <a:cxn ang="0">
                  <a:pos x="T4" y="T5"/>
                </a:cxn>
                <a:cxn ang="0">
                  <a:pos x="T6" y="T7"/>
                </a:cxn>
                <a:cxn ang="0">
                  <a:pos x="T8" y="T9"/>
                </a:cxn>
              </a:cxnLst>
              <a:rect l="0" t="0" r="r" b="b"/>
              <a:pathLst>
                <a:path w="150" h="133">
                  <a:moveTo>
                    <a:pt x="75" y="0"/>
                  </a:moveTo>
                  <a:lnTo>
                    <a:pt x="75" y="0"/>
                  </a:lnTo>
                  <a:lnTo>
                    <a:pt x="0" y="133"/>
                  </a:lnTo>
                  <a:lnTo>
                    <a:pt x="150" y="133"/>
                  </a:lnTo>
                  <a:lnTo>
                    <a:pt x="75" y="0"/>
                  </a:lnTo>
                  <a:close/>
                </a:path>
              </a:pathLst>
            </a:custGeom>
            <a:solidFill>
              <a:srgbClr val="039F5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5" name="Freeform 74"/>
            <p:cNvSpPr>
              <a:spLocks/>
            </p:cNvSpPr>
            <p:nvPr userDrawn="1"/>
          </p:nvSpPr>
          <p:spPr bwMode="auto">
            <a:xfrm>
              <a:off x="472" y="5161"/>
              <a:ext cx="90" cy="80"/>
            </a:xfrm>
            <a:custGeom>
              <a:avLst/>
              <a:gdLst>
                <a:gd name="T0" fmla="*/ 74 w 150"/>
                <a:gd name="T1" fmla="*/ 0 h 133"/>
                <a:gd name="T2" fmla="*/ 74 w 150"/>
                <a:gd name="T3" fmla="*/ 0 h 133"/>
                <a:gd name="T4" fmla="*/ 0 w 150"/>
                <a:gd name="T5" fmla="*/ 133 h 133"/>
                <a:gd name="T6" fmla="*/ 150 w 150"/>
                <a:gd name="T7" fmla="*/ 133 h 133"/>
                <a:gd name="T8" fmla="*/ 74 w 150"/>
                <a:gd name="T9" fmla="*/ 0 h 133"/>
              </a:gdLst>
              <a:ahLst/>
              <a:cxnLst>
                <a:cxn ang="0">
                  <a:pos x="T0" y="T1"/>
                </a:cxn>
                <a:cxn ang="0">
                  <a:pos x="T2" y="T3"/>
                </a:cxn>
                <a:cxn ang="0">
                  <a:pos x="T4" y="T5"/>
                </a:cxn>
                <a:cxn ang="0">
                  <a:pos x="T6" y="T7"/>
                </a:cxn>
                <a:cxn ang="0">
                  <a:pos x="T8" y="T9"/>
                </a:cxn>
              </a:cxnLst>
              <a:rect l="0" t="0" r="r" b="b"/>
              <a:pathLst>
                <a:path w="150" h="133">
                  <a:moveTo>
                    <a:pt x="74" y="0"/>
                  </a:moveTo>
                  <a:lnTo>
                    <a:pt x="74" y="0"/>
                  </a:lnTo>
                  <a:lnTo>
                    <a:pt x="0" y="133"/>
                  </a:lnTo>
                  <a:lnTo>
                    <a:pt x="150" y="133"/>
                  </a:lnTo>
                  <a:lnTo>
                    <a:pt x="74" y="0"/>
                  </a:lnTo>
                  <a:close/>
                </a:path>
              </a:pathLst>
            </a:custGeom>
            <a:solidFill>
              <a:srgbClr val="EC1D27"/>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6" name="Freeform 75"/>
            <p:cNvSpPr>
              <a:spLocks noEditPoints="1"/>
            </p:cNvSpPr>
            <p:nvPr userDrawn="1"/>
          </p:nvSpPr>
          <p:spPr bwMode="auto">
            <a:xfrm>
              <a:off x="303" y="5162"/>
              <a:ext cx="55" cy="79"/>
            </a:xfrm>
            <a:custGeom>
              <a:avLst/>
              <a:gdLst>
                <a:gd name="T0" fmla="*/ 92 w 93"/>
                <a:gd name="T1" fmla="*/ 40 h 131"/>
                <a:gd name="T2" fmla="*/ 92 w 93"/>
                <a:gd name="T3" fmla="*/ 40 h 131"/>
                <a:gd name="T4" fmla="*/ 87 w 93"/>
                <a:gd name="T5" fmla="*/ 63 h 131"/>
                <a:gd name="T6" fmla="*/ 70 w 93"/>
                <a:gd name="T7" fmla="*/ 79 h 131"/>
                <a:gd name="T8" fmla="*/ 45 w 93"/>
                <a:gd name="T9" fmla="*/ 84 h 131"/>
                <a:gd name="T10" fmla="*/ 27 w 93"/>
                <a:gd name="T11" fmla="*/ 84 h 131"/>
                <a:gd name="T12" fmla="*/ 27 w 93"/>
                <a:gd name="T13" fmla="*/ 124 h 131"/>
                <a:gd name="T14" fmla="*/ 27 w 93"/>
                <a:gd name="T15" fmla="*/ 131 h 131"/>
                <a:gd name="T16" fmla="*/ 20 w 93"/>
                <a:gd name="T17" fmla="*/ 131 h 131"/>
                <a:gd name="T18" fmla="*/ 8 w 93"/>
                <a:gd name="T19" fmla="*/ 131 h 131"/>
                <a:gd name="T20" fmla="*/ 0 w 93"/>
                <a:gd name="T21" fmla="*/ 131 h 131"/>
                <a:gd name="T22" fmla="*/ 0 w 93"/>
                <a:gd name="T23" fmla="*/ 124 h 131"/>
                <a:gd name="T24" fmla="*/ 0 w 93"/>
                <a:gd name="T25" fmla="*/ 8 h 131"/>
                <a:gd name="T26" fmla="*/ 0 w 93"/>
                <a:gd name="T27" fmla="*/ 0 h 131"/>
                <a:gd name="T28" fmla="*/ 8 w 93"/>
                <a:gd name="T29" fmla="*/ 0 h 131"/>
                <a:gd name="T30" fmla="*/ 38 w 93"/>
                <a:gd name="T31" fmla="*/ 0 h 131"/>
                <a:gd name="T32" fmla="*/ 75 w 93"/>
                <a:gd name="T33" fmla="*/ 9 h 131"/>
                <a:gd name="T34" fmla="*/ 92 w 93"/>
                <a:gd name="T35" fmla="*/ 40 h 131"/>
                <a:gd name="T36" fmla="*/ 60 w 93"/>
                <a:gd name="T37" fmla="*/ 29 h 131"/>
                <a:gd name="T38" fmla="*/ 60 w 93"/>
                <a:gd name="T39" fmla="*/ 29 h 131"/>
                <a:gd name="T40" fmla="*/ 40 w 93"/>
                <a:gd name="T41" fmla="*/ 25 h 131"/>
                <a:gd name="T42" fmla="*/ 27 w 93"/>
                <a:gd name="T43" fmla="*/ 25 h 131"/>
                <a:gd name="T44" fmla="*/ 27 w 93"/>
                <a:gd name="T45" fmla="*/ 59 h 131"/>
                <a:gd name="T46" fmla="*/ 44 w 93"/>
                <a:gd name="T47" fmla="*/ 59 h 131"/>
                <a:gd name="T48" fmla="*/ 61 w 93"/>
                <a:gd name="T49" fmla="*/ 54 h 131"/>
                <a:gd name="T50" fmla="*/ 66 w 93"/>
                <a:gd name="T51" fmla="*/ 41 h 131"/>
                <a:gd name="T52" fmla="*/ 60 w 93"/>
                <a:gd name="T53" fmla="*/ 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31">
                  <a:moveTo>
                    <a:pt x="92" y="40"/>
                  </a:moveTo>
                  <a:lnTo>
                    <a:pt x="92" y="40"/>
                  </a:lnTo>
                  <a:cubicBezTo>
                    <a:pt x="93" y="48"/>
                    <a:pt x="91" y="56"/>
                    <a:pt x="87" y="63"/>
                  </a:cubicBezTo>
                  <a:cubicBezTo>
                    <a:pt x="83" y="70"/>
                    <a:pt x="77" y="75"/>
                    <a:pt x="70" y="79"/>
                  </a:cubicBezTo>
                  <a:cubicBezTo>
                    <a:pt x="62" y="83"/>
                    <a:pt x="54" y="84"/>
                    <a:pt x="45" y="84"/>
                  </a:cubicBezTo>
                  <a:lnTo>
                    <a:pt x="27" y="84"/>
                  </a:lnTo>
                  <a:lnTo>
                    <a:pt x="27" y="124"/>
                  </a:lnTo>
                  <a:lnTo>
                    <a:pt x="27" y="131"/>
                  </a:lnTo>
                  <a:lnTo>
                    <a:pt x="20" y="131"/>
                  </a:lnTo>
                  <a:lnTo>
                    <a:pt x="8" y="131"/>
                  </a:lnTo>
                  <a:lnTo>
                    <a:pt x="0" y="131"/>
                  </a:lnTo>
                  <a:lnTo>
                    <a:pt x="0" y="124"/>
                  </a:lnTo>
                  <a:lnTo>
                    <a:pt x="0" y="8"/>
                  </a:lnTo>
                  <a:lnTo>
                    <a:pt x="0" y="0"/>
                  </a:lnTo>
                  <a:lnTo>
                    <a:pt x="8" y="0"/>
                  </a:lnTo>
                  <a:lnTo>
                    <a:pt x="38" y="0"/>
                  </a:lnTo>
                  <a:cubicBezTo>
                    <a:pt x="54" y="0"/>
                    <a:pt x="66" y="3"/>
                    <a:pt x="75" y="9"/>
                  </a:cubicBezTo>
                  <a:cubicBezTo>
                    <a:pt x="86" y="15"/>
                    <a:pt x="92" y="25"/>
                    <a:pt x="92" y="40"/>
                  </a:cubicBezTo>
                  <a:close/>
                  <a:moveTo>
                    <a:pt x="60" y="29"/>
                  </a:moveTo>
                  <a:lnTo>
                    <a:pt x="60" y="29"/>
                  </a:lnTo>
                  <a:cubicBezTo>
                    <a:pt x="55" y="27"/>
                    <a:pt x="49" y="25"/>
                    <a:pt x="40" y="25"/>
                  </a:cubicBezTo>
                  <a:lnTo>
                    <a:pt x="27" y="25"/>
                  </a:lnTo>
                  <a:lnTo>
                    <a:pt x="27" y="59"/>
                  </a:lnTo>
                  <a:lnTo>
                    <a:pt x="44" y="59"/>
                  </a:lnTo>
                  <a:cubicBezTo>
                    <a:pt x="52" y="59"/>
                    <a:pt x="58" y="58"/>
                    <a:pt x="61" y="54"/>
                  </a:cubicBezTo>
                  <a:cubicBezTo>
                    <a:pt x="65" y="51"/>
                    <a:pt x="66" y="46"/>
                    <a:pt x="66" y="41"/>
                  </a:cubicBezTo>
                  <a:cubicBezTo>
                    <a:pt x="66" y="33"/>
                    <a:pt x="62" y="31"/>
                    <a:pt x="60" y="2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7" name="Freeform 76"/>
            <p:cNvSpPr>
              <a:spLocks noEditPoints="1"/>
            </p:cNvSpPr>
            <p:nvPr userDrawn="1"/>
          </p:nvSpPr>
          <p:spPr bwMode="auto">
            <a:xfrm>
              <a:off x="686" y="5162"/>
              <a:ext cx="60" cy="79"/>
            </a:xfrm>
            <a:custGeom>
              <a:avLst/>
              <a:gdLst>
                <a:gd name="T0" fmla="*/ 91 w 100"/>
                <a:gd name="T1" fmla="*/ 120 h 131"/>
                <a:gd name="T2" fmla="*/ 91 w 100"/>
                <a:gd name="T3" fmla="*/ 120 h 131"/>
                <a:gd name="T4" fmla="*/ 100 w 100"/>
                <a:gd name="T5" fmla="*/ 131 h 131"/>
                <a:gd name="T6" fmla="*/ 85 w 100"/>
                <a:gd name="T7" fmla="*/ 131 h 131"/>
                <a:gd name="T8" fmla="*/ 70 w 100"/>
                <a:gd name="T9" fmla="*/ 131 h 131"/>
                <a:gd name="T10" fmla="*/ 67 w 100"/>
                <a:gd name="T11" fmla="*/ 131 h 131"/>
                <a:gd name="T12" fmla="*/ 64 w 100"/>
                <a:gd name="T13" fmla="*/ 128 h 131"/>
                <a:gd name="T14" fmla="*/ 27 w 100"/>
                <a:gd name="T15" fmla="*/ 78 h 131"/>
                <a:gd name="T16" fmla="*/ 27 w 100"/>
                <a:gd name="T17" fmla="*/ 124 h 131"/>
                <a:gd name="T18" fmla="*/ 27 w 100"/>
                <a:gd name="T19" fmla="*/ 131 h 131"/>
                <a:gd name="T20" fmla="*/ 19 w 100"/>
                <a:gd name="T21" fmla="*/ 131 h 131"/>
                <a:gd name="T22" fmla="*/ 8 w 100"/>
                <a:gd name="T23" fmla="*/ 131 h 131"/>
                <a:gd name="T24" fmla="*/ 0 w 100"/>
                <a:gd name="T25" fmla="*/ 131 h 131"/>
                <a:gd name="T26" fmla="*/ 0 w 100"/>
                <a:gd name="T27" fmla="*/ 124 h 131"/>
                <a:gd name="T28" fmla="*/ 0 w 100"/>
                <a:gd name="T29" fmla="*/ 8 h 131"/>
                <a:gd name="T30" fmla="*/ 0 w 100"/>
                <a:gd name="T31" fmla="*/ 0 h 131"/>
                <a:gd name="T32" fmla="*/ 8 w 100"/>
                <a:gd name="T33" fmla="*/ 0 h 131"/>
                <a:gd name="T34" fmla="*/ 39 w 100"/>
                <a:gd name="T35" fmla="*/ 0 h 131"/>
                <a:gd name="T36" fmla="*/ 81 w 100"/>
                <a:gd name="T37" fmla="*/ 13 h 131"/>
                <a:gd name="T38" fmla="*/ 94 w 100"/>
                <a:gd name="T39" fmla="*/ 43 h 131"/>
                <a:gd name="T40" fmla="*/ 90 w 100"/>
                <a:gd name="T41" fmla="*/ 65 h 131"/>
                <a:gd name="T42" fmla="*/ 75 w 100"/>
                <a:gd name="T43" fmla="*/ 81 h 131"/>
                <a:gd name="T44" fmla="*/ 65 w 100"/>
                <a:gd name="T45" fmla="*/ 86 h 131"/>
                <a:gd name="T46" fmla="*/ 91 w 100"/>
                <a:gd name="T47" fmla="*/ 120 h 131"/>
                <a:gd name="T48" fmla="*/ 27 w 100"/>
                <a:gd name="T49" fmla="*/ 64 h 131"/>
                <a:gd name="T50" fmla="*/ 27 w 100"/>
                <a:gd name="T51" fmla="*/ 64 h 131"/>
                <a:gd name="T52" fmla="*/ 31 w 100"/>
                <a:gd name="T53" fmla="*/ 64 h 131"/>
                <a:gd name="T54" fmla="*/ 41 w 100"/>
                <a:gd name="T55" fmla="*/ 64 h 131"/>
                <a:gd name="T56" fmla="*/ 61 w 100"/>
                <a:gd name="T57" fmla="*/ 59 h 131"/>
                <a:gd name="T58" fmla="*/ 68 w 100"/>
                <a:gd name="T59" fmla="*/ 45 h 131"/>
                <a:gd name="T60" fmla="*/ 61 w 100"/>
                <a:gd name="T61" fmla="*/ 31 h 131"/>
                <a:gd name="T62" fmla="*/ 43 w 100"/>
                <a:gd name="T63" fmla="*/ 26 h 131"/>
                <a:gd name="T64" fmla="*/ 27 w 100"/>
                <a:gd name="T65" fmla="*/ 26 h 131"/>
                <a:gd name="T66" fmla="*/ 27 w 100"/>
                <a:gd name="T67"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31">
                  <a:moveTo>
                    <a:pt x="91" y="120"/>
                  </a:moveTo>
                  <a:lnTo>
                    <a:pt x="91" y="120"/>
                  </a:lnTo>
                  <a:lnTo>
                    <a:pt x="100" y="131"/>
                  </a:lnTo>
                  <a:lnTo>
                    <a:pt x="85" y="131"/>
                  </a:lnTo>
                  <a:lnTo>
                    <a:pt x="70" y="131"/>
                  </a:lnTo>
                  <a:lnTo>
                    <a:pt x="67" y="131"/>
                  </a:lnTo>
                  <a:lnTo>
                    <a:pt x="64" y="128"/>
                  </a:lnTo>
                  <a:lnTo>
                    <a:pt x="27" y="78"/>
                  </a:lnTo>
                  <a:lnTo>
                    <a:pt x="27" y="124"/>
                  </a:lnTo>
                  <a:lnTo>
                    <a:pt x="27" y="131"/>
                  </a:lnTo>
                  <a:lnTo>
                    <a:pt x="19" y="131"/>
                  </a:lnTo>
                  <a:lnTo>
                    <a:pt x="8" y="131"/>
                  </a:lnTo>
                  <a:lnTo>
                    <a:pt x="0" y="131"/>
                  </a:lnTo>
                  <a:lnTo>
                    <a:pt x="0" y="124"/>
                  </a:lnTo>
                  <a:lnTo>
                    <a:pt x="0" y="8"/>
                  </a:lnTo>
                  <a:lnTo>
                    <a:pt x="0" y="0"/>
                  </a:lnTo>
                  <a:lnTo>
                    <a:pt x="8" y="0"/>
                  </a:lnTo>
                  <a:lnTo>
                    <a:pt x="39" y="0"/>
                  </a:lnTo>
                  <a:cubicBezTo>
                    <a:pt x="59" y="0"/>
                    <a:pt x="73" y="4"/>
                    <a:pt x="81" y="13"/>
                  </a:cubicBezTo>
                  <a:cubicBezTo>
                    <a:pt x="89" y="21"/>
                    <a:pt x="93" y="31"/>
                    <a:pt x="94" y="43"/>
                  </a:cubicBezTo>
                  <a:cubicBezTo>
                    <a:pt x="95" y="51"/>
                    <a:pt x="93" y="58"/>
                    <a:pt x="90" y="65"/>
                  </a:cubicBezTo>
                  <a:cubicBezTo>
                    <a:pt x="86" y="72"/>
                    <a:pt x="81" y="77"/>
                    <a:pt x="75" y="81"/>
                  </a:cubicBezTo>
                  <a:cubicBezTo>
                    <a:pt x="72" y="83"/>
                    <a:pt x="69" y="85"/>
                    <a:pt x="65" y="86"/>
                  </a:cubicBezTo>
                  <a:lnTo>
                    <a:pt x="91" y="120"/>
                  </a:lnTo>
                  <a:close/>
                  <a:moveTo>
                    <a:pt x="27" y="64"/>
                  </a:moveTo>
                  <a:lnTo>
                    <a:pt x="27" y="64"/>
                  </a:lnTo>
                  <a:lnTo>
                    <a:pt x="31" y="64"/>
                  </a:lnTo>
                  <a:lnTo>
                    <a:pt x="41" y="64"/>
                  </a:lnTo>
                  <a:cubicBezTo>
                    <a:pt x="49" y="64"/>
                    <a:pt x="56" y="62"/>
                    <a:pt x="61" y="59"/>
                  </a:cubicBezTo>
                  <a:cubicBezTo>
                    <a:pt x="65" y="55"/>
                    <a:pt x="68" y="51"/>
                    <a:pt x="68" y="45"/>
                  </a:cubicBezTo>
                  <a:cubicBezTo>
                    <a:pt x="68" y="39"/>
                    <a:pt x="65" y="35"/>
                    <a:pt x="61" y="31"/>
                  </a:cubicBezTo>
                  <a:cubicBezTo>
                    <a:pt x="56" y="27"/>
                    <a:pt x="50" y="26"/>
                    <a:pt x="43" y="26"/>
                  </a:cubicBezTo>
                  <a:lnTo>
                    <a:pt x="27" y="26"/>
                  </a:lnTo>
                  <a:lnTo>
                    <a:pt x="27" y="6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8" name="Freeform 77"/>
            <p:cNvSpPr>
              <a:spLocks noEditPoints="1"/>
            </p:cNvSpPr>
            <p:nvPr userDrawn="1"/>
          </p:nvSpPr>
          <p:spPr bwMode="auto">
            <a:xfrm>
              <a:off x="1078" y="5162"/>
              <a:ext cx="68" cy="79"/>
            </a:xfrm>
            <a:custGeom>
              <a:avLst/>
              <a:gdLst>
                <a:gd name="T0" fmla="*/ 105 w 113"/>
                <a:gd name="T1" fmla="*/ 33 h 131"/>
                <a:gd name="T2" fmla="*/ 105 w 113"/>
                <a:gd name="T3" fmla="*/ 33 h 131"/>
                <a:gd name="T4" fmla="*/ 113 w 113"/>
                <a:gd name="T5" fmla="*/ 67 h 131"/>
                <a:gd name="T6" fmla="*/ 103 w 113"/>
                <a:gd name="T7" fmla="*/ 101 h 131"/>
                <a:gd name="T8" fmla="*/ 78 w 113"/>
                <a:gd name="T9" fmla="*/ 124 h 131"/>
                <a:gd name="T10" fmla="*/ 45 w 113"/>
                <a:gd name="T11" fmla="*/ 131 h 131"/>
                <a:gd name="T12" fmla="*/ 7 w 113"/>
                <a:gd name="T13" fmla="*/ 131 h 131"/>
                <a:gd name="T14" fmla="*/ 0 w 113"/>
                <a:gd name="T15" fmla="*/ 131 h 131"/>
                <a:gd name="T16" fmla="*/ 0 w 113"/>
                <a:gd name="T17" fmla="*/ 124 h 131"/>
                <a:gd name="T18" fmla="*/ 0 w 113"/>
                <a:gd name="T19" fmla="*/ 8 h 131"/>
                <a:gd name="T20" fmla="*/ 0 w 113"/>
                <a:gd name="T21" fmla="*/ 0 h 131"/>
                <a:gd name="T22" fmla="*/ 7 w 113"/>
                <a:gd name="T23" fmla="*/ 0 h 131"/>
                <a:gd name="T24" fmla="*/ 39 w 113"/>
                <a:gd name="T25" fmla="*/ 0 h 131"/>
                <a:gd name="T26" fmla="*/ 79 w 113"/>
                <a:gd name="T27" fmla="*/ 9 h 131"/>
                <a:gd name="T28" fmla="*/ 105 w 113"/>
                <a:gd name="T29" fmla="*/ 33 h 131"/>
                <a:gd name="T30" fmla="*/ 76 w 113"/>
                <a:gd name="T31" fmla="*/ 38 h 131"/>
                <a:gd name="T32" fmla="*/ 76 w 113"/>
                <a:gd name="T33" fmla="*/ 38 h 131"/>
                <a:gd name="T34" fmla="*/ 39 w 113"/>
                <a:gd name="T35" fmla="*/ 25 h 131"/>
                <a:gd name="T36" fmla="*/ 26 w 113"/>
                <a:gd name="T37" fmla="*/ 25 h 131"/>
                <a:gd name="T38" fmla="*/ 26 w 113"/>
                <a:gd name="T39" fmla="*/ 106 h 131"/>
                <a:gd name="T40" fmla="*/ 37 w 113"/>
                <a:gd name="T41" fmla="*/ 106 h 131"/>
                <a:gd name="T42" fmla="*/ 72 w 113"/>
                <a:gd name="T43" fmla="*/ 96 h 131"/>
                <a:gd name="T44" fmla="*/ 87 w 113"/>
                <a:gd name="T45" fmla="*/ 66 h 131"/>
                <a:gd name="T46" fmla="*/ 76 w 113"/>
                <a:gd name="T47" fmla="*/ 3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31">
                  <a:moveTo>
                    <a:pt x="105" y="33"/>
                  </a:moveTo>
                  <a:lnTo>
                    <a:pt x="105" y="33"/>
                  </a:lnTo>
                  <a:cubicBezTo>
                    <a:pt x="110" y="44"/>
                    <a:pt x="113" y="55"/>
                    <a:pt x="113" y="67"/>
                  </a:cubicBezTo>
                  <a:cubicBezTo>
                    <a:pt x="113" y="80"/>
                    <a:pt x="110" y="91"/>
                    <a:pt x="103" y="101"/>
                  </a:cubicBezTo>
                  <a:cubicBezTo>
                    <a:pt x="97" y="111"/>
                    <a:pt x="88" y="119"/>
                    <a:pt x="78" y="124"/>
                  </a:cubicBezTo>
                  <a:cubicBezTo>
                    <a:pt x="67" y="129"/>
                    <a:pt x="56" y="131"/>
                    <a:pt x="45" y="131"/>
                  </a:cubicBezTo>
                  <a:lnTo>
                    <a:pt x="7" y="131"/>
                  </a:lnTo>
                  <a:lnTo>
                    <a:pt x="0" y="131"/>
                  </a:lnTo>
                  <a:lnTo>
                    <a:pt x="0" y="124"/>
                  </a:lnTo>
                  <a:lnTo>
                    <a:pt x="0" y="8"/>
                  </a:lnTo>
                  <a:lnTo>
                    <a:pt x="0" y="0"/>
                  </a:lnTo>
                  <a:lnTo>
                    <a:pt x="7" y="0"/>
                  </a:lnTo>
                  <a:lnTo>
                    <a:pt x="39" y="0"/>
                  </a:lnTo>
                  <a:cubicBezTo>
                    <a:pt x="54" y="0"/>
                    <a:pt x="68" y="3"/>
                    <a:pt x="79" y="9"/>
                  </a:cubicBezTo>
                  <a:cubicBezTo>
                    <a:pt x="90" y="15"/>
                    <a:pt x="99" y="23"/>
                    <a:pt x="105" y="33"/>
                  </a:cubicBezTo>
                  <a:close/>
                  <a:moveTo>
                    <a:pt x="76" y="38"/>
                  </a:moveTo>
                  <a:lnTo>
                    <a:pt x="76" y="38"/>
                  </a:lnTo>
                  <a:cubicBezTo>
                    <a:pt x="67" y="29"/>
                    <a:pt x="55" y="25"/>
                    <a:pt x="39" y="25"/>
                  </a:cubicBezTo>
                  <a:lnTo>
                    <a:pt x="26" y="25"/>
                  </a:lnTo>
                  <a:lnTo>
                    <a:pt x="26" y="106"/>
                  </a:lnTo>
                  <a:lnTo>
                    <a:pt x="37" y="106"/>
                  </a:lnTo>
                  <a:cubicBezTo>
                    <a:pt x="51" y="106"/>
                    <a:pt x="63" y="103"/>
                    <a:pt x="72" y="96"/>
                  </a:cubicBezTo>
                  <a:cubicBezTo>
                    <a:pt x="81" y="89"/>
                    <a:pt x="86" y="80"/>
                    <a:pt x="87" y="66"/>
                  </a:cubicBezTo>
                  <a:cubicBezTo>
                    <a:pt x="87" y="55"/>
                    <a:pt x="84" y="46"/>
                    <a:pt x="76" y="3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79" name="Freeform 78"/>
            <p:cNvSpPr>
              <a:spLocks noEditPoints="1"/>
            </p:cNvSpPr>
            <p:nvPr userDrawn="1"/>
          </p:nvSpPr>
          <p:spPr bwMode="auto">
            <a:xfrm>
              <a:off x="1278" y="5161"/>
              <a:ext cx="83" cy="81"/>
            </a:xfrm>
            <a:custGeom>
              <a:avLst/>
              <a:gdLst>
                <a:gd name="T0" fmla="*/ 138 w 138"/>
                <a:gd name="T1" fmla="*/ 69 h 136"/>
                <a:gd name="T2" fmla="*/ 138 w 138"/>
                <a:gd name="T3" fmla="*/ 69 h 136"/>
                <a:gd name="T4" fmla="*/ 128 w 138"/>
                <a:gd name="T5" fmla="*/ 104 h 136"/>
                <a:gd name="T6" fmla="*/ 101 w 138"/>
                <a:gd name="T7" fmla="*/ 128 h 136"/>
                <a:gd name="T8" fmla="*/ 68 w 138"/>
                <a:gd name="T9" fmla="*/ 136 h 136"/>
                <a:gd name="T10" fmla="*/ 35 w 138"/>
                <a:gd name="T11" fmla="*/ 126 h 136"/>
                <a:gd name="T12" fmla="*/ 10 w 138"/>
                <a:gd name="T13" fmla="*/ 102 h 136"/>
                <a:gd name="T14" fmla="*/ 1 w 138"/>
                <a:gd name="T15" fmla="*/ 66 h 136"/>
                <a:gd name="T16" fmla="*/ 6 w 138"/>
                <a:gd name="T17" fmla="*/ 42 h 136"/>
                <a:gd name="T18" fmla="*/ 20 w 138"/>
                <a:gd name="T19" fmla="*/ 21 h 136"/>
                <a:gd name="T20" fmla="*/ 41 w 138"/>
                <a:gd name="T21" fmla="*/ 6 h 136"/>
                <a:gd name="T22" fmla="*/ 69 w 138"/>
                <a:gd name="T23" fmla="*/ 0 h 136"/>
                <a:gd name="T24" fmla="*/ 104 w 138"/>
                <a:gd name="T25" fmla="*/ 9 h 136"/>
                <a:gd name="T26" fmla="*/ 129 w 138"/>
                <a:gd name="T27" fmla="*/ 34 h 136"/>
                <a:gd name="T28" fmla="*/ 138 w 138"/>
                <a:gd name="T29" fmla="*/ 69 h 136"/>
                <a:gd name="T30" fmla="*/ 107 w 138"/>
                <a:gd name="T31" fmla="*/ 47 h 136"/>
                <a:gd name="T32" fmla="*/ 107 w 138"/>
                <a:gd name="T33" fmla="*/ 47 h 136"/>
                <a:gd name="T34" fmla="*/ 90 w 138"/>
                <a:gd name="T35" fmla="*/ 31 h 136"/>
                <a:gd name="T36" fmla="*/ 69 w 138"/>
                <a:gd name="T37" fmla="*/ 26 h 136"/>
                <a:gd name="T38" fmla="*/ 48 w 138"/>
                <a:gd name="T39" fmla="*/ 32 h 136"/>
                <a:gd name="T40" fmla="*/ 32 w 138"/>
                <a:gd name="T41" fmla="*/ 47 h 136"/>
                <a:gd name="T42" fmla="*/ 27 w 138"/>
                <a:gd name="T43" fmla="*/ 66 h 136"/>
                <a:gd name="T44" fmla="*/ 34 w 138"/>
                <a:gd name="T45" fmla="*/ 91 h 136"/>
                <a:gd name="T46" fmla="*/ 50 w 138"/>
                <a:gd name="T47" fmla="*/ 105 h 136"/>
                <a:gd name="T48" fmla="*/ 69 w 138"/>
                <a:gd name="T49" fmla="*/ 109 h 136"/>
                <a:gd name="T50" fmla="*/ 98 w 138"/>
                <a:gd name="T51" fmla="*/ 99 h 136"/>
                <a:gd name="T52" fmla="*/ 112 w 138"/>
                <a:gd name="T53" fmla="*/ 68 h 136"/>
                <a:gd name="T54" fmla="*/ 107 w 138"/>
                <a:gd name="T55" fmla="*/ 4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36">
                  <a:moveTo>
                    <a:pt x="138" y="69"/>
                  </a:moveTo>
                  <a:lnTo>
                    <a:pt x="138" y="69"/>
                  </a:lnTo>
                  <a:cubicBezTo>
                    <a:pt x="138" y="82"/>
                    <a:pt x="135" y="94"/>
                    <a:pt x="128" y="104"/>
                  </a:cubicBezTo>
                  <a:cubicBezTo>
                    <a:pt x="121" y="114"/>
                    <a:pt x="112" y="122"/>
                    <a:pt x="101" y="128"/>
                  </a:cubicBezTo>
                  <a:cubicBezTo>
                    <a:pt x="90" y="133"/>
                    <a:pt x="79" y="136"/>
                    <a:pt x="68" y="136"/>
                  </a:cubicBezTo>
                  <a:cubicBezTo>
                    <a:pt x="57" y="135"/>
                    <a:pt x="46" y="132"/>
                    <a:pt x="35" y="126"/>
                  </a:cubicBezTo>
                  <a:cubicBezTo>
                    <a:pt x="25" y="121"/>
                    <a:pt x="16" y="112"/>
                    <a:pt x="10" y="102"/>
                  </a:cubicBezTo>
                  <a:cubicBezTo>
                    <a:pt x="4" y="92"/>
                    <a:pt x="0" y="80"/>
                    <a:pt x="1" y="66"/>
                  </a:cubicBezTo>
                  <a:cubicBezTo>
                    <a:pt x="1" y="58"/>
                    <a:pt x="3" y="50"/>
                    <a:pt x="6" y="42"/>
                  </a:cubicBezTo>
                  <a:cubicBezTo>
                    <a:pt x="9" y="34"/>
                    <a:pt x="14" y="27"/>
                    <a:pt x="20" y="21"/>
                  </a:cubicBezTo>
                  <a:cubicBezTo>
                    <a:pt x="26" y="15"/>
                    <a:pt x="33" y="10"/>
                    <a:pt x="41" y="6"/>
                  </a:cubicBezTo>
                  <a:cubicBezTo>
                    <a:pt x="50" y="2"/>
                    <a:pt x="59" y="0"/>
                    <a:pt x="69" y="0"/>
                  </a:cubicBezTo>
                  <a:cubicBezTo>
                    <a:pt x="81" y="0"/>
                    <a:pt x="93" y="3"/>
                    <a:pt x="104" y="9"/>
                  </a:cubicBezTo>
                  <a:cubicBezTo>
                    <a:pt x="114" y="15"/>
                    <a:pt x="123" y="24"/>
                    <a:pt x="129" y="34"/>
                  </a:cubicBezTo>
                  <a:cubicBezTo>
                    <a:pt x="135" y="45"/>
                    <a:pt x="138" y="57"/>
                    <a:pt x="138" y="69"/>
                  </a:cubicBezTo>
                  <a:close/>
                  <a:moveTo>
                    <a:pt x="107" y="47"/>
                  </a:moveTo>
                  <a:lnTo>
                    <a:pt x="107" y="47"/>
                  </a:lnTo>
                  <a:cubicBezTo>
                    <a:pt x="103" y="40"/>
                    <a:pt x="97" y="35"/>
                    <a:pt x="90" y="31"/>
                  </a:cubicBezTo>
                  <a:cubicBezTo>
                    <a:pt x="84" y="28"/>
                    <a:pt x="76" y="26"/>
                    <a:pt x="69" y="26"/>
                  </a:cubicBezTo>
                  <a:cubicBezTo>
                    <a:pt x="62" y="26"/>
                    <a:pt x="55" y="28"/>
                    <a:pt x="48" y="32"/>
                  </a:cubicBezTo>
                  <a:cubicBezTo>
                    <a:pt x="41" y="36"/>
                    <a:pt x="36" y="41"/>
                    <a:pt x="32" y="47"/>
                  </a:cubicBezTo>
                  <a:cubicBezTo>
                    <a:pt x="29" y="54"/>
                    <a:pt x="27" y="60"/>
                    <a:pt x="27" y="66"/>
                  </a:cubicBezTo>
                  <a:cubicBezTo>
                    <a:pt x="27" y="76"/>
                    <a:pt x="29" y="84"/>
                    <a:pt x="34" y="91"/>
                  </a:cubicBezTo>
                  <a:cubicBezTo>
                    <a:pt x="38" y="98"/>
                    <a:pt x="44" y="102"/>
                    <a:pt x="50" y="105"/>
                  </a:cubicBezTo>
                  <a:cubicBezTo>
                    <a:pt x="56" y="108"/>
                    <a:pt x="63" y="109"/>
                    <a:pt x="69" y="109"/>
                  </a:cubicBezTo>
                  <a:cubicBezTo>
                    <a:pt x="79" y="109"/>
                    <a:pt x="89" y="106"/>
                    <a:pt x="98" y="99"/>
                  </a:cubicBezTo>
                  <a:cubicBezTo>
                    <a:pt x="107" y="92"/>
                    <a:pt x="111" y="82"/>
                    <a:pt x="112" y="68"/>
                  </a:cubicBezTo>
                  <a:cubicBezTo>
                    <a:pt x="112" y="60"/>
                    <a:pt x="111" y="53"/>
                    <a:pt x="107" y="4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0" name="Freeform 79"/>
            <p:cNvSpPr>
              <a:spLocks/>
            </p:cNvSpPr>
            <p:nvPr userDrawn="1"/>
          </p:nvSpPr>
          <p:spPr bwMode="auto">
            <a:xfrm>
              <a:off x="1485" y="5162"/>
              <a:ext cx="73" cy="79"/>
            </a:xfrm>
            <a:custGeom>
              <a:avLst/>
              <a:gdLst>
                <a:gd name="T0" fmla="*/ 90 w 122"/>
                <a:gd name="T1" fmla="*/ 131 h 131"/>
                <a:gd name="T2" fmla="*/ 90 w 122"/>
                <a:gd name="T3" fmla="*/ 131 h 131"/>
                <a:gd name="T4" fmla="*/ 94 w 122"/>
                <a:gd name="T5" fmla="*/ 131 h 131"/>
                <a:gd name="T6" fmla="*/ 108 w 122"/>
                <a:gd name="T7" fmla="*/ 131 h 131"/>
                <a:gd name="T8" fmla="*/ 122 w 122"/>
                <a:gd name="T9" fmla="*/ 131 h 131"/>
                <a:gd name="T10" fmla="*/ 114 w 122"/>
                <a:gd name="T11" fmla="*/ 120 h 131"/>
                <a:gd name="T12" fmla="*/ 77 w 122"/>
                <a:gd name="T13" fmla="*/ 64 h 131"/>
                <a:gd name="T14" fmla="*/ 111 w 122"/>
                <a:gd name="T15" fmla="*/ 12 h 131"/>
                <a:gd name="T16" fmla="*/ 119 w 122"/>
                <a:gd name="T17" fmla="*/ 0 h 131"/>
                <a:gd name="T18" fmla="*/ 105 w 122"/>
                <a:gd name="T19" fmla="*/ 0 h 131"/>
                <a:gd name="T20" fmla="*/ 92 w 122"/>
                <a:gd name="T21" fmla="*/ 0 h 131"/>
                <a:gd name="T22" fmla="*/ 88 w 122"/>
                <a:gd name="T23" fmla="*/ 0 h 131"/>
                <a:gd name="T24" fmla="*/ 85 w 122"/>
                <a:gd name="T25" fmla="*/ 3 h 131"/>
                <a:gd name="T26" fmla="*/ 61 w 122"/>
                <a:gd name="T27" fmla="*/ 41 h 131"/>
                <a:gd name="T28" fmla="*/ 36 w 122"/>
                <a:gd name="T29" fmla="*/ 3 h 131"/>
                <a:gd name="T30" fmla="*/ 34 w 122"/>
                <a:gd name="T31" fmla="*/ 0 h 131"/>
                <a:gd name="T32" fmla="*/ 30 w 122"/>
                <a:gd name="T33" fmla="*/ 0 h 131"/>
                <a:gd name="T34" fmla="*/ 17 w 122"/>
                <a:gd name="T35" fmla="*/ 0 h 131"/>
                <a:gd name="T36" fmla="*/ 3 w 122"/>
                <a:gd name="T37" fmla="*/ 0 h 131"/>
                <a:gd name="T38" fmla="*/ 10 w 122"/>
                <a:gd name="T39" fmla="*/ 12 h 131"/>
                <a:gd name="T40" fmla="*/ 45 w 122"/>
                <a:gd name="T41" fmla="*/ 64 h 131"/>
                <a:gd name="T42" fmla="*/ 8 w 122"/>
                <a:gd name="T43" fmla="*/ 120 h 131"/>
                <a:gd name="T44" fmla="*/ 0 w 122"/>
                <a:gd name="T45" fmla="*/ 131 h 131"/>
                <a:gd name="T46" fmla="*/ 14 w 122"/>
                <a:gd name="T47" fmla="*/ 131 h 131"/>
                <a:gd name="T48" fmla="*/ 28 w 122"/>
                <a:gd name="T49" fmla="*/ 131 h 131"/>
                <a:gd name="T50" fmla="*/ 32 w 122"/>
                <a:gd name="T51" fmla="*/ 131 h 131"/>
                <a:gd name="T52" fmla="*/ 34 w 122"/>
                <a:gd name="T53" fmla="*/ 128 h 131"/>
                <a:gd name="T54" fmla="*/ 61 w 122"/>
                <a:gd name="T55" fmla="*/ 88 h 131"/>
                <a:gd name="T56" fmla="*/ 88 w 122"/>
                <a:gd name="T57" fmla="*/ 128 h 131"/>
                <a:gd name="T58" fmla="*/ 90 w 122"/>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31">
                  <a:moveTo>
                    <a:pt x="90" y="131"/>
                  </a:moveTo>
                  <a:lnTo>
                    <a:pt x="90" y="131"/>
                  </a:lnTo>
                  <a:lnTo>
                    <a:pt x="94" y="131"/>
                  </a:lnTo>
                  <a:lnTo>
                    <a:pt x="108" y="131"/>
                  </a:lnTo>
                  <a:lnTo>
                    <a:pt x="122" y="131"/>
                  </a:lnTo>
                  <a:lnTo>
                    <a:pt x="114" y="120"/>
                  </a:lnTo>
                  <a:lnTo>
                    <a:pt x="77" y="64"/>
                  </a:lnTo>
                  <a:lnTo>
                    <a:pt x="111" y="12"/>
                  </a:lnTo>
                  <a:lnTo>
                    <a:pt x="119" y="0"/>
                  </a:lnTo>
                  <a:lnTo>
                    <a:pt x="105" y="0"/>
                  </a:lnTo>
                  <a:lnTo>
                    <a:pt x="92" y="0"/>
                  </a:lnTo>
                  <a:lnTo>
                    <a:pt x="88" y="0"/>
                  </a:lnTo>
                  <a:lnTo>
                    <a:pt x="85" y="3"/>
                  </a:lnTo>
                  <a:lnTo>
                    <a:pt x="61" y="41"/>
                  </a:lnTo>
                  <a:lnTo>
                    <a:pt x="36" y="3"/>
                  </a:lnTo>
                  <a:lnTo>
                    <a:pt x="34" y="0"/>
                  </a:lnTo>
                  <a:lnTo>
                    <a:pt x="30" y="0"/>
                  </a:lnTo>
                  <a:lnTo>
                    <a:pt x="17" y="0"/>
                  </a:lnTo>
                  <a:lnTo>
                    <a:pt x="3" y="0"/>
                  </a:lnTo>
                  <a:lnTo>
                    <a:pt x="10" y="12"/>
                  </a:lnTo>
                  <a:lnTo>
                    <a:pt x="45" y="64"/>
                  </a:lnTo>
                  <a:lnTo>
                    <a:pt x="8" y="120"/>
                  </a:lnTo>
                  <a:lnTo>
                    <a:pt x="0" y="131"/>
                  </a:lnTo>
                  <a:lnTo>
                    <a:pt x="14" y="131"/>
                  </a:lnTo>
                  <a:lnTo>
                    <a:pt x="28" y="131"/>
                  </a:lnTo>
                  <a:lnTo>
                    <a:pt x="32" y="131"/>
                  </a:lnTo>
                  <a:lnTo>
                    <a:pt x="34" y="128"/>
                  </a:lnTo>
                  <a:lnTo>
                    <a:pt x="61" y="88"/>
                  </a:lnTo>
                  <a:lnTo>
                    <a:pt x="88" y="128"/>
                  </a:lnTo>
                  <a:lnTo>
                    <a:pt x="90" y="13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
          <p:nvSpPr>
            <p:cNvPr id="81" name="Freeform 80"/>
            <p:cNvSpPr>
              <a:spLocks noEditPoints="1"/>
            </p:cNvSpPr>
            <p:nvPr userDrawn="1"/>
          </p:nvSpPr>
          <p:spPr bwMode="auto">
            <a:xfrm>
              <a:off x="1566" y="5161"/>
              <a:ext cx="33" cy="15"/>
            </a:xfrm>
            <a:custGeom>
              <a:avLst/>
              <a:gdLst>
                <a:gd name="T0" fmla="*/ 21 w 55"/>
                <a:gd name="T1" fmla="*/ 0 h 26"/>
                <a:gd name="T2" fmla="*/ 21 w 55"/>
                <a:gd name="T3" fmla="*/ 0 h 26"/>
                <a:gd name="T4" fmla="*/ 21 w 55"/>
                <a:gd name="T5" fmla="*/ 4 h 26"/>
                <a:gd name="T6" fmla="*/ 13 w 55"/>
                <a:gd name="T7" fmla="*/ 4 h 26"/>
                <a:gd name="T8" fmla="*/ 13 w 55"/>
                <a:gd name="T9" fmla="*/ 26 h 26"/>
                <a:gd name="T10" fmla="*/ 8 w 55"/>
                <a:gd name="T11" fmla="*/ 26 h 26"/>
                <a:gd name="T12" fmla="*/ 8 w 55"/>
                <a:gd name="T13" fmla="*/ 4 h 26"/>
                <a:gd name="T14" fmla="*/ 0 w 55"/>
                <a:gd name="T15" fmla="*/ 4 h 26"/>
                <a:gd name="T16" fmla="*/ 0 w 55"/>
                <a:gd name="T17" fmla="*/ 0 h 26"/>
                <a:gd name="T18" fmla="*/ 21 w 55"/>
                <a:gd name="T19" fmla="*/ 0 h 26"/>
                <a:gd name="T20" fmla="*/ 49 w 55"/>
                <a:gd name="T21" fmla="*/ 26 h 26"/>
                <a:gd name="T22" fmla="*/ 49 w 55"/>
                <a:gd name="T23" fmla="*/ 26 h 26"/>
                <a:gd name="T24" fmla="*/ 48 w 55"/>
                <a:gd name="T25" fmla="*/ 11 h 26"/>
                <a:gd name="T26" fmla="*/ 48 w 55"/>
                <a:gd name="T27" fmla="*/ 3 h 26"/>
                <a:gd name="T28" fmla="*/ 48 w 55"/>
                <a:gd name="T29" fmla="*/ 3 h 26"/>
                <a:gd name="T30" fmla="*/ 46 w 55"/>
                <a:gd name="T31" fmla="*/ 11 h 26"/>
                <a:gd name="T32" fmla="*/ 41 w 55"/>
                <a:gd name="T33" fmla="*/ 25 h 26"/>
                <a:gd name="T34" fmla="*/ 36 w 55"/>
                <a:gd name="T35" fmla="*/ 25 h 26"/>
                <a:gd name="T36" fmla="*/ 31 w 55"/>
                <a:gd name="T37" fmla="*/ 11 h 26"/>
                <a:gd name="T38" fmla="*/ 29 w 55"/>
                <a:gd name="T39" fmla="*/ 3 h 26"/>
                <a:gd name="T40" fmla="*/ 29 w 55"/>
                <a:gd name="T41" fmla="*/ 3 h 26"/>
                <a:gd name="T42" fmla="*/ 29 w 55"/>
                <a:gd name="T43" fmla="*/ 11 h 26"/>
                <a:gd name="T44" fmla="*/ 28 w 55"/>
                <a:gd name="T45" fmla="*/ 26 h 26"/>
                <a:gd name="T46" fmla="*/ 23 w 55"/>
                <a:gd name="T47" fmla="*/ 26 h 26"/>
                <a:gd name="T48" fmla="*/ 25 w 55"/>
                <a:gd name="T49" fmla="*/ 0 h 26"/>
                <a:gd name="T50" fmla="*/ 33 w 55"/>
                <a:gd name="T51" fmla="*/ 0 h 26"/>
                <a:gd name="T52" fmla="*/ 37 w 55"/>
                <a:gd name="T53" fmla="*/ 13 h 26"/>
                <a:gd name="T54" fmla="*/ 39 w 55"/>
                <a:gd name="T55" fmla="*/ 19 h 26"/>
                <a:gd name="T56" fmla="*/ 39 w 55"/>
                <a:gd name="T57" fmla="*/ 19 h 26"/>
                <a:gd name="T58" fmla="*/ 41 w 55"/>
                <a:gd name="T59" fmla="*/ 13 h 26"/>
                <a:gd name="T60" fmla="*/ 45 w 55"/>
                <a:gd name="T61" fmla="*/ 0 h 26"/>
                <a:gd name="T62" fmla="*/ 53 w 55"/>
                <a:gd name="T63" fmla="*/ 0 h 26"/>
                <a:gd name="T64" fmla="*/ 55 w 55"/>
                <a:gd name="T65" fmla="*/ 26 h 26"/>
                <a:gd name="T66" fmla="*/ 49 w 55"/>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26">
                  <a:moveTo>
                    <a:pt x="21" y="0"/>
                  </a:moveTo>
                  <a:lnTo>
                    <a:pt x="21" y="0"/>
                  </a:lnTo>
                  <a:lnTo>
                    <a:pt x="21" y="4"/>
                  </a:lnTo>
                  <a:lnTo>
                    <a:pt x="13" y="4"/>
                  </a:lnTo>
                  <a:lnTo>
                    <a:pt x="13" y="26"/>
                  </a:lnTo>
                  <a:lnTo>
                    <a:pt x="8" y="26"/>
                  </a:lnTo>
                  <a:lnTo>
                    <a:pt x="8" y="4"/>
                  </a:lnTo>
                  <a:lnTo>
                    <a:pt x="0" y="4"/>
                  </a:lnTo>
                  <a:lnTo>
                    <a:pt x="0" y="0"/>
                  </a:lnTo>
                  <a:lnTo>
                    <a:pt x="21" y="0"/>
                  </a:lnTo>
                  <a:close/>
                  <a:moveTo>
                    <a:pt x="49" y="26"/>
                  </a:moveTo>
                  <a:lnTo>
                    <a:pt x="49" y="26"/>
                  </a:lnTo>
                  <a:lnTo>
                    <a:pt x="48" y="11"/>
                  </a:lnTo>
                  <a:cubicBezTo>
                    <a:pt x="48" y="9"/>
                    <a:pt x="48" y="6"/>
                    <a:pt x="48" y="3"/>
                  </a:cubicBezTo>
                  <a:lnTo>
                    <a:pt x="48" y="3"/>
                  </a:lnTo>
                  <a:cubicBezTo>
                    <a:pt x="47" y="6"/>
                    <a:pt x="46" y="9"/>
                    <a:pt x="46" y="11"/>
                  </a:cubicBezTo>
                  <a:lnTo>
                    <a:pt x="41" y="25"/>
                  </a:lnTo>
                  <a:lnTo>
                    <a:pt x="36" y="25"/>
                  </a:lnTo>
                  <a:lnTo>
                    <a:pt x="31" y="11"/>
                  </a:lnTo>
                  <a:cubicBezTo>
                    <a:pt x="31" y="9"/>
                    <a:pt x="30" y="6"/>
                    <a:pt x="29" y="3"/>
                  </a:cubicBezTo>
                  <a:lnTo>
                    <a:pt x="29" y="3"/>
                  </a:lnTo>
                  <a:cubicBezTo>
                    <a:pt x="29" y="6"/>
                    <a:pt x="29" y="8"/>
                    <a:pt x="29" y="11"/>
                  </a:cubicBezTo>
                  <a:lnTo>
                    <a:pt x="28" y="26"/>
                  </a:lnTo>
                  <a:lnTo>
                    <a:pt x="23" y="26"/>
                  </a:lnTo>
                  <a:lnTo>
                    <a:pt x="25" y="0"/>
                  </a:lnTo>
                  <a:lnTo>
                    <a:pt x="33" y="0"/>
                  </a:lnTo>
                  <a:lnTo>
                    <a:pt x="37" y="13"/>
                  </a:lnTo>
                  <a:cubicBezTo>
                    <a:pt x="38" y="15"/>
                    <a:pt x="38" y="17"/>
                    <a:pt x="39" y="19"/>
                  </a:cubicBezTo>
                  <a:lnTo>
                    <a:pt x="39" y="19"/>
                  </a:lnTo>
                  <a:cubicBezTo>
                    <a:pt x="40" y="17"/>
                    <a:pt x="40" y="15"/>
                    <a:pt x="41" y="13"/>
                  </a:cubicBezTo>
                  <a:lnTo>
                    <a:pt x="45" y="0"/>
                  </a:lnTo>
                  <a:lnTo>
                    <a:pt x="53" y="0"/>
                  </a:lnTo>
                  <a:lnTo>
                    <a:pt x="55" y="26"/>
                  </a:lnTo>
                  <a:lnTo>
                    <a:pt x="49" y="2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grpSp>
      <p:sp>
        <p:nvSpPr>
          <p:cNvPr id="82" name="TextBox 1"/>
          <p:cNvSpPr txBox="1"/>
          <p:nvPr userDrawn="1"/>
        </p:nvSpPr>
        <p:spPr>
          <a:xfrm>
            <a:off x="10085190" y="8102573"/>
            <a:ext cx="2587756" cy="307777"/>
          </a:xfrm>
          <a:prstGeom prst="rect">
            <a:avLst/>
          </a:prstGeom>
          <a:noFill/>
        </p:spPr>
        <p:txBody>
          <a:bodyPr wrap="square" rtlCol="0">
            <a:spAutoFit/>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pPr algn="r"/>
            <a:r>
              <a:rPr lang="en-GB" sz="1400" dirty="0" smtClean="0">
                <a:latin typeface="Calibri" panose="020F0502020204030204" pitchFamily="34" charset="0"/>
              </a:rPr>
              <a:t>Copyright ©2014 Paradox </a:t>
            </a:r>
            <a:endParaRPr lang="en-GB" sz="1400" dirty="0">
              <a:latin typeface="Calibri" panose="020F0502020204030204" pitchFamily="34" charset="0"/>
            </a:endParaRPr>
          </a:p>
        </p:txBody>
      </p:sp>
      <p:sp>
        <p:nvSpPr>
          <p:cNvPr id="86" name="Freeform 85"/>
          <p:cNvSpPr>
            <a:spLocks/>
          </p:cNvSpPr>
          <p:nvPr userDrawn="1"/>
        </p:nvSpPr>
        <p:spPr bwMode="auto">
          <a:xfrm>
            <a:off x="11273680" y="2507751"/>
            <a:ext cx="1611329" cy="1393863"/>
          </a:xfrm>
          <a:custGeom>
            <a:avLst/>
            <a:gdLst>
              <a:gd name="T0" fmla="*/ 844 w 1689"/>
              <a:gd name="T1" fmla="*/ 0 h 1462"/>
              <a:gd name="T2" fmla="*/ 844 w 1689"/>
              <a:gd name="T3" fmla="*/ 0 h 1462"/>
              <a:gd name="T4" fmla="*/ 1689 w 1689"/>
              <a:gd name="T5" fmla="*/ 1462 h 1462"/>
              <a:gd name="T6" fmla="*/ 0 w 1689"/>
              <a:gd name="T7" fmla="*/ 1462 h 1462"/>
              <a:gd name="T8" fmla="*/ 844 w 1689"/>
              <a:gd name="T9" fmla="*/ 0 h 1462"/>
            </a:gdLst>
            <a:ahLst/>
            <a:cxnLst>
              <a:cxn ang="0">
                <a:pos x="T0" y="T1"/>
              </a:cxn>
              <a:cxn ang="0">
                <a:pos x="T2" y="T3"/>
              </a:cxn>
              <a:cxn ang="0">
                <a:pos x="T4" y="T5"/>
              </a:cxn>
              <a:cxn ang="0">
                <a:pos x="T6" y="T7"/>
              </a:cxn>
              <a:cxn ang="0">
                <a:pos x="T8" y="T9"/>
              </a:cxn>
            </a:cxnLst>
            <a:rect l="0" t="0" r="r" b="b"/>
            <a:pathLst>
              <a:path w="1689" h="1462">
                <a:moveTo>
                  <a:pt x="844" y="0"/>
                </a:moveTo>
                <a:lnTo>
                  <a:pt x="844" y="0"/>
                </a:lnTo>
                <a:lnTo>
                  <a:pt x="1689" y="1462"/>
                </a:lnTo>
                <a:lnTo>
                  <a:pt x="0" y="1462"/>
                </a:lnTo>
                <a:lnTo>
                  <a:pt x="844" y="0"/>
                </a:lnTo>
                <a:close/>
              </a:path>
            </a:pathLst>
          </a:custGeom>
          <a:solidFill>
            <a:srgbClr val="554C42">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02915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881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sp>
        <p:nvSpPr>
          <p:cNvPr id="2" name="Title 1"/>
          <p:cNvSpPr>
            <a:spLocks noGrp="1"/>
          </p:cNvSpPr>
          <p:nvPr>
            <p:ph type="title"/>
          </p:nvPr>
        </p:nvSpPr>
        <p:spPr>
          <a:xfrm>
            <a:off x="650161" y="294311"/>
            <a:ext cx="11702892" cy="1039178"/>
          </a:xfrm>
        </p:spPr>
        <p:txBody>
          <a:bodyPr/>
          <a:lstStyle/>
          <a:p>
            <a:r>
              <a:rPr lang="en-US" smtClean="0"/>
              <a:t>Click to edit Master title style</a:t>
            </a:r>
            <a:endParaRPr lang="en-US" dirty="0"/>
          </a:p>
        </p:txBody>
      </p:sp>
      <p:cxnSp>
        <p:nvCxnSpPr>
          <p:cNvPr id="5" name="Straight Connector 4"/>
          <p:cNvCxnSpPr/>
          <p:nvPr userDrawn="1"/>
        </p:nvCxnSpPr>
        <p:spPr>
          <a:xfrm>
            <a:off x="744976" y="1333330"/>
            <a:ext cx="11456825"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536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2" name="Title 1"/>
          <p:cNvSpPr>
            <a:spLocks noGrp="1"/>
          </p:cNvSpPr>
          <p:nvPr>
            <p:ph type="title"/>
          </p:nvPr>
        </p:nvSpPr>
        <p:spPr>
          <a:xfrm>
            <a:off x="650161" y="294311"/>
            <a:ext cx="11702892" cy="1039178"/>
          </a:xfrm>
        </p:spPr>
        <p:txBody>
          <a:bodyPr/>
          <a:lstStyle/>
          <a:p>
            <a:r>
              <a:rPr lang="en-US" smtClean="0"/>
              <a:t>Click to edit Master title style</a:t>
            </a:r>
            <a:endParaRPr lang="en-US" dirty="0"/>
          </a:p>
        </p:txBody>
      </p:sp>
      <p:cxnSp>
        <p:nvCxnSpPr>
          <p:cNvPr id="5" name="Straight Connector 4"/>
          <p:cNvCxnSpPr/>
          <p:nvPr userDrawn="1"/>
        </p:nvCxnSpPr>
        <p:spPr>
          <a:xfrm>
            <a:off x="744976" y="1333330"/>
            <a:ext cx="11456825" cy="0"/>
          </a:xfrm>
          <a:prstGeom prst="line">
            <a:avLst/>
          </a:prstGeom>
          <a:ln w="6350">
            <a:solidFill>
              <a:srgbClr val="ED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39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748506"/>
            <a:ext cx="11702892" cy="1443302"/>
          </a:xfrm>
          <a:prstGeom prst="rect">
            <a:avLst/>
          </a:prstGeom>
        </p:spPr>
        <p:txBody>
          <a:bodyPr vert="horz" lIns="123782" tIns="61891" rIns="123782" bIns="6189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161" y="2422336"/>
            <a:ext cx="11702892" cy="5715076"/>
          </a:xfrm>
          <a:prstGeom prst="rect">
            <a:avLst/>
          </a:prstGeom>
        </p:spPr>
        <p:txBody>
          <a:bodyPr vert="horz" lIns="123782" tIns="61891" rIns="123782" bIns="618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0161" y="8026364"/>
            <a:ext cx="3034083" cy="461055"/>
          </a:xfrm>
          <a:prstGeom prst="rect">
            <a:avLst/>
          </a:prstGeom>
        </p:spPr>
        <p:txBody>
          <a:bodyPr vert="horz" lIns="123782" tIns="61891" rIns="123782" bIns="61891" rtlCol="0" anchor="ctr"/>
          <a:lstStyle>
            <a:lvl1pPr algn="l">
              <a:defRPr sz="1600">
                <a:solidFill>
                  <a:schemeClr val="tx1">
                    <a:tint val="75000"/>
                  </a:schemeClr>
                </a:solidFill>
              </a:defRPr>
            </a:lvl1pPr>
          </a:lstStyle>
          <a:p>
            <a:fld id="{EA9D1378-9D41-4DD6-B9DF-ACA1FC5415BD}" type="datetime4">
              <a:rPr lang="en-US" smtClean="0"/>
              <a:pPr/>
              <a:t>October 26, 2015</a:t>
            </a:fld>
            <a:endParaRPr lang="en-US"/>
          </a:p>
        </p:txBody>
      </p:sp>
      <p:sp>
        <p:nvSpPr>
          <p:cNvPr id="5" name="Footer Placeholder 4"/>
          <p:cNvSpPr>
            <a:spLocks noGrp="1"/>
          </p:cNvSpPr>
          <p:nvPr>
            <p:ph type="ftr" sz="quarter" idx="3"/>
          </p:nvPr>
        </p:nvSpPr>
        <p:spPr>
          <a:xfrm>
            <a:off x="4442765" y="8026364"/>
            <a:ext cx="4117684" cy="461055"/>
          </a:xfrm>
          <a:prstGeom prst="rect">
            <a:avLst/>
          </a:prstGeom>
        </p:spPr>
        <p:txBody>
          <a:bodyPr vert="horz" lIns="123782" tIns="61891" rIns="123782" bIns="6189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969" y="8026364"/>
            <a:ext cx="3034083" cy="461055"/>
          </a:xfrm>
          <a:prstGeom prst="rect">
            <a:avLst/>
          </a:prstGeom>
        </p:spPr>
        <p:txBody>
          <a:bodyPr vert="horz" lIns="123782" tIns="61891" rIns="123782" bIns="61891" rtlCol="0" anchor="ctr"/>
          <a:lstStyle>
            <a:lvl1pPr algn="r">
              <a:defRPr sz="1600">
                <a:solidFill>
                  <a:schemeClr val="tx1">
                    <a:tint val="75000"/>
                  </a:schemeClr>
                </a:solidFill>
              </a:defRPr>
            </a:lvl1pPr>
          </a:lstStyle>
          <a:p>
            <a:fld id="{EAF91DBF-7137-458D-A1D9-571955F60086}" type="slidenum">
              <a:rPr lang="en-US" smtClean="0"/>
              <a:pPr/>
              <a:t>‹#›</a:t>
            </a:fld>
            <a:endParaRPr lang="en-US"/>
          </a:p>
        </p:txBody>
      </p:sp>
    </p:spTree>
    <p:extLst>
      <p:ext uri="{BB962C8B-B14F-4D97-AF65-F5344CB8AC3E}">
        <p14:creationId xmlns:p14="http://schemas.microsoft.com/office/powerpoint/2010/main" val="20042939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9" r:id="rId3"/>
    <p:sldLayoutId id="2147483700" r:id="rId4"/>
    <p:sldLayoutId id="2147483697" r:id="rId5"/>
    <p:sldLayoutId id="2147483698" r:id="rId6"/>
    <p:sldLayoutId id="2147483701" r:id="rId7"/>
    <p:sldLayoutId id="2147483707" r:id="rId8"/>
  </p:sldLayoutIdLst>
  <p:timing>
    <p:tnLst>
      <p:par>
        <p:cTn id="1" dur="indefinite" restart="never" nodeType="tmRoot"/>
      </p:par>
    </p:tnLst>
  </p:timing>
  <p:hf hdr="0"/>
  <p:txStyles>
    <p:titleStyle>
      <a:lvl1pPr algn="l" defTabSz="1237823" rtl="0" eaLnBrk="1" latinLnBrk="0" hangingPunct="1">
        <a:spcBef>
          <a:spcPct val="0"/>
        </a:spcBef>
        <a:buNone/>
        <a:defRPr sz="5400" b="0" i="0" kern="1200">
          <a:solidFill>
            <a:schemeClr val="tx1"/>
          </a:solidFill>
          <a:effectLst/>
          <a:latin typeface="Calibri Light"/>
          <a:ea typeface="+mj-ea"/>
          <a:cs typeface="Calibri Light"/>
        </a:defRPr>
      </a:lvl1pPr>
    </p:titleStyle>
    <p:bodyStyle>
      <a:lvl1pPr marL="464184" indent="-464184" algn="l" defTabSz="1237823" rtl="0" eaLnBrk="1" latinLnBrk="0" hangingPunct="1">
        <a:spcBef>
          <a:spcPct val="20000"/>
        </a:spcBef>
        <a:buFont typeface="Arial" panose="020B0604020202020204" pitchFamily="34" charset="0"/>
        <a:buChar char="•"/>
        <a:defRPr sz="4300" b="0" i="0" kern="1200">
          <a:solidFill>
            <a:schemeClr val="tx1"/>
          </a:solidFill>
          <a:latin typeface="Calibri Light"/>
          <a:ea typeface="+mn-ea"/>
          <a:cs typeface="Calibri Light"/>
        </a:defRPr>
      </a:lvl1pPr>
      <a:lvl2pPr marL="1005731" indent="-386820" algn="l" defTabSz="1237823" rtl="0" eaLnBrk="1" latinLnBrk="0" hangingPunct="1">
        <a:spcBef>
          <a:spcPct val="20000"/>
        </a:spcBef>
        <a:buFont typeface="Arial" panose="020B0604020202020204" pitchFamily="34" charset="0"/>
        <a:buChar char="–"/>
        <a:defRPr sz="3800" b="0" i="0" kern="1200">
          <a:solidFill>
            <a:schemeClr val="tx1"/>
          </a:solidFill>
          <a:latin typeface="Calibri Light"/>
          <a:ea typeface="+mn-ea"/>
          <a:cs typeface="Calibri Light"/>
        </a:defRPr>
      </a:lvl2pPr>
      <a:lvl3pPr marL="1547279" indent="-309456" algn="l" defTabSz="1237823" rtl="0" eaLnBrk="1" latinLnBrk="0" hangingPunct="1">
        <a:spcBef>
          <a:spcPct val="20000"/>
        </a:spcBef>
        <a:buFont typeface="Arial" panose="020B0604020202020204" pitchFamily="34" charset="0"/>
        <a:buChar char="•"/>
        <a:defRPr sz="3200" b="0" i="0" kern="1200">
          <a:solidFill>
            <a:schemeClr val="tx1"/>
          </a:solidFill>
          <a:latin typeface="Calibri Light"/>
          <a:ea typeface="+mn-ea"/>
          <a:cs typeface="Calibri Light"/>
        </a:defRPr>
      </a:lvl3pPr>
      <a:lvl4pPr marL="2166191" indent="-309456" algn="l" defTabSz="1237823" rtl="0" eaLnBrk="1" latinLnBrk="0" hangingPunct="1">
        <a:spcBef>
          <a:spcPct val="20000"/>
        </a:spcBef>
        <a:buFont typeface="Arial" panose="020B0604020202020204" pitchFamily="34" charset="0"/>
        <a:buChar char="–"/>
        <a:defRPr sz="2700" b="0" i="0" kern="1200">
          <a:solidFill>
            <a:schemeClr val="tx1"/>
          </a:solidFill>
          <a:latin typeface="Calibri Light"/>
          <a:ea typeface="+mn-ea"/>
          <a:cs typeface="Calibri Light"/>
        </a:defRPr>
      </a:lvl4pPr>
      <a:lvl5pPr marL="2785102" indent="-309456" algn="l" defTabSz="1237823" rtl="0" eaLnBrk="1" latinLnBrk="0" hangingPunct="1">
        <a:spcBef>
          <a:spcPct val="20000"/>
        </a:spcBef>
        <a:buFont typeface="Arial" panose="020B0604020202020204" pitchFamily="34" charset="0"/>
        <a:buChar char="»"/>
        <a:defRPr sz="2700" b="0" i="0" kern="1200">
          <a:solidFill>
            <a:schemeClr val="tx1"/>
          </a:solidFill>
          <a:latin typeface="Calibri Light"/>
          <a:ea typeface="+mn-ea"/>
          <a:cs typeface="Calibri Light"/>
        </a:defRPr>
      </a:lvl5pPr>
      <a:lvl6pPr marL="3404014"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22926"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41837"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60749"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37823" rtl="0" eaLnBrk="1" latinLnBrk="0" hangingPunct="1">
        <a:defRPr sz="2400" kern="1200">
          <a:solidFill>
            <a:schemeClr val="tx1"/>
          </a:solidFill>
          <a:latin typeface="+mn-lt"/>
          <a:ea typeface="+mn-ea"/>
          <a:cs typeface="+mn-cs"/>
        </a:defRPr>
      </a:lvl1pPr>
      <a:lvl2pPr marL="618912" algn="l" defTabSz="1237823" rtl="0" eaLnBrk="1" latinLnBrk="0" hangingPunct="1">
        <a:defRPr sz="2400" kern="1200">
          <a:solidFill>
            <a:schemeClr val="tx1"/>
          </a:solidFill>
          <a:latin typeface="+mn-lt"/>
          <a:ea typeface="+mn-ea"/>
          <a:cs typeface="+mn-cs"/>
        </a:defRPr>
      </a:lvl2pPr>
      <a:lvl3pPr marL="1237823" algn="l" defTabSz="1237823" rtl="0" eaLnBrk="1" latinLnBrk="0" hangingPunct="1">
        <a:defRPr sz="2400" kern="1200">
          <a:solidFill>
            <a:schemeClr val="tx1"/>
          </a:solidFill>
          <a:latin typeface="+mn-lt"/>
          <a:ea typeface="+mn-ea"/>
          <a:cs typeface="+mn-cs"/>
        </a:defRPr>
      </a:lvl3pPr>
      <a:lvl4pPr marL="1856735" algn="l" defTabSz="1237823" rtl="0" eaLnBrk="1" latinLnBrk="0" hangingPunct="1">
        <a:defRPr sz="2400" kern="1200">
          <a:solidFill>
            <a:schemeClr val="tx1"/>
          </a:solidFill>
          <a:latin typeface="+mn-lt"/>
          <a:ea typeface="+mn-ea"/>
          <a:cs typeface="+mn-cs"/>
        </a:defRPr>
      </a:lvl4pPr>
      <a:lvl5pPr marL="2475647" algn="l" defTabSz="1237823" rtl="0" eaLnBrk="1" latinLnBrk="0" hangingPunct="1">
        <a:defRPr sz="2400" kern="1200">
          <a:solidFill>
            <a:schemeClr val="tx1"/>
          </a:solidFill>
          <a:latin typeface="+mn-lt"/>
          <a:ea typeface="+mn-ea"/>
          <a:cs typeface="+mn-cs"/>
        </a:defRPr>
      </a:lvl5pPr>
      <a:lvl6pPr marL="3094558" algn="l" defTabSz="1237823" rtl="0" eaLnBrk="1" latinLnBrk="0" hangingPunct="1">
        <a:defRPr sz="2400" kern="1200">
          <a:solidFill>
            <a:schemeClr val="tx1"/>
          </a:solidFill>
          <a:latin typeface="+mn-lt"/>
          <a:ea typeface="+mn-ea"/>
          <a:cs typeface="+mn-cs"/>
        </a:defRPr>
      </a:lvl6pPr>
      <a:lvl7pPr marL="3713470" algn="l" defTabSz="1237823" rtl="0" eaLnBrk="1" latinLnBrk="0" hangingPunct="1">
        <a:defRPr sz="2400" kern="1200">
          <a:solidFill>
            <a:schemeClr val="tx1"/>
          </a:solidFill>
          <a:latin typeface="+mn-lt"/>
          <a:ea typeface="+mn-ea"/>
          <a:cs typeface="+mn-cs"/>
        </a:defRPr>
      </a:lvl7pPr>
      <a:lvl8pPr marL="4332381" algn="l" defTabSz="1237823" rtl="0" eaLnBrk="1" latinLnBrk="0" hangingPunct="1">
        <a:defRPr sz="2400" kern="1200">
          <a:solidFill>
            <a:schemeClr val="tx1"/>
          </a:solidFill>
          <a:latin typeface="+mn-lt"/>
          <a:ea typeface="+mn-ea"/>
          <a:cs typeface="+mn-cs"/>
        </a:defRPr>
      </a:lvl8pPr>
      <a:lvl9pPr marL="4951293" algn="l" defTabSz="1237823"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294311"/>
            <a:ext cx="11702892" cy="1039178"/>
          </a:xfrm>
          <a:prstGeom prst="rect">
            <a:avLst/>
          </a:prstGeom>
        </p:spPr>
        <p:txBody>
          <a:bodyPr vert="horz" lIns="123782" tIns="61891" rIns="123782" bIns="61891"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0161" y="1675834"/>
            <a:ext cx="11702892" cy="6063874"/>
          </a:xfrm>
          <a:prstGeom prst="rect">
            <a:avLst/>
          </a:prstGeom>
        </p:spPr>
        <p:txBody>
          <a:bodyPr vert="horz" lIns="123782" tIns="61891" rIns="123782" bIns="61891"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28202" y="8059593"/>
            <a:ext cx="4240555" cy="406622"/>
          </a:xfrm>
          <a:prstGeom prst="rect">
            <a:avLst/>
          </a:prstGeom>
        </p:spPr>
      </p:pic>
      <p:sp>
        <p:nvSpPr>
          <p:cNvPr id="4" name="Footer Placeholder 3"/>
          <p:cNvSpPr>
            <a:spLocks noGrp="1"/>
          </p:cNvSpPr>
          <p:nvPr>
            <p:ph type="ftr" sz="quarter" idx="3"/>
          </p:nvPr>
        </p:nvSpPr>
        <p:spPr bwMode="white">
          <a:xfrm>
            <a:off x="6111510" y="8184359"/>
            <a:ext cx="3716120" cy="276999"/>
          </a:xfrm>
          <a:prstGeom prst="rect">
            <a:avLst/>
          </a:prstGeom>
        </p:spPr>
        <p:txBody>
          <a:bodyPr vert="horz" wrap="square" lIns="0" tIns="0" rIns="0" bIns="0" rtlCol="0" anchor="ctr">
            <a:spAutoFit/>
          </a:bodyPr>
          <a:lstStyle>
            <a:lvl1pPr marL="0" algn="l" defTabSz="1237773" rtl="0" eaLnBrk="1" fontAlgn="auto" latinLnBrk="0" hangingPunct="1">
              <a:spcBef>
                <a:spcPts val="0"/>
              </a:spcBef>
              <a:spcAft>
                <a:spcPts val="0"/>
              </a:spcAft>
              <a:tabLst>
                <a:tab pos="3489297" algn="l"/>
              </a:tabLst>
              <a:defRPr lang="en-US" sz="900" kern="1200" smtClean="0">
                <a:solidFill>
                  <a:schemeClr val="bg1"/>
                </a:solidFill>
                <a:latin typeface="Arial" pitchFamily="34" charset="0"/>
                <a:ea typeface="+mn-ea"/>
                <a:cs typeface="Arial" pitchFamily="34" charset="0"/>
              </a:defRPr>
            </a:lvl1pPr>
          </a:lstStyle>
          <a:p>
            <a:pPr>
              <a:defRPr/>
            </a:pPr>
            <a:r>
              <a:rPr dirty="0">
                <a:solidFill>
                  <a:srgbClr val="FFFFFF"/>
                </a:solidFill>
              </a:rPr>
              <a:t>Information Security Level 2 – Sensitive</a:t>
            </a:r>
          </a:p>
          <a:p>
            <a:pPr>
              <a:defRPr/>
            </a:pPr>
            <a:r>
              <a:rPr dirty="0">
                <a:solidFill>
                  <a:srgbClr val="FFFFFF"/>
                </a:solidFill>
              </a:rPr>
              <a:t>© 2012 – Proprietary and Confidential Information of Amdocs</a:t>
            </a:r>
          </a:p>
        </p:txBody>
      </p:sp>
      <p:sp>
        <p:nvSpPr>
          <p:cNvPr id="5" name="Slide Number Placeholder 4"/>
          <p:cNvSpPr>
            <a:spLocks noGrp="1"/>
          </p:cNvSpPr>
          <p:nvPr>
            <p:ph type="sldNum" sz="quarter" idx="4"/>
          </p:nvPr>
        </p:nvSpPr>
        <p:spPr bwMode="white">
          <a:xfrm>
            <a:off x="351087" y="8200999"/>
            <a:ext cx="598148" cy="371212"/>
          </a:xfrm>
          <a:prstGeom prst="rect">
            <a:avLst/>
          </a:prstGeom>
          <a:noFill/>
        </p:spPr>
        <p:txBody>
          <a:bodyPr wrap="square" lIns="123782" tIns="61891" rIns="123782" bIns="61891" anchor="ctr" anchorCtr="0">
            <a:spAutoFit/>
          </a:bodyPr>
          <a:lstStyle>
            <a:lvl1pPr algn="l">
              <a:defRPr lang="en-US" sz="1600" b="1" smtClean="0">
                <a:solidFill>
                  <a:schemeClr val="bg1"/>
                </a:solidFill>
                <a:latin typeface="Arial" pitchFamily="34" charset="0"/>
                <a:cs typeface="Arial" pitchFamily="34" charset="0"/>
              </a:defRPr>
            </a:lvl1pPr>
          </a:lstStyle>
          <a:p>
            <a:pPr defTabSz="618912"/>
            <a:fld id="{1312ADAA-ABC8-4CC2-84D6-F52FAA46FABC}" type="slidenum">
              <a:rPr>
                <a:solidFill>
                  <a:srgbClr val="FFFFFF"/>
                </a:solidFill>
              </a:rPr>
              <a:pPr defTabSz="618912"/>
              <a:t>‹#›</a:t>
            </a:fld>
            <a:endParaRPr dirty="0">
              <a:solidFill>
                <a:srgbClr val="FFFFFF"/>
              </a:solidFill>
            </a:endParaRPr>
          </a:p>
        </p:txBody>
      </p:sp>
    </p:spTree>
    <p:extLst>
      <p:ext uri="{BB962C8B-B14F-4D97-AF65-F5344CB8AC3E}">
        <p14:creationId xmlns:p14="http://schemas.microsoft.com/office/powerpoint/2010/main" val="23504979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618912" rtl="0" eaLnBrk="1" latinLnBrk="0" hangingPunct="1">
        <a:spcBef>
          <a:spcPct val="0"/>
        </a:spcBef>
        <a:buNone/>
        <a:defRPr lang="en-US" sz="3800" b="1" kern="1200" dirty="0">
          <a:solidFill>
            <a:schemeClr val="tx2"/>
          </a:solidFill>
          <a:latin typeface="Arial" pitchFamily="34" charset="0"/>
          <a:ea typeface="+mn-ea"/>
          <a:cs typeface="Arial" pitchFamily="34" charset="0"/>
        </a:defRPr>
      </a:lvl1pPr>
    </p:titleStyle>
    <p:bodyStyle>
      <a:lvl1pPr marL="311605" indent="-311605" algn="l" defTabSz="618912" rtl="0" eaLnBrk="1" latinLnBrk="0" hangingPunct="1">
        <a:spcBef>
          <a:spcPts val="1624"/>
        </a:spcBef>
        <a:spcAft>
          <a:spcPts val="0"/>
        </a:spcAft>
        <a:buClr>
          <a:schemeClr val="accent2"/>
        </a:buClr>
        <a:buSzPct val="85000"/>
        <a:buFont typeface="Arial" pitchFamily="34" charset="0"/>
        <a:buChar char="●"/>
        <a:defRPr lang="ga-IE" sz="3200" b="0" kern="1200" dirty="0" smtClean="0">
          <a:solidFill>
            <a:schemeClr val="tx2"/>
          </a:solidFill>
          <a:latin typeface="Arial" pitchFamily="34" charset="0"/>
          <a:ea typeface="+mn-ea"/>
          <a:cs typeface="Arial" pitchFamily="34" charset="0"/>
        </a:defRPr>
      </a:lvl1pPr>
      <a:lvl2pPr marL="625359" indent="-313754" algn="l" defTabSz="618912" rtl="0" eaLnBrk="1" latinLnBrk="0" hangingPunct="1">
        <a:spcBef>
          <a:spcPts val="812"/>
        </a:spcBef>
        <a:spcAft>
          <a:spcPts val="0"/>
        </a:spcAft>
        <a:buClr>
          <a:schemeClr val="accent2"/>
        </a:buClr>
        <a:buSzPct val="85000"/>
        <a:buFont typeface="Arial" pitchFamily="34" charset="0"/>
        <a:buChar char="●"/>
        <a:defRPr lang="ga-IE" sz="2700" b="0" kern="1200" dirty="0" smtClean="0">
          <a:solidFill>
            <a:schemeClr val="tx2"/>
          </a:solidFill>
          <a:latin typeface="Arial" pitchFamily="34" charset="0"/>
          <a:ea typeface="+mn-ea"/>
          <a:cs typeface="Arial" pitchFamily="34" charset="0"/>
        </a:defRPr>
      </a:lvl2pPr>
      <a:lvl3pPr marL="926219" indent="-300860" algn="l" defTabSz="618912" rtl="0" eaLnBrk="1" latinLnBrk="0" hangingPunct="1">
        <a:spcBef>
          <a:spcPts val="812"/>
        </a:spcBef>
        <a:spcAft>
          <a:spcPts val="0"/>
        </a:spcAft>
        <a:buClr>
          <a:schemeClr val="accent2"/>
        </a:buClr>
        <a:buSzPct val="85000"/>
        <a:buFont typeface="Arial" pitchFamily="34" charset="0"/>
        <a:buChar char="●"/>
        <a:defRPr lang="ga-IE" sz="2400" b="0" kern="1200" dirty="0" smtClean="0">
          <a:solidFill>
            <a:schemeClr val="tx2"/>
          </a:solidFill>
          <a:latin typeface="Arial" pitchFamily="34" charset="0"/>
          <a:ea typeface="+mn-ea"/>
          <a:cs typeface="Arial" pitchFamily="34" charset="0"/>
        </a:defRPr>
      </a:lvl3pPr>
      <a:lvl4pPr marL="1239973" indent="-313754" algn="l" defTabSz="618912" rtl="0" eaLnBrk="1" latinLnBrk="0" hangingPunct="1">
        <a:spcBef>
          <a:spcPct val="20000"/>
        </a:spcBef>
        <a:buClr>
          <a:schemeClr val="accent2"/>
        </a:buClr>
        <a:buSzPct val="85000"/>
        <a:buFont typeface="Arial" pitchFamily="34" charset="0"/>
        <a:buChar char="●"/>
        <a:defRPr lang="ga-IE" sz="2200" b="0" kern="1200" dirty="0" smtClean="0">
          <a:solidFill>
            <a:schemeClr val="tx2"/>
          </a:solidFill>
          <a:latin typeface="Arial" pitchFamily="34" charset="0"/>
          <a:ea typeface="+mn-ea"/>
          <a:cs typeface="Arial" pitchFamily="34" charset="0"/>
        </a:defRPr>
      </a:lvl4pPr>
      <a:lvl5pPr marL="1549429" indent="-311605" algn="l" defTabSz="618912" rtl="0" eaLnBrk="1" latinLnBrk="0" hangingPunct="1">
        <a:spcBef>
          <a:spcPct val="20000"/>
        </a:spcBef>
        <a:buClr>
          <a:schemeClr val="accent2"/>
        </a:buClr>
        <a:buSzPct val="85000"/>
        <a:buFont typeface="Arial" pitchFamily="34" charset="0"/>
        <a:buChar char="●"/>
        <a:defRPr lang="en-US" sz="1900" b="0" kern="1200" dirty="0">
          <a:solidFill>
            <a:schemeClr val="tx2"/>
          </a:solidFill>
          <a:latin typeface="Arial" pitchFamily="34" charset="0"/>
          <a:ea typeface="+mn-ea"/>
          <a:cs typeface="Arial" pitchFamily="34" charset="0"/>
        </a:defRPr>
      </a:lvl5pPr>
      <a:lvl6pPr marL="3404014" indent="-309456" algn="l" defTabSz="618912" rtl="0" eaLnBrk="1" latinLnBrk="0" hangingPunct="1">
        <a:spcBef>
          <a:spcPct val="20000"/>
        </a:spcBef>
        <a:buFont typeface="Arial"/>
        <a:buChar char="•"/>
        <a:defRPr sz="2700" kern="1200">
          <a:solidFill>
            <a:schemeClr val="tx1"/>
          </a:solidFill>
          <a:latin typeface="+mn-lt"/>
          <a:ea typeface="+mn-ea"/>
          <a:cs typeface="+mn-cs"/>
        </a:defRPr>
      </a:lvl6pPr>
      <a:lvl7pPr marL="4022926" indent="-309456" algn="l" defTabSz="618912" rtl="0" eaLnBrk="1" latinLnBrk="0" hangingPunct="1">
        <a:spcBef>
          <a:spcPct val="20000"/>
        </a:spcBef>
        <a:buFont typeface="Arial"/>
        <a:buChar char="•"/>
        <a:defRPr sz="2700" kern="1200">
          <a:solidFill>
            <a:schemeClr val="tx1"/>
          </a:solidFill>
          <a:latin typeface="+mn-lt"/>
          <a:ea typeface="+mn-ea"/>
          <a:cs typeface="+mn-cs"/>
        </a:defRPr>
      </a:lvl7pPr>
      <a:lvl8pPr marL="4641837" indent="-309456" algn="l" defTabSz="618912" rtl="0" eaLnBrk="1" latinLnBrk="0" hangingPunct="1">
        <a:spcBef>
          <a:spcPct val="20000"/>
        </a:spcBef>
        <a:buFont typeface="Arial"/>
        <a:buChar char="•"/>
        <a:defRPr sz="2700" kern="1200">
          <a:solidFill>
            <a:schemeClr val="tx1"/>
          </a:solidFill>
          <a:latin typeface="+mn-lt"/>
          <a:ea typeface="+mn-ea"/>
          <a:cs typeface="+mn-cs"/>
        </a:defRPr>
      </a:lvl8pPr>
      <a:lvl9pPr marL="5260749" indent="-309456" algn="l" defTabSz="618912"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8912" rtl="0" eaLnBrk="1" latinLnBrk="0" hangingPunct="1">
        <a:defRPr sz="2400" kern="1200">
          <a:solidFill>
            <a:schemeClr val="tx1"/>
          </a:solidFill>
          <a:latin typeface="+mn-lt"/>
          <a:ea typeface="+mn-ea"/>
          <a:cs typeface="+mn-cs"/>
        </a:defRPr>
      </a:lvl1pPr>
      <a:lvl2pPr marL="618912" algn="l" defTabSz="618912" rtl="0" eaLnBrk="1" latinLnBrk="0" hangingPunct="1">
        <a:defRPr sz="2400" kern="1200">
          <a:solidFill>
            <a:schemeClr val="tx1"/>
          </a:solidFill>
          <a:latin typeface="+mn-lt"/>
          <a:ea typeface="+mn-ea"/>
          <a:cs typeface="+mn-cs"/>
        </a:defRPr>
      </a:lvl2pPr>
      <a:lvl3pPr marL="1237823" algn="l" defTabSz="618912" rtl="0" eaLnBrk="1" latinLnBrk="0" hangingPunct="1">
        <a:defRPr sz="2400" kern="1200">
          <a:solidFill>
            <a:schemeClr val="tx1"/>
          </a:solidFill>
          <a:latin typeface="+mn-lt"/>
          <a:ea typeface="+mn-ea"/>
          <a:cs typeface="+mn-cs"/>
        </a:defRPr>
      </a:lvl3pPr>
      <a:lvl4pPr marL="1856735" algn="l" defTabSz="618912" rtl="0" eaLnBrk="1" latinLnBrk="0" hangingPunct="1">
        <a:defRPr sz="2400" kern="1200">
          <a:solidFill>
            <a:schemeClr val="tx1"/>
          </a:solidFill>
          <a:latin typeface="+mn-lt"/>
          <a:ea typeface="+mn-ea"/>
          <a:cs typeface="+mn-cs"/>
        </a:defRPr>
      </a:lvl4pPr>
      <a:lvl5pPr marL="2475647" algn="l" defTabSz="618912" rtl="0" eaLnBrk="1" latinLnBrk="0" hangingPunct="1">
        <a:defRPr sz="2400" kern="1200">
          <a:solidFill>
            <a:schemeClr val="tx1"/>
          </a:solidFill>
          <a:latin typeface="+mn-lt"/>
          <a:ea typeface="+mn-ea"/>
          <a:cs typeface="+mn-cs"/>
        </a:defRPr>
      </a:lvl5pPr>
      <a:lvl6pPr marL="3094558" algn="l" defTabSz="618912" rtl="0" eaLnBrk="1" latinLnBrk="0" hangingPunct="1">
        <a:defRPr sz="2400" kern="1200">
          <a:solidFill>
            <a:schemeClr val="tx1"/>
          </a:solidFill>
          <a:latin typeface="+mn-lt"/>
          <a:ea typeface="+mn-ea"/>
          <a:cs typeface="+mn-cs"/>
        </a:defRPr>
      </a:lvl6pPr>
      <a:lvl7pPr marL="3713470" algn="l" defTabSz="618912" rtl="0" eaLnBrk="1" latinLnBrk="0" hangingPunct="1">
        <a:defRPr sz="2400" kern="1200">
          <a:solidFill>
            <a:schemeClr val="tx1"/>
          </a:solidFill>
          <a:latin typeface="+mn-lt"/>
          <a:ea typeface="+mn-ea"/>
          <a:cs typeface="+mn-cs"/>
        </a:defRPr>
      </a:lvl7pPr>
      <a:lvl8pPr marL="4332381" algn="l" defTabSz="618912" rtl="0" eaLnBrk="1" latinLnBrk="0" hangingPunct="1">
        <a:defRPr sz="2400" kern="1200">
          <a:solidFill>
            <a:schemeClr val="tx1"/>
          </a:solidFill>
          <a:latin typeface="+mn-lt"/>
          <a:ea typeface="+mn-ea"/>
          <a:cs typeface="+mn-cs"/>
        </a:defRPr>
      </a:lvl8pPr>
      <a:lvl9pPr marL="4951293" algn="l" defTabSz="61891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9544158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jpg"/><Relationship Id="rId5" Type="http://schemas.microsoft.com/office/2007/relationships/hdphoto" Target="../media/hdphoto2.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01416969"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113906" y="2670131"/>
            <a:ext cx="9187469" cy="861774"/>
          </a:xfrm>
          <a:prstGeom prst="rect">
            <a:avLst/>
          </a:prstGeom>
        </p:spPr>
        <p:txBody>
          <a:bodyPr wrap="none">
            <a:spAutoFit/>
          </a:bodyPr>
          <a:lstStyle/>
          <a:p>
            <a:pPr defTabSz="1236070"/>
            <a:r>
              <a:rPr lang="en-US" sz="5000" dirty="0">
                <a:solidFill>
                  <a:prstClr val="white"/>
                </a:solidFill>
                <a:cs typeface="Helvetica" panose="020B0604020202020204" pitchFamily="34" charset="0"/>
              </a:rPr>
              <a:t>Security</a:t>
            </a:r>
            <a:r>
              <a:rPr lang="en-US" sz="5000" dirty="0">
                <a:solidFill>
                  <a:prstClr val="white"/>
                </a:solidFill>
              </a:rPr>
              <a:t> designed for your lifestyle</a:t>
            </a:r>
          </a:p>
        </p:txBody>
      </p:sp>
      <p:pic>
        <p:nvPicPr>
          <p:cNvPr id="10" name="Picture 9" descr="HD7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06" y="4025106"/>
            <a:ext cx="1832073" cy="38862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006" y="4787106"/>
            <a:ext cx="1439839" cy="3034426"/>
          </a:xfrm>
          <a:prstGeom prst="rect">
            <a:avLst/>
          </a:prstGeom>
        </p:spPr>
      </p:pic>
      <p:pic>
        <p:nvPicPr>
          <p:cNvPr id="8" name="Picture 7" descr="Image_poster2.jpg"/>
          <p:cNvPicPr>
            <a:picLocks noChangeAspect="1"/>
          </p:cNvPicPr>
          <p:nvPr/>
        </p:nvPicPr>
        <p:blipFill rotWithShape="1">
          <a:blip r:embed="rId5">
            <a:extLst>
              <a:ext uri="{28A0092B-C50C-407E-A947-70E740481C1C}">
                <a14:useLocalDpi xmlns:a14="http://schemas.microsoft.com/office/drawing/2010/main" val="0"/>
              </a:ext>
            </a:extLst>
          </a:blip>
          <a:srcRect b="21745"/>
          <a:stretch/>
        </p:blipFill>
        <p:spPr>
          <a:xfrm>
            <a:off x="296091" y="1855378"/>
            <a:ext cx="12311999" cy="6810586"/>
          </a:xfrm>
          <a:prstGeom prst="rect">
            <a:avLst/>
          </a:prstGeom>
        </p:spPr>
      </p:pic>
      <p:pic>
        <p:nvPicPr>
          <p:cNvPr id="5" name="Picture 4" descr="Paradox.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06" y="336152"/>
            <a:ext cx="1771650" cy="114300"/>
          </a:xfrm>
          <a:prstGeom prst="rect">
            <a:avLst/>
          </a:prstGeom>
        </p:spPr>
      </p:pic>
      <p:sp>
        <p:nvSpPr>
          <p:cNvPr id="7" name="TextBox 6"/>
          <p:cNvSpPr txBox="1"/>
          <p:nvPr/>
        </p:nvSpPr>
        <p:spPr>
          <a:xfrm>
            <a:off x="12613284" y="7906841"/>
            <a:ext cx="381000" cy="461665"/>
          </a:xfrm>
          <a:prstGeom prst="rect">
            <a:avLst/>
          </a:prstGeom>
          <a:solidFill>
            <a:srgbClr val="FFFFFF"/>
          </a:solidFill>
        </p:spPr>
        <p:txBody>
          <a:bodyPr wrap="square" rtlCol="0">
            <a:spAutoFit/>
          </a:bodyPr>
          <a:lstStyle/>
          <a:p>
            <a:endParaRPr lang="en-US" dirty="0">
              <a:solidFill>
                <a:srgbClr val="473931"/>
              </a:solidFill>
            </a:endParaRPr>
          </a:p>
        </p:txBody>
      </p:sp>
      <p:sp>
        <p:nvSpPr>
          <p:cNvPr id="3" name="TextBox 2"/>
          <p:cNvSpPr txBox="1"/>
          <p:nvPr/>
        </p:nvSpPr>
        <p:spPr>
          <a:xfrm>
            <a:off x="4291806" y="7373441"/>
            <a:ext cx="3611880" cy="461665"/>
          </a:xfrm>
          <a:prstGeom prst="rect">
            <a:avLst/>
          </a:prstGeom>
          <a:noFill/>
        </p:spPr>
        <p:txBody>
          <a:bodyPr wrap="square" rtlCol="0">
            <a:spAutoFit/>
          </a:bodyPr>
          <a:lstStyle/>
          <a:p>
            <a:r>
              <a:rPr lang="en-US" smtClean="0"/>
              <a:t>www.paradox-insight.com</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7006" y="336152"/>
            <a:ext cx="4536177" cy="1812864"/>
          </a:xfrm>
          <a:prstGeom prst="rect">
            <a:avLst/>
          </a:prstGeom>
        </p:spPr>
      </p:pic>
    </p:spTree>
    <p:extLst>
      <p:ext uri="{BB962C8B-B14F-4D97-AF65-F5344CB8AC3E}">
        <p14:creationId xmlns:p14="http://schemas.microsoft.com/office/powerpoint/2010/main" val="3658875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The center triangular shaped LED has the following LED assignment</a:t>
            </a:r>
          </a:p>
          <a:p>
            <a:pPr>
              <a:buFont typeface="Wingdings 3" pitchFamily="18" charset="2"/>
              <a:buChar char="ê"/>
            </a:pPr>
            <a:endParaRPr lang="en-US" sz="2400" dirty="0"/>
          </a:p>
          <a:p>
            <a:pPr>
              <a:buFont typeface="Wingdings 3" pitchFamily="18" charset="2"/>
              <a:buChar char="ê"/>
            </a:pPr>
            <a:endParaRPr lang="en-US" sz="2400" dirty="0"/>
          </a:p>
        </p:txBody>
      </p:sp>
      <p:sp>
        <p:nvSpPr>
          <p:cNvPr id="7" name="Title 3"/>
          <p:cNvSpPr txBox="1">
            <a:spLocks/>
          </p:cNvSpPr>
          <p:nvPr/>
        </p:nvSpPr>
        <p:spPr>
          <a:xfrm>
            <a:off x="481806" y="676804"/>
            <a:ext cx="11702892" cy="1443302"/>
          </a:xfrm>
          <a:prstGeom prst="rect">
            <a:avLst/>
          </a:prstGeom>
        </p:spPr>
        <p:txBody>
          <a:bodyPr vert="horz" lIns="123782" tIns="61891" rIns="123782" bIns="61891" rtlCol="0" anchor="ctr">
            <a:normAutofit/>
          </a:bodyPr>
          <a:lstStyle>
            <a:lvl1pPr algn="ctr" defTabSz="1237823" rtl="0" eaLnBrk="1" latinLnBrk="0" hangingPunct="1">
              <a:spcBef>
                <a:spcPct val="0"/>
              </a:spcBef>
              <a:buNone/>
              <a:defRPr sz="6000" kern="1200">
                <a:solidFill>
                  <a:schemeClr val="tx1"/>
                </a:solidFill>
                <a:latin typeface="+mj-lt"/>
                <a:ea typeface="+mj-ea"/>
                <a:cs typeface="+mj-cs"/>
              </a:defRPr>
            </a:lvl1pPr>
          </a:lstStyle>
          <a:p>
            <a:pPr algn="l">
              <a:defRPr/>
            </a:pPr>
            <a:r>
              <a:rPr lang="en-US" sz="5400" b="1" spc="64" dirty="0">
                <a:ln w="13500">
                  <a:solidFill>
                    <a:schemeClr val="accent1">
                      <a:shade val="2500"/>
                      <a:alpha val="6500"/>
                    </a:schemeClr>
                  </a:solidFill>
                  <a:prstDash val="solid"/>
                </a:ln>
                <a:solidFill>
                  <a:srgbClr val="473931"/>
                </a:solidFill>
                <a:effectLst>
                  <a:innerShdw blurRad="50900" dist="38500" dir="13500000">
                    <a:srgbClr val="000000">
                      <a:alpha val="60000"/>
                    </a:srgbClr>
                  </a:innerShdw>
                </a:effectLst>
              </a:rPr>
              <a:t>LEDs on the Camera</a:t>
            </a:r>
            <a:endParaRPr lang="en-US" sz="5400" b="1" dirty="0">
              <a:solidFill>
                <a:srgbClr val="473931"/>
              </a:solidFill>
            </a:endParaRPr>
          </a:p>
        </p:txBody>
      </p:sp>
      <p:grpSp>
        <p:nvGrpSpPr>
          <p:cNvPr id="4" name="Group 3"/>
          <p:cNvGrpSpPr/>
          <p:nvPr/>
        </p:nvGrpSpPr>
        <p:grpSpPr>
          <a:xfrm>
            <a:off x="634206" y="2958306"/>
            <a:ext cx="11430001" cy="4556760"/>
            <a:chOff x="634206" y="2577306"/>
            <a:chExt cx="11430001" cy="4556760"/>
          </a:xfrm>
        </p:grpSpPr>
        <p:graphicFrame>
          <p:nvGraphicFramePr>
            <p:cNvPr id="11" name="Content Placeholder 9"/>
            <p:cNvGraphicFramePr>
              <a:graphicFrameLocks/>
            </p:cNvGraphicFramePr>
            <p:nvPr>
              <p:extLst/>
            </p:nvPr>
          </p:nvGraphicFramePr>
          <p:xfrm>
            <a:off x="634206" y="2577306"/>
            <a:ext cx="11430001" cy="4556760"/>
          </p:xfrm>
          <a:graphic>
            <a:graphicData uri="http://schemas.openxmlformats.org/drawingml/2006/table">
              <a:tbl>
                <a:tblPr firstRow="1" bandRow="1">
                  <a:tableStyleId>{91EBBBCC-DAD2-459C-BE2E-F6DE35CF9A28}</a:tableStyleId>
                </a:tblPr>
                <a:tblGrid>
                  <a:gridCol w="8610600"/>
                  <a:gridCol w="2819401"/>
                </a:tblGrid>
                <a:tr h="441960">
                  <a:tc>
                    <a:txBody>
                      <a:bodyPr/>
                      <a:lstStyle/>
                      <a:p>
                        <a:r>
                          <a:rPr lang="fr-CA" sz="2100" dirty="0" err="1" smtClean="0">
                            <a:solidFill>
                              <a:srgbClr val="726152"/>
                            </a:solidFill>
                            <a:latin typeface="+mn-lt"/>
                          </a:rPr>
                          <a:t>Function</a:t>
                        </a:r>
                        <a:endParaRPr lang="en-US" sz="2100" dirty="0">
                          <a:solidFill>
                            <a:srgbClr val="726152"/>
                          </a:solidFill>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4D0CC"/>
                      </a:solidFill>
                    </a:tcPr>
                  </a:tc>
                  <a:tc>
                    <a:txBody>
                      <a:bodyPr/>
                      <a:lstStyle/>
                      <a:p>
                        <a:r>
                          <a:rPr lang="fr-CA" sz="2100" dirty="0" smtClean="0">
                            <a:solidFill>
                              <a:srgbClr val="726152"/>
                            </a:solidFill>
                            <a:latin typeface="+mn-lt"/>
                          </a:rPr>
                          <a:t>LED </a:t>
                        </a:r>
                        <a:r>
                          <a:rPr lang="fr-CA" sz="2100" dirty="0" err="1" smtClean="0">
                            <a:solidFill>
                              <a:srgbClr val="726152"/>
                            </a:solidFill>
                            <a:latin typeface="+mn-lt"/>
                          </a:rPr>
                          <a:t>Assignment</a:t>
                        </a:r>
                        <a:endParaRPr lang="en-US" sz="2100" dirty="0">
                          <a:solidFill>
                            <a:srgbClr val="726152"/>
                          </a:solidFill>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4D0CC"/>
                      </a:solidFill>
                    </a:tcPr>
                  </a:tc>
                </a:tr>
                <a:tr h="762000">
                  <a:tc>
                    <a:txBody>
                      <a:bodyPr/>
                      <a:lstStyle/>
                      <a:p>
                        <a:r>
                          <a:rPr lang="fr-CA" sz="2100" dirty="0" smtClean="0">
                            <a:latin typeface="+mn-lt"/>
                          </a:rPr>
                          <a:t>HD77 module </a:t>
                        </a:r>
                        <a:r>
                          <a:rPr lang="fr-CA" sz="2100" dirty="0" err="1" smtClean="0">
                            <a:latin typeface="+mn-lt"/>
                          </a:rPr>
                          <a:t>is</a:t>
                        </a:r>
                        <a:r>
                          <a:rPr lang="fr-CA" sz="2100" dirty="0" smtClean="0">
                            <a:latin typeface="+mn-lt"/>
                          </a:rPr>
                          <a:t> up and running. There are </a:t>
                        </a:r>
                        <a:r>
                          <a:rPr lang="fr-CA" sz="2100" dirty="0" err="1" smtClean="0">
                            <a:latin typeface="+mn-lt"/>
                          </a:rPr>
                          <a:t>currently</a:t>
                        </a:r>
                        <a:r>
                          <a:rPr lang="fr-CA" sz="2100" dirty="0" smtClean="0">
                            <a:latin typeface="+mn-lt"/>
                          </a:rPr>
                          <a:t> no </a:t>
                        </a:r>
                        <a:r>
                          <a:rPr lang="fr-CA" sz="2100" dirty="0" err="1" smtClean="0">
                            <a:latin typeface="+mn-lt"/>
                          </a:rPr>
                          <a:t>alarms</a:t>
                        </a:r>
                        <a:r>
                          <a:rPr lang="fr-CA" sz="2100" dirty="0" smtClean="0">
                            <a:latin typeface="+mn-lt"/>
                          </a:rPr>
                          <a:t> or </a:t>
                        </a:r>
                        <a:r>
                          <a:rPr lang="fr-CA" sz="2100" dirty="0" err="1" smtClean="0">
                            <a:latin typeface="+mn-lt"/>
                          </a:rPr>
                          <a:t>requests</a:t>
                        </a:r>
                        <a:r>
                          <a:rPr lang="fr-CA" sz="2100" dirty="0" smtClean="0">
                            <a:latin typeface="+mn-lt"/>
                          </a:rPr>
                          <a:t> </a:t>
                        </a:r>
                        <a:br>
                          <a:rPr lang="fr-CA" sz="2100" dirty="0" smtClean="0">
                            <a:latin typeface="+mn-lt"/>
                          </a:rPr>
                        </a:br>
                        <a:r>
                          <a:rPr lang="fr-CA" sz="2100" dirty="0" smtClean="0">
                            <a:latin typeface="+mn-lt"/>
                          </a:rPr>
                          <a:t>for VOD / ROD</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lang="fr-CA" sz="2100" dirty="0" smtClean="0">
                            <a:latin typeface="+mn-lt"/>
                          </a:rPr>
                          <a:t>OFF</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426720">
                  <a:tc>
                    <a:txBody>
                      <a:bodyPr/>
                      <a:lstStyle/>
                      <a:p>
                        <a:r>
                          <a:rPr lang="fr-CA" sz="2100" dirty="0" err="1" smtClean="0">
                            <a:latin typeface="+mn-lt"/>
                          </a:rPr>
                          <a:t>Firmware</a:t>
                        </a:r>
                        <a:r>
                          <a:rPr lang="fr-CA" sz="2100" dirty="0" smtClean="0">
                            <a:latin typeface="+mn-lt"/>
                          </a:rPr>
                          <a:t> upgrade in </a:t>
                        </a:r>
                        <a:r>
                          <a:rPr lang="fr-CA" sz="2100" dirty="0" err="1" smtClean="0">
                            <a:latin typeface="+mn-lt"/>
                          </a:rPr>
                          <a:t>progress</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EBEA"/>
                      </a:solidFill>
                    </a:tcPr>
                  </a:tc>
                  <a:tc>
                    <a:txBody>
                      <a:bodyPr/>
                      <a:lstStyle/>
                      <a:p>
                        <a:r>
                          <a:rPr lang="fr-CA" sz="2100" dirty="0" err="1" smtClean="0">
                            <a:latin typeface="+mn-lt"/>
                          </a:rPr>
                          <a:t>Purple</a:t>
                        </a:r>
                        <a:r>
                          <a:rPr lang="fr-CA" sz="2100" baseline="0" dirty="0" smtClean="0">
                            <a:latin typeface="+mn-lt"/>
                          </a:rPr>
                          <a:t> flash</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EBEA"/>
                      </a:solidFill>
                    </a:tcPr>
                  </a:tc>
                </a:tr>
                <a:tr h="426720">
                  <a:tc>
                    <a:txBody>
                      <a:bodyPr/>
                      <a:lstStyle/>
                      <a:p>
                        <a:r>
                          <a:rPr lang="fr-CA" sz="2100" dirty="0" smtClean="0">
                            <a:latin typeface="+mn-lt"/>
                          </a:rPr>
                          <a:t>VOD (no</a:t>
                        </a:r>
                        <a:r>
                          <a:rPr lang="fr-CA" sz="2100" baseline="0" dirty="0" smtClean="0">
                            <a:latin typeface="+mn-lt"/>
                          </a:rPr>
                          <a:t> PIR </a:t>
                        </a:r>
                        <a:r>
                          <a:rPr lang="fr-CA" sz="2100" baseline="0" dirty="0" err="1" smtClean="0">
                            <a:latin typeface="+mn-lt"/>
                          </a:rPr>
                          <a:t>detection</a:t>
                        </a:r>
                        <a:r>
                          <a:rPr lang="fr-CA" sz="2100" baseline="0" dirty="0" smtClean="0">
                            <a:latin typeface="+mn-lt"/>
                          </a:rPr>
                          <a:t>)</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lang="fr-CA" sz="2100" dirty="0" smtClean="0">
                            <a:latin typeface="+mn-lt"/>
                          </a:rPr>
                          <a:t>Blue on</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457200">
                  <a:tc>
                    <a:txBody>
                      <a:bodyPr/>
                      <a:lstStyle/>
                      <a:p>
                        <a:r>
                          <a:rPr lang="fr-CA" sz="2100" dirty="0" smtClean="0">
                            <a:latin typeface="+mn-lt"/>
                          </a:rPr>
                          <a:t>Power-up</a:t>
                        </a:r>
                        <a:r>
                          <a:rPr lang="fr-CA" sz="2100" baseline="0" dirty="0" smtClean="0">
                            <a:latin typeface="+mn-lt"/>
                          </a:rPr>
                          <a:t> (PIR </a:t>
                        </a:r>
                        <a:r>
                          <a:rPr lang="fr-CA" sz="2100" baseline="0" dirty="0" err="1" smtClean="0">
                            <a:latin typeface="+mn-lt"/>
                          </a:rPr>
                          <a:t>stabilization</a:t>
                        </a:r>
                        <a:r>
                          <a:rPr lang="fr-CA" sz="2100" baseline="0" dirty="0" smtClean="0">
                            <a:latin typeface="+mn-lt"/>
                          </a:rPr>
                          <a:t> and CPU not </a:t>
                        </a:r>
                        <a:r>
                          <a:rPr lang="fr-CA" sz="2100" baseline="0" dirty="0" err="1" smtClean="0">
                            <a:latin typeface="+mn-lt"/>
                          </a:rPr>
                          <a:t>fully</a:t>
                        </a:r>
                        <a:r>
                          <a:rPr lang="fr-CA" sz="2100" baseline="0" dirty="0" smtClean="0">
                            <a:latin typeface="+mn-lt"/>
                          </a:rPr>
                          <a:t> </a:t>
                        </a:r>
                        <a:r>
                          <a:rPr lang="fr-CA" sz="2100" baseline="0" dirty="0" err="1" smtClean="0">
                            <a:latin typeface="+mn-lt"/>
                          </a:rPr>
                          <a:t>ready</a:t>
                        </a:r>
                        <a:r>
                          <a:rPr lang="fr-CA" sz="2100" baseline="0" dirty="0" smtClean="0">
                            <a:latin typeface="+mn-lt"/>
                          </a:rPr>
                          <a:t> – </a:t>
                        </a:r>
                        <a:r>
                          <a:rPr lang="fr-CA" sz="2100" baseline="0" dirty="0" err="1" smtClean="0">
                            <a:latin typeface="+mn-lt"/>
                          </a:rPr>
                          <a:t>waiting</a:t>
                        </a:r>
                        <a:r>
                          <a:rPr lang="fr-CA" sz="2100" baseline="0" dirty="0" smtClean="0">
                            <a:latin typeface="+mn-lt"/>
                          </a:rPr>
                          <a:t> for all labels)</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EBEA"/>
                      </a:solidFill>
                    </a:tcPr>
                  </a:tc>
                  <a:tc>
                    <a:txBody>
                      <a:bodyPr/>
                      <a:lstStyle/>
                      <a:p>
                        <a:r>
                          <a:rPr lang="fr-CA" sz="2100" dirty="0" smtClean="0">
                            <a:latin typeface="+mn-lt"/>
                          </a:rPr>
                          <a:t>Blue</a:t>
                        </a:r>
                        <a:r>
                          <a:rPr lang="fr-CA" sz="2100" baseline="0" dirty="0" smtClean="0">
                            <a:latin typeface="+mn-lt"/>
                          </a:rPr>
                          <a:t> flash</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EBEA"/>
                      </a:solidFill>
                    </a:tcPr>
                  </a:tc>
                </a:tr>
                <a:tr h="426720">
                  <a:tc>
                    <a:txBody>
                      <a:bodyPr/>
                      <a:lstStyle/>
                      <a:p>
                        <a:r>
                          <a:rPr lang="fr-CA" sz="2100" dirty="0" err="1" smtClean="0">
                            <a:latin typeface="+mn-lt"/>
                          </a:rPr>
                          <a:t>Locate</a:t>
                        </a:r>
                        <a:r>
                          <a:rPr lang="fr-CA" sz="2100" dirty="0" smtClean="0">
                            <a:latin typeface="+mn-lt"/>
                          </a:rPr>
                          <a:t> mode</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lang="fr-CA" sz="2100" dirty="0" smtClean="0">
                            <a:latin typeface="+mn-lt"/>
                          </a:rPr>
                          <a:t>Blue flash</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762000">
                  <a:tc>
                    <a:txBody>
                      <a:bodyPr/>
                      <a:lstStyle/>
                      <a:p>
                        <a:r>
                          <a:rPr lang="fr-CA" sz="2100" dirty="0" smtClean="0">
                            <a:latin typeface="+mn-lt"/>
                          </a:rPr>
                          <a:t>General bus </a:t>
                        </a:r>
                        <a:r>
                          <a:rPr lang="fr-CA" sz="2100" dirty="0" err="1" smtClean="0">
                            <a:latin typeface="+mn-lt"/>
                          </a:rPr>
                          <a:t>failure</a:t>
                        </a:r>
                        <a:r>
                          <a:rPr lang="fr-CA" sz="2100" dirty="0" smtClean="0">
                            <a:latin typeface="+mn-lt"/>
                          </a:rPr>
                          <a:t>, </a:t>
                        </a:r>
                        <a:r>
                          <a:rPr lang="fr-CA" sz="2100" dirty="0" err="1" smtClean="0">
                            <a:latin typeface="+mn-lt"/>
                          </a:rPr>
                          <a:t>wiring</a:t>
                        </a:r>
                        <a:r>
                          <a:rPr lang="fr-CA" sz="2100" dirty="0" smtClean="0">
                            <a:latin typeface="+mn-lt"/>
                          </a:rPr>
                          <a:t> </a:t>
                        </a:r>
                        <a:r>
                          <a:rPr lang="fr-CA" sz="2100" dirty="0" err="1" smtClean="0">
                            <a:latin typeface="+mn-lt"/>
                          </a:rPr>
                          <a:t>problem</a:t>
                        </a:r>
                        <a:r>
                          <a:rPr lang="fr-CA" sz="2100" dirty="0" smtClean="0">
                            <a:latin typeface="+mn-lt"/>
                          </a:rPr>
                          <a:t>, </a:t>
                        </a:r>
                        <a:r>
                          <a:rPr lang="fr-CA" sz="2100" dirty="0" err="1" smtClean="0">
                            <a:latin typeface="+mn-lt"/>
                          </a:rPr>
                          <a:t>too</a:t>
                        </a:r>
                        <a:r>
                          <a:rPr lang="fr-CA" sz="2100" dirty="0" smtClean="0">
                            <a:latin typeface="+mn-lt"/>
                          </a:rPr>
                          <a:t> </a:t>
                        </a:r>
                        <a:r>
                          <a:rPr lang="fr-CA" sz="2100" dirty="0" err="1" smtClean="0">
                            <a:latin typeface="+mn-lt"/>
                          </a:rPr>
                          <a:t>many</a:t>
                        </a:r>
                        <a:r>
                          <a:rPr lang="fr-CA" sz="2100" dirty="0" smtClean="0">
                            <a:latin typeface="+mn-lt"/>
                          </a:rPr>
                          <a:t> modules</a:t>
                        </a:r>
                        <a:r>
                          <a:rPr lang="fr-CA" sz="2100" baseline="0" dirty="0" smtClean="0">
                            <a:latin typeface="+mn-lt"/>
                          </a:rPr>
                          <a:t> communication </a:t>
                        </a:r>
                        <a:r>
                          <a:rPr lang="fr-CA" sz="2100" baseline="0" dirty="0" err="1" smtClean="0">
                            <a:latin typeface="+mn-lt"/>
                          </a:rPr>
                          <a:t>problem</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EBEA"/>
                      </a:solidFill>
                    </a:tcPr>
                  </a:tc>
                  <a:tc>
                    <a:txBody>
                      <a:bodyPr/>
                      <a:lstStyle/>
                      <a:p>
                        <a:r>
                          <a:rPr lang="fr-CA" sz="2100" dirty="0" err="1" smtClean="0">
                            <a:latin typeface="+mn-lt"/>
                          </a:rPr>
                          <a:t>Red</a:t>
                        </a:r>
                        <a:r>
                          <a:rPr lang="fr-CA" sz="2100" dirty="0" smtClean="0">
                            <a:latin typeface="+mn-lt"/>
                          </a:rPr>
                          <a:t> on</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EBEA"/>
                      </a:solidFill>
                    </a:tcPr>
                  </a:tc>
                </a:tr>
                <a:tr h="426720">
                  <a:tc>
                    <a:txBody>
                      <a:bodyPr/>
                      <a:lstStyle/>
                      <a:p>
                        <a:r>
                          <a:rPr lang="fr-CA" sz="2100" dirty="0" smtClean="0">
                            <a:latin typeface="+mn-lt"/>
                          </a:rPr>
                          <a:t>Bus </a:t>
                        </a:r>
                        <a:r>
                          <a:rPr lang="fr-CA" sz="2100" dirty="0" err="1" smtClean="0">
                            <a:latin typeface="+mn-lt"/>
                          </a:rPr>
                          <a:t>low</a:t>
                        </a:r>
                        <a:r>
                          <a:rPr lang="fr-CA" sz="2100" dirty="0" smtClean="0">
                            <a:latin typeface="+mn-lt"/>
                          </a:rPr>
                          <a:t> power</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r>
                          <a:rPr lang="fr-CA" sz="2100" dirty="0" err="1" smtClean="0">
                            <a:latin typeface="+mn-lt"/>
                          </a:rPr>
                          <a:t>Red</a:t>
                        </a:r>
                        <a:r>
                          <a:rPr lang="fr-CA" sz="2100" dirty="0" smtClean="0">
                            <a:latin typeface="+mn-lt"/>
                          </a:rPr>
                          <a:t> flash</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426720">
                  <a:tc>
                    <a:txBody>
                      <a:bodyPr/>
                      <a:lstStyle/>
                      <a:p>
                        <a:r>
                          <a:rPr lang="fr-CA" sz="2100" dirty="0" smtClean="0">
                            <a:latin typeface="+mn-lt"/>
                          </a:rPr>
                          <a:t>PIR </a:t>
                        </a:r>
                        <a:r>
                          <a:rPr lang="fr-CA" sz="2100" dirty="0" err="1" smtClean="0">
                            <a:latin typeface="+mn-lt"/>
                          </a:rPr>
                          <a:t>alarm</a:t>
                        </a:r>
                        <a:endParaRPr lang="en-US" sz="2100" dirty="0">
                          <a:latin typeface="+mn-lt"/>
                        </a:endParaRPr>
                      </a:p>
                    </a:txBody>
                    <a:tcPr marL="91441" marR="91441">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EEBEA"/>
                      </a:solidFill>
                    </a:tcPr>
                  </a:tc>
                  <a:tc>
                    <a:txBody>
                      <a:bodyPr/>
                      <a:lstStyle/>
                      <a:p>
                        <a:r>
                          <a:rPr lang="fr-CA" sz="2100" dirty="0" err="1" smtClean="0">
                            <a:latin typeface="+mn-lt"/>
                          </a:rPr>
                          <a:t>Red</a:t>
                        </a:r>
                        <a:r>
                          <a:rPr lang="fr-CA" sz="2100" baseline="0" dirty="0" smtClean="0">
                            <a:latin typeface="+mn-lt"/>
                          </a:rPr>
                          <a:t> for 5 sec</a:t>
                        </a:r>
                        <a:endParaRPr lang="en-US" sz="2100" dirty="0">
                          <a:latin typeface="+mn-lt"/>
                        </a:endParaRPr>
                      </a:p>
                    </a:txBody>
                    <a:tcPr marL="91441" marR="91441">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EEBEA"/>
                      </a:solidFill>
                    </a:tcPr>
                  </a:tc>
                </a:tr>
              </a:tbl>
            </a:graphicData>
          </a:graphic>
        </p:graphicFrame>
        <p:sp>
          <p:nvSpPr>
            <p:cNvPr id="2" name="Isosceles Triangle 1"/>
            <p:cNvSpPr/>
            <p:nvPr/>
          </p:nvSpPr>
          <p:spPr>
            <a:xfrm>
              <a:off x="11635581" y="3872706"/>
              <a:ext cx="276225" cy="225344"/>
            </a:xfrm>
            <a:prstGeom prst="triangle">
              <a:avLst/>
            </a:prstGeom>
            <a:solidFill>
              <a:srgbClr val="7030A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11635581" y="3155156"/>
              <a:ext cx="276225" cy="225344"/>
            </a:xfrm>
            <a:prstGeom prst="triangl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11635581" y="4298156"/>
              <a:ext cx="276225" cy="225344"/>
            </a:xfrm>
            <a:prstGeom prst="triangle">
              <a:avLst/>
            </a:prstGeom>
            <a:solidFill>
              <a:srgbClr val="00B0F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11635581" y="4736306"/>
              <a:ext cx="276225" cy="225344"/>
            </a:xfrm>
            <a:prstGeom prst="triangle">
              <a:avLst/>
            </a:prstGeom>
            <a:solidFill>
              <a:srgbClr val="00B0F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a:off x="11635581" y="5180806"/>
              <a:ext cx="276225" cy="225344"/>
            </a:xfrm>
            <a:prstGeom prst="triangle">
              <a:avLst/>
            </a:prstGeom>
            <a:solidFill>
              <a:srgbClr val="00B0F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a:off x="11635581" y="5631656"/>
              <a:ext cx="276225" cy="225344"/>
            </a:xfrm>
            <a:prstGeom prst="triangle">
              <a:avLst/>
            </a:prstGeom>
            <a:solidFill>
              <a:srgbClr val="FF0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a:off x="11635581" y="6368256"/>
              <a:ext cx="276225" cy="225344"/>
            </a:xfrm>
            <a:prstGeom prst="triangle">
              <a:avLst/>
            </a:prstGeom>
            <a:solidFill>
              <a:srgbClr val="FF0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a:off x="11635581" y="6793706"/>
              <a:ext cx="276225" cy="225344"/>
            </a:xfrm>
            <a:prstGeom prst="triangle">
              <a:avLst/>
            </a:prstGeom>
            <a:solidFill>
              <a:srgbClr val="FF0000"/>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p:cNvSpPr/>
            <p:nvPr/>
          </p:nvSpPr>
          <p:spPr>
            <a:xfrm>
              <a:off x="11378406" y="3875962"/>
              <a:ext cx="152400" cy="225344"/>
            </a:xfrm>
            <a:prstGeom prst="lightningBolt">
              <a:avLst/>
            </a:prstGeom>
            <a:solidFill>
              <a:srgbClr val="7030A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p:cNvSpPr/>
            <p:nvPr/>
          </p:nvSpPr>
          <p:spPr>
            <a:xfrm>
              <a:off x="11378406" y="4736306"/>
              <a:ext cx="152400" cy="225344"/>
            </a:xfrm>
            <a:prstGeom prst="lightningBolt">
              <a:avLst/>
            </a:prstGeom>
            <a:solidFill>
              <a:srgbClr val="00B0F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p:cNvSpPr/>
            <p:nvPr/>
          </p:nvSpPr>
          <p:spPr>
            <a:xfrm>
              <a:off x="11378406" y="5191084"/>
              <a:ext cx="152400" cy="225344"/>
            </a:xfrm>
            <a:prstGeom prst="lightningBolt">
              <a:avLst/>
            </a:prstGeom>
            <a:solidFill>
              <a:srgbClr val="00B0F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p:cNvSpPr/>
            <p:nvPr/>
          </p:nvSpPr>
          <p:spPr>
            <a:xfrm>
              <a:off x="11378406" y="6390562"/>
              <a:ext cx="152400" cy="225344"/>
            </a:xfrm>
            <a:prstGeom prst="lightningBolt">
              <a:avLst/>
            </a:prstGeom>
            <a:solidFill>
              <a:srgbClr val="FF00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31703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7516483"/>
              </p:ext>
            </p:extLst>
          </p:nvPr>
        </p:nvGraphicFramePr>
        <p:xfrm>
          <a:off x="558006" y="2120106"/>
          <a:ext cx="11430000" cy="5028938"/>
        </p:xfrm>
        <a:graphic>
          <a:graphicData uri="http://schemas.openxmlformats.org/drawingml/2006/table">
            <a:tbl>
              <a:tblPr firstRow="1" firstCol="1" bandRow="1">
                <a:tableStyleId>{7E9639D4-E3E2-4D34-9284-5A2195B3D0D7}</a:tableStyleId>
              </a:tblPr>
              <a:tblGrid>
                <a:gridCol w="1295400"/>
                <a:gridCol w="2007000"/>
                <a:gridCol w="2031600"/>
                <a:gridCol w="2057400"/>
                <a:gridCol w="2057400"/>
                <a:gridCol w="1981200"/>
              </a:tblGrid>
              <a:tr h="30480">
                <a:tc>
                  <a:txBody>
                    <a:bodyPr/>
                    <a:lstStyle/>
                    <a:p>
                      <a:pPr algn="ctr">
                        <a:lnSpc>
                          <a:spcPct val="100000"/>
                        </a:lnSpc>
                        <a:spcAft>
                          <a:spcPts val="0"/>
                        </a:spcAft>
                      </a:pPr>
                      <a:r>
                        <a:rPr lang="en-US" sz="1600" dirty="0">
                          <a:effectLst/>
                        </a:rPr>
                        <a:t>Category</a:t>
                      </a:r>
                      <a:endParaRPr lang="en-US" sz="1600" b="1" dirty="0">
                        <a:effectLst/>
                        <a:latin typeface="Calibri"/>
                        <a:ea typeface="Times New Roman"/>
                        <a:cs typeface="Arial"/>
                      </a:endParaRPr>
                    </a:p>
                  </a:txBody>
                  <a:tcPr marL="52527" marR="52527" marT="0" marB="0" anchor="ctr">
                    <a:solidFill>
                      <a:schemeClr val="accent6">
                        <a:lumMod val="50000"/>
                      </a:schemeClr>
                    </a:solidFill>
                  </a:tcPr>
                </a:tc>
                <a:tc>
                  <a:txBody>
                    <a:bodyPr/>
                    <a:lstStyle/>
                    <a:p>
                      <a:pPr algn="ctr">
                        <a:lnSpc>
                          <a:spcPct val="100000"/>
                        </a:lnSpc>
                        <a:spcAft>
                          <a:spcPts val="0"/>
                        </a:spcAft>
                      </a:pPr>
                      <a:r>
                        <a:rPr lang="en-US" sz="1600" dirty="0">
                          <a:effectLst/>
                        </a:rPr>
                        <a:t>Paradox </a:t>
                      </a:r>
                      <a:r>
                        <a:rPr lang="en-US" sz="1600" dirty="0" smtClean="0">
                          <a:effectLst/>
                        </a:rPr>
                        <a:t>Insight</a:t>
                      </a:r>
                    </a:p>
                    <a:p>
                      <a:pPr algn="ctr">
                        <a:lnSpc>
                          <a:spcPct val="100000"/>
                        </a:lnSpc>
                        <a:spcAft>
                          <a:spcPts val="0"/>
                        </a:spcAft>
                      </a:pPr>
                      <a:r>
                        <a:rPr lang="en-US" sz="1600" dirty="0" smtClean="0">
                          <a:effectLst/>
                        </a:rPr>
                        <a:t>HD77</a:t>
                      </a:r>
                      <a:endParaRPr lang="en-US" sz="1600" b="1" dirty="0">
                        <a:effectLst/>
                        <a:latin typeface="Calibri"/>
                        <a:ea typeface="Times New Roman"/>
                        <a:cs typeface="Arial"/>
                      </a:endParaRPr>
                    </a:p>
                  </a:txBody>
                  <a:tcPr marL="52527" marR="52527" marT="0" marB="0" anchor="ctr">
                    <a:solidFill>
                      <a:schemeClr val="accent6">
                        <a:lumMod val="50000"/>
                      </a:schemeClr>
                    </a:solidFill>
                  </a:tcPr>
                </a:tc>
                <a:tc>
                  <a:txBody>
                    <a:bodyPr/>
                    <a:lstStyle/>
                    <a:p>
                      <a:pPr algn="ctr">
                        <a:lnSpc>
                          <a:spcPct val="100000"/>
                        </a:lnSpc>
                        <a:spcAft>
                          <a:spcPts val="0"/>
                        </a:spcAft>
                      </a:pPr>
                      <a:r>
                        <a:rPr lang="en-US" sz="1600" dirty="0">
                          <a:effectLst/>
                        </a:rPr>
                        <a:t>Competitor </a:t>
                      </a:r>
                      <a:r>
                        <a:rPr lang="en-US" sz="1600" dirty="0" smtClean="0">
                          <a:effectLst/>
                        </a:rPr>
                        <a:t>1</a:t>
                      </a:r>
                    </a:p>
                    <a:p>
                      <a:pPr algn="ctr">
                        <a:lnSpc>
                          <a:spcPct val="100000"/>
                        </a:lnSpc>
                        <a:spcAft>
                          <a:spcPts val="0"/>
                        </a:spcAft>
                      </a:pPr>
                      <a:r>
                        <a:rPr lang="en-US" sz="1600" kern="1200" dirty="0" smtClean="0">
                          <a:effectLst/>
                        </a:rPr>
                        <a:t>(Visonic)</a:t>
                      </a:r>
                      <a:endParaRPr lang="en-US" sz="1600" b="1" kern="1200" dirty="0">
                        <a:solidFill>
                          <a:schemeClr val="lt1"/>
                        </a:solidFill>
                        <a:effectLst/>
                        <a:latin typeface="+mn-lt"/>
                        <a:ea typeface="+mn-ea"/>
                        <a:cs typeface="+mn-cs"/>
                      </a:endParaRPr>
                    </a:p>
                  </a:txBody>
                  <a:tcPr marL="52527" marR="52527" marT="0" marB="0" anchor="ctr">
                    <a:solidFill>
                      <a:schemeClr val="accent6">
                        <a:lumMod val="50000"/>
                      </a:schemeClr>
                    </a:solidFill>
                  </a:tcPr>
                </a:tc>
                <a:tc>
                  <a:txBody>
                    <a:bodyPr/>
                    <a:lstStyle/>
                    <a:p>
                      <a:pPr algn="ctr">
                        <a:lnSpc>
                          <a:spcPct val="100000"/>
                        </a:lnSpc>
                        <a:spcAft>
                          <a:spcPts val="0"/>
                        </a:spcAft>
                      </a:pPr>
                      <a:r>
                        <a:rPr lang="en-US" sz="1600" dirty="0">
                          <a:effectLst/>
                        </a:rPr>
                        <a:t>Competitor </a:t>
                      </a:r>
                      <a:r>
                        <a:rPr lang="en-US" sz="1600" dirty="0" smtClean="0">
                          <a:effectLst/>
                        </a:rPr>
                        <a:t>2</a:t>
                      </a:r>
                    </a:p>
                    <a:p>
                      <a:pPr algn="ctr">
                        <a:lnSpc>
                          <a:spcPct val="100000"/>
                        </a:lnSpc>
                        <a:spcAft>
                          <a:spcPts val="0"/>
                        </a:spcAft>
                      </a:pPr>
                      <a:r>
                        <a:rPr lang="en-US" sz="1600" kern="1200" dirty="0" smtClean="0">
                          <a:effectLst/>
                        </a:rPr>
                        <a:t>(Essence)</a:t>
                      </a:r>
                      <a:endParaRPr lang="en-US" sz="1600" b="1" kern="1200" dirty="0">
                        <a:solidFill>
                          <a:schemeClr val="lt1"/>
                        </a:solidFill>
                        <a:effectLst/>
                        <a:latin typeface="+mn-lt"/>
                        <a:ea typeface="+mn-ea"/>
                        <a:cs typeface="+mn-cs"/>
                      </a:endParaRPr>
                    </a:p>
                  </a:txBody>
                  <a:tcPr marL="52527" marR="52527" marT="0" marB="0" anchor="ctr">
                    <a:solidFill>
                      <a:schemeClr val="accent6">
                        <a:lumMod val="50000"/>
                      </a:schemeClr>
                    </a:solidFill>
                  </a:tcPr>
                </a:tc>
                <a:tc>
                  <a:txBody>
                    <a:bodyPr/>
                    <a:lstStyle/>
                    <a:p>
                      <a:pPr algn="ctr">
                        <a:lnSpc>
                          <a:spcPct val="100000"/>
                        </a:lnSpc>
                        <a:spcAft>
                          <a:spcPts val="0"/>
                        </a:spcAft>
                      </a:pPr>
                      <a:r>
                        <a:rPr lang="en-US" sz="1600" dirty="0">
                          <a:effectLst/>
                        </a:rPr>
                        <a:t>Competitor </a:t>
                      </a:r>
                      <a:r>
                        <a:rPr lang="en-US" sz="1600" dirty="0" smtClean="0">
                          <a:effectLst/>
                        </a:rPr>
                        <a:t>3</a:t>
                      </a:r>
                    </a:p>
                    <a:p>
                      <a:pPr algn="ctr">
                        <a:lnSpc>
                          <a:spcPct val="100000"/>
                        </a:lnSpc>
                        <a:spcAft>
                          <a:spcPts val="0"/>
                        </a:spcAft>
                      </a:pPr>
                      <a:r>
                        <a:rPr lang="en-US" sz="1600" kern="1200" dirty="0" smtClean="0">
                          <a:effectLst/>
                        </a:rPr>
                        <a:t>(RSI) </a:t>
                      </a:r>
                      <a:endParaRPr lang="en-US" sz="1600" b="1" kern="1200" dirty="0">
                        <a:solidFill>
                          <a:schemeClr val="lt1"/>
                        </a:solidFill>
                        <a:effectLst/>
                        <a:latin typeface="+mn-lt"/>
                        <a:ea typeface="+mn-ea"/>
                        <a:cs typeface="+mn-cs"/>
                      </a:endParaRPr>
                    </a:p>
                  </a:txBody>
                  <a:tcPr marL="52527" marR="52527" marT="0" marB="0" anchor="ctr">
                    <a:solidFill>
                      <a:schemeClr val="accent6">
                        <a:lumMod val="50000"/>
                      </a:schemeClr>
                    </a:solidFill>
                  </a:tcPr>
                </a:tc>
                <a:tc>
                  <a:txBody>
                    <a:bodyPr/>
                    <a:lstStyle/>
                    <a:p>
                      <a:pPr algn="ctr">
                        <a:lnSpc>
                          <a:spcPct val="100000"/>
                        </a:lnSpc>
                        <a:spcAft>
                          <a:spcPts val="0"/>
                        </a:spcAft>
                      </a:pPr>
                      <a:r>
                        <a:rPr lang="en-US" sz="1600" dirty="0">
                          <a:effectLst/>
                        </a:rPr>
                        <a:t>Competitor </a:t>
                      </a:r>
                      <a:r>
                        <a:rPr lang="en-US" sz="1600" dirty="0" smtClean="0">
                          <a:effectLst/>
                        </a:rPr>
                        <a:t>4</a:t>
                      </a:r>
                    </a:p>
                    <a:p>
                      <a:pPr algn="ctr">
                        <a:lnSpc>
                          <a:spcPct val="100000"/>
                        </a:lnSpc>
                        <a:spcAft>
                          <a:spcPts val="0"/>
                        </a:spcAft>
                      </a:pPr>
                      <a:r>
                        <a:rPr lang="en-US" sz="1600" kern="1200" dirty="0" smtClean="0">
                          <a:effectLst/>
                        </a:rPr>
                        <a:t>(Risco)</a:t>
                      </a:r>
                      <a:endParaRPr lang="en-US" sz="1600" b="1" kern="1200" dirty="0">
                        <a:solidFill>
                          <a:schemeClr val="lt1"/>
                        </a:solidFill>
                        <a:effectLst/>
                        <a:latin typeface="+mn-lt"/>
                        <a:ea typeface="+mn-ea"/>
                        <a:cs typeface="+mn-cs"/>
                      </a:endParaRPr>
                    </a:p>
                  </a:txBody>
                  <a:tcPr marL="52527" marR="52527" marT="0" marB="0" anchor="ctr">
                    <a:solidFill>
                      <a:schemeClr val="accent6">
                        <a:lumMod val="50000"/>
                      </a:schemeClr>
                    </a:solidFill>
                  </a:tcPr>
                </a:tc>
              </a:tr>
              <a:tr h="654641">
                <a:tc>
                  <a:txBody>
                    <a:bodyPr/>
                    <a:lstStyle/>
                    <a:p>
                      <a:pPr algn="ctr">
                        <a:lnSpc>
                          <a:spcPct val="100000"/>
                        </a:lnSpc>
                        <a:spcAft>
                          <a:spcPts val="0"/>
                        </a:spcAft>
                      </a:pPr>
                      <a:r>
                        <a:rPr lang="en-US" sz="1400" dirty="0">
                          <a:effectLst/>
                        </a:rPr>
                        <a:t>Audio</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smtClean="0">
                          <a:effectLst/>
                        </a:rPr>
                        <a:t>16KHz/16Bit</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smtClean="0">
                          <a:effectLst/>
                        </a:rPr>
                        <a:t>Yes</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None</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None</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None</a:t>
                      </a:r>
                      <a:endParaRPr lang="en-US" sz="1400" dirty="0">
                        <a:effectLst/>
                        <a:latin typeface="Calibri"/>
                        <a:ea typeface="Times New Roman"/>
                        <a:cs typeface="Arial"/>
                      </a:endParaRPr>
                    </a:p>
                  </a:txBody>
                  <a:tcPr marL="52527" marR="52527" marT="0" marB="0" anchor="ctr"/>
                </a:tc>
              </a:tr>
              <a:tr h="762679">
                <a:tc>
                  <a:txBody>
                    <a:bodyPr/>
                    <a:lstStyle/>
                    <a:p>
                      <a:pPr algn="ctr" rtl="0">
                        <a:lnSpc>
                          <a:spcPct val="100000"/>
                        </a:lnSpc>
                        <a:spcAft>
                          <a:spcPts val="0"/>
                        </a:spcAft>
                      </a:pPr>
                      <a:r>
                        <a:rPr lang="en-US" sz="1400" dirty="0" smtClean="0">
                          <a:effectLst/>
                        </a:rPr>
                        <a:t>Image Output  (on alarm)</a:t>
                      </a:r>
                      <a:endParaRPr lang="en-US" sz="1400" dirty="0">
                        <a:effectLst/>
                        <a:latin typeface="Calibri"/>
                        <a:ea typeface="Times New Roman"/>
                        <a:cs typeface="Arial"/>
                      </a:endParaRPr>
                    </a:p>
                  </a:txBody>
                  <a:tcPr marL="52527" marR="52527" marT="0" marB="0" anchor="ctr"/>
                </a:tc>
                <a:tc>
                  <a:txBody>
                    <a:bodyPr/>
                    <a:lstStyle/>
                    <a:p>
                      <a:pPr marL="0" lvl="0" indent="0" algn="ctr" rtl="0">
                        <a:lnSpc>
                          <a:spcPct val="100000"/>
                        </a:lnSpc>
                        <a:spcAft>
                          <a:spcPts val="0"/>
                        </a:spcAft>
                        <a:buFont typeface="+mj-lt"/>
                        <a:buNone/>
                        <a:tabLst>
                          <a:tab pos="362585" algn="r"/>
                        </a:tabLst>
                      </a:pPr>
                      <a:r>
                        <a:rPr lang="en-US" sz="1400" dirty="0" smtClean="0">
                          <a:effectLst/>
                        </a:rPr>
                        <a:t>Video </a:t>
                      </a:r>
                      <a:r>
                        <a:rPr lang="en-US" sz="1400" dirty="0">
                          <a:effectLst/>
                        </a:rPr>
                        <a:t>Stream 640 × </a:t>
                      </a:r>
                      <a:r>
                        <a:rPr lang="en-US" sz="1400" dirty="0" smtClean="0">
                          <a:effectLst/>
                        </a:rPr>
                        <a:t>360</a:t>
                      </a:r>
                      <a:endParaRPr lang="en-US" sz="1400" dirty="0">
                        <a:effectLst/>
                      </a:endParaRPr>
                    </a:p>
                    <a:p>
                      <a:pPr marL="0" lvl="0" indent="0" algn="ctr">
                        <a:lnSpc>
                          <a:spcPct val="100000"/>
                        </a:lnSpc>
                        <a:spcAft>
                          <a:spcPts val="0"/>
                        </a:spcAft>
                        <a:buFont typeface="+mj-lt"/>
                        <a:buNone/>
                        <a:tabLst>
                          <a:tab pos="362585" algn="r"/>
                        </a:tabLst>
                      </a:pPr>
                      <a:r>
                        <a:rPr lang="en-US" sz="1400" dirty="0" smtClean="0">
                          <a:effectLst/>
                        </a:rPr>
                        <a:t>HD </a:t>
                      </a:r>
                      <a:r>
                        <a:rPr lang="en-US" sz="1400" dirty="0">
                          <a:effectLst/>
                        </a:rPr>
                        <a:t>video: 1280 × </a:t>
                      </a:r>
                      <a:r>
                        <a:rPr lang="en-US" sz="1400" dirty="0" smtClean="0">
                          <a:effectLst/>
                        </a:rPr>
                        <a:t>720</a:t>
                      </a:r>
                    </a:p>
                    <a:p>
                      <a:pPr marL="0" lvl="0" indent="0" algn="ctr" rtl="0">
                        <a:lnSpc>
                          <a:spcPct val="100000"/>
                        </a:lnSpc>
                        <a:spcAft>
                          <a:spcPts val="0"/>
                        </a:spcAft>
                        <a:buFont typeface="+mj-lt"/>
                        <a:buNone/>
                      </a:pPr>
                      <a:r>
                        <a:rPr lang="en-US" sz="1400" dirty="0" smtClean="0">
                          <a:effectLst/>
                        </a:rPr>
                        <a:t>10 jpegs per alarm</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a:effectLst/>
                        </a:rPr>
                        <a:t>Motion JPEG QVGA: 320x240</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tabLst>
                          <a:tab pos="362585" algn="r"/>
                        </a:tabLst>
                      </a:pPr>
                      <a:r>
                        <a:rPr lang="en-US" sz="1400" dirty="0" smtClean="0">
                          <a:effectLst/>
                        </a:rPr>
                        <a:t>1Motion </a:t>
                      </a:r>
                      <a:r>
                        <a:rPr lang="en-US" sz="1400" dirty="0">
                          <a:effectLst/>
                        </a:rPr>
                        <a:t>JPEG </a:t>
                      </a:r>
                      <a:r>
                        <a:rPr lang="en-US" sz="1400" dirty="0" smtClean="0">
                          <a:effectLst/>
                        </a:rPr>
                        <a:t>VGA/QVGA: </a:t>
                      </a:r>
                      <a:endParaRPr lang="en-US" sz="1400" dirty="0">
                        <a:effectLst/>
                      </a:endParaRPr>
                    </a:p>
                    <a:p>
                      <a:pPr algn="ctr">
                        <a:lnSpc>
                          <a:spcPct val="100000"/>
                        </a:lnSpc>
                        <a:spcAft>
                          <a:spcPts val="0"/>
                        </a:spcAft>
                        <a:tabLst>
                          <a:tab pos="362585" algn="r"/>
                        </a:tabLst>
                      </a:pPr>
                      <a:r>
                        <a:rPr lang="en-US" sz="1400" dirty="0">
                          <a:effectLst/>
                        </a:rPr>
                        <a:t>640 × </a:t>
                      </a:r>
                      <a:r>
                        <a:rPr lang="en-US" sz="1400" dirty="0" smtClean="0">
                          <a:effectLst/>
                        </a:rPr>
                        <a:t>480</a:t>
                      </a:r>
                    </a:p>
                  </a:txBody>
                  <a:tcPr marL="52527" marR="52527" marT="0" marB="0" anchor="ctr"/>
                </a:tc>
                <a:tc>
                  <a:txBody>
                    <a:bodyPr/>
                    <a:lstStyle/>
                    <a:p>
                      <a:pPr algn="ctr">
                        <a:lnSpc>
                          <a:spcPct val="100000"/>
                        </a:lnSpc>
                        <a:spcAft>
                          <a:spcPts val="0"/>
                        </a:spcAft>
                      </a:pPr>
                      <a:r>
                        <a:rPr lang="en-US" sz="1400" dirty="0">
                          <a:effectLst/>
                        </a:rPr>
                        <a:t>Motion </a:t>
                      </a:r>
                      <a:r>
                        <a:rPr lang="en-US" sz="1400" dirty="0" smtClean="0">
                          <a:effectLst/>
                        </a:rPr>
                        <a:t>JPEG; </a:t>
                      </a:r>
                      <a:r>
                        <a:rPr lang="en-US" sz="1400" dirty="0">
                          <a:effectLst/>
                        </a:rPr>
                        <a:t>snapshot QVGA 320x240</a:t>
                      </a:r>
                    </a:p>
                    <a:p>
                      <a:pPr algn="ctr">
                        <a:lnSpc>
                          <a:spcPct val="100000"/>
                        </a:lnSpc>
                        <a:spcAft>
                          <a:spcPts val="0"/>
                        </a:spcAft>
                        <a:tabLst>
                          <a:tab pos="362585" algn="r"/>
                        </a:tabLst>
                      </a:pPr>
                      <a:r>
                        <a:rPr lang="en-US" sz="1400" dirty="0" smtClean="0">
                          <a:effectLst/>
                        </a:rPr>
                        <a:t>VGA:</a:t>
                      </a:r>
                      <a:r>
                        <a:rPr lang="en-US" sz="1400" baseline="0" dirty="0" smtClean="0">
                          <a:effectLst/>
                        </a:rPr>
                        <a:t> </a:t>
                      </a:r>
                      <a:r>
                        <a:rPr lang="en-US" sz="1400" dirty="0" smtClean="0">
                          <a:effectLst/>
                        </a:rPr>
                        <a:t>640 </a:t>
                      </a:r>
                      <a:r>
                        <a:rPr lang="en-US" sz="1400" dirty="0">
                          <a:effectLst/>
                        </a:rPr>
                        <a:t>× 480  </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Motion JPEG QVGA: 320x240</a:t>
                      </a:r>
                    </a:p>
                    <a:p>
                      <a:pPr algn="ctr">
                        <a:lnSpc>
                          <a:spcPct val="100000"/>
                        </a:lnSpc>
                        <a:spcAft>
                          <a:spcPts val="0"/>
                        </a:spcAft>
                        <a:tabLst>
                          <a:tab pos="362585" algn="r"/>
                        </a:tabLst>
                      </a:pPr>
                      <a:r>
                        <a:rPr lang="en-US" sz="1400" dirty="0">
                          <a:effectLst/>
                        </a:rPr>
                        <a:t>VGA: </a:t>
                      </a:r>
                      <a:r>
                        <a:rPr lang="en-US" sz="1400" dirty="0" smtClean="0">
                          <a:effectLst/>
                        </a:rPr>
                        <a:t>640 </a:t>
                      </a:r>
                      <a:r>
                        <a:rPr lang="en-US" sz="1400" dirty="0">
                          <a:effectLst/>
                        </a:rPr>
                        <a:t>× 480 </a:t>
                      </a:r>
                    </a:p>
                  </a:txBody>
                  <a:tcPr marL="52527" marR="52527" marT="0" marB="0" anchor="ctr"/>
                </a:tc>
              </a:tr>
              <a:tr h="574633">
                <a:tc>
                  <a:txBody>
                    <a:bodyPr/>
                    <a:lstStyle/>
                    <a:p>
                      <a:pPr algn="ctr">
                        <a:lnSpc>
                          <a:spcPct val="100000"/>
                        </a:lnSpc>
                        <a:spcAft>
                          <a:spcPts val="0"/>
                        </a:spcAft>
                      </a:pPr>
                      <a:r>
                        <a:rPr lang="en-US" sz="1400" dirty="0" smtClean="0">
                          <a:effectLst/>
                        </a:rPr>
                        <a:t>Video </a:t>
                      </a:r>
                      <a:r>
                        <a:rPr lang="en-US" sz="1400" dirty="0">
                          <a:effectLst/>
                        </a:rPr>
                        <a:t>on </a:t>
                      </a:r>
                      <a:r>
                        <a:rPr lang="en-US" sz="1400" dirty="0" smtClean="0">
                          <a:effectLst/>
                        </a:rPr>
                        <a:t>Demand (</a:t>
                      </a:r>
                      <a:r>
                        <a:rPr lang="en-US" sz="1400" dirty="0">
                          <a:effectLst/>
                        </a:rPr>
                        <a:t>VOD)</a:t>
                      </a:r>
                      <a:endParaRPr lang="en-US" sz="1400" dirty="0">
                        <a:effectLst/>
                        <a:latin typeface="Calibri"/>
                        <a:ea typeface="Times New Roman"/>
                        <a:cs typeface="Arial"/>
                      </a:endParaRPr>
                    </a:p>
                  </a:txBody>
                  <a:tcPr marL="52527" marR="52527" marT="0" marB="0" anchor="ctr"/>
                </a:tc>
                <a:tc>
                  <a:txBody>
                    <a:bodyPr/>
                    <a:lstStyle/>
                    <a:p>
                      <a:pPr marL="0" algn="ctr" defTabSz="912961" rtl="1" eaLnBrk="1" latinLnBrk="0" hangingPunct="1">
                        <a:lnSpc>
                          <a:spcPct val="100000"/>
                        </a:lnSpc>
                        <a:spcAft>
                          <a:spcPts val="0"/>
                        </a:spcAft>
                      </a:pPr>
                      <a:r>
                        <a:rPr lang="en-US" sz="1400" kern="1200" dirty="0" smtClean="0">
                          <a:effectLst/>
                        </a:rPr>
                        <a:t>Unlimited viewing time</a:t>
                      </a:r>
                      <a:endParaRPr lang="en-US" sz="1400" kern="1200" dirty="0">
                        <a:solidFill>
                          <a:schemeClr val="dk1"/>
                        </a:solidFill>
                        <a:effectLst/>
                        <a:latin typeface="+mn-lt"/>
                        <a:ea typeface="+mn-ea"/>
                        <a:cs typeface="+mn-cs"/>
                      </a:endParaRPr>
                    </a:p>
                  </a:txBody>
                  <a:tcPr marL="52527" marR="52527" marT="0" marB="0" anchor="ctr">
                    <a:solidFill>
                      <a:schemeClr val="accent1">
                        <a:lumMod val="40000"/>
                        <a:lumOff val="60000"/>
                      </a:schemeClr>
                    </a:solidFill>
                  </a:tcPr>
                </a:tc>
                <a:tc>
                  <a:txBody>
                    <a:bodyPr/>
                    <a:lstStyle/>
                    <a:p>
                      <a:pPr marL="0" algn="ctr" defTabSz="912961" rtl="1" eaLnBrk="1" latinLnBrk="0" hangingPunct="1">
                        <a:lnSpc>
                          <a:spcPct val="115000"/>
                        </a:lnSpc>
                        <a:spcAft>
                          <a:spcPts val="0"/>
                        </a:spcAft>
                      </a:pPr>
                      <a:r>
                        <a:rPr lang="en-US" sz="1400" kern="1200" dirty="0" smtClean="0">
                          <a:effectLst/>
                        </a:rPr>
                        <a:t>Motion jpeg</a:t>
                      </a:r>
                      <a:endParaRPr lang="en-US" sz="1400" kern="1200" dirty="0">
                        <a:solidFill>
                          <a:schemeClr val="dk1"/>
                        </a:solidFill>
                        <a:effectLst/>
                        <a:latin typeface="+mn-lt"/>
                        <a:ea typeface="+mn-ea"/>
                        <a:cs typeface="+mn-cs"/>
                      </a:endParaRPr>
                    </a:p>
                  </a:txBody>
                  <a:tcPr marL="52527" marR="52527" marT="0" marB="0" anchor="ctr"/>
                </a:tc>
                <a:tc>
                  <a:txBody>
                    <a:bodyPr/>
                    <a:lstStyle/>
                    <a:p>
                      <a:pPr marL="0" algn="ctr" defTabSz="912961" rtl="0" eaLnBrk="1" latinLnBrk="0" hangingPunct="1">
                        <a:lnSpc>
                          <a:spcPct val="100000"/>
                        </a:lnSpc>
                        <a:spcAft>
                          <a:spcPts val="0"/>
                        </a:spcAft>
                      </a:pPr>
                      <a:r>
                        <a:rPr lang="en-US" sz="1400" kern="1200" dirty="0" smtClean="0">
                          <a:effectLst/>
                        </a:rPr>
                        <a:t>  Motion jpeg</a:t>
                      </a:r>
                      <a:r>
                        <a:rPr lang="en-US" sz="1400" kern="1200" baseline="0" dirty="0" smtClean="0">
                          <a:effectLst/>
                        </a:rPr>
                        <a:t> (limited time)</a:t>
                      </a:r>
                      <a:endParaRPr lang="en-US" sz="1400" kern="1200" dirty="0">
                        <a:solidFill>
                          <a:schemeClr val="dk1"/>
                        </a:solidFill>
                        <a:effectLst/>
                        <a:latin typeface="+mn-lt"/>
                        <a:ea typeface="+mn-ea"/>
                        <a:cs typeface="+mn-cs"/>
                      </a:endParaRPr>
                    </a:p>
                  </a:txBody>
                  <a:tcPr marL="52527" marR="52527" marT="0" marB="0" anchor="ctr"/>
                </a:tc>
                <a:tc>
                  <a:txBody>
                    <a:bodyPr/>
                    <a:lstStyle/>
                    <a:p>
                      <a:pPr marL="0" marR="0" indent="0" algn="ctr" defTabSz="912961" rtl="1"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Motion jpeg OR Snapshot only for CMS </a:t>
                      </a:r>
                    </a:p>
                  </a:txBody>
                  <a:tcPr marL="52527" marR="52527" marT="0" marB="0" anchor="ctr"/>
                </a:tc>
                <a:tc>
                  <a:txBody>
                    <a:bodyPr/>
                    <a:lstStyle/>
                    <a:p>
                      <a:pPr marL="0" algn="ctr" defTabSz="912961" rtl="1" eaLnBrk="1" latinLnBrk="0" hangingPunct="1">
                        <a:lnSpc>
                          <a:spcPct val="100000"/>
                        </a:lnSpc>
                        <a:spcAft>
                          <a:spcPts val="0"/>
                        </a:spcAft>
                      </a:pPr>
                      <a:r>
                        <a:rPr lang="en-US" sz="1400" kern="1200" dirty="0" smtClean="0">
                          <a:effectLst/>
                        </a:rPr>
                        <a:t>Motion jpeg</a:t>
                      </a:r>
                      <a:endParaRPr lang="en-US" sz="1400" kern="1200" dirty="0">
                        <a:solidFill>
                          <a:schemeClr val="dk1"/>
                        </a:solidFill>
                        <a:effectLst/>
                        <a:latin typeface="+mn-lt"/>
                        <a:ea typeface="+mn-ea"/>
                        <a:cs typeface="+mn-cs"/>
                      </a:endParaRPr>
                    </a:p>
                  </a:txBody>
                  <a:tcPr marL="52527" marR="52527" marT="0" marB="0" anchor="ctr"/>
                </a:tc>
              </a:tr>
              <a:tr h="574633">
                <a:tc>
                  <a:txBody>
                    <a:bodyPr/>
                    <a:lstStyle/>
                    <a:p>
                      <a:pPr algn="ctr">
                        <a:lnSpc>
                          <a:spcPct val="100000"/>
                        </a:lnSpc>
                        <a:spcAft>
                          <a:spcPts val="0"/>
                        </a:spcAft>
                      </a:pPr>
                      <a:r>
                        <a:rPr lang="en-US" sz="1400" dirty="0">
                          <a:effectLst/>
                        </a:rPr>
                        <a:t>Night Vision</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Camera </a:t>
                      </a:r>
                      <a:r>
                        <a:rPr lang="en-US" sz="1400" dirty="0" smtClean="0">
                          <a:effectLst/>
                        </a:rPr>
                        <a:t>w/ IR</a:t>
                      </a:r>
                      <a:r>
                        <a:rPr lang="en-US" sz="1400" baseline="0" dirty="0" smtClean="0">
                          <a:effectLst/>
                        </a:rPr>
                        <a:t> </a:t>
                      </a:r>
                      <a:r>
                        <a:rPr lang="en-US" sz="1400" dirty="0" smtClean="0">
                          <a:effectLst/>
                        </a:rPr>
                        <a:t>illumination</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a:effectLst/>
                        </a:rPr>
                        <a:t>Camera </a:t>
                      </a:r>
                      <a:r>
                        <a:rPr lang="en-US" sz="1400" dirty="0" smtClean="0">
                          <a:effectLst/>
                        </a:rPr>
                        <a:t>w/ </a:t>
                      </a:r>
                      <a:r>
                        <a:rPr lang="en-US" sz="1400" dirty="0">
                          <a:effectLst/>
                        </a:rPr>
                        <a:t>IR </a:t>
                      </a:r>
                      <a:r>
                        <a:rPr lang="en-US" sz="1400" dirty="0" smtClean="0">
                          <a:effectLst/>
                        </a:rPr>
                        <a:t>illumination</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Camera </a:t>
                      </a:r>
                      <a:r>
                        <a:rPr lang="en-US" sz="1400" dirty="0" smtClean="0">
                          <a:effectLst/>
                        </a:rPr>
                        <a:t>w/ </a:t>
                      </a:r>
                      <a:r>
                        <a:rPr lang="en-US" sz="1400" dirty="0">
                          <a:effectLst/>
                        </a:rPr>
                        <a:t>White LED Flash</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Near visible IR LEDs</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IR LED </a:t>
                      </a:r>
                      <a:r>
                        <a:rPr lang="en-US" sz="1400" dirty="0" smtClean="0">
                          <a:effectLst/>
                        </a:rPr>
                        <a:t>Flash</a:t>
                      </a:r>
                      <a:endParaRPr lang="en-US" sz="1400" dirty="0">
                        <a:effectLst/>
                        <a:latin typeface="Calibri"/>
                        <a:ea typeface="Times New Roman"/>
                        <a:cs typeface="Arial"/>
                      </a:endParaRPr>
                    </a:p>
                  </a:txBody>
                  <a:tcPr marL="52527" marR="52527" marT="0" marB="0" anchor="ctr"/>
                </a:tc>
              </a:tr>
              <a:tr h="373744">
                <a:tc>
                  <a:txBody>
                    <a:bodyPr/>
                    <a:lstStyle/>
                    <a:p>
                      <a:pPr algn="ctr">
                        <a:lnSpc>
                          <a:spcPct val="100000"/>
                        </a:lnSpc>
                        <a:spcAft>
                          <a:spcPts val="0"/>
                        </a:spcAft>
                      </a:pPr>
                      <a:r>
                        <a:rPr lang="en-US" sz="1400" dirty="0">
                          <a:effectLst/>
                        </a:rPr>
                        <a:t>Camera </a:t>
                      </a:r>
                      <a:r>
                        <a:rPr lang="en-US" sz="1400" dirty="0" smtClean="0">
                          <a:effectLst/>
                        </a:rPr>
                        <a:t>Range</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12m (40ft</a:t>
                      </a:r>
                      <a:r>
                        <a:rPr lang="en-US" sz="1400" dirty="0" smtClean="0">
                          <a:effectLst/>
                        </a:rPr>
                        <a:t>)</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a:effectLst/>
                        </a:rPr>
                        <a:t>12m (40ft)</a:t>
                      </a:r>
                      <a:endParaRPr lang="en-US" sz="1400" dirty="0">
                        <a:effectLst/>
                        <a:latin typeface="Calibri"/>
                        <a:ea typeface="Times New Roman"/>
                        <a:cs typeface="Arial"/>
                      </a:endParaRPr>
                    </a:p>
                  </a:txBody>
                  <a:tcPr marL="52527" marR="52527" marT="0" marB="0" anchor="ctr"/>
                </a:tc>
                <a:tc>
                  <a:txBody>
                    <a:bodyPr/>
                    <a:lstStyle/>
                    <a:p>
                      <a:pPr marL="0" marR="0" indent="0" algn="ctr" defTabSz="1237823" rtl="0" eaLnBrk="1" fontAlgn="auto" latinLnBrk="0" hangingPunct="1">
                        <a:lnSpc>
                          <a:spcPct val="100000"/>
                        </a:lnSpc>
                        <a:spcBef>
                          <a:spcPts val="0"/>
                        </a:spcBef>
                        <a:spcAft>
                          <a:spcPts val="0"/>
                        </a:spcAft>
                        <a:buClrTx/>
                        <a:buSzTx/>
                        <a:buFontTx/>
                        <a:buNone/>
                        <a:tabLst/>
                        <a:defRPr/>
                      </a:pPr>
                      <a:r>
                        <a:rPr lang="en-US" sz="1400" kern="1200" dirty="0" smtClean="0">
                          <a:effectLst/>
                        </a:rPr>
                        <a:t>10m (33ft)</a:t>
                      </a:r>
                      <a:endParaRPr lang="en-US" sz="1400" kern="1200" dirty="0" smtClean="0">
                        <a:solidFill>
                          <a:schemeClr val="dk1"/>
                        </a:solidFill>
                        <a:effectLst/>
                        <a:latin typeface="+mn-lt"/>
                        <a:ea typeface="+mn-ea"/>
                        <a:cs typeface="+mn-cs"/>
                      </a:endParaRPr>
                    </a:p>
                  </a:txBody>
                  <a:tcPr marL="52527" marR="52527" marT="0" marB="0" anchor="ctr"/>
                </a:tc>
                <a:tc>
                  <a:txBody>
                    <a:bodyPr/>
                    <a:lstStyle/>
                    <a:p>
                      <a:pPr algn="ctr">
                        <a:lnSpc>
                          <a:spcPct val="100000"/>
                        </a:lnSpc>
                        <a:spcAft>
                          <a:spcPts val="0"/>
                        </a:spcAft>
                      </a:pPr>
                      <a:r>
                        <a:rPr lang="en-US" sz="1400" dirty="0">
                          <a:effectLst/>
                        </a:rPr>
                        <a:t>12m (40ft</a:t>
                      </a:r>
                      <a:r>
                        <a:rPr lang="en-US" sz="1400" dirty="0" smtClean="0">
                          <a:effectLst/>
                        </a:rPr>
                        <a:t>)</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10m (33ft)</a:t>
                      </a:r>
                      <a:endParaRPr lang="en-US" sz="1400" dirty="0">
                        <a:effectLst/>
                        <a:latin typeface="Calibri"/>
                        <a:ea typeface="Times New Roman"/>
                        <a:cs typeface="Arial"/>
                      </a:endParaRPr>
                    </a:p>
                  </a:txBody>
                  <a:tcPr marL="52527" marR="52527" marT="0" marB="0" anchor="ctr"/>
                </a:tc>
              </a:tr>
              <a:tr h="373744">
                <a:tc>
                  <a:txBody>
                    <a:bodyPr/>
                    <a:lstStyle/>
                    <a:p>
                      <a:pPr algn="ctr">
                        <a:lnSpc>
                          <a:spcPct val="100000"/>
                        </a:lnSpc>
                        <a:spcAft>
                          <a:spcPts val="0"/>
                        </a:spcAft>
                      </a:pPr>
                      <a:r>
                        <a:rPr lang="en-US" sz="1400" dirty="0" smtClean="0">
                          <a:effectLst/>
                        </a:rPr>
                        <a:t>Viewing</a:t>
                      </a:r>
                      <a:r>
                        <a:rPr lang="en-US" sz="1400" baseline="0" dirty="0" smtClean="0">
                          <a:effectLst/>
                        </a:rPr>
                        <a:t> A</a:t>
                      </a:r>
                      <a:r>
                        <a:rPr lang="en-US" sz="1400" dirty="0" smtClean="0">
                          <a:effectLst/>
                        </a:rPr>
                        <a:t>ngle</a:t>
                      </a:r>
                      <a:endParaRPr lang="en-US" sz="1400" dirty="0">
                        <a:effectLst/>
                        <a:latin typeface="Calibri"/>
                        <a:ea typeface="Times New Roman"/>
                        <a:cs typeface="Arial"/>
                      </a:endParaRPr>
                    </a:p>
                  </a:txBody>
                  <a:tcPr marL="52527" marR="52527" marT="0" marB="0" anchor="ctr"/>
                </a:tc>
                <a:tc>
                  <a:txBody>
                    <a:bodyPr/>
                    <a:lstStyle/>
                    <a:p>
                      <a:pPr marL="0" marR="0" indent="0" algn="ctr" defTabSz="1237823" rtl="0" eaLnBrk="1" fontAlgn="auto" latinLnBrk="0" hangingPunct="1">
                        <a:lnSpc>
                          <a:spcPct val="100000"/>
                        </a:lnSpc>
                        <a:spcBef>
                          <a:spcPts val="0"/>
                        </a:spcBef>
                        <a:spcAft>
                          <a:spcPts val="0"/>
                        </a:spcAft>
                        <a:buClrTx/>
                        <a:buSzTx/>
                        <a:buFontTx/>
                        <a:buNone/>
                        <a:tabLst/>
                        <a:defRPr/>
                      </a:pPr>
                      <a:r>
                        <a:rPr lang="en-US" sz="1400" dirty="0" smtClean="0">
                          <a:effectLst/>
                        </a:rPr>
                        <a:t>100°</a:t>
                      </a:r>
                      <a:endParaRPr lang="en-US" sz="1400" dirty="0" smtClean="0">
                        <a:effectLst/>
                        <a:latin typeface="+mn-lt"/>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smtClean="0">
                          <a:effectLst/>
                        </a:rPr>
                        <a:t>90°</a:t>
                      </a:r>
                      <a:endParaRPr lang="en-US" sz="1400" dirty="0">
                        <a:effectLst/>
                        <a:latin typeface="+mn-lt"/>
                        <a:ea typeface="Times New Roman"/>
                        <a:cs typeface="Arial"/>
                      </a:endParaRPr>
                    </a:p>
                  </a:txBody>
                  <a:tcPr marL="52527" marR="52527" marT="0" marB="0" anchor="ctr"/>
                </a:tc>
                <a:tc>
                  <a:txBody>
                    <a:bodyPr/>
                    <a:lstStyle/>
                    <a:p>
                      <a:pPr algn="ctr">
                        <a:lnSpc>
                          <a:spcPct val="100000"/>
                        </a:lnSpc>
                        <a:spcAft>
                          <a:spcPts val="0"/>
                        </a:spcAft>
                      </a:pPr>
                      <a:r>
                        <a:rPr lang="en-US" sz="1400" dirty="0" smtClean="0">
                          <a:effectLst/>
                        </a:rPr>
                        <a:t>67°</a:t>
                      </a:r>
                      <a:endParaRPr lang="en-US" sz="1400" dirty="0">
                        <a:effectLst/>
                        <a:latin typeface="+mn-lt"/>
                        <a:ea typeface="Times New Roman"/>
                        <a:cs typeface="Arial"/>
                      </a:endParaRPr>
                    </a:p>
                  </a:txBody>
                  <a:tcPr marL="52527" marR="52527" marT="0" marB="0" anchor="ctr"/>
                </a:tc>
                <a:tc>
                  <a:txBody>
                    <a:bodyPr/>
                    <a:lstStyle/>
                    <a:p>
                      <a:pPr marL="0" marR="0" indent="0" algn="ctr" defTabSz="1237823" rtl="0" eaLnBrk="1" fontAlgn="auto" latinLnBrk="0" hangingPunct="1">
                        <a:lnSpc>
                          <a:spcPct val="100000"/>
                        </a:lnSpc>
                        <a:spcBef>
                          <a:spcPts val="0"/>
                        </a:spcBef>
                        <a:spcAft>
                          <a:spcPts val="0"/>
                        </a:spcAft>
                        <a:buClrTx/>
                        <a:buSzTx/>
                        <a:buFontTx/>
                        <a:buNone/>
                        <a:tabLst/>
                        <a:defRPr/>
                      </a:pPr>
                      <a:r>
                        <a:rPr lang="en-US" sz="1400" dirty="0" smtClean="0">
                          <a:effectLst/>
                        </a:rPr>
                        <a:t>110°</a:t>
                      </a:r>
                      <a:endParaRPr lang="en-US" sz="1400" dirty="0" smtClean="0">
                        <a:effectLst/>
                        <a:latin typeface="+mn-lt"/>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85°</a:t>
                      </a:r>
                      <a:endParaRPr lang="en-US" sz="1400" dirty="0">
                        <a:effectLst/>
                        <a:latin typeface="Calibri"/>
                        <a:ea typeface="Times New Roman"/>
                        <a:cs typeface="Arial"/>
                      </a:endParaRPr>
                    </a:p>
                  </a:txBody>
                  <a:tcPr marL="52527" marR="52527" marT="0" marB="0" anchor="ctr"/>
                </a:tc>
              </a:tr>
              <a:tr h="373744">
                <a:tc>
                  <a:txBody>
                    <a:bodyPr/>
                    <a:lstStyle/>
                    <a:p>
                      <a:pPr algn="ctr">
                        <a:lnSpc>
                          <a:spcPct val="100000"/>
                        </a:lnSpc>
                        <a:spcAft>
                          <a:spcPts val="0"/>
                        </a:spcAft>
                      </a:pPr>
                      <a:r>
                        <a:rPr lang="en-US" sz="1400" dirty="0">
                          <a:effectLst/>
                        </a:rPr>
                        <a:t>Frame </a:t>
                      </a:r>
                      <a:r>
                        <a:rPr lang="en-US" sz="1400" dirty="0" smtClean="0">
                          <a:effectLst/>
                        </a:rPr>
                        <a:t>Rate</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smtClean="0">
                          <a:effectLst/>
                        </a:rPr>
                        <a:t>10fps</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a:effectLst/>
                        </a:rPr>
                        <a:t>2fps</a:t>
                      </a:r>
                      <a:endParaRPr lang="en-US" sz="1400" dirty="0">
                        <a:effectLst/>
                        <a:latin typeface="Calibri"/>
                        <a:ea typeface="Times New Roman"/>
                        <a:cs typeface="Arial"/>
                      </a:endParaRPr>
                    </a:p>
                  </a:txBody>
                  <a:tcPr marL="52527" marR="52527" marT="0" marB="0" anchor="ctr"/>
                </a:tc>
                <a:tc>
                  <a:txBody>
                    <a:bodyPr/>
                    <a:lstStyle/>
                    <a:p>
                      <a:pPr marL="0" marR="0" indent="0" algn="ctr" defTabSz="1237823" rtl="0" eaLnBrk="1" fontAlgn="auto" latinLnBrk="0" hangingPunct="1">
                        <a:lnSpc>
                          <a:spcPct val="100000"/>
                        </a:lnSpc>
                        <a:spcBef>
                          <a:spcPts val="0"/>
                        </a:spcBef>
                        <a:spcAft>
                          <a:spcPts val="0"/>
                        </a:spcAft>
                        <a:buClrTx/>
                        <a:buSzTx/>
                        <a:buFontTx/>
                        <a:buNone/>
                        <a:tabLst/>
                        <a:defRPr/>
                      </a:pPr>
                      <a:r>
                        <a:rPr lang="en-US" sz="1400" dirty="0" smtClean="0">
                          <a:effectLst/>
                        </a:rPr>
                        <a:t>5fps </a:t>
                      </a:r>
                      <a:r>
                        <a:rPr lang="en-US" sz="1400" kern="1200" dirty="0" smtClean="0">
                          <a:effectLst/>
                        </a:rPr>
                        <a:t>(can go up to  15 fps but image quality is limited due to low bit RF link – 38kbps) </a:t>
                      </a:r>
                      <a:endParaRPr lang="en-US" sz="1400" kern="1200" dirty="0" smtClean="0">
                        <a:solidFill>
                          <a:schemeClr val="dk1"/>
                        </a:solidFill>
                        <a:effectLst/>
                        <a:latin typeface="+mn-lt"/>
                        <a:ea typeface="+mn-ea"/>
                        <a:cs typeface="+mn-cs"/>
                      </a:endParaRPr>
                    </a:p>
                  </a:txBody>
                  <a:tcPr marL="52527" marR="52527" marT="0" marB="0" anchor="ctr"/>
                </a:tc>
                <a:tc>
                  <a:txBody>
                    <a:bodyPr/>
                    <a:lstStyle/>
                    <a:p>
                      <a:pPr algn="ctr">
                        <a:lnSpc>
                          <a:spcPct val="100000"/>
                        </a:lnSpc>
                        <a:spcAft>
                          <a:spcPts val="0"/>
                        </a:spcAft>
                      </a:pPr>
                      <a:r>
                        <a:rPr lang="en-US" sz="1400" dirty="0">
                          <a:effectLst/>
                        </a:rPr>
                        <a:t>5fps</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3-7 configurable</a:t>
                      </a:r>
                      <a:endParaRPr lang="en-US" sz="1400" dirty="0">
                        <a:effectLst/>
                        <a:latin typeface="Calibri"/>
                        <a:ea typeface="Times New Roman"/>
                        <a:cs typeface="Arial"/>
                      </a:endParaRPr>
                    </a:p>
                  </a:txBody>
                  <a:tcPr marL="52527" marR="52527" marT="0" marB="0" anchor="ctr"/>
                </a:tc>
              </a:tr>
              <a:tr h="373744">
                <a:tc>
                  <a:txBody>
                    <a:bodyPr/>
                    <a:lstStyle/>
                    <a:p>
                      <a:pPr algn="ctr">
                        <a:lnSpc>
                          <a:spcPct val="100000"/>
                        </a:lnSpc>
                        <a:spcAft>
                          <a:spcPts val="0"/>
                        </a:spcAft>
                      </a:pPr>
                      <a:r>
                        <a:rPr lang="en-US" sz="1400" dirty="0">
                          <a:effectLst/>
                        </a:rPr>
                        <a:t>PIR Type</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Quad PIR element</a:t>
                      </a:r>
                      <a:endParaRPr lang="en-US" sz="1400" dirty="0">
                        <a:effectLst/>
                        <a:latin typeface="Calibri"/>
                        <a:ea typeface="Times New Roman"/>
                        <a:cs typeface="Arial"/>
                      </a:endParaRPr>
                    </a:p>
                  </a:txBody>
                  <a:tcPr marL="52527" marR="52527" marT="0" marB="0" anchor="ctr">
                    <a:solidFill>
                      <a:schemeClr val="accent1">
                        <a:lumMod val="40000"/>
                        <a:lumOff val="60000"/>
                      </a:schemeClr>
                    </a:solidFill>
                  </a:tcPr>
                </a:tc>
                <a:tc>
                  <a:txBody>
                    <a:bodyPr/>
                    <a:lstStyle/>
                    <a:p>
                      <a:pPr algn="ctr">
                        <a:lnSpc>
                          <a:spcPct val="100000"/>
                        </a:lnSpc>
                        <a:spcAft>
                          <a:spcPts val="0"/>
                        </a:spcAft>
                      </a:pPr>
                      <a:r>
                        <a:rPr lang="en-US" sz="1400" dirty="0">
                          <a:effectLst/>
                        </a:rPr>
                        <a:t>Dual PIR element</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Dual PIR element</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Dual PIR element</a:t>
                      </a:r>
                      <a:endParaRPr lang="en-US" sz="1400" dirty="0">
                        <a:effectLst/>
                        <a:latin typeface="Calibri"/>
                        <a:ea typeface="Times New Roman"/>
                        <a:cs typeface="Arial"/>
                      </a:endParaRPr>
                    </a:p>
                  </a:txBody>
                  <a:tcPr marL="52527" marR="52527" marT="0" marB="0" anchor="ctr"/>
                </a:tc>
                <a:tc>
                  <a:txBody>
                    <a:bodyPr/>
                    <a:lstStyle/>
                    <a:p>
                      <a:pPr algn="ctr">
                        <a:lnSpc>
                          <a:spcPct val="100000"/>
                        </a:lnSpc>
                        <a:spcAft>
                          <a:spcPts val="0"/>
                        </a:spcAft>
                      </a:pPr>
                      <a:r>
                        <a:rPr lang="en-US" sz="1400" dirty="0">
                          <a:effectLst/>
                        </a:rPr>
                        <a:t>Dual PIR element</a:t>
                      </a:r>
                      <a:endParaRPr lang="en-US" sz="1400" dirty="0">
                        <a:effectLst/>
                        <a:latin typeface="Calibri"/>
                        <a:ea typeface="Times New Roman"/>
                        <a:cs typeface="Arial"/>
                      </a:endParaRPr>
                    </a:p>
                  </a:txBody>
                  <a:tcPr marL="52527" marR="52527" marT="0" marB="0" anchor="ctr"/>
                </a:tc>
              </a:tr>
            </a:tbl>
          </a:graphicData>
        </a:graphic>
      </p:graphicFrame>
      <p:sp>
        <p:nvSpPr>
          <p:cNvPr id="3" name="Title 2"/>
          <p:cNvSpPr>
            <a:spLocks noGrp="1"/>
          </p:cNvSpPr>
          <p:nvPr>
            <p:ph type="title"/>
          </p:nvPr>
        </p:nvSpPr>
        <p:spPr>
          <a:xfrm>
            <a:off x="513714" y="600604"/>
            <a:ext cx="11702892" cy="1443302"/>
          </a:xfrm>
        </p:spPr>
        <p:txBody>
          <a:bodyPr/>
          <a:lstStyle/>
          <a:p>
            <a:r>
              <a:rPr lang="en-GB" dirty="0" smtClean="0"/>
              <a:t>HD77 Comparison of Features</a:t>
            </a:r>
            <a:endParaRPr lang="en-GB" dirty="0"/>
          </a:p>
        </p:txBody>
      </p:sp>
      <p:sp>
        <p:nvSpPr>
          <p:cNvPr id="4" name="TextBox 3"/>
          <p:cNvSpPr txBox="1"/>
          <p:nvPr/>
        </p:nvSpPr>
        <p:spPr>
          <a:xfrm rot="2726906">
            <a:off x="9496983" y="1287936"/>
            <a:ext cx="3225007" cy="523220"/>
          </a:xfrm>
          <a:prstGeom prst="rect">
            <a:avLst/>
          </a:prstGeom>
          <a:solidFill>
            <a:schemeClr val="accent2"/>
          </a:solidFill>
        </p:spPr>
        <p:txBody>
          <a:bodyPr wrap="square" rtlCol="0">
            <a:spAutoFit/>
          </a:bodyPr>
          <a:lstStyle/>
          <a:p>
            <a:r>
              <a:rPr lang="en-US" sz="2800" b="1" dirty="0" smtClean="0">
                <a:solidFill>
                  <a:schemeClr val="bg1"/>
                </a:solidFill>
              </a:rPr>
              <a:t>For internal use only</a:t>
            </a:r>
            <a:endParaRPr lang="en-US" sz="2800" b="1" dirty="0">
              <a:solidFill>
                <a:schemeClr val="bg1"/>
              </a:solidFill>
            </a:endParaRPr>
          </a:p>
        </p:txBody>
      </p:sp>
    </p:spTree>
    <p:extLst>
      <p:ext uri="{BB962C8B-B14F-4D97-AF65-F5344CB8AC3E}">
        <p14:creationId xmlns:p14="http://schemas.microsoft.com/office/powerpoint/2010/main" val="366164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14" y="346794"/>
            <a:ext cx="11702892" cy="1443302"/>
          </a:xfrm>
        </p:spPr>
        <p:txBody>
          <a:bodyPr>
            <a:noAutofit/>
          </a:bodyPr>
          <a:lstStyle/>
          <a:p>
            <a:r>
              <a:rPr lang="en-US" dirty="0"/>
              <a:t>EVOHD Control Panel</a:t>
            </a:r>
            <a:r>
              <a:rPr lang="en-US" sz="3600" dirty="0"/>
              <a:t/>
            </a:r>
            <a:br>
              <a:rPr lang="en-US" sz="3600" dirty="0"/>
            </a:br>
            <a:r>
              <a:rPr lang="en-US" sz="3600" dirty="0"/>
              <a:t>Robust to support enhanced security capabilities </a:t>
            </a:r>
          </a:p>
        </p:txBody>
      </p:sp>
      <p:grpSp>
        <p:nvGrpSpPr>
          <p:cNvPr id="27" name="Group 26"/>
          <p:cNvGrpSpPr/>
          <p:nvPr/>
        </p:nvGrpSpPr>
        <p:grpSpPr>
          <a:xfrm>
            <a:off x="634206" y="2501106"/>
            <a:ext cx="11811000" cy="5007729"/>
            <a:chOff x="634206" y="2501106"/>
            <a:chExt cx="11811000" cy="3124200"/>
          </a:xfrm>
        </p:grpSpPr>
        <p:grpSp>
          <p:nvGrpSpPr>
            <p:cNvPr id="14" name="Group 13"/>
            <p:cNvGrpSpPr/>
            <p:nvPr/>
          </p:nvGrpSpPr>
          <p:grpSpPr>
            <a:xfrm>
              <a:off x="634206" y="2501106"/>
              <a:ext cx="11734800" cy="1447800"/>
              <a:chOff x="634206" y="2501106"/>
              <a:chExt cx="11734800" cy="1447800"/>
            </a:xfrm>
          </p:grpSpPr>
          <p:grpSp>
            <p:nvGrpSpPr>
              <p:cNvPr id="6" name="Group 5"/>
              <p:cNvGrpSpPr/>
              <p:nvPr/>
            </p:nvGrpSpPr>
            <p:grpSpPr>
              <a:xfrm>
                <a:off x="634206" y="2501106"/>
                <a:ext cx="11734800" cy="1447800"/>
                <a:chOff x="1624806" y="4101306"/>
                <a:chExt cx="8785225" cy="2124000"/>
              </a:xfrm>
            </p:grpSpPr>
            <p:sp>
              <p:nvSpPr>
                <p:cNvPr id="4" name="Rectangle 3"/>
                <p:cNvSpPr/>
                <p:nvPr/>
              </p:nvSpPr>
              <p:spPr>
                <a:xfrm>
                  <a:off x="1624806" y="4101306"/>
                  <a:ext cx="8785225" cy="2124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Rectangle 4"/>
                <p:cNvSpPr/>
                <p:nvPr/>
              </p:nvSpPr>
              <p:spPr>
                <a:xfrm>
                  <a:off x="1624806" y="4101306"/>
                  <a:ext cx="46523" cy="2120455"/>
                </a:xfrm>
                <a:prstGeom prst="rect">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7" name="Rectangle 6"/>
              <p:cNvSpPr/>
              <p:nvPr/>
            </p:nvSpPr>
            <p:spPr>
              <a:xfrm>
                <a:off x="806124" y="2732303"/>
                <a:ext cx="2799882" cy="672050"/>
              </a:xfrm>
              <a:prstGeom prst="rect">
                <a:avLst/>
              </a:prstGeom>
            </p:spPr>
            <p:txBody>
              <a:bodyPr wrap="square">
                <a:spAutoFit/>
              </a:bodyPr>
              <a:lstStyle/>
              <a:p>
                <a:r>
                  <a:rPr lang="en-US" sz="3200" dirty="0">
                    <a:solidFill>
                      <a:srgbClr val="98B91F"/>
                    </a:solidFill>
                    <a:latin typeface="Calibri Light"/>
                    <a:cs typeface="Calibri Light"/>
                  </a:rPr>
                  <a:t>Faster Dialer Communication</a:t>
                </a:r>
                <a:endParaRPr lang="en-US" sz="3200" dirty="0"/>
              </a:p>
            </p:txBody>
          </p:sp>
          <p:sp>
            <p:nvSpPr>
              <p:cNvPr id="3" name="Rectangle 2"/>
              <p:cNvSpPr/>
              <p:nvPr/>
            </p:nvSpPr>
            <p:spPr>
              <a:xfrm>
                <a:off x="3377406" y="2643724"/>
                <a:ext cx="8991600" cy="979273"/>
              </a:xfrm>
              <a:prstGeom prst="rect">
                <a:avLst/>
              </a:prstGeom>
            </p:spPr>
            <p:txBody>
              <a:bodyPr wrap="square">
                <a:spAutoFit/>
              </a:bodyPr>
              <a:lstStyle/>
              <a:p>
                <a:pPr marL="342900" indent="-342900">
                  <a:buClr>
                    <a:srgbClr val="9DC431"/>
                  </a:buClr>
                  <a:buFont typeface="Arial" panose="020B0604020202020204" pitchFamily="34" charset="0"/>
                  <a:buChar char="•"/>
                </a:pPr>
                <a:r>
                  <a:rPr lang="en-US" sz="3200" dirty="0">
                    <a:latin typeface="Calibri Light"/>
                    <a:cs typeface="Calibri Light"/>
                  </a:rPr>
                  <a:t>Chip based 1200 bauds communication line (300 bauds </a:t>
                </a:r>
                <a:r>
                  <a:rPr lang="en-US" sz="3200" dirty="0" smtClean="0">
                    <a:latin typeface="Calibri Light"/>
                    <a:cs typeface="Calibri Light"/>
                  </a:rPr>
                  <a:t>for </a:t>
                </a:r>
                <a:r>
                  <a:rPr lang="en-US" sz="3200" dirty="0">
                    <a:latin typeface="Calibri Light"/>
                    <a:cs typeface="Calibri Light"/>
                  </a:rPr>
                  <a:t>reporting)</a:t>
                </a:r>
              </a:p>
              <a:p>
                <a:pPr marL="342900" indent="-342900">
                  <a:buClr>
                    <a:srgbClr val="9DC431"/>
                  </a:buClr>
                  <a:buFont typeface="Arial" panose="020B0604020202020204" pitchFamily="34" charset="0"/>
                  <a:buChar char="•"/>
                </a:pPr>
                <a:r>
                  <a:rPr lang="en-US" sz="3200" dirty="0">
                    <a:latin typeface="Calibri Light"/>
                    <a:cs typeface="Calibri Light"/>
                  </a:rPr>
                  <a:t>Manage VoIP line and bypass signal distortions</a:t>
                </a:r>
              </a:p>
            </p:txBody>
          </p:sp>
        </p:grpSp>
        <p:grpSp>
          <p:nvGrpSpPr>
            <p:cNvPr id="15" name="Group 14"/>
            <p:cNvGrpSpPr/>
            <p:nvPr/>
          </p:nvGrpSpPr>
          <p:grpSpPr>
            <a:xfrm>
              <a:off x="634206" y="4177506"/>
              <a:ext cx="11811000" cy="1447800"/>
              <a:chOff x="634206" y="2501106"/>
              <a:chExt cx="11811000" cy="1447800"/>
            </a:xfrm>
          </p:grpSpPr>
          <p:grpSp>
            <p:nvGrpSpPr>
              <p:cNvPr id="16" name="Group 15"/>
              <p:cNvGrpSpPr/>
              <p:nvPr/>
            </p:nvGrpSpPr>
            <p:grpSpPr>
              <a:xfrm>
                <a:off x="634206" y="2501106"/>
                <a:ext cx="11734800" cy="1447800"/>
                <a:chOff x="1624806" y="4101306"/>
                <a:chExt cx="8785225" cy="2124000"/>
              </a:xfrm>
            </p:grpSpPr>
            <p:sp>
              <p:nvSpPr>
                <p:cNvPr id="19" name="Rectangle 18"/>
                <p:cNvSpPr/>
                <p:nvPr/>
              </p:nvSpPr>
              <p:spPr>
                <a:xfrm>
                  <a:off x="1624806" y="4101306"/>
                  <a:ext cx="8785225" cy="2124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0" name="Rectangle 19"/>
                <p:cNvSpPr/>
                <p:nvPr/>
              </p:nvSpPr>
              <p:spPr>
                <a:xfrm>
                  <a:off x="1624806" y="4101306"/>
                  <a:ext cx="46523" cy="2120455"/>
                </a:xfrm>
                <a:prstGeom prst="rect">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17" name="Rectangle 16"/>
              <p:cNvSpPr/>
              <p:nvPr/>
            </p:nvSpPr>
            <p:spPr>
              <a:xfrm>
                <a:off x="806124" y="2697792"/>
                <a:ext cx="3028482" cy="979273"/>
              </a:xfrm>
              <a:prstGeom prst="rect">
                <a:avLst/>
              </a:prstGeom>
            </p:spPr>
            <p:txBody>
              <a:bodyPr wrap="square">
                <a:spAutoFit/>
              </a:bodyPr>
              <a:lstStyle/>
              <a:p>
                <a:r>
                  <a:rPr lang="en-US" sz="3200" dirty="0">
                    <a:solidFill>
                      <a:srgbClr val="98B91F"/>
                    </a:solidFill>
                    <a:latin typeface="Calibri Light"/>
                    <a:cs typeface="Calibri Light"/>
                  </a:rPr>
                  <a:t>Added Protection </a:t>
                </a:r>
                <a:r>
                  <a:rPr lang="en-US" sz="3200" dirty="0" smtClean="0">
                    <a:solidFill>
                      <a:srgbClr val="98B91F"/>
                    </a:solidFill>
                    <a:latin typeface="Calibri Light"/>
                    <a:cs typeface="Calibri Light"/>
                  </a:rPr>
                  <a:t>to </a:t>
                </a:r>
                <a:r>
                  <a:rPr lang="en-US" sz="3200" dirty="0">
                    <a:solidFill>
                      <a:srgbClr val="98B91F"/>
                    </a:solidFill>
                    <a:latin typeface="Calibri Light"/>
                    <a:cs typeface="Calibri Light"/>
                  </a:rPr>
                  <a:t>System Integrity</a:t>
                </a:r>
                <a:endParaRPr lang="en-US" sz="3200" dirty="0"/>
              </a:p>
            </p:txBody>
          </p:sp>
          <p:sp>
            <p:nvSpPr>
              <p:cNvPr id="18" name="Rectangle 17"/>
              <p:cNvSpPr/>
              <p:nvPr/>
            </p:nvSpPr>
            <p:spPr>
              <a:xfrm>
                <a:off x="3453606" y="2736909"/>
                <a:ext cx="8991600" cy="979272"/>
              </a:xfrm>
              <a:prstGeom prst="rect">
                <a:avLst/>
              </a:prstGeom>
            </p:spPr>
            <p:txBody>
              <a:bodyPr wrap="square">
                <a:spAutoFit/>
              </a:bodyPr>
              <a:lstStyle/>
              <a:p>
                <a:pPr marL="342900" indent="-342900">
                  <a:buClr>
                    <a:srgbClr val="9DC431"/>
                  </a:buClr>
                  <a:buFont typeface="Arial" panose="020B0604020202020204" pitchFamily="34" charset="0"/>
                  <a:buChar char="•"/>
                </a:pPr>
                <a:r>
                  <a:rPr lang="en-US" sz="3200" dirty="0">
                    <a:latin typeface="Calibri Light"/>
                    <a:cs typeface="Calibri Light"/>
                  </a:rPr>
                  <a:t>Dedicated input for box tamper switch</a:t>
                </a:r>
              </a:p>
              <a:p>
                <a:pPr marL="342900" indent="-342900">
                  <a:buClr>
                    <a:srgbClr val="9DC431"/>
                  </a:buClr>
                  <a:buFont typeface="Arial" panose="020B0604020202020204" pitchFamily="34" charset="0"/>
                  <a:buChar char="•"/>
                </a:pPr>
                <a:r>
                  <a:rPr lang="en-US" sz="3200" dirty="0">
                    <a:latin typeface="Calibri Light"/>
                    <a:cs typeface="Calibri Light"/>
                  </a:rPr>
                  <a:t>Supervised bell output 1A, fuse-less shutdown at 3A</a:t>
                </a:r>
              </a:p>
            </p:txBody>
          </p:sp>
        </p:grpSp>
      </p:grpSp>
      <p:grpSp>
        <p:nvGrpSpPr>
          <p:cNvPr id="28" name="Group 27"/>
          <p:cNvGrpSpPr/>
          <p:nvPr/>
        </p:nvGrpSpPr>
        <p:grpSpPr>
          <a:xfrm>
            <a:off x="558006" y="2501106"/>
            <a:ext cx="11811000" cy="5007729"/>
            <a:chOff x="634206" y="2501106"/>
            <a:chExt cx="11811000" cy="3124200"/>
          </a:xfrm>
        </p:grpSpPr>
        <p:grpSp>
          <p:nvGrpSpPr>
            <p:cNvPr id="29" name="Group 28"/>
            <p:cNvGrpSpPr/>
            <p:nvPr/>
          </p:nvGrpSpPr>
          <p:grpSpPr>
            <a:xfrm>
              <a:off x="634206" y="2501106"/>
              <a:ext cx="11734800" cy="1447800"/>
              <a:chOff x="634206" y="2501106"/>
              <a:chExt cx="11734800" cy="1447800"/>
            </a:xfrm>
          </p:grpSpPr>
          <p:grpSp>
            <p:nvGrpSpPr>
              <p:cNvPr id="36" name="Group 35"/>
              <p:cNvGrpSpPr/>
              <p:nvPr/>
            </p:nvGrpSpPr>
            <p:grpSpPr>
              <a:xfrm>
                <a:off x="634206" y="2501106"/>
                <a:ext cx="11734800" cy="1447800"/>
                <a:chOff x="1624806" y="4101306"/>
                <a:chExt cx="8785225" cy="2124000"/>
              </a:xfrm>
            </p:grpSpPr>
            <p:sp>
              <p:nvSpPr>
                <p:cNvPr id="39" name="Rectangle 38"/>
                <p:cNvSpPr/>
                <p:nvPr/>
              </p:nvSpPr>
              <p:spPr>
                <a:xfrm>
                  <a:off x="1624806" y="4101306"/>
                  <a:ext cx="8785225" cy="2124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0" name="Rectangle 39"/>
                <p:cNvSpPr/>
                <p:nvPr/>
              </p:nvSpPr>
              <p:spPr>
                <a:xfrm>
                  <a:off x="1624806" y="4101306"/>
                  <a:ext cx="46523" cy="2120455"/>
                </a:xfrm>
                <a:prstGeom prst="rect">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37" name="Rectangle 36"/>
              <p:cNvSpPr/>
              <p:nvPr/>
            </p:nvSpPr>
            <p:spPr>
              <a:xfrm>
                <a:off x="806124" y="2732303"/>
                <a:ext cx="2799882" cy="672050"/>
              </a:xfrm>
              <a:prstGeom prst="rect">
                <a:avLst/>
              </a:prstGeom>
            </p:spPr>
            <p:txBody>
              <a:bodyPr wrap="square">
                <a:spAutoFit/>
              </a:bodyPr>
              <a:lstStyle/>
              <a:p>
                <a:r>
                  <a:rPr lang="en-US" sz="3200" dirty="0">
                    <a:solidFill>
                      <a:srgbClr val="98B91F"/>
                    </a:solidFill>
                    <a:latin typeface="Calibri Light"/>
                    <a:cs typeface="Calibri Light"/>
                  </a:rPr>
                  <a:t>Faster Dialer Communication</a:t>
                </a:r>
                <a:endParaRPr lang="en-US" sz="3200" dirty="0"/>
              </a:p>
            </p:txBody>
          </p:sp>
          <p:sp>
            <p:nvSpPr>
              <p:cNvPr id="38" name="Rectangle 37"/>
              <p:cNvSpPr/>
              <p:nvPr/>
            </p:nvSpPr>
            <p:spPr>
              <a:xfrm>
                <a:off x="3377406" y="2643724"/>
                <a:ext cx="8991600" cy="979273"/>
              </a:xfrm>
              <a:prstGeom prst="rect">
                <a:avLst/>
              </a:prstGeom>
            </p:spPr>
            <p:txBody>
              <a:bodyPr wrap="square">
                <a:spAutoFit/>
              </a:bodyPr>
              <a:lstStyle/>
              <a:p>
                <a:pPr marL="342900" indent="-342900">
                  <a:buClr>
                    <a:srgbClr val="9DC431"/>
                  </a:buClr>
                  <a:buFont typeface="Arial" panose="020B0604020202020204" pitchFamily="34" charset="0"/>
                  <a:buChar char="•"/>
                </a:pPr>
                <a:r>
                  <a:rPr lang="en-US" sz="3200" dirty="0">
                    <a:latin typeface="Calibri Light"/>
                    <a:cs typeface="Calibri Light"/>
                  </a:rPr>
                  <a:t>Chip based 1200 bauds communication line (300 bauds </a:t>
                </a:r>
                <a:r>
                  <a:rPr lang="en-US" sz="3200" dirty="0" smtClean="0">
                    <a:latin typeface="Calibri Light"/>
                    <a:cs typeface="Calibri Light"/>
                  </a:rPr>
                  <a:t>for </a:t>
                </a:r>
                <a:r>
                  <a:rPr lang="en-US" sz="3200" dirty="0">
                    <a:latin typeface="Calibri Light"/>
                    <a:cs typeface="Calibri Light"/>
                  </a:rPr>
                  <a:t>reporting)</a:t>
                </a:r>
              </a:p>
              <a:p>
                <a:pPr marL="342900" indent="-342900">
                  <a:buClr>
                    <a:srgbClr val="9DC431"/>
                  </a:buClr>
                  <a:buFont typeface="Arial" panose="020B0604020202020204" pitchFamily="34" charset="0"/>
                  <a:buChar char="•"/>
                </a:pPr>
                <a:r>
                  <a:rPr lang="en-US" sz="3200" dirty="0">
                    <a:latin typeface="Calibri Light"/>
                    <a:cs typeface="Calibri Light"/>
                  </a:rPr>
                  <a:t>Manage VoIP line and bypass signal distortions</a:t>
                </a:r>
              </a:p>
            </p:txBody>
          </p:sp>
        </p:grpSp>
        <p:grpSp>
          <p:nvGrpSpPr>
            <p:cNvPr id="30" name="Group 29"/>
            <p:cNvGrpSpPr/>
            <p:nvPr/>
          </p:nvGrpSpPr>
          <p:grpSpPr>
            <a:xfrm>
              <a:off x="634206" y="4177506"/>
              <a:ext cx="11811000" cy="1447800"/>
              <a:chOff x="634206" y="2501106"/>
              <a:chExt cx="11811000" cy="1447800"/>
            </a:xfrm>
          </p:grpSpPr>
          <p:grpSp>
            <p:nvGrpSpPr>
              <p:cNvPr id="31" name="Group 30"/>
              <p:cNvGrpSpPr/>
              <p:nvPr/>
            </p:nvGrpSpPr>
            <p:grpSpPr>
              <a:xfrm>
                <a:off x="634206" y="2501106"/>
                <a:ext cx="11734800" cy="1447800"/>
                <a:chOff x="1624806" y="4101306"/>
                <a:chExt cx="8785225" cy="2124000"/>
              </a:xfrm>
            </p:grpSpPr>
            <p:sp>
              <p:nvSpPr>
                <p:cNvPr id="34" name="Rectangle 33"/>
                <p:cNvSpPr/>
                <p:nvPr/>
              </p:nvSpPr>
              <p:spPr>
                <a:xfrm>
                  <a:off x="1624806" y="4101306"/>
                  <a:ext cx="8785225" cy="2124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5" name="Rectangle 34"/>
                <p:cNvSpPr/>
                <p:nvPr/>
              </p:nvSpPr>
              <p:spPr>
                <a:xfrm>
                  <a:off x="1624806" y="4101306"/>
                  <a:ext cx="46523" cy="2120455"/>
                </a:xfrm>
                <a:prstGeom prst="rect">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32" name="Rectangle 31"/>
              <p:cNvSpPr/>
              <p:nvPr/>
            </p:nvSpPr>
            <p:spPr>
              <a:xfrm>
                <a:off x="806124" y="2697792"/>
                <a:ext cx="3028482" cy="979273"/>
              </a:xfrm>
              <a:prstGeom prst="rect">
                <a:avLst/>
              </a:prstGeom>
            </p:spPr>
            <p:txBody>
              <a:bodyPr wrap="square">
                <a:spAutoFit/>
              </a:bodyPr>
              <a:lstStyle/>
              <a:p>
                <a:r>
                  <a:rPr lang="en-US" sz="3200" dirty="0">
                    <a:solidFill>
                      <a:srgbClr val="98B91F"/>
                    </a:solidFill>
                    <a:latin typeface="Calibri Light"/>
                    <a:cs typeface="Calibri Light"/>
                  </a:rPr>
                  <a:t>Added Protection </a:t>
                </a:r>
                <a:r>
                  <a:rPr lang="en-US" sz="3200" dirty="0" smtClean="0">
                    <a:solidFill>
                      <a:srgbClr val="98B91F"/>
                    </a:solidFill>
                    <a:latin typeface="Calibri Light"/>
                    <a:cs typeface="Calibri Light"/>
                  </a:rPr>
                  <a:t>to </a:t>
                </a:r>
                <a:r>
                  <a:rPr lang="en-US" sz="3200" dirty="0">
                    <a:solidFill>
                      <a:srgbClr val="98B91F"/>
                    </a:solidFill>
                    <a:latin typeface="Calibri Light"/>
                    <a:cs typeface="Calibri Light"/>
                  </a:rPr>
                  <a:t>System Integrity</a:t>
                </a:r>
                <a:endParaRPr lang="en-US" sz="3200" dirty="0"/>
              </a:p>
            </p:txBody>
          </p:sp>
          <p:sp>
            <p:nvSpPr>
              <p:cNvPr id="33" name="Rectangle 32"/>
              <p:cNvSpPr/>
              <p:nvPr/>
            </p:nvSpPr>
            <p:spPr>
              <a:xfrm>
                <a:off x="3453606" y="2736909"/>
                <a:ext cx="8991600" cy="979272"/>
              </a:xfrm>
              <a:prstGeom prst="rect">
                <a:avLst/>
              </a:prstGeom>
            </p:spPr>
            <p:txBody>
              <a:bodyPr wrap="square">
                <a:spAutoFit/>
              </a:bodyPr>
              <a:lstStyle/>
              <a:p>
                <a:pPr marL="342900" indent="-342900">
                  <a:buClr>
                    <a:srgbClr val="9DC431"/>
                  </a:buClr>
                  <a:buFont typeface="Arial" panose="020B0604020202020204" pitchFamily="34" charset="0"/>
                  <a:buChar char="•"/>
                </a:pPr>
                <a:r>
                  <a:rPr lang="en-US" sz="3200" dirty="0">
                    <a:latin typeface="Calibri Light"/>
                    <a:cs typeface="Calibri Light"/>
                  </a:rPr>
                  <a:t>Dedicated input for box tamper switch</a:t>
                </a:r>
              </a:p>
              <a:p>
                <a:pPr marL="342900" indent="-342900">
                  <a:buClr>
                    <a:srgbClr val="9DC431"/>
                  </a:buClr>
                  <a:buFont typeface="Arial" panose="020B0604020202020204" pitchFamily="34" charset="0"/>
                  <a:buChar char="•"/>
                </a:pPr>
                <a:r>
                  <a:rPr lang="en-US" sz="3200" dirty="0">
                    <a:latin typeface="Calibri Light"/>
                    <a:cs typeface="Calibri Light"/>
                  </a:rPr>
                  <a:t>Supervised bell output 1A, fuse-less shutdown at 3A</a:t>
                </a:r>
              </a:p>
            </p:txBody>
          </p:sp>
        </p:grpSp>
      </p:grpSp>
    </p:spTree>
    <p:extLst>
      <p:ext uri="{BB962C8B-B14F-4D97-AF65-F5344CB8AC3E}">
        <p14:creationId xmlns:p14="http://schemas.microsoft.com/office/powerpoint/2010/main" val="2061610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14" y="346794"/>
            <a:ext cx="11702892" cy="1443302"/>
          </a:xfrm>
        </p:spPr>
        <p:txBody>
          <a:bodyPr>
            <a:noAutofit/>
          </a:bodyPr>
          <a:lstStyle/>
          <a:p>
            <a:r>
              <a:rPr lang="en-US" dirty="0"/>
              <a:t>EVOHD Control Panel</a:t>
            </a:r>
            <a:r>
              <a:rPr lang="en-US" sz="3600" dirty="0"/>
              <a:t/>
            </a:r>
            <a:br>
              <a:rPr lang="en-US" sz="3600" dirty="0"/>
            </a:br>
            <a:r>
              <a:rPr lang="en-US" sz="3600" dirty="0"/>
              <a:t>Robust to support enhanced security capabilities </a:t>
            </a:r>
          </a:p>
        </p:txBody>
      </p:sp>
      <p:grpSp>
        <p:nvGrpSpPr>
          <p:cNvPr id="6" name="Group 5"/>
          <p:cNvGrpSpPr/>
          <p:nvPr/>
        </p:nvGrpSpPr>
        <p:grpSpPr>
          <a:xfrm>
            <a:off x="634206" y="2196306"/>
            <a:ext cx="11658600" cy="4724400"/>
            <a:chOff x="1624806" y="4101306"/>
            <a:chExt cx="8785225" cy="2124000"/>
          </a:xfrm>
        </p:grpSpPr>
        <p:sp>
          <p:nvSpPr>
            <p:cNvPr id="4" name="Rectangle 3"/>
            <p:cNvSpPr/>
            <p:nvPr/>
          </p:nvSpPr>
          <p:spPr>
            <a:xfrm>
              <a:off x="1624806" y="4101306"/>
              <a:ext cx="8785225" cy="2124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Rectangle 4"/>
            <p:cNvSpPr/>
            <p:nvPr/>
          </p:nvSpPr>
          <p:spPr>
            <a:xfrm>
              <a:off x="1624806" y="4101306"/>
              <a:ext cx="46523" cy="2120455"/>
            </a:xfrm>
            <a:prstGeom prst="rect">
              <a:avLst/>
            </a:prstGeom>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7" name="Rectangle 6"/>
          <p:cNvSpPr/>
          <p:nvPr/>
        </p:nvSpPr>
        <p:spPr>
          <a:xfrm>
            <a:off x="882324" y="2663438"/>
            <a:ext cx="3054676" cy="2800767"/>
          </a:xfrm>
          <a:prstGeom prst="rect">
            <a:avLst/>
          </a:prstGeom>
        </p:spPr>
        <p:txBody>
          <a:bodyPr wrap="square">
            <a:spAutoFit/>
          </a:bodyPr>
          <a:lstStyle/>
          <a:p>
            <a:r>
              <a:rPr lang="en-US" sz="4400" dirty="0">
                <a:solidFill>
                  <a:srgbClr val="98B91F"/>
                </a:solidFill>
                <a:latin typeface="Calibri Light"/>
                <a:cs typeface="Calibri Light"/>
              </a:rPr>
              <a:t>Support </a:t>
            </a:r>
            <a:endParaRPr lang="en-US" sz="4400" dirty="0" smtClean="0">
              <a:solidFill>
                <a:srgbClr val="98B91F"/>
              </a:solidFill>
              <a:latin typeface="Calibri Light"/>
              <a:cs typeface="Calibri Light"/>
            </a:endParaRPr>
          </a:p>
          <a:p>
            <a:r>
              <a:rPr lang="en-US" sz="4400" dirty="0" smtClean="0">
                <a:solidFill>
                  <a:srgbClr val="98B91F"/>
                </a:solidFill>
                <a:latin typeface="Calibri Light"/>
                <a:cs typeface="Calibri Light"/>
              </a:rPr>
              <a:t>all </a:t>
            </a:r>
            <a:r>
              <a:rPr lang="en-US" sz="4400" dirty="0">
                <a:solidFill>
                  <a:srgbClr val="98B91F"/>
                </a:solidFill>
                <a:latin typeface="Calibri Light"/>
                <a:cs typeface="Calibri Light"/>
              </a:rPr>
              <a:t>EVO192 parameters and more</a:t>
            </a:r>
            <a:endParaRPr lang="en-US" sz="4400" dirty="0"/>
          </a:p>
        </p:txBody>
      </p:sp>
      <p:sp>
        <p:nvSpPr>
          <p:cNvPr id="12" name="Rectangle 11"/>
          <p:cNvSpPr/>
          <p:nvPr/>
        </p:nvSpPr>
        <p:spPr>
          <a:xfrm>
            <a:off x="3937000" y="2424906"/>
            <a:ext cx="7924800" cy="3970318"/>
          </a:xfrm>
          <a:prstGeom prst="rect">
            <a:avLst/>
          </a:prstGeom>
        </p:spPr>
        <p:txBody>
          <a:bodyPr wrap="square">
            <a:spAutoFit/>
          </a:bodyPr>
          <a:lstStyle/>
          <a:p>
            <a:r>
              <a:rPr lang="en-US" sz="2800" dirty="0">
                <a:latin typeface="Calibri Light"/>
                <a:cs typeface="Calibri Light"/>
              </a:rPr>
              <a:t>Power Supply </a:t>
            </a:r>
            <a:r>
              <a:rPr lang="en-US" sz="2800" dirty="0" smtClean="0">
                <a:latin typeface="Calibri Light"/>
                <a:cs typeface="Calibri Light"/>
              </a:rPr>
              <a:t>Improvements</a:t>
            </a:r>
          </a:p>
          <a:p>
            <a:pPr>
              <a:buClr>
                <a:schemeClr val="accent1"/>
              </a:buClr>
              <a:buFont typeface="Arial" panose="020B0604020202020204" pitchFamily="34" charset="0"/>
              <a:buChar char="•"/>
            </a:pPr>
            <a:r>
              <a:rPr lang="en-US" sz="2800" dirty="0" smtClean="0">
                <a:latin typeface="Calibri Light"/>
                <a:cs typeface="Calibri Light"/>
              </a:rPr>
              <a:t> New </a:t>
            </a:r>
            <a:r>
              <a:rPr lang="en-US" sz="2800" dirty="0">
                <a:latin typeface="Calibri Light"/>
                <a:cs typeface="Calibri Light"/>
              </a:rPr>
              <a:t>2.5A internal power supply</a:t>
            </a:r>
          </a:p>
          <a:p>
            <a:pPr>
              <a:buClr>
                <a:schemeClr val="accent1"/>
              </a:buClr>
              <a:buFont typeface="Arial" panose="020B0604020202020204" pitchFamily="34" charset="0"/>
              <a:buChar char="•"/>
            </a:pPr>
            <a:r>
              <a:rPr lang="en-US" sz="2800" dirty="0" smtClean="0">
                <a:latin typeface="Calibri Light"/>
                <a:cs typeface="Calibri Light"/>
              </a:rPr>
              <a:t> Improved </a:t>
            </a:r>
            <a:r>
              <a:rPr lang="en-US" sz="2800" dirty="0">
                <a:latin typeface="Calibri Light"/>
                <a:cs typeface="Calibri Light"/>
              </a:rPr>
              <a:t>auxiliary output (2A) </a:t>
            </a:r>
          </a:p>
          <a:p>
            <a:pPr marL="1076014" lvl="1" indent="-457200">
              <a:buClr>
                <a:schemeClr val="accent1"/>
              </a:buClr>
              <a:buFont typeface="Calibri Light" panose="020F0302020204030204" pitchFamily="34" charset="0"/>
              <a:buChar char="⁻"/>
            </a:pPr>
            <a:r>
              <a:rPr lang="en-US" sz="2800" dirty="0" smtClean="0">
                <a:latin typeface="Calibri Light"/>
                <a:cs typeface="Calibri Light"/>
              </a:rPr>
              <a:t>   Support 4 </a:t>
            </a:r>
            <a:r>
              <a:rPr lang="en-US" sz="2800" dirty="0">
                <a:latin typeface="Calibri Light"/>
                <a:cs typeface="Calibri Light"/>
              </a:rPr>
              <a:t>x </a:t>
            </a:r>
            <a:r>
              <a:rPr lang="en-US" sz="2800" dirty="0" smtClean="0">
                <a:latin typeface="Calibri Light"/>
                <a:cs typeface="Calibri Light"/>
              </a:rPr>
              <a:t>HD77</a:t>
            </a:r>
          </a:p>
          <a:p>
            <a:pPr marL="1076014" lvl="1" indent="-457200">
              <a:buClr>
                <a:schemeClr val="accent1"/>
              </a:buClr>
              <a:buFont typeface="Calibri Light" panose="020F0302020204030204" pitchFamily="34" charset="0"/>
              <a:buChar char="⁻"/>
            </a:pPr>
            <a:r>
              <a:rPr lang="en-US" sz="2800" dirty="0">
                <a:latin typeface="Calibri Light"/>
                <a:cs typeface="Calibri Light"/>
              </a:rPr>
              <a:t> </a:t>
            </a:r>
            <a:r>
              <a:rPr lang="en-US" sz="2800" dirty="0" smtClean="0">
                <a:latin typeface="Calibri Light"/>
                <a:cs typeface="Calibri Light"/>
              </a:rPr>
              <a:t>  Shutdown </a:t>
            </a:r>
            <a:r>
              <a:rPr lang="en-US" sz="2800" dirty="0">
                <a:latin typeface="Calibri Light"/>
                <a:cs typeface="Calibri Light"/>
              </a:rPr>
              <a:t>at </a:t>
            </a:r>
            <a:r>
              <a:rPr lang="en-US" sz="2800" dirty="0" smtClean="0">
                <a:latin typeface="Calibri Light"/>
                <a:cs typeface="Calibri Light"/>
              </a:rPr>
              <a:t>2.5A </a:t>
            </a:r>
            <a:endParaRPr lang="en-US" sz="2800" dirty="0">
              <a:latin typeface="Calibri Light"/>
              <a:cs typeface="Calibri Light"/>
            </a:endParaRPr>
          </a:p>
          <a:p>
            <a:pPr marL="342900" indent="-342900">
              <a:buClr>
                <a:srgbClr val="9DC431"/>
              </a:buClr>
              <a:buFont typeface="Arial" panose="020B0604020202020204" pitchFamily="34" charset="0"/>
              <a:buChar char="•"/>
            </a:pPr>
            <a:r>
              <a:rPr lang="en-US" sz="2800" dirty="0">
                <a:latin typeface="Calibri Light"/>
                <a:cs typeface="Calibri Light"/>
              </a:rPr>
              <a:t>Fixed Load on DC – no Bus drop on BAT test </a:t>
            </a:r>
          </a:p>
          <a:p>
            <a:pPr marL="342900" indent="-342900">
              <a:buClr>
                <a:schemeClr val="accent1"/>
              </a:buClr>
              <a:buFont typeface="Arial" panose="020B0604020202020204" pitchFamily="34" charset="0"/>
              <a:buChar char="•"/>
            </a:pPr>
            <a:r>
              <a:rPr lang="en-US" sz="2800" dirty="0">
                <a:latin typeface="Calibri Light"/>
                <a:cs typeface="Calibri Light"/>
              </a:rPr>
              <a:t>1.5A battery charger totally separated and independent of main power supply </a:t>
            </a:r>
            <a:endParaRPr lang="en-US" sz="2800" dirty="0" smtClean="0">
              <a:latin typeface="Calibri Light"/>
              <a:cs typeface="Calibri Light"/>
            </a:endParaRPr>
          </a:p>
          <a:p>
            <a:pPr marL="1076014" lvl="1" indent="-457200">
              <a:buClr>
                <a:schemeClr val="accent1"/>
              </a:buClr>
              <a:buFont typeface="Calibri Light" panose="020F0302020204030204" pitchFamily="34" charset="0"/>
              <a:buChar char="⁻"/>
            </a:pPr>
            <a:r>
              <a:rPr lang="en-US" sz="2800" dirty="0">
                <a:latin typeface="Calibri Light"/>
                <a:cs typeface="Calibri Light"/>
              </a:rPr>
              <a:t> </a:t>
            </a:r>
            <a:r>
              <a:rPr lang="en-US" sz="2800" dirty="0" smtClean="0">
                <a:latin typeface="Calibri Light"/>
                <a:cs typeface="Calibri Light"/>
              </a:rPr>
              <a:t>   </a:t>
            </a:r>
            <a:r>
              <a:rPr lang="en-US" sz="2800" dirty="0">
                <a:latin typeface="Calibri Light"/>
                <a:cs typeface="Calibri Light"/>
              </a:rPr>
              <a:t>Battery charger much faster – 7AH in 6hr</a:t>
            </a:r>
          </a:p>
        </p:txBody>
      </p:sp>
    </p:spTree>
    <p:extLst>
      <p:ext uri="{BB962C8B-B14F-4D97-AF65-F5344CB8AC3E}">
        <p14:creationId xmlns:p14="http://schemas.microsoft.com/office/powerpoint/2010/main" val="2634712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206" y="2196306"/>
            <a:ext cx="11277600" cy="54864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Rectangle 6"/>
          <p:cNvSpPr/>
          <p:nvPr/>
        </p:nvSpPr>
        <p:spPr>
          <a:xfrm>
            <a:off x="634206" y="2196306"/>
            <a:ext cx="59722" cy="5477243"/>
          </a:xfrm>
          <a:prstGeom prst="rect">
            <a:avLst/>
          </a:prstGeom>
          <a:solidFill>
            <a:srgbClr val="C00000"/>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Content Placeholder 2"/>
          <p:cNvSpPr txBox="1">
            <a:spLocks/>
          </p:cNvSpPr>
          <p:nvPr/>
        </p:nvSpPr>
        <p:spPr>
          <a:xfrm>
            <a:off x="3377406" y="2348706"/>
            <a:ext cx="7162800" cy="4495800"/>
          </a:xfrm>
          <a:prstGeom prst="rect">
            <a:avLst/>
          </a:prstGeom>
        </p:spPr>
        <p:txBody>
          <a:bodyPr vert="horz" lIns="123782" tIns="61891" rIns="123782" bIns="61891" rtlCol="0">
            <a:noAutofit/>
          </a:bodyPr>
          <a:lstStyle>
            <a:lvl1pPr marL="464184" indent="-464184" algn="l" defTabSz="123782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5731" indent="-386820" algn="l" defTabSz="1237823"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7279" indent="-309456" algn="l" defTabSz="12378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6191"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85102"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404014"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22926"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41837"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60749"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buClr>
                <a:srgbClr val="C00000"/>
              </a:buClr>
            </a:pPr>
            <a:r>
              <a:rPr lang="en-US" sz="2400" dirty="0">
                <a:latin typeface="Calibri Light"/>
                <a:cs typeface="Calibri Light"/>
              </a:rPr>
              <a:t>Unlimited live video on demand</a:t>
            </a:r>
          </a:p>
          <a:p>
            <a:pPr>
              <a:buClr>
                <a:srgbClr val="C00000"/>
              </a:buClr>
            </a:pPr>
            <a:r>
              <a:rPr lang="en-US" sz="2400" dirty="0" smtClean="0">
                <a:latin typeface="Calibri Light"/>
                <a:cs typeface="Calibri Light"/>
              </a:rPr>
              <a:t>Capture and view video clips (ROD)</a:t>
            </a:r>
            <a:endParaRPr lang="en-US" sz="2400" dirty="0">
              <a:latin typeface="Calibri Light"/>
              <a:cs typeface="Calibri Light"/>
            </a:endParaRPr>
          </a:p>
          <a:p>
            <a:pPr>
              <a:buClr>
                <a:srgbClr val="C00000"/>
              </a:buClr>
            </a:pPr>
            <a:r>
              <a:rPr lang="en-US" sz="2400" dirty="0">
                <a:latin typeface="Calibri Light"/>
                <a:cs typeface="Calibri Light"/>
              </a:rPr>
              <a:t>Email &amp; Camera users management</a:t>
            </a:r>
          </a:p>
          <a:p>
            <a:pPr>
              <a:buClr>
                <a:srgbClr val="C00000"/>
              </a:buClr>
            </a:pPr>
            <a:r>
              <a:rPr lang="en-US" sz="2400" dirty="0">
                <a:latin typeface="Calibri Light"/>
                <a:cs typeface="Calibri Light"/>
              </a:rPr>
              <a:t>File management</a:t>
            </a:r>
          </a:p>
          <a:p>
            <a:pPr>
              <a:buClr>
                <a:srgbClr val="C00000"/>
              </a:buClr>
            </a:pPr>
            <a:r>
              <a:rPr lang="en-US" sz="2400" dirty="0">
                <a:latin typeface="Calibri Light"/>
                <a:cs typeface="Calibri Light"/>
              </a:rPr>
              <a:t>Panel </a:t>
            </a:r>
            <a:r>
              <a:rPr lang="en-US" sz="2400" dirty="0" smtClean="0">
                <a:latin typeface="Calibri Light"/>
                <a:cs typeface="Calibri Light"/>
              </a:rPr>
              <a:t>management </a:t>
            </a:r>
            <a:endParaRPr lang="en-US" sz="2400" dirty="0">
              <a:latin typeface="Calibri Light"/>
              <a:cs typeface="Calibri Light"/>
            </a:endParaRPr>
          </a:p>
          <a:p>
            <a:pPr marL="0" indent="0">
              <a:buClr>
                <a:srgbClr val="C00000"/>
              </a:buClr>
              <a:buNone/>
            </a:pPr>
            <a:r>
              <a:rPr lang="en-US" sz="2400" dirty="0" smtClean="0">
                <a:latin typeface="Calibri Light"/>
                <a:cs typeface="Calibri Light"/>
              </a:rPr>
              <a:t>       (</a:t>
            </a:r>
            <a:r>
              <a:rPr lang="en-US" sz="2400" dirty="0">
                <a:latin typeface="Calibri Light"/>
                <a:cs typeface="Calibri Light"/>
              </a:rPr>
              <a:t>Status, Arm / </a:t>
            </a:r>
            <a:r>
              <a:rPr lang="en-US" sz="2400" dirty="0" smtClean="0">
                <a:latin typeface="Calibri Light"/>
                <a:cs typeface="Calibri Light"/>
              </a:rPr>
              <a:t>Disarm)</a:t>
            </a:r>
            <a:endParaRPr lang="en-US" sz="2400" dirty="0">
              <a:latin typeface="Calibri Light"/>
              <a:cs typeface="Calibri Light"/>
            </a:endParaRPr>
          </a:p>
          <a:p>
            <a:pPr>
              <a:buClr>
                <a:srgbClr val="C00000"/>
              </a:buClr>
            </a:pPr>
            <a:r>
              <a:rPr lang="en-US" sz="2400" dirty="0">
                <a:latin typeface="Calibri Light"/>
                <a:cs typeface="Calibri Light"/>
              </a:rPr>
              <a:t>Enabled panic </a:t>
            </a:r>
            <a:r>
              <a:rPr lang="en-US" sz="2400" dirty="0" smtClean="0">
                <a:latin typeface="Calibri Light"/>
                <a:cs typeface="Calibri Light"/>
              </a:rPr>
              <a:t>triggering</a:t>
            </a:r>
            <a:endParaRPr lang="en-US" sz="2400" dirty="0">
              <a:latin typeface="Calibri Light"/>
              <a:cs typeface="Calibri Light"/>
            </a:endParaRPr>
          </a:p>
          <a:p>
            <a:pPr>
              <a:buClr>
                <a:srgbClr val="C00000"/>
              </a:buClr>
            </a:pPr>
            <a:r>
              <a:rPr lang="en-US" sz="2400" dirty="0">
                <a:latin typeface="Calibri Light"/>
                <a:cs typeface="Calibri Light"/>
              </a:rPr>
              <a:t>Build a security network of up to 8 people </a:t>
            </a:r>
            <a:endParaRPr lang="en-US" sz="2400" dirty="0" smtClean="0">
              <a:latin typeface="Calibri Light"/>
              <a:cs typeface="Calibri Light"/>
            </a:endParaRPr>
          </a:p>
          <a:p>
            <a:pPr marL="0" indent="0">
              <a:buClr>
                <a:srgbClr val="C00000"/>
              </a:buClr>
              <a:buNone/>
            </a:pPr>
            <a:r>
              <a:rPr lang="en-US" sz="2400" dirty="0">
                <a:latin typeface="Calibri Light"/>
                <a:cs typeface="Calibri Light"/>
              </a:rPr>
              <a:t> </a:t>
            </a:r>
            <a:r>
              <a:rPr lang="en-US" sz="2400" dirty="0" smtClean="0">
                <a:latin typeface="Calibri Light"/>
                <a:cs typeface="Calibri Light"/>
              </a:rPr>
              <a:t>      to </a:t>
            </a:r>
            <a:r>
              <a:rPr lang="en-US" sz="2400" dirty="0">
                <a:latin typeface="Calibri Light"/>
                <a:cs typeface="Calibri Light"/>
              </a:rPr>
              <a:t>receive notifications </a:t>
            </a:r>
          </a:p>
          <a:p>
            <a:pPr>
              <a:buClr>
                <a:srgbClr val="C00000"/>
              </a:buClr>
            </a:pPr>
            <a:r>
              <a:rPr lang="en-US" sz="2400" dirty="0" smtClean="0">
                <a:latin typeface="Calibri Light"/>
                <a:cs typeface="Calibri Light"/>
              </a:rPr>
              <a:t>Monitor &amp; control multiple </a:t>
            </a:r>
            <a:r>
              <a:rPr lang="en-US" sz="2400" dirty="0">
                <a:latin typeface="Calibri Light"/>
                <a:cs typeface="Calibri Light"/>
              </a:rPr>
              <a:t>locations </a:t>
            </a:r>
            <a:r>
              <a:rPr lang="en-US" sz="2400" dirty="0" smtClean="0">
                <a:latin typeface="Calibri Light"/>
                <a:cs typeface="Calibri Light"/>
              </a:rPr>
              <a:t>from </a:t>
            </a:r>
            <a:r>
              <a:rPr lang="en-US" sz="2400" dirty="0">
                <a:latin typeface="Calibri Light"/>
                <a:cs typeface="Calibri Light"/>
              </a:rPr>
              <a:t>one Insight </a:t>
            </a:r>
            <a:r>
              <a:rPr lang="en-US" sz="2400" dirty="0" smtClean="0">
                <a:latin typeface="Calibri Light"/>
                <a:cs typeface="Calibri Light"/>
              </a:rPr>
              <a:t>app</a:t>
            </a:r>
          </a:p>
          <a:p>
            <a:pPr>
              <a:buClr>
                <a:srgbClr val="C00000"/>
              </a:buClr>
            </a:pPr>
            <a:r>
              <a:rPr lang="en-US" sz="2400" dirty="0" smtClean="0">
                <a:latin typeface="Calibri Light"/>
                <a:cs typeface="Calibri Light"/>
              </a:rPr>
              <a:t>View alarms &amp; alarm history</a:t>
            </a:r>
            <a:endParaRPr lang="en-US" sz="2400" dirty="0">
              <a:latin typeface="Calibri Light"/>
              <a:cs typeface="Calibri Light"/>
            </a:endParaRPr>
          </a:p>
        </p:txBody>
      </p:sp>
      <p:sp>
        <p:nvSpPr>
          <p:cNvPr id="4" name="Title 3"/>
          <p:cNvSpPr>
            <a:spLocks noGrp="1"/>
          </p:cNvSpPr>
          <p:nvPr>
            <p:ph type="title"/>
          </p:nvPr>
        </p:nvSpPr>
        <p:spPr>
          <a:xfrm>
            <a:off x="437514" y="291306"/>
            <a:ext cx="11702892" cy="1443302"/>
          </a:xfrm>
        </p:spPr>
        <p:txBody>
          <a:bodyPr>
            <a:normAutofit fontScale="90000"/>
          </a:bodyPr>
          <a:lstStyle/>
          <a:p>
            <a:r>
              <a:rPr lang="en-US" sz="6000" dirty="0"/>
              <a:t>Insight Mobile A</a:t>
            </a:r>
            <a:r>
              <a:rPr lang="en-US" sz="6000" dirty="0" smtClean="0"/>
              <a:t>pp</a:t>
            </a:r>
            <a:r>
              <a:rPr lang="en-US" dirty="0"/>
              <a:t/>
            </a:r>
            <a:br>
              <a:rPr lang="en-US" dirty="0"/>
            </a:br>
            <a:r>
              <a:rPr lang="en-GB" sz="3600" b="0" dirty="0"/>
              <a:t>Protect and manage </a:t>
            </a:r>
            <a:r>
              <a:rPr lang="en-GB" sz="3600" b="0" dirty="0" smtClean="0"/>
              <a:t>from </a:t>
            </a:r>
            <a:r>
              <a:rPr lang="en-GB" sz="3600" b="0" dirty="0"/>
              <a:t>your </a:t>
            </a:r>
            <a:r>
              <a:rPr lang="en-GB" sz="3600" b="0" dirty="0" smtClean="0"/>
              <a:t>smartphone</a:t>
            </a:r>
            <a:endParaRPr lang="en-GB" sz="3600" b="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4703"/>
          <a:stretch/>
        </p:blipFill>
        <p:spPr>
          <a:xfrm>
            <a:off x="9348991" y="3779867"/>
            <a:ext cx="3640727" cy="3994488"/>
          </a:xfrm>
          <a:prstGeom prst="rect">
            <a:avLst/>
          </a:prstGeom>
        </p:spPr>
      </p:pic>
      <p:sp>
        <p:nvSpPr>
          <p:cNvPr id="3" name="Rectangle 2"/>
          <p:cNvSpPr/>
          <p:nvPr/>
        </p:nvSpPr>
        <p:spPr>
          <a:xfrm>
            <a:off x="862806" y="2348706"/>
            <a:ext cx="2514600" cy="2862322"/>
          </a:xfrm>
          <a:prstGeom prst="rect">
            <a:avLst/>
          </a:prstGeom>
        </p:spPr>
        <p:txBody>
          <a:bodyPr wrap="square">
            <a:spAutoFit/>
          </a:bodyPr>
          <a:lstStyle/>
          <a:p>
            <a:r>
              <a:rPr lang="en-US" sz="3600" dirty="0">
                <a:solidFill>
                  <a:srgbClr val="C00000"/>
                </a:solidFill>
                <a:latin typeface="Calibri Light"/>
                <a:cs typeface="Calibri Light"/>
              </a:rPr>
              <a:t>Manage the entire system from your smartphone</a:t>
            </a:r>
          </a:p>
        </p:txBody>
      </p:sp>
    </p:spTree>
    <p:extLst>
      <p:ext uri="{BB962C8B-B14F-4D97-AF65-F5344CB8AC3E}">
        <p14:creationId xmlns:p14="http://schemas.microsoft.com/office/powerpoint/2010/main" val="2480320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Paradox Insight </a:t>
            </a:r>
            <a:r>
              <a:rPr lang="en-US" dirty="0"/>
              <a:t>A</a:t>
            </a:r>
            <a:r>
              <a:rPr lang="en-US" dirty="0" smtClean="0"/>
              <a:t>pp Movie </a:t>
            </a:r>
            <a:endParaRPr lang="en-US" dirty="0"/>
          </a:p>
        </p:txBody>
      </p:sp>
      <p:sp>
        <p:nvSpPr>
          <p:cNvPr id="6" name="Rectangle 5"/>
          <p:cNvSpPr/>
          <p:nvPr/>
        </p:nvSpPr>
        <p:spPr>
          <a:xfrm>
            <a:off x="2386806" y="2525712"/>
            <a:ext cx="4194869" cy="4154984"/>
          </a:xfrm>
          <a:prstGeom prst="rect">
            <a:avLst/>
          </a:prstGeom>
        </p:spPr>
        <p:txBody>
          <a:bodyPr wrap="square">
            <a:spAutoFit/>
          </a:bodyPr>
          <a:lstStyle/>
          <a:p>
            <a:r>
              <a:rPr lang="en-US" sz="4400" dirty="0">
                <a:solidFill>
                  <a:srgbClr val="98B91F"/>
                </a:solidFill>
                <a:latin typeface="Calibri Light"/>
                <a:cs typeface="Calibri Light"/>
              </a:rPr>
              <a:t>Unlimited live HD video &amp; audio streaming anytime, anywhere</a:t>
            </a:r>
          </a:p>
          <a:p>
            <a:r>
              <a:rPr lang="en-US" sz="4400" dirty="0">
                <a:solidFill>
                  <a:srgbClr val="98B91F"/>
                </a:solidFill>
                <a:latin typeface="Calibri Light"/>
                <a:cs typeface="Calibri Light"/>
              </a:rPr>
              <a:t> </a:t>
            </a:r>
          </a:p>
        </p:txBody>
      </p:sp>
      <p:pic>
        <p:nvPicPr>
          <p:cNvPr id="5" name="Picture 4">
            <a:hlinkClick r:id="rId3"/>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250" b="100000" l="1637" r="80982">
                        <a14:foregroundMark x1="49379" y1="39093" x2="49379" y2="39093"/>
                        <a14:foregroundMark x1="22122" y1="20434" x2="22122" y2="20434"/>
                      </a14:backgroundRemoval>
                    </a14:imgEffect>
                  </a14:imgLayer>
                </a14:imgProps>
              </a:ext>
              <a:ext uri="{28A0092B-C50C-407E-A947-70E740481C1C}">
                <a14:useLocalDpi xmlns:a14="http://schemas.microsoft.com/office/drawing/2010/main" val="0"/>
              </a:ext>
            </a:extLst>
          </a:blip>
          <a:srcRect l="5680" t="7624" r="19901" b="1483"/>
          <a:stretch/>
        </p:blipFill>
        <p:spPr>
          <a:xfrm>
            <a:off x="4977606" y="2339768"/>
            <a:ext cx="5615461" cy="634465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7406" y="3263106"/>
            <a:ext cx="2209800" cy="4095060"/>
          </a:xfrm>
          <a:prstGeom prst="rect">
            <a:avLst/>
          </a:prstGeom>
        </p:spPr>
      </p:pic>
    </p:spTree>
    <p:extLst>
      <p:ext uri="{BB962C8B-B14F-4D97-AF65-F5344CB8AC3E}">
        <p14:creationId xmlns:p14="http://schemas.microsoft.com/office/powerpoint/2010/main" val="355472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56481" y="2196306"/>
            <a:ext cx="3600000" cy="44606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543956" y="2212931"/>
            <a:ext cx="3600000" cy="4460662"/>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41707" y="4222156"/>
            <a:ext cx="3352800" cy="1846659"/>
          </a:xfrm>
          <a:prstGeom prst="rect">
            <a:avLst/>
          </a:prstGeom>
        </p:spPr>
        <p:txBody>
          <a:bodyPr wrap="square" lIns="0" tIns="0" rIns="0" bIns="0">
            <a:spAutoFit/>
          </a:bodyPr>
          <a:lstStyle/>
          <a:p>
            <a:pPr marL="342900" indent="-342900">
              <a:buFont typeface="Arial" panose="020B0604020202020204" pitchFamily="34" charset="0"/>
              <a:buChar char="•"/>
            </a:pPr>
            <a:r>
              <a:rPr lang="fr-CA" sz="2000" b="1" dirty="0" err="1" smtClean="0">
                <a:solidFill>
                  <a:schemeClr val="bg1"/>
                </a:solidFill>
                <a:latin typeface="Calibri Light"/>
                <a:cs typeface="Calibri Light"/>
              </a:rPr>
              <a:t>Turn</a:t>
            </a:r>
            <a:r>
              <a:rPr lang="fr-CA" sz="2000" b="1" dirty="0" smtClean="0">
                <a:solidFill>
                  <a:schemeClr val="bg1"/>
                </a:solidFill>
                <a:latin typeface="Calibri Light"/>
                <a:cs typeface="Calibri Light"/>
              </a:rPr>
              <a:t> </a:t>
            </a:r>
            <a:r>
              <a:rPr lang="fr-CA" sz="2000" b="1" dirty="0">
                <a:solidFill>
                  <a:schemeClr val="bg1"/>
                </a:solidFill>
                <a:latin typeface="Calibri Light"/>
                <a:cs typeface="Calibri Light"/>
              </a:rPr>
              <a:t>off VOD</a:t>
            </a:r>
          </a:p>
          <a:p>
            <a:pPr marL="342900" indent="-342900">
              <a:buFont typeface="Arial" panose="020B0604020202020204" pitchFamily="34" charset="0"/>
              <a:buChar char="•"/>
            </a:pPr>
            <a:r>
              <a:rPr lang="fr-CA" sz="2000" b="1" dirty="0" err="1" smtClean="0">
                <a:solidFill>
                  <a:schemeClr val="bg1"/>
                </a:solidFill>
                <a:latin typeface="Calibri Light"/>
                <a:cs typeface="Calibri Light"/>
              </a:rPr>
              <a:t>View</a:t>
            </a:r>
            <a:r>
              <a:rPr lang="fr-CA" sz="2000" b="1" dirty="0" smtClean="0">
                <a:solidFill>
                  <a:schemeClr val="bg1"/>
                </a:solidFill>
                <a:latin typeface="Calibri Light"/>
                <a:cs typeface="Calibri Light"/>
              </a:rPr>
              <a:t> live video </a:t>
            </a:r>
            <a:r>
              <a:rPr lang="fr-CA" sz="2000" b="1" dirty="0" err="1" smtClean="0">
                <a:solidFill>
                  <a:schemeClr val="bg1"/>
                </a:solidFill>
                <a:latin typeface="Calibri Light"/>
                <a:cs typeface="Calibri Light"/>
              </a:rPr>
              <a:t>anytime</a:t>
            </a:r>
            <a:r>
              <a:rPr lang="fr-CA" sz="2000" b="1" dirty="0" smtClean="0">
                <a:solidFill>
                  <a:schemeClr val="bg1"/>
                </a:solidFill>
                <a:latin typeface="Calibri Light"/>
                <a:cs typeface="Calibri Light"/>
              </a:rPr>
              <a:t>, </a:t>
            </a:r>
            <a:r>
              <a:rPr lang="fr-CA" sz="2000" b="1" dirty="0" err="1" smtClean="0">
                <a:solidFill>
                  <a:schemeClr val="bg1"/>
                </a:solidFill>
                <a:latin typeface="Calibri Light"/>
                <a:cs typeface="Calibri Light"/>
              </a:rPr>
              <a:t>from</a:t>
            </a:r>
            <a:r>
              <a:rPr lang="fr-CA" sz="2000" b="1" dirty="0" smtClean="0">
                <a:solidFill>
                  <a:schemeClr val="bg1"/>
                </a:solidFill>
                <a:latin typeface="Calibri Light"/>
                <a:cs typeface="Calibri Light"/>
              </a:rPr>
              <a:t> </a:t>
            </a:r>
            <a:r>
              <a:rPr lang="fr-CA" sz="2000" b="1" dirty="0" err="1" smtClean="0">
                <a:solidFill>
                  <a:schemeClr val="bg1"/>
                </a:solidFill>
                <a:latin typeface="Calibri Light"/>
                <a:cs typeface="Calibri Light"/>
              </a:rPr>
              <a:t>anywhere</a:t>
            </a:r>
            <a:endParaRPr lang="fr-CA" sz="2000" b="1" dirty="0">
              <a:solidFill>
                <a:schemeClr val="bg1"/>
              </a:solidFill>
              <a:latin typeface="Calibri Light"/>
              <a:cs typeface="Calibri Light"/>
            </a:endParaRPr>
          </a:p>
          <a:p>
            <a:pPr marL="342900" indent="-342900">
              <a:buFont typeface="Arial" panose="020B0604020202020204" pitchFamily="34" charset="0"/>
              <a:buChar char="•"/>
            </a:pPr>
            <a:r>
              <a:rPr lang="en-US" sz="2000" b="1" dirty="0">
                <a:solidFill>
                  <a:schemeClr val="bg1"/>
                </a:solidFill>
                <a:latin typeface="Calibri Light"/>
                <a:cs typeface="Calibri Light"/>
              </a:rPr>
              <a:t>Only </a:t>
            </a:r>
            <a:r>
              <a:rPr lang="en-US" sz="2000" b="1" dirty="0" smtClean="0">
                <a:solidFill>
                  <a:schemeClr val="bg1"/>
                </a:solidFill>
                <a:latin typeface="Calibri Light"/>
                <a:cs typeface="Calibri Light"/>
              </a:rPr>
              <a:t>master user </a:t>
            </a:r>
            <a:r>
              <a:rPr lang="en-US" sz="2000" b="1" dirty="0">
                <a:solidFill>
                  <a:schemeClr val="bg1"/>
                </a:solidFill>
                <a:latin typeface="Calibri Light"/>
                <a:cs typeface="Calibri Light"/>
              </a:rPr>
              <a:t>can write protect, share, </a:t>
            </a:r>
            <a:r>
              <a:rPr lang="en-US" sz="2000" b="1" dirty="0" smtClean="0">
                <a:solidFill>
                  <a:schemeClr val="bg1"/>
                </a:solidFill>
                <a:latin typeface="Calibri Light"/>
                <a:cs typeface="Calibri Light"/>
              </a:rPr>
              <a:t>or </a:t>
            </a:r>
            <a:r>
              <a:rPr lang="en-US" sz="2000" b="1" dirty="0">
                <a:solidFill>
                  <a:schemeClr val="bg1"/>
                </a:solidFill>
                <a:latin typeface="Calibri Light"/>
                <a:cs typeface="Calibri Light"/>
              </a:rPr>
              <a:t>delete the recorded files </a:t>
            </a:r>
          </a:p>
        </p:txBody>
      </p:sp>
      <p:sp>
        <p:nvSpPr>
          <p:cNvPr id="11" name="Rectangle 10"/>
          <p:cNvSpPr/>
          <p:nvPr/>
        </p:nvSpPr>
        <p:spPr>
          <a:xfrm>
            <a:off x="798274" y="4722940"/>
            <a:ext cx="3486714" cy="1631216"/>
          </a:xfrm>
          <a:prstGeom prst="rect">
            <a:avLst/>
          </a:prstGeom>
        </p:spPr>
        <p:txBody>
          <a:bodyPr wrap="square">
            <a:spAutoFit/>
          </a:bodyPr>
          <a:lstStyle/>
          <a:p>
            <a:pPr marL="342900" indent="-342900">
              <a:buFont typeface="Arial" panose="020B0604020202020204" pitchFamily="34" charset="0"/>
              <a:buChar char="•"/>
            </a:pPr>
            <a:r>
              <a:rPr lang="en-US" sz="2000" dirty="0"/>
              <a:t>Up to 8 permitted </a:t>
            </a:r>
            <a:r>
              <a:rPr lang="en-US" sz="2000" dirty="0" smtClean="0"/>
              <a:t>users to receive alarm notifications</a:t>
            </a:r>
            <a:endParaRPr lang="en-US" sz="2000" dirty="0"/>
          </a:p>
          <a:p>
            <a:pPr marL="342900" indent="-342900">
              <a:buFont typeface="Arial" panose="020B0604020202020204" pitchFamily="34" charset="0"/>
              <a:buChar char="•"/>
            </a:pPr>
            <a:r>
              <a:rPr lang="en-US" sz="2000" dirty="0"/>
              <a:t>All permitted users can record files </a:t>
            </a:r>
          </a:p>
          <a:p>
            <a:pPr marL="961714" lvl="1" indent="-342900">
              <a:buFont typeface="Arial" panose="020B0604020202020204" pitchFamily="34" charset="0"/>
              <a:buChar char="•"/>
            </a:pPr>
            <a:endParaRPr lang="en-US" sz="2000" dirty="0"/>
          </a:p>
        </p:txBody>
      </p:sp>
      <p:sp>
        <p:nvSpPr>
          <p:cNvPr id="28" name="Rectangle 27"/>
          <p:cNvSpPr/>
          <p:nvPr/>
        </p:nvSpPr>
        <p:spPr>
          <a:xfrm>
            <a:off x="634207" y="2214819"/>
            <a:ext cx="3600000" cy="44606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834407" y="2330136"/>
            <a:ext cx="3195549" cy="1637021"/>
            <a:chOff x="1180306" y="4468498"/>
            <a:chExt cx="3644900" cy="1867215"/>
          </a:xfrm>
        </p:grpSpPr>
        <p:sp>
          <p:nvSpPr>
            <p:cNvPr id="30" name="Rectangle 29"/>
            <p:cNvSpPr/>
            <p:nvPr/>
          </p:nvSpPr>
          <p:spPr>
            <a:xfrm>
              <a:off x="1313498" y="4468498"/>
              <a:ext cx="3400484" cy="526583"/>
            </a:xfrm>
            <a:prstGeom prst="rect">
              <a:avLst/>
            </a:prstGeom>
          </p:spPr>
          <p:txBody>
            <a:bodyPr wrap="none">
              <a:spAutoFit/>
            </a:bodyPr>
            <a:lstStyle/>
            <a:p>
              <a:r>
                <a:rPr lang="en-US" b="1" dirty="0" smtClean="0">
                  <a:solidFill>
                    <a:schemeClr val="accent1"/>
                  </a:solidFill>
                </a:rPr>
                <a:t>Your security </a:t>
              </a:r>
              <a:r>
                <a:rPr lang="en-US" b="1" dirty="0">
                  <a:solidFill>
                    <a:schemeClr val="accent1"/>
                  </a:solidFill>
                </a:rPr>
                <a:t>network</a:t>
              </a:r>
            </a:p>
          </p:txBody>
        </p:sp>
        <p:grpSp>
          <p:nvGrpSpPr>
            <p:cNvPr id="31" name="Group 8"/>
            <p:cNvGrpSpPr>
              <a:grpSpLocks noChangeAspect="1"/>
            </p:cNvGrpSpPr>
            <p:nvPr/>
          </p:nvGrpSpPr>
          <p:grpSpPr bwMode="auto">
            <a:xfrm>
              <a:off x="1180306" y="5014913"/>
              <a:ext cx="3644900" cy="1320800"/>
              <a:chOff x="190" y="3159"/>
              <a:chExt cx="2296" cy="832"/>
            </a:xfrm>
          </p:grpSpPr>
          <p:sp>
            <p:nvSpPr>
              <p:cNvPr id="32" name="AutoShape 7"/>
              <p:cNvSpPr>
                <a:spLocks noChangeAspect="1" noChangeArrowheads="1" noTextEdit="1"/>
              </p:cNvSpPr>
              <p:nvPr/>
            </p:nvSpPr>
            <p:spPr bwMode="auto">
              <a:xfrm>
                <a:off x="190" y="3159"/>
                <a:ext cx="229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noEditPoints="1"/>
              </p:cNvSpPr>
              <p:nvPr/>
            </p:nvSpPr>
            <p:spPr bwMode="auto">
              <a:xfrm>
                <a:off x="954" y="3154"/>
                <a:ext cx="738" cy="837"/>
              </a:xfrm>
              <a:custGeom>
                <a:avLst/>
                <a:gdLst>
                  <a:gd name="T0" fmla="*/ 646 w 1224"/>
                  <a:gd name="T1" fmla="*/ 96 h 1380"/>
                  <a:gd name="T2" fmla="*/ 646 w 1224"/>
                  <a:gd name="T3" fmla="*/ 96 h 1380"/>
                  <a:gd name="T4" fmla="*/ 714 w 1224"/>
                  <a:gd name="T5" fmla="*/ 29 h 1380"/>
                  <a:gd name="T6" fmla="*/ 735 w 1224"/>
                  <a:gd name="T7" fmla="*/ 123 h 1380"/>
                  <a:gd name="T8" fmla="*/ 991 w 1224"/>
                  <a:gd name="T9" fmla="*/ 463 h 1380"/>
                  <a:gd name="T10" fmla="*/ 991 w 1224"/>
                  <a:gd name="T11" fmla="*/ 533 h 1380"/>
                  <a:gd name="T12" fmla="*/ 1007 w 1224"/>
                  <a:gd name="T13" fmla="*/ 708 h 1380"/>
                  <a:gd name="T14" fmla="*/ 997 w 1224"/>
                  <a:gd name="T15" fmla="*/ 736 h 1380"/>
                  <a:gd name="T16" fmla="*/ 922 w 1224"/>
                  <a:gd name="T17" fmla="*/ 820 h 1380"/>
                  <a:gd name="T18" fmla="*/ 308 w 1224"/>
                  <a:gd name="T19" fmla="*/ 820 h 1380"/>
                  <a:gd name="T20" fmla="*/ 282 w 1224"/>
                  <a:gd name="T21" fmla="*/ 803 h 1380"/>
                  <a:gd name="T22" fmla="*/ 213 w 1224"/>
                  <a:gd name="T23" fmla="*/ 646 h 1380"/>
                  <a:gd name="T24" fmla="*/ 239 w 1224"/>
                  <a:gd name="T25" fmla="*/ 534 h 1380"/>
                  <a:gd name="T26" fmla="*/ 319 w 1224"/>
                  <a:gd name="T27" fmla="*/ 227 h 1380"/>
                  <a:gd name="T28" fmla="*/ 388 w 1224"/>
                  <a:gd name="T29" fmla="*/ 163 h 1380"/>
                  <a:gd name="T30" fmla="*/ 630 w 1224"/>
                  <a:gd name="T31" fmla="*/ 0 h 1380"/>
                  <a:gd name="T32" fmla="*/ 646 w 1224"/>
                  <a:gd name="T33" fmla="*/ 96 h 1380"/>
                  <a:gd name="T34" fmla="*/ 612 w 1224"/>
                  <a:gd name="T35" fmla="*/ 1131 h 1380"/>
                  <a:gd name="T36" fmla="*/ 612 w 1224"/>
                  <a:gd name="T37" fmla="*/ 1131 h 1380"/>
                  <a:gd name="T38" fmla="*/ 366 w 1224"/>
                  <a:gd name="T39" fmla="*/ 1008 h 1380"/>
                  <a:gd name="T40" fmla="*/ 167 w 1224"/>
                  <a:gd name="T41" fmla="*/ 1087 h 1380"/>
                  <a:gd name="T42" fmla="*/ 0 w 1224"/>
                  <a:gd name="T43" fmla="*/ 1276 h 1380"/>
                  <a:gd name="T44" fmla="*/ 0 w 1224"/>
                  <a:gd name="T45" fmla="*/ 1305 h 1380"/>
                  <a:gd name="T46" fmla="*/ 0 w 1224"/>
                  <a:gd name="T47" fmla="*/ 1328 h 1380"/>
                  <a:gd name="T48" fmla="*/ 53 w 1224"/>
                  <a:gd name="T49" fmla="*/ 1380 h 1380"/>
                  <a:gd name="T50" fmla="*/ 1171 w 1224"/>
                  <a:gd name="T51" fmla="*/ 1380 h 1380"/>
                  <a:gd name="T52" fmla="*/ 1224 w 1224"/>
                  <a:gd name="T53" fmla="*/ 1328 h 1380"/>
                  <a:gd name="T54" fmla="*/ 1224 w 1224"/>
                  <a:gd name="T55" fmla="*/ 1305 h 1380"/>
                  <a:gd name="T56" fmla="*/ 1224 w 1224"/>
                  <a:gd name="T57" fmla="*/ 1276 h 1380"/>
                  <a:gd name="T58" fmla="*/ 1057 w 1224"/>
                  <a:gd name="T59" fmla="*/ 1087 h 1380"/>
                  <a:gd name="T60" fmla="*/ 858 w 1224"/>
                  <a:gd name="T61" fmla="*/ 1008 h 1380"/>
                  <a:gd name="T62" fmla="*/ 612 w 1224"/>
                  <a:gd name="T63" fmla="*/ 1131 h 1380"/>
                  <a:gd name="T64" fmla="*/ 355 w 1224"/>
                  <a:gd name="T65" fmla="*/ 778 h 1380"/>
                  <a:gd name="T66" fmla="*/ 355 w 1224"/>
                  <a:gd name="T67" fmla="*/ 778 h 1380"/>
                  <a:gd name="T68" fmla="*/ 363 w 1224"/>
                  <a:gd name="T69" fmla="*/ 807 h 1380"/>
                  <a:gd name="T70" fmla="*/ 859 w 1224"/>
                  <a:gd name="T71" fmla="*/ 825 h 1380"/>
                  <a:gd name="T72" fmla="*/ 875 w 1224"/>
                  <a:gd name="T73" fmla="*/ 777 h 1380"/>
                  <a:gd name="T74" fmla="*/ 945 w 1224"/>
                  <a:gd name="T75" fmla="*/ 713 h 1380"/>
                  <a:gd name="T76" fmla="*/ 953 w 1224"/>
                  <a:gd name="T77" fmla="*/ 692 h 1380"/>
                  <a:gd name="T78" fmla="*/ 935 w 1224"/>
                  <a:gd name="T79" fmla="*/ 553 h 1380"/>
                  <a:gd name="T80" fmla="*/ 905 w 1224"/>
                  <a:gd name="T81" fmla="*/ 597 h 1380"/>
                  <a:gd name="T82" fmla="*/ 878 w 1224"/>
                  <a:gd name="T83" fmla="*/ 580 h 1380"/>
                  <a:gd name="T84" fmla="*/ 866 w 1224"/>
                  <a:gd name="T85" fmla="*/ 511 h 1380"/>
                  <a:gd name="T86" fmla="*/ 830 w 1224"/>
                  <a:gd name="T87" fmla="*/ 436 h 1380"/>
                  <a:gd name="T88" fmla="*/ 814 w 1224"/>
                  <a:gd name="T89" fmla="*/ 388 h 1380"/>
                  <a:gd name="T90" fmla="*/ 754 w 1224"/>
                  <a:gd name="T91" fmla="*/ 377 h 1380"/>
                  <a:gd name="T92" fmla="*/ 615 w 1224"/>
                  <a:gd name="T93" fmla="*/ 396 h 1380"/>
                  <a:gd name="T94" fmla="*/ 476 w 1224"/>
                  <a:gd name="T95" fmla="*/ 377 h 1380"/>
                  <a:gd name="T96" fmla="*/ 417 w 1224"/>
                  <a:gd name="T97" fmla="*/ 388 h 1380"/>
                  <a:gd name="T98" fmla="*/ 401 w 1224"/>
                  <a:gd name="T99" fmla="*/ 436 h 1380"/>
                  <a:gd name="T100" fmla="*/ 364 w 1224"/>
                  <a:gd name="T101" fmla="*/ 511 h 1380"/>
                  <a:gd name="T102" fmla="*/ 352 w 1224"/>
                  <a:gd name="T103" fmla="*/ 580 h 1380"/>
                  <a:gd name="T104" fmla="*/ 325 w 1224"/>
                  <a:gd name="T105" fmla="*/ 597 h 1380"/>
                  <a:gd name="T106" fmla="*/ 295 w 1224"/>
                  <a:gd name="T107" fmla="*/ 553 h 1380"/>
                  <a:gd name="T108" fmla="*/ 269 w 1224"/>
                  <a:gd name="T109" fmla="*/ 644 h 1380"/>
                  <a:gd name="T110" fmla="*/ 319 w 1224"/>
                  <a:gd name="T111" fmla="*/ 760 h 1380"/>
                  <a:gd name="T112" fmla="*/ 355 w 1224"/>
                  <a:gd name="T113" fmla="*/ 778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4" h="1380">
                    <a:moveTo>
                      <a:pt x="646" y="96"/>
                    </a:moveTo>
                    <a:lnTo>
                      <a:pt x="646" y="96"/>
                    </a:lnTo>
                    <a:cubicBezTo>
                      <a:pt x="677" y="78"/>
                      <a:pt x="702" y="58"/>
                      <a:pt x="714" y="29"/>
                    </a:cubicBezTo>
                    <a:cubicBezTo>
                      <a:pt x="734" y="61"/>
                      <a:pt x="740" y="93"/>
                      <a:pt x="735" y="123"/>
                    </a:cubicBezTo>
                    <a:cubicBezTo>
                      <a:pt x="913" y="162"/>
                      <a:pt x="971" y="292"/>
                      <a:pt x="991" y="463"/>
                    </a:cubicBezTo>
                    <a:cubicBezTo>
                      <a:pt x="991" y="467"/>
                      <a:pt x="991" y="509"/>
                      <a:pt x="991" y="533"/>
                    </a:cubicBezTo>
                    <a:cubicBezTo>
                      <a:pt x="1023" y="583"/>
                      <a:pt x="1024" y="652"/>
                      <a:pt x="1007" y="708"/>
                    </a:cubicBezTo>
                    <a:cubicBezTo>
                      <a:pt x="1004" y="718"/>
                      <a:pt x="1001" y="728"/>
                      <a:pt x="997" y="736"/>
                    </a:cubicBezTo>
                    <a:cubicBezTo>
                      <a:pt x="979" y="777"/>
                      <a:pt x="951" y="806"/>
                      <a:pt x="922" y="820"/>
                    </a:cubicBezTo>
                    <a:cubicBezTo>
                      <a:pt x="834" y="1106"/>
                      <a:pt x="395" y="1101"/>
                      <a:pt x="308" y="820"/>
                    </a:cubicBezTo>
                    <a:cubicBezTo>
                      <a:pt x="299" y="816"/>
                      <a:pt x="290" y="810"/>
                      <a:pt x="282" y="803"/>
                    </a:cubicBezTo>
                    <a:cubicBezTo>
                      <a:pt x="237" y="765"/>
                      <a:pt x="215" y="704"/>
                      <a:pt x="213" y="646"/>
                    </a:cubicBezTo>
                    <a:cubicBezTo>
                      <a:pt x="211" y="607"/>
                      <a:pt x="218" y="567"/>
                      <a:pt x="239" y="534"/>
                    </a:cubicBezTo>
                    <a:cubicBezTo>
                      <a:pt x="239" y="427"/>
                      <a:pt x="252" y="315"/>
                      <a:pt x="319" y="227"/>
                    </a:cubicBezTo>
                    <a:cubicBezTo>
                      <a:pt x="338" y="203"/>
                      <a:pt x="362" y="181"/>
                      <a:pt x="388" y="163"/>
                    </a:cubicBezTo>
                    <a:cubicBezTo>
                      <a:pt x="472" y="108"/>
                      <a:pt x="594" y="81"/>
                      <a:pt x="630" y="0"/>
                    </a:cubicBezTo>
                    <a:cubicBezTo>
                      <a:pt x="646" y="32"/>
                      <a:pt x="650" y="65"/>
                      <a:pt x="646" y="96"/>
                    </a:cubicBezTo>
                    <a:close/>
                    <a:moveTo>
                      <a:pt x="612" y="1131"/>
                    </a:moveTo>
                    <a:lnTo>
                      <a:pt x="612" y="1131"/>
                    </a:lnTo>
                    <a:cubicBezTo>
                      <a:pt x="502" y="1131"/>
                      <a:pt x="408" y="1080"/>
                      <a:pt x="366" y="1008"/>
                    </a:cubicBezTo>
                    <a:lnTo>
                      <a:pt x="167" y="1087"/>
                    </a:lnTo>
                    <a:cubicBezTo>
                      <a:pt x="93" y="1117"/>
                      <a:pt x="0" y="1187"/>
                      <a:pt x="0" y="1276"/>
                    </a:cubicBezTo>
                    <a:lnTo>
                      <a:pt x="0" y="1305"/>
                    </a:lnTo>
                    <a:lnTo>
                      <a:pt x="0" y="1328"/>
                    </a:lnTo>
                    <a:cubicBezTo>
                      <a:pt x="0" y="1357"/>
                      <a:pt x="24" y="1380"/>
                      <a:pt x="53" y="1380"/>
                    </a:cubicBezTo>
                    <a:lnTo>
                      <a:pt x="1171" y="1380"/>
                    </a:lnTo>
                    <a:cubicBezTo>
                      <a:pt x="1200" y="1380"/>
                      <a:pt x="1224" y="1357"/>
                      <a:pt x="1224" y="1328"/>
                    </a:cubicBezTo>
                    <a:lnTo>
                      <a:pt x="1224" y="1305"/>
                    </a:lnTo>
                    <a:lnTo>
                      <a:pt x="1224" y="1276"/>
                    </a:lnTo>
                    <a:cubicBezTo>
                      <a:pt x="1224" y="1187"/>
                      <a:pt x="1131" y="1117"/>
                      <a:pt x="1057" y="1087"/>
                    </a:cubicBezTo>
                    <a:lnTo>
                      <a:pt x="858" y="1008"/>
                    </a:lnTo>
                    <a:cubicBezTo>
                      <a:pt x="816" y="1080"/>
                      <a:pt x="722" y="1131"/>
                      <a:pt x="612" y="1131"/>
                    </a:cubicBezTo>
                    <a:close/>
                    <a:moveTo>
                      <a:pt x="355" y="778"/>
                    </a:moveTo>
                    <a:lnTo>
                      <a:pt x="355" y="778"/>
                    </a:lnTo>
                    <a:cubicBezTo>
                      <a:pt x="358" y="787"/>
                      <a:pt x="360" y="797"/>
                      <a:pt x="363" y="807"/>
                    </a:cubicBezTo>
                    <a:cubicBezTo>
                      <a:pt x="439" y="1025"/>
                      <a:pt x="769" y="1034"/>
                      <a:pt x="859" y="825"/>
                    </a:cubicBezTo>
                    <a:cubicBezTo>
                      <a:pt x="866" y="809"/>
                      <a:pt x="871" y="793"/>
                      <a:pt x="875" y="777"/>
                    </a:cubicBezTo>
                    <a:cubicBezTo>
                      <a:pt x="909" y="766"/>
                      <a:pt x="930" y="747"/>
                      <a:pt x="945" y="713"/>
                    </a:cubicBezTo>
                    <a:cubicBezTo>
                      <a:pt x="948" y="707"/>
                      <a:pt x="951" y="700"/>
                      <a:pt x="953" y="692"/>
                    </a:cubicBezTo>
                    <a:cubicBezTo>
                      <a:pt x="966" y="649"/>
                      <a:pt x="969" y="585"/>
                      <a:pt x="935" y="553"/>
                    </a:cubicBezTo>
                    <a:cubicBezTo>
                      <a:pt x="919" y="557"/>
                      <a:pt x="917" y="590"/>
                      <a:pt x="905" y="597"/>
                    </a:cubicBezTo>
                    <a:cubicBezTo>
                      <a:pt x="892" y="605"/>
                      <a:pt x="882" y="591"/>
                      <a:pt x="878" y="580"/>
                    </a:cubicBezTo>
                    <a:cubicBezTo>
                      <a:pt x="872" y="561"/>
                      <a:pt x="870" y="523"/>
                      <a:pt x="866" y="511"/>
                    </a:cubicBezTo>
                    <a:cubicBezTo>
                      <a:pt x="858" y="490"/>
                      <a:pt x="833" y="462"/>
                      <a:pt x="830" y="436"/>
                    </a:cubicBezTo>
                    <a:cubicBezTo>
                      <a:pt x="825" y="407"/>
                      <a:pt x="824" y="404"/>
                      <a:pt x="814" y="388"/>
                    </a:cubicBezTo>
                    <a:cubicBezTo>
                      <a:pt x="803" y="373"/>
                      <a:pt x="787" y="365"/>
                      <a:pt x="754" y="377"/>
                    </a:cubicBezTo>
                    <a:cubicBezTo>
                      <a:pt x="716" y="390"/>
                      <a:pt x="665" y="396"/>
                      <a:pt x="615" y="396"/>
                    </a:cubicBezTo>
                    <a:cubicBezTo>
                      <a:pt x="565" y="396"/>
                      <a:pt x="514" y="390"/>
                      <a:pt x="476" y="377"/>
                    </a:cubicBezTo>
                    <a:cubicBezTo>
                      <a:pt x="443" y="365"/>
                      <a:pt x="427" y="373"/>
                      <a:pt x="417" y="388"/>
                    </a:cubicBezTo>
                    <a:cubicBezTo>
                      <a:pt x="406" y="404"/>
                      <a:pt x="405" y="407"/>
                      <a:pt x="401" y="436"/>
                    </a:cubicBezTo>
                    <a:cubicBezTo>
                      <a:pt x="397" y="462"/>
                      <a:pt x="372" y="490"/>
                      <a:pt x="364" y="511"/>
                    </a:cubicBezTo>
                    <a:cubicBezTo>
                      <a:pt x="360" y="523"/>
                      <a:pt x="358" y="561"/>
                      <a:pt x="352" y="580"/>
                    </a:cubicBezTo>
                    <a:cubicBezTo>
                      <a:pt x="348" y="591"/>
                      <a:pt x="339" y="605"/>
                      <a:pt x="325" y="597"/>
                    </a:cubicBezTo>
                    <a:cubicBezTo>
                      <a:pt x="313" y="590"/>
                      <a:pt x="311" y="557"/>
                      <a:pt x="295" y="553"/>
                    </a:cubicBezTo>
                    <a:cubicBezTo>
                      <a:pt x="272" y="573"/>
                      <a:pt x="268" y="614"/>
                      <a:pt x="269" y="644"/>
                    </a:cubicBezTo>
                    <a:cubicBezTo>
                      <a:pt x="271" y="686"/>
                      <a:pt x="286" y="732"/>
                      <a:pt x="319" y="760"/>
                    </a:cubicBezTo>
                    <a:cubicBezTo>
                      <a:pt x="330" y="769"/>
                      <a:pt x="341" y="773"/>
                      <a:pt x="355" y="77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0"/>
              <p:cNvSpPr>
                <a:spLocks noEditPoints="1"/>
              </p:cNvSpPr>
              <p:nvPr/>
            </p:nvSpPr>
            <p:spPr bwMode="auto">
              <a:xfrm>
                <a:off x="190" y="3224"/>
                <a:ext cx="686" cy="767"/>
              </a:xfrm>
              <a:custGeom>
                <a:avLst/>
                <a:gdLst>
                  <a:gd name="T0" fmla="*/ 235 w 1139"/>
                  <a:gd name="T1" fmla="*/ 206 h 1264"/>
                  <a:gd name="T2" fmla="*/ 235 w 1139"/>
                  <a:gd name="T3" fmla="*/ 206 h 1264"/>
                  <a:gd name="T4" fmla="*/ 467 w 1139"/>
                  <a:gd name="T5" fmla="*/ 24 h 1264"/>
                  <a:gd name="T6" fmla="*/ 726 w 1139"/>
                  <a:gd name="T7" fmla="*/ 43 h 1264"/>
                  <a:gd name="T8" fmla="*/ 963 w 1139"/>
                  <a:gd name="T9" fmla="*/ 368 h 1264"/>
                  <a:gd name="T10" fmla="*/ 1020 w 1139"/>
                  <a:gd name="T11" fmla="*/ 935 h 1264"/>
                  <a:gd name="T12" fmla="*/ 793 w 1139"/>
                  <a:gd name="T13" fmla="*/ 839 h 1264"/>
                  <a:gd name="T14" fmla="*/ 348 w 1139"/>
                  <a:gd name="T15" fmla="*/ 839 h 1264"/>
                  <a:gd name="T16" fmla="*/ 119 w 1139"/>
                  <a:gd name="T17" fmla="*/ 935 h 1264"/>
                  <a:gd name="T18" fmla="*/ 182 w 1139"/>
                  <a:gd name="T19" fmla="*/ 353 h 1264"/>
                  <a:gd name="T20" fmla="*/ 235 w 1139"/>
                  <a:gd name="T21" fmla="*/ 206 h 1264"/>
                  <a:gd name="T22" fmla="*/ 310 w 1139"/>
                  <a:gd name="T23" fmla="*/ 665 h 1264"/>
                  <a:gd name="T24" fmla="*/ 310 w 1139"/>
                  <a:gd name="T25" fmla="*/ 665 h 1264"/>
                  <a:gd name="T26" fmla="*/ 319 w 1139"/>
                  <a:gd name="T27" fmla="*/ 694 h 1264"/>
                  <a:gd name="T28" fmla="*/ 819 w 1139"/>
                  <a:gd name="T29" fmla="*/ 701 h 1264"/>
                  <a:gd name="T30" fmla="*/ 831 w 1139"/>
                  <a:gd name="T31" fmla="*/ 665 h 1264"/>
                  <a:gd name="T32" fmla="*/ 857 w 1139"/>
                  <a:gd name="T33" fmla="*/ 655 h 1264"/>
                  <a:gd name="T34" fmla="*/ 908 w 1139"/>
                  <a:gd name="T35" fmla="*/ 580 h 1264"/>
                  <a:gd name="T36" fmla="*/ 898 w 1139"/>
                  <a:gd name="T37" fmla="*/ 449 h 1264"/>
                  <a:gd name="T38" fmla="*/ 866 w 1139"/>
                  <a:gd name="T39" fmla="*/ 428 h 1264"/>
                  <a:gd name="T40" fmla="*/ 668 w 1139"/>
                  <a:gd name="T41" fmla="*/ 283 h 1264"/>
                  <a:gd name="T42" fmla="*/ 251 w 1139"/>
                  <a:gd name="T43" fmla="*/ 473 h 1264"/>
                  <a:gd name="T44" fmla="*/ 231 w 1139"/>
                  <a:gd name="T45" fmla="*/ 473 h 1264"/>
                  <a:gd name="T46" fmla="*/ 224 w 1139"/>
                  <a:gd name="T47" fmla="*/ 531 h 1264"/>
                  <a:gd name="T48" fmla="*/ 274 w 1139"/>
                  <a:gd name="T49" fmla="*/ 647 h 1264"/>
                  <a:gd name="T50" fmla="*/ 310 w 1139"/>
                  <a:gd name="T51" fmla="*/ 665 h 1264"/>
                  <a:gd name="T52" fmla="*/ 570 w 1139"/>
                  <a:gd name="T53" fmla="*/ 98 h 1264"/>
                  <a:gd name="T54" fmla="*/ 570 w 1139"/>
                  <a:gd name="T55" fmla="*/ 98 h 1264"/>
                  <a:gd name="T56" fmla="*/ 908 w 1139"/>
                  <a:gd name="T57" fmla="*/ 389 h 1264"/>
                  <a:gd name="T58" fmla="*/ 570 w 1139"/>
                  <a:gd name="T59" fmla="*/ 174 h 1264"/>
                  <a:gd name="T60" fmla="*/ 233 w 1139"/>
                  <a:gd name="T61" fmla="*/ 389 h 1264"/>
                  <a:gd name="T62" fmla="*/ 570 w 1139"/>
                  <a:gd name="T63" fmla="*/ 98 h 1264"/>
                  <a:gd name="T64" fmla="*/ 360 w 1139"/>
                  <a:gd name="T65" fmla="*/ 888 h 1264"/>
                  <a:gd name="T66" fmla="*/ 360 w 1139"/>
                  <a:gd name="T67" fmla="*/ 888 h 1264"/>
                  <a:gd name="T68" fmla="*/ 155 w 1139"/>
                  <a:gd name="T69" fmla="*/ 979 h 1264"/>
                  <a:gd name="T70" fmla="*/ 0 w 1139"/>
                  <a:gd name="T71" fmla="*/ 1159 h 1264"/>
                  <a:gd name="T72" fmla="*/ 0 w 1139"/>
                  <a:gd name="T73" fmla="*/ 1191 h 1264"/>
                  <a:gd name="T74" fmla="*/ 0 w 1139"/>
                  <a:gd name="T75" fmla="*/ 1213 h 1264"/>
                  <a:gd name="T76" fmla="*/ 51 w 1139"/>
                  <a:gd name="T77" fmla="*/ 1264 h 1264"/>
                  <a:gd name="T78" fmla="*/ 1088 w 1139"/>
                  <a:gd name="T79" fmla="*/ 1264 h 1264"/>
                  <a:gd name="T80" fmla="*/ 1139 w 1139"/>
                  <a:gd name="T81" fmla="*/ 1213 h 1264"/>
                  <a:gd name="T82" fmla="*/ 1139 w 1139"/>
                  <a:gd name="T83" fmla="*/ 1191 h 1264"/>
                  <a:gd name="T84" fmla="*/ 1139 w 1139"/>
                  <a:gd name="T85" fmla="*/ 1159 h 1264"/>
                  <a:gd name="T86" fmla="*/ 984 w 1139"/>
                  <a:gd name="T87" fmla="*/ 979 h 1264"/>
                  <a:gd name="T88" fmla="*/ 778 w 1139"/>
                  <a:gd name="T89" fmla="*/ 888 h 1264"/>
                  <a:gd name="T90" fmla="*/ 569 w 1139"/>
                  <a:gd name="T91" fmla="*/ 1199 h 1264"/>
                  <a:gd name="T92" fmla="*/ 360 w 1139"/>
                  <a:gd name="T93" fmla="*/ 888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1264">
                    <a:moveTo>
                      <a:pt x="235" y="206"/>
                    </a:moveTo>
                    <a:lnTo>
                      <a:pt x="235" y="206"/>
                    </a:lnTo>
                    <a:cubicBezTo>
                      <a:pt x="286" y="118"/>
                      <a:pt x="369" y="52"/>
                      <a:pt x="467" y="24"/>
                    </a:cubicBezTo>
                    <a:cubicBezTo>
                      <a:pt x="553" y="0"/>
                      <a:pt x="646" y="7"/>
                      <a:pt x="726" y="43"/>
                    </a:cubicBezTo>
                    <a:cubicBezTo>
                      <a:pt x="866" y="106"/>
                      <a:pt x="929" y="228"/>
                      <a:pt x="963" y="368"/>
                    </a:cubicBezTo>
                    <a:cubicBezTo>
                      <a:pt x="1000" y="529"/>
                      <a:pt x="1027" y="770"/>
                      <a:pt x="1020" y="935"/>
                    </a:cubicBezTo>
                    <a:lnTo>
                      <a:pt x="793" y="839"/>
                    </a:lnTo>
                    <a:cubicBezTo>
                      <a:pt x="672" y="947"/>
                      <a:pt x="469" y="946"/>
                      <a:pt x="348" y="839"/>
                    </a:cubicBezTo>
                    <a:lnTo>
                      <a:pt x="119" y="935"/>
                    </a:lnTo>
                    <a:cubicBezTo>
                      <a:pt x="112" y="765"/>
                      <a:pt x="142" y="514"/>
                      <a:pt x="182" y="353"/>
                    </a:cubicBezTo>
                    <a:cubicBezTo>
                      <a:pt x="194" y="302"/>
                      <a:pt x="209" y="252"/>
                      <a:pt x="235" y="206"/>
                    </a:cubicBezTo>
                    <a:close/>
                    <a:moveTo>
                      <a:pt x="310" y="665"/>
                    </a:moveTo>
                    <a:lnTo>
                      <a:pt x="310" y="665"/>
                    </a:lnTo>
                    <a:cubicBezTo>
                      <a:pt x="313" y="675"/>
                      <a:pt x="315" y="685"/>
                      <a:pt x="319" y="694"/>
                    </a:cubicBezTo>
                    <a:cubicBezTo>
                      <a:pt x="396" y="916"/>
                      <a:pt x="736" y="922"/>
                      <a:pt x="819" y="701"/>
                    </a:cubicBezTo>
                    <a:cubicBezTo>
                      <a:pt x="824" y="689"/>
                      <a:pt x="827" y="677"/>
                      <a:pt x="831" y="665"/>
                    </a:cubicBezTo>
                    <a:cubicBezTo>
                      <a:pt x="839" y="662"/>
                      <a:pt x="849" y="659"/>
                      <a:pt x="857" y="655"/>
                    </a:cubicBezTo>
                    <a:cubicBezTo>
                      <a:pt x="883" y="640"/>
                      <a:pt x="900" y="607"/>
                      <a:pt x="908" y="580"/>
                    </a:cubicBezTo>
                    <a:cubicBezTo>
                      <a:pt x="921" y="538"/>
                      <a:pt x="922" y="485"/>
                      <a:pt x="898" y="449"/>
                    </a:cubicBezTo>
                    <a:cubicBezTo>
                      <a:pt x="889" y="436"/>
                      <a:pt x="880" y="434"/>
                      <a:pt x="866" y="428"/>
                    </a:cubicBezTo>
                    <a:cubicBezTo>
                      <a:pt x="752" y="412"/>
                      <a:pt x="720" y="294"/>
                      <a:pt x="668" y="283"/>
                    </a:cubicBezTo>
                    <a:cubicBezTo>
                      <a:pt x="620" y="272"/>
                      <a:pt x="484" y="469"/>
                      <a:pt x="251" y="473"/>
                    </a:cubicBezTo>
                    <a:cubicBezTo>
                      <a:pt x="244" y="473"/>
                      <a:pt x="237" y="473"/>
                      <a:pt x="231" y="473"/>
                    </a:cubicBezTo>
                    <a:cubicBezTo>
                      <a:pt x="225" y="492"/>
                      <a:pt x="224" y="515"/>
                      <a:pt x="224" y="531"/>
                    </a:cubicBezTo>
                    <a:cubicBezTo>
                      <a:pt x="226" y="574"/>
                      <a:pt x="241" y="619"/>
                      <a:pt x="274" y="647"/>
                    </a:cubicBezTo>
                    <a:cubicBezTo>
                      <a:pt x="285" y="656"/>
                      <a:pt x="297" y="660"/>
                      <a:pt x="310" y="665"/>
                    </a:cubicBezTo>
                    <a:close/>
                    <a:moveTo>
                      <a:pt x="570" y="98"/>
                    </a:moveTo>
                    <a:lnTo>
                      <a:pt x="570" y="98"/>
                    </a:lnTo>
                    <a:cubicBezTo>
                      <a:pt x="742" y="98"/>
                      <a:pt x="884" y="224"/>
                      <a:pt x="908" y="389"/>
                    </a:cubicBezTo>
                    <a:cubicBezTo>
                      <a:pt x="849" y="262"/>
                      <a:pt x="720" y="174"/>
                      <a:pt x="570" y="174"/>
                    </a:cubicBezTo>
                    <a:cubicBezTo>
                      <a:pt x="421" y="174"/>
                      <a:pt x="292" y="262"/>
                      <a:pt x="233" y="389"/>
                    </a:cubicBezTo>
                    <a:cubicBezTo>
                      <a:pt x="257" y="224"/>
                      <a:pt x="399" y="98"/>
                      <a:pt x="570" y="98"/>
                    </a:cubicBezTo>
                    <a:close/>
                    <a:moveTo>
                      <a:pt x="360" y="888"/>
                    </a:moveTo>
                    <a:lnTo>
                      <a:pt x="360" y="888"/>
                    </a:lnTo>
                    <a:lnTo>
                      <a:pt x="155" y="979"/>
                    </a:lnTo>
                    <a:cubicBezTo>
                      <a:pt x="87" y="1009"/>
                      <a:pt x="0" y="1075"/>
                      <a:pt x="0" y="1159"/>
                    </a:cubicBezTo>
                    <a:lnTo>
                      <a:pt x="0" y="1191"/>
                    </a:lnTo>
                    <a:lnTo>
                      <a:pt x="0" y="1213"/>
                    </a:lnTo>
                    <a:cubicBezTo>
                      <a:pt x="0" y="1242"/>
                      <a:pt x="22" y="1264"/>
                      <a:pt x="51" y="1264"/>
                    </a:cubicBezTo>
                    <a:lnTo>
                      <a:pt x="1088" y="1264"/>
                    </a:lnTo>
                    <a:cubicBezTo>
                      <a:pt x="1116" y="1264"/>
                      <a:pt x="1139" y="1242"/>
                      <a:pt x="1139" y="1213"/>
                    </a:cubicBezTo>
                    <a:lnTo>
                      <a:pt x="1139" y="1191"/>
                    </a:lnTo>
                    <a:lnTo>
                      <a:pt x="1139" y="1159"/>
                    </a:lnTo>
                    <a:cubicBezTo>
                      <a:pt x="1139" y="1075"/>
                      <a:pt x="1052" y="1009"/>
                      <a:pt x="984" y="979"/>
                    </a:cubicBezTo>
                    <a:lnTo>
                      <a:pt x="778" y="888"/>
                    </a:lnTo>
                    <a:cubicBezTo>
                      <a:pt x="743" y="1039"/>
                      <a:pt x="658" y="1143"/>
                      <a:pt x="569" y="1199"/>
                    </a:cubicBezTo>
                    <a:cubicBezTo>
                      <a:pt x="478" y="1141"/>
                      <a:pt x="388" y="1023"/>
                      <a:pt x="360" y="88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noEditPoints="1"/>
              </p:cNvSpPr>
              <p:nvPr/>
            </p:nvSpPr>
            <p:spPr bwMode="auto">
              <a:xfrm>
                <a:off x="1767" y="3168"/>
                <a:ext cx="729" cy="823"/>
              </a:xfrm>
              <a:custGeom>
                <a:avLst/>
                <a:gdLst>
                  <a:gd name="T0" fmla="*/ 523 w 1210"/>
                  <a:gd name="T1" fmla="*/ 553 h 1356"/>
                  <a:gd name="T2" fmla="*/ 383 w 1210"/>
                  <a:gd name="T3" fmla="*/ 565 h 1356"/>
                  <a:gd name="T4" fmla="*/ 430 w 1210"/>
                  <a:gd name="T5" fmla="*/ 641 h 1356"/>
                  <a:gd name="T6" fmla="*/ 535 w 1210"/>
                  <a:gd name="T7" fmla="*/ 602 h 1356"/>
                  <a:gd name="T8" fmla="*/ 523 w 1210"/>
                  <a:gd name="T9" fmla="*/ 553 h 1356"/>
                  <a:gd name="T10" fmla="*/ 697 w 1210"/>
                  <a:gd name="T11" fmla="*/ 553 h 1356"/>
                  <a:gd name="T12" fmla="*/ 837 w 1210"/>
                  <a:gd name="T13" fmla="*/ 565 h 1356"/>
                  <a:gd name="T14" fmla="*/ 791 w 1210"/>
                  <a:gd name="T15" fmla="*/ 641 h 1356"/>
                  <a:gd name="T16" fmla="*/ 685 w 1210"/>
                  <a:gd name="T17" fmla="*/ 602 h 1356"/>
                  <a:gd name="T18" fmla="*/ 697 w 1210"/>
                  <a:gd name="T19" fmla="*/ 553 h 1356"/>
                  <a:gd name="T20" fmla="*/ 303 w 1210"/>
                  <a:gd name="T21" fmla="*/ 795 h 1356"/>
                  <a:gd name="T22" fmla="*/ 208 w 1210"/>
                  <a:gd name="T23" fmla="*/ 622 h 1356"/>
                  <a:gd name="T24" fmla="*/ 444 w 1210"/>
                  <a:gd name="T25" fmla="*/ 124 h 1356"/>
                  <a:gd name="T26" fmla="*/ 980 w 1210"/>
                  <a:gd name="T27" fmla="*/ 514 h 1356"/>
                  <a:gd name="T28" fmla="*/ 910 w 1210"/>
                  <a:gd name="T29" fmla="*/ 795 h 1356"/>
                  <a:gd name="T30" fmla="*/ 349 w 1210"/>
                  <a:gd name="T31" fmla="*/ 753 h 1356"/>
                  <a:gd name="T32" fmla="*/ 358 w 1210"/>
                  <a:gd name="T33" fmla="*/ 782 h 1356"/>
                  <a:gd name="T34" fmla="*/ 864 w 1210"/>
                  <a:gd name="T35" fmla="*/ 752 h 1356"/>
                  <a:gd name="T36" fmla="*/ 941 w 1210"/>
                  <a:gd name="T37" fmla="*/ 668 h 1356"/>
                  <a:gd name="T38" fmla="*/ 899 w 1210"/>
                  <a:gd name="T39" fmla="*/ 518 h 1356"/>
                  <a:gd name="T40" fmla="*/ 500 w 1210"/>
                  <a:gd name="T41" fmla="*/ 307 h 1356"/>
                  <a:gd name="T42" fmla="*/ 302 w 1210"/>
                  <a:gd name="T43" fmla="*/ 523 h 1356"/>
                  <a:gd name="T44" fmla="*/ 313 w 1210"/>
                  <a:gd name="T45" fmla="*/ 735 h 1356"/>
                  <a:gd name="T46" fmla="*/ 579 w 1210"/>
                  <a:gd name="T47" fmla="*/ 563 h 1356"/>
                  <a:gd name="T48" fmla="*/ 641 w 1210"/>
                  <a:gd name="T49" fmla="*/ 563 h 1356"/>
                  <a:gd name="T50" fmla="*/ 697 w 1210"/>
                  <a:gd name="T51" fmla="*/ 508 h 1356"/>
                  <a:gd name="T52" fmla="*/ 864 w 1210"/>
                  <a:gd name="T53" fmla="*/ 524 h 1356"/>
                  <a:gd name="T54" fmla="*/ 881 w 1210"/>
                  <a:gd name="T55" fmla="*/ 594 h 1356"/>
                  <a:gd name="T56" fmla="*/ 791 w 1210"/>
                  <a:gd name="T57" fmla="*/ 685 h 1356"/>
                  <a:gd name="T58" fmla="*/ 665 w 1210"/>
                  <a:gd name="T59" fmla="*/ 661 h 1356"/>
                  <a:gd name="T60" fmla="*/ 579 w 1210"/>
                  <a:gd name="T61" fmla="*/ 607 h 1356"/>
                  <a:gd name="T62" fmla="*/ 496 w 1210"/>
                  <a:gd name="T63" fmla="*/ 685 h 1356"/>
                  <a:gd name="T64" fmla="*/ 365 w 1210"/>
                  <a:gd name="T65" fmla="*/ 659 h 1356"/>
                  <a:gd name="T66" fmla="*/ 339 w 1210"/>
                  <a:gd name="T67" fmla="*/ 566 h 1356"/>
                  <a:gd name="T68" fmla="*/ 397 w 1210"/>
                  <a:gd name="T69" fmla="*/ 508 h 1356"/>
                  <a:gd name="T70" fmla="*/ 563 w 1210"/>
                  <a:gd name="T71" fmla="*/ 525 h 1356"/>
                  <a:gd name="T72" fmla="*/ 605 w 1210"/>
                  <a:gd name="T73" fmla="*/ 1110 h 1356"/>
                  <a:gd name="T74" fmla="*/ 362 w 1210"/>
                  <a:gd name="T75" fmla="*/ 988 h 1356"/>
                  <a:gd name="T76" fmla="*/ 0 w 1210"/>
                  <a:gd name="T77" fmla="*/ 1253 h 1356"/>
                  <a:gd name="T78" fmla="*/ 53 w 1210"/>
                  <a:gd name="T79" fmla="*/ 1356 h 1356"/>
                  <a:gd name="T80" fmla="*/ 1210 w 1210"/>
                  <a:gd name="T81" fmla="*/ 1304 h 1356"/>
                  <a:gd name="T82" fmla="*/ 1045 w 1210"/>
                  <a:gd name="T83" fmla="*/ 1066 h 1356"/>
                  <a:gd name="T84" fmla="*/ 605 w 1210"/>
                  <a:gd name="T85" fmla="*/ 111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0" h="1356">
                    <a:moveTo>
                      <a:pt x="523" y="553"/>
                    </a:moveTo>
                    <a:lnTo>
                      <a:pt x="523" y="553"/>
                    </a:lnTo>
                    <a:lnTo>
                      <a:pt x="396" y="553"/>
                    </a:lnTo>
                    <a:cubicBezTo>
                      <a:pt x="388" y="553"/>
                      <a:pt x="383" y="558"/>
                      <a:pt x="383" y="565"/>
                    </a:cubicBezTo>
                    <a:lnTo>
                      <a:pt x="383" y="595"/>
                    </a:lnTo>
                    <a:cubicBezTo>
                      <a:pt x="383" y="622"/>
                      <a:pt x="403" y="641"/>
                      <a:pt x="430" y="641"/>
                    </a:cubicBezTo>
                    <a:lnTo>
                      <a:pt x="495" y="641"/>
                    </a:lnTo>
                    <a:cubicBezTo>
                      <a:pt x="518" y="641"/>
                      <a:pt x="535" y="624"/>
                      <a:pt x="535" y="602"/>
                    </a:cubicBezTo>
                    <a:lnTo>
                      <a:pt x="535" y="565"/>
                    </a:lnTo>
                    <a:cubicBezTo>
                      <a:pt x="535" y="558"/>
                      <a:pt x="531" y="552"/>
                      <a:pt x="523" y="553"/>
                    </a:cubicBezTo>
                    <a:close/>
                    <a:moveTo>
                      <a:pt x="697" y="553"/>
                    </a:moveTo>
                    <a:lnTo>
                      <a:pt x="697" y="553"/>
                    </a:lnTo>
                    <a:lnTo>
                      <a:pt x="824" y="553"/>
                    </a:lnTo>
                    <a:cubicBezTo>
                      <a:pt x="831" y="553"/>
                      <a:pt x="837" y="557"/>
                      <a:pt x="837" y="565"/>
                    </a:cubicBezTo>
                    <a:lnTo>
                      <a:pt x="837" y="595"/>
                    </a:lnTo>
                    <a:cubicBezTo>
                      <a:pt x="837" y="621"/>
                      <a:pt x="817" y="641"/>
                      <a:pt x="791" y="641"/>
                    </a:cubicBezTo>
                    <a:lnTo>
                      <a:pt x="724" y="641"/>
                    </a:lnTo>
                    <a:cubicBezTo>
                      <a:pt x="702" y="641"/>
                      <a:pt x="685" y="624"/>
                      <a:pt x="685" y="602"/>
                    </a:cubicBezTo>
                    <a:lnTo>
                      <a:pt x="685" y="565"/>
                    </a:lnTo>
                    <a:cubicBezTo>
                      <a:pt x="685" y="558"/>
                      <a:pt x="689" y="553"/>
                      <a:pt x="697" y="553"/>
                    </a:cubicBezTo>
                    <a:close/>
                    <a:moveTo>
                      <a:pt x="303" y="795"/>
                    </a:moveTo>
                    <a:lnTo>
                      <a:pt x="303" y="795"/>
                    </a:lnTo>
                    <a:cubicBezTo>
                      <a:pt x="294" y="790"/>
                      <a:pt x="285" y="785"/>
                      <a:pt x="277" y="778"/>
                    </a:cubicBezTo>
                    <a:cubicBezTo>
                      <a:pt x="232" y="740"/>
                      <a:pt x="210" y="680"/>
                      <a:pt x="208" y="622"/>
                    </a:cubicBezTo>
                    <a:cubicBezTo>
                      <a:pt x="207" y="585"/>
                      <a:pt x="214" y="541"/>
                      <a:pt x="235" y="509"/>
                    </a:cubicBezTo>
                    <a:cubicBezTo>
                      <a:pt x="219" y="363"/>
                      <a:pt x="257" y="147"/>
                      <a:pt x="444" y="124"/>
                    </a:cubicBezTo>
                    <a:cubicBezTo>
                      <a:pt x="664" y="0"/>
                      <a:pt x="964" y="127"/>
                      <a:pt x="978" y="417"/>
                    </a:cubicBezTo>
                    <a:cubicBezTo>
                      <a:pt x="980" y="449"/>
                      <a:pt x="980" y="481"/>
                      <a:pt x="980" y="514"/>
                    </a:cubicBezTo>
                    <a:cubicBezTo>
                      <a:pt x="1010" y="563"/>
                      <a:pt x="1011" y="630"/>
                      <a:pt x="994" y="684"/>
                    </a:cubicBezTo>
                    <a:cubicBezTo>
                      <a:pt x="981" y="729"/>
                      <a:pt x="952" y="774"/>
                      <a:pt x="910" y="795"/>
                    </a:cubicBezTo>
                    <a:cubicBezTo>
                      <a:pt x="823" y="1077"/>
                      <a:pt x="389" y="1073"/>
                      <a:pt x="303" y="795"/>
                    </a:cubicBezTo>
                    <a:close/>
                    <a:moveTo>
                      <a:pt x="349" y="753"/>
                    </a:moveTo>
                    <a:lnTo>
                      <a:pt x="349" y="753"/>
                    </a:lnTo>
                    <a:cubicBezTo>
                      <a:pt x="352" y="762"/>
                      <a:pt x="354" y="772"/>
                      <a:pt x="358" y="782"/>
                    </a:cubicBezTo>
                    <a:cubicBezTo>
                      <a:pt x="434" y="1001"/>
                      <a:pt x="770" y="1007"/>
                      <a:pt x="853" y="789"/>
                    </a:cubicBezTo>
                    <a:cubicBezTo>
                      <a:pt x="857" y="777"/>
                      <a:pt x="860" y="765"/>
                      <a:pt x="864" y="752"/>
                    </a:cubicBezTo>
                    <a:cubicBezTo>
                      <a:pt x="873" y="750"/>
                      <a:pt x="882" y="747"/>
                      <a:pt x="890" y="743"/>
                    </a:cubicBezTo>
                    <a:cubicBezTo>
                      <a:pt x="916" y="728"/>
                      <a:pt x="932" y="696"/>
                      <a:pt x="941" y="668"/>
                    </a:cubicBezTo>
                    <a:cubicBezTo>
                      <a:pt x="953" y="627"/>
                      <a:pt x="954" y="575"/>
                      <a:pt x="930" y="539"/>
                    </a:cubicBezTo>
                    <a:cubicBezTo>
                      <a:pt x="921" y="526"/>
                      <a:pt x="913" y="524"/>
                      <a:pt x="899" y="518"/>
                    </a:cubicBezTo>
                    <a:cubicBezTo>
                      <a:pt x="899" y="512"/>
                      <a:pt x="898" y="506"/>
                      <a:pt x="898" y="500"/>
                    </a:cubicBezTo>
                    <a:cubicBezTo>
                      <a:pt x="589" y="436"/>
                      <a:pt x="623" y="310"/>
                      <a:pt x="500" y="307"/>
                    </a:cubicBezTo>
                    <a:cubicBezTo>
                      <a:pt x="336" y="304"/>
                      <a:pt x="362" y="470"/>
                      <a:pt x="320" y="518"/>
                    </a:cubicBezTo>
                    <a:cubicBezTo>
                      <a:pt x="318" y="520"/>
                      <a:pt x="311" y="521"/>
                      <a:pt x="302" y="523"/>
                    </a:cubicBezTo>
                    <a:cubicBezTo>
                      <a:pt x="267" y="538"/>
                      <a:pt x="263" y="587"/>
                      <a:pt x="264" y="620"/>
                    </a:cubicBezTo>
                    <a:cubicBezTo>
                      <a:pt x="266" y="662"/>
                      <a:pt x="280" y="708"/>
                      <a:pt x="313" y="735"/>
                    </a:cubicBezTo>
                    <a:cubicBezTo>
                      <a:pt x="324" y="744"/>
                      <a:pt x="336" y="748"/>
                      <a:pt x="349" y="753"/>
                    </a:cubicBezTo>
                    <a:close/>
                    <a:moveTo>
                      <a:pt x="579" y="563"/>
                    </a:moveTo>
                    <a:lnTo>
                      <a:pt x="579" y="563"/>
                    </a:lnTo>
                    <a:lnTo>
                      <a:pt x="641" y="563"/>
                    </a:lnTo>
                    <a:cubicBezTo>
                      <a:pt x="641" y="548"/>
                      <a:pt x="647" y="534"/>
                      <a:pt x="657" y="525"/>
                    </a:cubicBezTo>
                    <a:cubicBezTo>
                      <a:pt x="668" y="514"/>
                      <a:pt x="682" y="508"/>
                      <a:pt x="697" y="508"/>
                    </a:cubicBezTo>
                    <a:lnTo>
                      <a:pt x="823" y="508"/>
                    </a:lnTo>
                    <a:cubicBezTo>
                      <a:pt x="839" y="508"/>
                      <a:pt x="853" y="513"/>
                      <a:pt x="864" y="524"/>
                    </a:cubicBezTo>
                    <a:cubicBezTo>
                      <a:pt x="875" y="535"/>
                      <a:pt x="881" y="550"/>
                      <a:pt x="881" y="565"/>
                    </a:cubicBezTo>
                    <a:lnTo>
                      <a:pt x="881" y="594"/>
                    </a:lnTo>
                    <a:cubicBezTo>
                      <a:pt x="881" y="619"/>
                      <a:pt x="872" y="642"/>
                      <a:pt x="855" y="659"/>
                    </a:cubicBezTo>
                    <a:cubicBezTo>
                      <a:pt x="838" y="677"/>
                      <a:pt x="815" y="685"/>
                      <a:pt x="791" y="685"/>
                    </a:cubicBezTo>
                    <a:lnTo>
                      <a:pt x="724" y="685"/>
                    </a:lnTo>
                    <a:cubicBezTo>
                      <a:pt x="702" y="685"/>
                      <a:pt x="681" y="677"/>
                      <a:pt x="665" y="661"/>
                    </a:cubicBezTo>
                    <a:cubicBezTo>
                      <a:pt x="651" y="647"/>
                      <a:pt x="642" y="628"/>
                      <a:pt x="641" y="607"/>
                    </a:cubicBezTo>
                    <a:lnTo>
                      <a:pt x="579" y="607"/>
                    </a:lnTo>
                    <a:cubicBezTo>
                      <a:pt x="578" y="628"/>
                      <a:pt x="569" y="647"/>
                      <a:pt x="555" y="661"/>
                    </a:cubicBezTo>
                    <a:cubicBezTo>
                      <a:pt x="539" y="677"/>
                      <a:pt x="518" y="685"/>
                      <a:pt x="496" y="685"/>
                    </a:cubicBezTo>
                    <a:lnTo>
                      <a:pt x="430" y="685"/>
                    </a:lnTo>
                    <a:cubicBezTo>
                      <a:pt x="406" y="685"/>
                      <a:pt x="382" y="677"/>
                      <a:pt x="365" y="659"/>
                    </a:cubicBezTo>
                    <a:cubicBezTo>
                      <a:pt x="348" y="642"/>
                      <a:pt x="339" y="619"/>
                      <a:pt x="339" y="595"/>
                    </a:cubicBezTo>
                    <a:lnTo>
                      <a:pt x="339" y="566"/>
                    </a:lnTo>
                    <a:cubicBezTo>
                      <a:pt x="339" y="550"/>
                      <a:pt x="344" y="536"/>
                      <a:pt x="356" y="524"/>
                    </a:cubicBezTo>
                    <a:cubicBezTo>
                      <a:pt x="367" y="513"/>
                      <a:pt x="381" y="508"/>
                      <a:pt x="397" y="508"/>
                    </a:cubicBezTo>
                    <a:lnTo>
                      <a:pt x="522" y="508"/>
                    </a:lnTo>
                    <a:cubicBezTo>
                      <a:pt x="538" y="508"/>
                      <a:pt x="552" y="514"/>
                      <a:pt x="563" y="525"/>
                    </a:cubicBezTo>
                    <a:cubicBezTo>
                      <a:pt x="573" y="534"/>
                      <a:pt x="579" y="548"/>
                      <a:pt x="579" y="563"/>
                    </a:cubicBezTo>
                    <a:close/>
                    <a:moveTo>
                      <a:pt x="605" y="1110"/>
                    </a:moveTo>
                    <a:lnTo>
                      <a:pt x="605" y="1110"/>
                    </a:lnTo>
                    <a:cubicBezTo>
                      <a:pt x="497" y="1110"/>
                      <a:pt x="403" y="1059"/>
                      <a:pt x="362" y="988"/>
                    </a:cubicBezTo>
                    <a:lnTo>
                      <a:pt x="165" y="1066"/>
                    </a:lnTo>
                    <a:cubicBezTo>
                      <a:pt x="93" y="1096"/>
                      <a:pt x="0" y="1165"/>
                      <a:pt x="0" y="1253"/>
                    </a:cubicBezTo>
                    <a:lnTo>
                      <a:pt x="0" y="1304"/>
                    </a:lnTo>
                    <a:cubicBezTo>
                      <a:pt x="0" y="1333"/>
                      <a:pt x="24" y="1356"/>
                      <a:pt x="53" y="1356"/>
                    </a:cubicBezTo>
                    <a:lnTo>
                      <a:pt x="1158" y="1356"/>
                    </a:lnTo>
                    <a:cubicBezTo>
                      <a:pt x="1187" y="1356"/>
                      <a:pt x="1210" y="1333"/>
                      <a:pt x="1210" y="1304"/>
                    </a:cubicBezTo>
                    <a:lnTo>
                      <a:pt x="1210" y="1253"/>
                    </a:lnTo>
                    <a:cubicBezTo>
                      <a:pt x="1210" y="1165"/>
                      <a:pt x="1118" y="1096"/>
                      <a:pt x="1045" y="1066"/>
                    </a:cubicBezTo>
                    <a:lnTo>
                      <a:pt x="849" y="988"/>
                    </a:lnTo>
                    <a:cubicBezTo>
                      <a:pt x="808" y="1059"/>
                      <a:pt x="714" y="1110"/>
                      <a:pt x="605" y="111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36" name="Group 35"/>
          <p:cNvGrpSpPr/>
          <p:nvPr/>
        </p:nvGrpSpPr>
        <p:grpSpPr>
          <a:xfrm>
            <a:off x="5197219" y="2360738"/>
            <a:ext cx="2294987" cy="1641558"/>
            <a:chOff x="4562250" y="1921471"/>
            <a:chExt cx="2617703" cy="1872390"/>
          </a:xfrm>
        </p:grpSpPr>
        <p:sp>
          <p:nvSpPr>
            <p:cNvPr id="37" name="Rectangle 36"/>
            <p:cNvSpPr/>
            <p:nvPr/>
          </p:nvSpPr>
          <p:spPr>
            <a:xfrm>
              <a:off x="4562250" y="1921471"/>
              <a:ext cx="2617703" cy="526583"/>
            </a:xfrm>
            <a:prstGeom prst="rect">
              <a:avLst/>
            </a:prstGeom>
          </p:spPr>
          <p:txBody>
            <a:bodyPr wrap="none">
              <a:spAutoFit/>
            </a:bodyPr>
            <a:lstStyle/>
            <a:p>
              <a:r>
                <a:rPr lang="en-US" b="1" dirty="0">
                  <a:solidFill>
                    <a:schemeClr val="bg1"/>
                  </a:solidFill>
                </a:rPr>
                <a:t>One master user</a:t>
              </a:r>
              <a:endParaRPr lang="en-US" sz="1900" b="1" dirty="0">
                <a:solidFill>
                  <a:schemeClr val="bg1"/>
                </a:solidFill>
              </a:endParaRPr>
            </a:p>
          </p:txBody>
        </p:sp>
        <p:grpSp>
          <p:nvGrpSpPr>
            <p:cNvPr id="38" name="Group 4"/>
            <p:cNvGrpSpPr>
              <a:grpSpLocks noChangeAspect="1"/>
            </p:cNvGrpSpPr>
            <p:nvPr/>
          </p:nvGrpSpPr>
          <p:grpSpPr bwMode="auto">
            <a:xfrm>
              <a:off x="5247484" y="2544498"/>
              <a:ext cx="1254126" cy="1249363"/>
              <a:chOff x="3272" y="1337"/>
              <a:chExt cx="790" cy="787"/>
            </a:xfrm>
          </p:grpSpPr>
          <p:sp>
            <p:nvSpPr>
              <p:cNvPr id="39" name="AutoShape 3"/>
              <p:cNvSpPr>
                <a:spLocks noChangeAspect="1" noChangeArrowheads="1" noTextEdit="1"/>
              </p:cNvSpPr>
              <p:nvPr/>
            </p:nvSpPr>
            <p:spPr bwMode="auto">
              <a:xfrm>
                <a:off x="3382" y="1380"/>
                <a:ext cx="680"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
              <p:cNvSpPr>
                <a:spLocks noEditPoints="1"/>
              </p:cNvSpPr>
              <p:nvPr/>
            </p:nvSpPr>
            <p:spPr bwMode="auto">
              <a:xfrm>
                <a:off x="3272" y="1337"/>
                <a:ext cx="690" cy="786"/>
              </a:xfrm>
              <a:custGeom>
                <a:avLst/>
                <a:gdLst>
                  <a:gd name="T0" fmla="*/ 906 w 1139"/>
                  <a:gd name="T1" fmla="*/ 510 h 1309"/>
                  <a:gd name="T2" fmla="*/ 906 w 1139"/>
                  <a:gd name="T3" fmla="*/ 510 h 1309"/>
                  <a:gd name="T4" fmla="*/ 727 w 1139"/>
                  <a:gd name="T5" fmla="*/ 491 h 1309"/>
                  <a:gd name="T6" fmla="*/ 635 w 1139"/>
                  <a:gd name="T7" fmla="*/ 401 h 1309"/>
                  <a:gd name="T8" fmla="*/ 640 w 1139"/>
                  <a:gd name="T9" fmla="*/ 484 h 1309"/>
                  <a:gd name="T10" fmla="*/ 534 w 1139"/>
                  <a:gd name="T11" fmla="*/ 444 h 1309"/>
                  <a:gd name="T12" fmla="*/ 386 w 1139"/>
                  <a:gd name="T13" fmla="*/ 286 h 1309"/>
                  <a:gd name="T14" fmla="*/ 274 w 1139"/>
                  <a:gd name="T15" fmla="*/ 472 h 1309"/>
                  <a:gd name="T16" fmla="*/ 248 w 1139"/>
                  <a:gd name="T17" fmla="*/ 486 h 1309"/>
                  <a:gd name="T18" fmla="*/ 224 w 1139"/>
                  <a:gd name="T19" fmla="*/ 576 h 1309"/>
                  <a:gd name="T20" fmla="*/ 274 w 1139"/>
                  <a:gd name="T21" fmla="*/ 692 h 1309"/>
                  <a:gd name="T22" fmla="*/ 310 w 1139"/>
                  <a:gd name="T23" fmla="*/ 710 h 1309"/>
                  <a:gd name="T24" fmla="*/ 319 w 1139"/>
                  <a:gd name="T25" fmla="*/ 739 h 1309"/>
                  <a:gd name="T26" fmla="*/ 819 w 1139"/>
                  <a:gd name="T27" fmla="*/ 746 h 1309"/>
                  <a:gd name="T28" fmla="*/ 831 w 1139"/>
                  <a:gd name="T29" fmla="*/ 710 h 1309"/>
                  <a:gd name="T30" fmla="*/ 857 w 1139"/>
                  <a:gd name="T31" fmla="*/ 700 h 1309"/>
                  <a:gd name="T32" fmla="*/ 908 w 1139"/>
                  <a:gd name="T33" fmla="*/ 625 h 1309"/>
                  <a:gd name="T34" fmla="*/ 906 w 1139"/>
                  <a:gd name="T35" fmla="*/ 510 h 1309"/>
                  <a:gd name="T36" fmla="*/ 1073 w 1139"/>
                  <a:gd name="T37" fmla="*/ 872 h 1309"/>
                  <a:gd name="T38" fmla="*/ 1073 w 1139"/>
                  <a:gd name="T39" fmla="*/ 872 h 1309"/>
                  <a:gd name="T40" fmla="*/ 778 w 1139"/>
                  <a:gd name="T41" fmla="*/ 910 h 1309"/>
                  <a:gd name="T42" fmla="*/ 762 w 1139"/>
                  <a:gd name="T43" fmla="*/ 909 h 1309"/>
                  <a:gd name="T44" fmla="*/ 393 w 1139"/>
                  <a:gd name="T45" fmla="*/ 917 h 1309"/>
                  <a:gd name="T46" fmla="*/ 386 w 1139"/>
                  <a:gd name="T47" fmla="*/ 913 h 1309"/>
                  <a:gd name="T48" fmla="*/ 73 w 1139"/>
                  <a:gd name="T49" fmla="*/ 879 h 1309"/>
                  <a:gd name="T50" fmla="*/ 159 w 1139"/>
                  <a:gd name="T51" fmla="*/ 520 h 1309"/>
                  <a:gd name="T52" fmla="*/ 172 w 1139"/>
                  <a:gd name="T53" fmla="*/ 421 h 1309"/>
                  <a:gd name="T54" fmla="*/ 418 w 1139"/>
                  <a:gd name="T55" fmla="*/ 107 h 1309"/>
                  <a:gd name="T56" fmla="*/ 943 w 1139"/>
                  <a:gd name="T57" fmla="*/ 311 h 1309"/>
                  <a:gd name="T58" fmla="*/ 988 w 1139"/>
                  <a:gd name="T59" fmla="*/ 520 h 1309"/>
                  <a:gd name="T60" fmla="*/ 1073 w 1139"/>
                  <a:gd name="T61" fmla="*/ 872 h 1309"/>
                  <a:gd name="T62" fmla="*/ 569 w 1139"/>
                  <a:gd name="T63" fmla="*/ 1065 h 1309"/>
                  <a:gd name="T64" fmla="*/ 569 w 1139"/>
                  <a:gd name="T65" fmla="*/ 1065 h 1309"/>
                  <a:gd name="T66" fmla="*/ 327 w 1139"/>
                  <a:gd name="T67" fmla="*/ 948 h 1309"/>
                  <a:gd name="T68" fmla="*/ 155 w 1139"/>
                  <a:gd name="T69" fmla="*/ 1024 h 1309"/>
                  <a:gd name="T70" fmla="*/ 0 w 1139"/>
                  <a:gd name="T71" fmla="*/ 1204 h 1309"/>
                  <a:gd name="T72" fmla="*/ 0 w 1139"/>
                  <a:gd name="T73" fmla="*/ 1236 h 1309"/>
                  <a:gd name="T74" fmla="*/ 0 w 1139"/>
                  <a:gd name="T75" fmla="*/ 1258 h 1309"/>
                  <a:gd name="T76" fmla="*/ 51 w 1139"/>
                  <a:gd name="T77" fmla="*/ 1309 h 1309"/>
                  <a:gd name="T78" fmla="*/ 1088 w 1139"/>
                  <a:gd name="T79" fmla="*/ 1309 h 1309"/>
                  <a:gd name="T80" fmla="*/ 1139 w 1139"/>
                  <a:gd name="T81" fmla="*/ 1258 h 1309"/>
                  <a:gd name="T82" fmla="*/ 1139 w 1139"/>
                  <a:gd name="T83" fmla="*/ 1236 h 1309"/>
                  <a:gd name="T84" fmla="*/ 1139 w 1139"/>
                  <a:gd name="T85" fmla="*/ 1204 h 1309"/>
                  <a:gd name="T86" fmla="*/ 984 w 1139"/>
                  <a:gd name="T87" fmla="*/ 1024 h 1309"/>
                  <a:gd name="T88" fmla="*/ 812 w 1139"/>
                  <a:gd name="T89" fmla="*/ 948 h 1309"/>
                  <a:gd name="T90" fmla="*/ 569 w 1139"/>
                  <a:gd name="T91" fmla="*/ 1065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9" h="1309">
                    <a:moveTo>
                      <a:pt x="906" y="510"/>
                    </a:moveTo>
                    <a:lnTo>
                      <a:pt x="906" y="510"/>
                    </a:lnTo>
                    <a:cubicBezTo>
                      <a:pt x="852" y="504"/>
                      <a:pt x="764" y="502"/>
                      <a:pt x="727" y="491"/>
                    </a:cubicBezTo>
                    <a:cubicBezTo>
                      <a:pt x="704" y="484"/>
                      <a:pt x="647" y="401"/>
                      <a:pt x="635" y="401"/>
                    </a:cubicBezTo>
                    <a:cubicBezTo>
                      <a:pt x="620" y="399"/>
                      <a:pt x="653" y="484"/>
                      <a:pt x="640" y="484"/>
                    </a:cubicBezTo>
                    <a:cubicBezTo>
                      <a:pt x="600" y="482"/>
                      <a:pt x="567" y="469"/>
                      <a:pt x="534" y="444"/>
                    </a:cubicBezTo>
                    <a:cubicBezTo>
                      <a:pt x="479" y="402"/>
                      <a:pt x="446" y="270"/>
                      <a:pt x="386" y="286"/>
                    </a:cubicBezTo>
                    <a:cubicBezTo>
                      <a:pt x="327" y="301"/>
                      <a:pt x="319" y="463"/>
                      <a:pt x="274" y="472"/>
                    </a:cubicBezTo>
                    <a:cubicBezTo>
                      <a:pt x="265" y="476"/>
                      <a:pt x="255" y="479"/>
                      <a:pt x="248" y="486"/>
                    </a:cubicBezTo>
                    <a:cubicBezTo>
                      <a:pt x="227" y="505"/>
                      <a:pt x="223" y="549"/>
                      <a:pt x="224" y="576"/>
                    </a:cubicBezTo>
                    <a:cubicBezTo>
                      <a:pt x="226" y="619"/>
                      <a:pt x="241" y="664"/>
                      <a:pt x="274" y="692"/>
                    </a:cubicBezTo>
                    <a:cubicBezTo>
                      <a:pt x="285" y="701"/>
                      <a:pt x="297" y="705"/>
                      <a:pt x="310" y="710"/>
                    </a:cubicBezTo>
                    <a:cubicBezTo>
                      <a:pt x="313" y="720"/>
                      <a:pt x="315" y="730"/>
                      <a:pt x="319" y="739"/>
                    </a:cubicBezTo>
                    <a:cubicBezTo>
                      <a:pt x="396" y="961"/>
                      <a:pt x="736" y="967"/>
                      <a:pt x="819" y="746"/>
                    </a:cubicBezTo>
                    <a:cubicBezTo>
                      <a:pt x="824" y="734"/>
                      <a:pt x="827" y="722"/>
                      <a:pt x="831" y="710"/>
                    </a:cubicBezTo>
                    <a:cubicBezTo>
                      <a:pt x="839" y="707"/>
                      <a:pt x="849" y="704"/>
                      <a:pt x="857" y="700"/>
                    </a:cubicBezTo>
                    <a:cubicBezTo>
                      <a:pt x="883" y="685"/>
                      <a:pt x="900" y="652"/>
                      <a:pt x="908" y="625"/>
                    </a:cubicBezTo>
                    <a:cubicBezTo>
                      <a:pt x="919" y="589"/>
                      <a:pt x="921" y="545"/>
                      <a:pt x="906" y="510"/>
                    </a:cubicBezTo>
                    <a:close/>
                    <a:moveTo>
                      <a:pt x="1073" y="872"/>
                    </a:moveTo>
                    <a:lnTo>
                      <a:pt x="1073" y="872"/>
                    </a:lnTo>
                    <a:cubicBezTo>
                      <a:pt x="1018" y="901"/>
                      <a:pt x="885" y="918"/>
                      <a:pt x="778" y="910"/>
                    </a:cubicBezTo>
                    <a:cubicBezTo>
                      <a:pt x="776" y="910"/>
                      <a:pt x="762" y="909"/>
                      <a:pt x="762" y="909"/>
                    </a:cubicBezTo>
                    <a:cubicBezTo>
                      <a:pt x="655" y="981"/>
                      <a:pt x="504" y="983"/>
                      <a:pt x="393" y="917"/>
                    </a:cubicBezTo>
                    <a:cubicBezTo>
                      <a:pt x="392" y="917"/>
                      <a:pt x="386" y="913"/>
                      <a:pt x="386" y="913"/>
                    </a:cubicBezTo>
                    <a:cubicBezTo>
                      <a:pt x="254" y="926"/>
                      <a:pt x="120" y="905"/>
                      <a:pt x="73" y="879"/>
                    </a:cubicBezTo>
                    <a:cubicBezTo>
                      <a:pt x="115" y="771"/>
                      <a:pt x="148" y="644"/>
                      <a:pt x="159" y="520"/>
                    </a:cubicBezTo>
                    <a:cubicBezTo>
                      <a:pt x="161" y="488"/>
                      <a:pt x="165" y="456"/>
                      <a:pt x="172" y="421"/>
                    </a:cubicBezTo>
                    <a:cubicBezTo>
                      <a:pt x="200" y="290"/>
                      <a:pt x="256" y="120"/>
                      <a:pt x="418" y="107"/>
                    </a:cubicBezTo>
                    <a:cubicBezTo>
                      <a:pt x="603" y="0"/>
                      <a:pt x="846" y="100"/>
                      <a:pt x="943" y="311"/>
                    </a:cubicBezTo>
                    <a:cubicBezTo>
                      <a:pt x="968" y="366"/>
                      <a:pt x="983" y="441"/>
                      <a:pt x="988" y="520"/>
                    </a:cubicBezTo>
                    <a:cubicBezTo>
                      <a:pt x="997" y="641"/>
                      <a:pt x="1037" y="784"/>
                      <a:pt x="1073" y="872"/>
                    </a:cubicBezTo>
                    <a:close/>
                    <a:moveTo>
                      <a:pt x="569" y="1065"/>
                    </a:moveTo>
                    <a:lnTo>
                      <a:pt x="569" y="1065"/>
                    </a:lnTo>
                    <a:cubicBezTo>
                      <a:pt x="462" y="1065"/>
                      <a:pt x="370" y="1017"/>
                      <a:pt x="327" y="948"/>
                    </a:cubicBezTo>
                    <a:lnTo>
                      <a:pt x="155" y="1024"/>
                    </a:lnTo>
                    <a:cubicBezTo>
                      <a:pt x="87" y="1054"/>
                      <a:pt x="0" y="1120"/>
                      <a:pt x="0" y="1204"/>
                    </a:cubicBezTo>
                    <a:lnTo>
                      <a:pt x="0" y="1236"/>
                    </a:lnTo>
                    <a:lnTo>
                      <a:pt x="0" y="1258"/>
                    </a:lnTo>
                    <a:cubicBezTo>
                      <a:pt x="0" y="1287"/>
                      <a:pt x="22" y="1309"/>
                      <a:pt x="51" y="1309"/>
                    </a:cubicBezTo>
                    <a:lnTo>
                      <a:pt x="1088" y="1309"/>
                    </a:lnTo>
                    <a:cubicBezTo>
                      <a:pt x="1116" y="1309"/>
                      <a:pt x="1139" y="1287"/>
                      <a:pt x="1139" y="1258"/>
                    </a:cubicBezTo>
                    <a:lnTo>
                      <a:pt x="1139" y="1236"/>
                    </a:lnTo>
                    <a:lnTo>
                      <a:pt x="1139" y="1204"/>
                    </a:lnTo>
                    <a:cubicBezTo>
                      <a:pt x="1139" y="1120"/>
                      <a:pt x="1052" y="1054"/>
                      <a:pt x="984" y="1024"/>
                    </a:cubicBezTo>
                    <a:lnTo>
                      <a:pt x="812" y="948"/>
                    </a:lnTo>
                    <a:cubicBezTo>
                      <a:pt x="769" y="1017"/>
                      <a:pt x="676" y="1065"/>
                      <a:pt x="569" y="106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41" name="Group 40"/>
          <p:cNvGrpSpPr/>
          <p:nvPr/>
        </p:nvGrpSpPr>
        <p:grpSpPr>
          <a:xfrm>
            <a:off x="9702006" y="2322476"/>
            <a:ext cx="1100904" cy="1574591"/>
            <a:chOff x="10579893" y="4539707"/>
            <a:chExt cx="1255713" cy="1796007"/>
          </a:xfrm>
        </p:grpSpPr>
        <p:sp>
          <p:nvSpPr>
            <p:cNvPr id="42" name="Rectangle 41"/>
            <p:cNvSpPr/>
            <p:nvPr/>
          </p:nvSpPr>
          <p:spPr>
            <a:xfrm>
              <a:off x="10739511" y="4539707"/>
              <a:ext cx="763351" cy="461665"/>
            </a:xfrm>
            <a:prstGeom prst="rect">
              <a:avLst/>
            </a:prstGeom>
          </p:spPr>
          <p:txBody>
            <a:bodyPr wrap="none">
              <a:spAutoFit/>
            </a:bodyPr>
            <a:lstStyle/>
            <a:p>
              <a:r>
                <a:rPr lang="en-US" b="1" dirty="0" smtClean="0">
                  <a:solidFill>
                    <a:schemeClr val="accent4">
                      <a:lumMod val="50000"/>
                    </a:schemeClr>
                  </a:solidFill>
                </a:rPr>
                <a:t>CMS</a:t>
              </a:r>
              <a:endParaRPr lang="en-US" sz="1900" b="1" dirty="0">
                <a:solidFill>
                  <a:schemeClr val="accent2"/>
                </a:solidFill>
              </a:endParaRPr>
            </a:p>
          </p:txBody>
        </p:sp>
        <p:sp>
          <p:nvSpPr>
            <p:cNvPr id="43" name="Freeform 15"/>
            <p:cNvSpPr>
              <a:spLocks noEditPoints="1"/>
            </p:cNvSpPr>
            <p:nvPr/>
          </p:nvSpPr>
          <p:spPr bwMode="auto">
            <a:xfrm>
              <a:off x="10579893" y="5105401"/>
              <a:ext cx="1255713" cy="1230313"/>
            </a:xfrm>
            <a:custGeom>
              <a:avLst/>
              <a:gdLst>
                <a:gd name="T0" fmla="*/ 346 w 1306"/>
                <a:gd name="T1" fmla="*/ 708 h 1278"/>
                <a:gd name="T2" fmla="*/ 346 w 1306"/>
                <a:gd name="T3" fmla="*/ 708 h 1278"/>
                <a:gd name="T4" fmla="*/ 320 w 1306"/>
                <a:gd name="T5" fmla="*/ 691 h 1278"/>
                <a:gd name="T6" fmla="*/ 250 w 1306"/>
                <a:gd name="T7" fmla="*/ 534 h 1278"/>
                <a:gd name="T8" fmla="*/ 276 w 1306"/>
                <a:gd name="T9" fmla="*/ 421 h 1278"/>
                <a:gd name="T10" fmla="*/ 277 w 1306"/>
                <a:gd name="T11" fmla="*/ 351 h 1278"/>
                <a:gd name="T12" fmla="*/ 653 w 1306"/>
                <a:gd name="T13" fmla="*/ 0 h 1278"/>
                <a:gd name="T14" fmla="*/ 1030 w 1306"/>
                <a:gd name="T15" fmla="*/ 324 h 1278"/>
                <a:gd name="T16" fmla="*/ 1035 w 1306"/>
                <a:gd name="T17" fmla="*/ 432 h 1278"/>
                <a:gd name="T18" fmla="*/ 1045 w 1306"/>
                <a:gd name="T19" fmla="*/ 596 h 1278"/>
                <a:gd name="T20" fmla="*/ 959 w 1306"/>
                <a:gd name="T21" fmla="*/ 708 h 1278"/>
                <a:gd name="T22" fmla="*/ 346 w 1306"/>
                <a:gd name="T23" fmla="*/ 708 h 1278"/>
                <a:gd name="T24" fmla="*/ 392 w 1306"/>
                <a:gd name="T25" fmla="*/ 666 h 1278"/>
                <a:gd name="T26" fmla="*/ 392 w 1306"/>
                <a:gd name="T27" fmla="*/ 666 h 1278"/>
                <a:gd name="T28" fmla="*/ 401 w 1306"/>
                <a:gd name="T29" fmla="*/ 695 h 1278"/>
                <a:gd name="T30" fmla="*/ 897 w 1306"/>
                <a:gd name="T31" fmla="*/ 714 h 1278"/>
                <a:gd name="T32" fmla="*/ 790 w 1306"/>
                <a:gd name="T33" fmla="*/ 735 h 1278"/>
                <a:gd name="T34" fmla="*/ 730 w 1306"/>
                <a:gd name="T35" fmla="*/ 771 h 1278"/>
                <a:gd name="T36" fmla="*/ 661 w 1306"/>
                <a:gd name="T37" fmla="*/ 703 h 1278"/>
                <a:gd name="T38" fmla="*/ 730 w 1306"/>
                <a:gd name="T39" fmla="*/ 634 h 1278"/>
                <a:gd name="T40" fmla="*/ 794 w 1306"/>
                <a:gd name="T41" fmla="*/ 679 h 1278"/>
                <a:gd name="T42" fmla="*/ 866 w 1306"/>
                <a:gd name="T43" fmla="*/ 665 h 1278"/>
                <a:gd name="T44" fmla="*/ 923 w 1306"/>
                <a:gd name="T45" fmla="*/ 640 h 1278"/>
                <a:gd name="T46" fmla="*/ 923 w 1306"/>
                <a:gd name="T47" fmla="*/ 640 h 1278"/>
                <a:gd name="T48" fmla="*/ 976 w 1306"/>
                <a:gd name="T49" fmla="*/ 601 h 1278"/>
                <a:gd name="T50" fmla="*/ 991 w 1306"/>
                <a:gd name="T51" fmla="*/ 580 h 1278"/>
                <a:gd name="T52" fmla="*/ 980 w 1306"/>
                <a:gd name="T53" fmla="*/ 450 h 1278"/>
                <a:gd name="T54" fmla="*/ 964 w 1306"/>
                <a:gd name="T55" fmla="*/ 435 h 1278"/>
                <a:gd name="T56" fmla="*/ 527 w 1306"/>
                <a:gd name="T57" fmla="*/ 240 h 1278"/>
                <a:gd name="T58" fmla="*/ 360 w 1306"/>
                <a:gd name="T59" fmla="*/ 430 h 1278"/>
                <a:gd name="T60" fmla="*/ 331 w 1306"/>
                <a:gd name="T61" fmla="*/ 442 h 1278"/>
                <a:gd name="T62" fmla="*/ 307 w 1306"/>
                <a:gd name="T63" fmla="*/ 532 h 1278"/>
                <a:gd name="T64" fmla="*/ 356 w 1306"/>
                <a:gd name="T65" fmla="*/ 648 h 1278"/>
                <a:gd name="T66" fmla="*/ 392 w 1306"/>
                <a:gd name="T67" fmla="*/ 666 h 1278"/>
                <a:gd name="T68" fmla="*/ 125 w 1306"/>
                <a:gd name="T69" fmla="*/ 1011 h 1278"/>
                <a:gd name="T70" fmla="*/ 125 w 1306"/>
                <a:gd name="T71" fmla="*/ 1011 h 1278"/>
                <a:gd name="T72" fmla="*/ 407 w 1306"/>
                <a:gd name="T73" fmla="*/ 905 h 1278"/>
                <a:gd name="T74" fmla="*/ 552 w 1306"/>
                <a:gd name="T75" fmla="*/ 1234 h 1278"/>
                <a:gd name="T76" fmla="*/ 591 w 1306"/>
                <a:gd name="T77" fmla="*/ 1121 h 1278"/>
                <a:gd name="T78" fmla="*/ 571 w 1306"/>
                <a:gd name="T79" fmla="*/ 1095 h 1278"/>
                <a:gd name="T80" fmla="*/ 558 w 1306"/>
                <a:gd name="T81" fmla="*/ 1026 h 1278"/>
                <a:gd name="T82" fmla="*/ 567 w 1306"/>
                <a:gd name="T83" fmla="*/ 987 h 1278"/>
                <a:gd name="T84" fmla="*/ 600 w 1306"/>
                <a:gd name="T85" fmla="*/ 973 h 1278"/>
                <a:gd name="T86" fmla="*/ 705 w 1306"/>
                <a:gd name="T87" fmla="*/ 973 h 1278"/>
                <a:gd name="T88" fmla="*/ 738 w 1306"/>
                <a:gd name="T89" fmla="*/ 987 h 1278"/>
                <a:gd name="T90" fmla="*/ 747 w 1306"/>
                <a:gd name="T91" fmla="*/ 1026 h 1278"/>
                <a:gd name="T92" fmla="*/ 734 w 1306"/>
                <a:gd name="T93" fmla="*/ 1095 h 1278"/>
                <a:gd name="T94" fmla="*/ 715 w 1306"/>
                <a:gd name="T95" fmla="*/ 1121 h 1278"/>
                <a:gd name="T96" fmla="*/ 753 w 1306"/>
                <a:gd name="T97" fmla="*/ 1234 h 1278"/>
                <a:gd name="T98" fmla="*/ 900 w 1306"/>
                <a:gd name="T99" fmla="*/ 906 h 1278"/>
                <a:gd name="T100" fmla="*/ 1180 w 1306"/>
                <a:gd name="T101" fmla="*/ 1011 h 1278"/>
                <a:gd name="T102" fmla="*/ 1306 w 1306"/>
                <a:gd name="T103" fmla="*/ 1174 h 1278"/>
                <a:gd name="T104" fmla="*/ 1306 w 1306"/>
                <a:gd name="T105" fmla="*/ 1226 h 1278"/>
                <a:gd name="T106" fmla="*/ 1253 w 1306"/>
                <a:gd name="T107" fmla="*/ 1278 h 1278"/>
                <a:gd name="T108" fmla="*/ 52 w 1306"/>
                <a:gd name="T109" fmla="*/ 1278 h 1278"/>
                <a:gd name="T110" fmla="*/ 0 w 1306"/>
                <a:gd name="T111" fmla="*/ 1226 h 1278"/>
                <a:gd name="T112" fmla="*/ 0 w 1306"/>
                <a:gd name="T113" fmla="*/ 1174 h 1278"/>
                <a:gd name="T114" fmla="*/ 125 w 1306"/>
                <a:gd name="T115" fmla="*/ 101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6" h="1278">
                  <a:moveTo>
                    <a:pt x="346" y="708"/>
                  </a:moveTo>
                  <a:lnTo>
                    <a:pt x="346" y="708"/>
                  </a:lnTo>
                  <a:cubicBezTo>
                    <a:pt x="336" y="704"/>
                    <a:pt x="328" y="698"/>
                    <a:pt x="320" y="691"/>
                  </a:cubicBezTo>
                  <a:cubicBezTo>
                    <a:pt x="274" y="653"/>
                    <a:pt x="252" y="592"/>
                    <a:pt x="250" y="534"/>
                  </a:cubicBezTo>
                  <a:cubicBezTo>
                    <a:pt x="249" y="496"/>
                    <a:pt x="255" y="453"/>
                    <a:pt x="276" y="421"/>
                  </a:cubicBezTo>
                  <a:cubicBezTo>
                    <a:pt x="276" y="397"/>
                    <a:pt x="276" y="355"/>
                    <a:pt x="277" y="351"/>
                  </a:cubicBezTo>
                  <a:cubicBezTo>
                    <a:pt x="301" y="146"/>
                    <a:pt x="411" y="0"/>
                    <a:pt x="653" y="0"/>
                  </a:cubicBezTo>
                  <a:cubicBezTo>
                    <a:pt x="887" y="0"/>
                    <a:pt x="1000" y="130"/>
                    <a:pt x="1030" y="324"/>
                  </a:cubicBezTo>
                  <a:cubicBezTo>
                    <a:pt x="1035" y="360"/>
                    <a:pt x="1034" y="396"/>
                    <a:pt x="1035" y="432"/>
                  </a:cubicBezTo>
                  <a:cubicBezTo>
                    <a:pt x="1060" y="480"/>
                    <a:pt x="1061" y="544"/>
                    <a:pt x="1045" y="596"/>
                  </a:cubicBezTo>
                  <a:cubicBezTo>
                    <a:pt x="1031" y="642"/>
                    <a:pt x="1003" y="687"/>
                    <a:pt x="959" y="708"/>
                  </a:cubicBezTo>
                  <a:cubicBezTo>
                    <a:pt x="871" y="993"/>
                    <a:pt x="433" y="989"/>
                    <a:pt x="346" y="708"/>
                  </a:cubicBezTo>
                  <a:close/>
                  <a:moveTo>
                    <a:pt x="392" y="666"/>
                  </a:moveTo>
                  <a:lnTo>
                    <a:pt x="392" y="666"/>
                  </a:lnTo>
                  <a:cubicBezTo>
                    <a:pt x="395" y="675"/>
                    <a:pt x="398" y="685"/>
                    <a:pt x="401" y="695"/>
                  </a:cubicBezTo>
                  <a:cubicBezTo>
                    <a:pt x="476" y="912"/>
                    <a:pt x="806" y="922"/>
                    <a:pt x="897" y="714"/>
                  </a:cubicBezTo>
                  <a:cubicBezTo>
                    <a:pt x="863" y="726"/>
                    <a:pt x="826" y="734"/>
                    <a:pt x="790" y="735"/>
                  </a:cubicBezTo>
                  <a:cubicBezTo>
                    <a:pt x="779" y="756"/>
                    <a:pt x="756" y="771"/>
                    <a:pt x="730" y="771"/>
                  </a:cubicBezTo>
                  <a:cubicBezTo>
                    <a:pt x="692" y="771"/>
                    <a:pt x="661" y="741"/>
                    <a:pt x="661" y="703"/>
                  </a:cubicBezTo>
                  <a:cubicBezTo>
                    <a:pt x="661" y="665"/>
                    <a:pt x="692" y="634"/>
                    <a:pt x="730" y="634"/>
                  </a:cubicBezTo>
                  <a:cubicBezTo>
                    <a:pt x="759" y="634"/>
                    <a:pt x="784" y="653"/>
                    <a:pt x="794" y="679"/>
                  </a:cubicBezTo>
                  <a:cubicBezTo>
                    <a:pt x="818" y="677"/>
                    <a:pt x="843" y="673"/>
                    <a:pt x="866" y="665"/>
                  </a:cubicBezTo>
                  <a:cubicBezTo>
                    <a:pt x="886" y="659"/>
                    <a:pt x="905" y="651"/>
                    <a:pt x="923" y="640"/>
                  </a:cubicBezTo>
                  <a:lnTo>
                    <a:pt x="923" y="640"/>
                  </a:lnTo>
                  <a:cubicBezTo>
                    <a:pt x="942" y="629"/>
                    <a:pt x="960" y="616"/>
                    <a:pt x="976" y="601"/>
                  </a:cubicBezTo>
                  <a:cubicBezTo>
                    <a:pt x="986" y="593"/>
                    <a:pt x="987" y="592"/>
                    <a:pt x="991" y="580"/>
                  </a:cubicBezTo>
                  <a:cubicBezTo>
                    <a:pt x="1003" y="539"/>
                    <a:pt x="1004" y="486"/>
                    <a:pt x="980" y="450"/>
                  </a:cubicBezTo>
                  <a:cubicBezTo>
                    <a:pt x="975" y="442"/>
                    <a:pt x="970" y="438"/>
                    <a:pt x="964" y="435"/>
                  </a:cubicBezTo>
                  <a:cubicBezTo>
                    <a:pt x="703" y="429"/>
                    <a:pt x="570" y="245"/>
                    <a:pt x="527" y="240"/>
                  </a:cubicBezTo>
                  <a:cubicBezTo>
                    <a:pt x="384" y="223"/>
                    <a:pt x="403" y="381"/>
                    <a:pt x="360" y="430"/>
                  </a:cubicBezTo>
                  <a:cubicBezTo>
                    <a:pt x="354" y="437"/>
                    <a:pt x="339" y="434"/>
                    <a:pt x="331" y="442"/>
                  </a:cubicBezTo>
                  <a:cubicBezTo>
                    <a:pt x="309" y="461"/>
                    <a:pt x="306" y="505"/>
                    <a:pt x="307" y="532"/>
                  </a:cubicBezTo>
                  <a:cubicBezTo>
                    <a:pt x="308" y="574"/>
                    <a:pt x="323" y="620"/>
                    <a:pt x="356" y="648"/>
                  </a:cubicBezTo>
                  <a:cubicBezTo>
                    <a:pt x="367" y="657"/>
                    <a:pt x="379" y="661"/>
                    <a:pt x="392" y="666"/>
                  </a:cubicBezTo>
                  <a:close/>
                  <a:moveTo>
                    <a:pt x="125" y="1011"/>
                  </a:moveTo>
                  <a:lnTo>
                    <a:pt x="125" y="1011"/>
                  </a:lnTo>
                  <a:lnTo>
                    <a:pt x="407" y="905"/>
                  </a:lnTo>
                  <a:lnTo>
                    <a:pt x="552" y="1234"/>
                  </a:lnTo>
                  <a:lnTo>
                    <a:pt x="591" y="1121"/>
                  </a:lnTo>
                  <a:cubicBezTo>
                    <a:pt x="580" y="1116"/>
                    <a:pt x="573" y="1107"/>
                    <a:pt x="571" y="1095"/>
                  </a:cubicBezTo>
                  <a:lnTo>
                    <a:pt x="558" y="1026"/>
                  </a:lnTo>
                  <a:cubicBezTo>
                    <a:pt x="555" y="1012"/>
                    <a:pt x="557" y="999"/>
                    <a:pt x="567" y="987"/>
                  </a:cubicBezTo>
                  <a:cubicBezTo>
                    <a:pt x="575" y="979"/>
                    <a:pt x="586" y="973"/>
                    <a:pt x="600" y="973"/>
                  </a:cubicBezTo>
                  <a:lnTo>
                    <a:pt x="705" y="973"/>
                  </a:lnTo>
                  <a:cubicBezTo>
                    <a:pt x="719" y="973"/>
                    <a:pt x="730" y="979"/>
                    <a:pt x="738" y="987"/>
                  </a:cubicBezTo>
                  <a:cubicBezTo>
                    <a:pt x="748" y="999"/>
                    <a:pt x="750" y="1012"/>
                    <a:pt x="747" y="1026"/>
                  </a:cubicBezTo>
                  <a:lnTo>
                    <a:pt x="734" y="1095"/>
                  </a:lnTo>
                  <a:cubicBezTo>
                    <a:pt x="732" y="1107"/>
                    <a:pt x="725" y="1116"/>
                    <a:pt x="715" y="1121"/>
                  </a:cubicBezTo>
                  <a:lnTo>
                    <a:pt x="753" y="1234"/>
                  </a:lnTo>
                  <a:lnTo>
                    <a:pt x="900" y="906"/>
                  </a:lnTo>
                  <a:lnTo>
                    <a:pt x="1180" y="1011"/>
                  </a:lnTo>
                  <a:cubicBezTo>
                    <a:pt x="1243" y="1039"/>
                    <a:pt x="1306" y="1100"/>
                    <a:pt x="1306" y="1174"/>
                  </a:cubicBezTo>
                  <a:lnTo>
                    <a:pt x="1306" y="1226"/>
                  </a:lnTo>
                  <a:cubicBezTo>
                    <a:pt x="1306" y="1255"/>
                    <a:pt x="1282" y="1278"/>
                    <a:pt x="1253" y="1278"/>
                  </a:cubicBezTo>
                  <a:lnTo>
                    <a:pt x="52" y="1278"/>
                  </a:lnTo>
                  <a:cubicBezTo>
                    <a:pt x="23" y="1278"/>
                    <a:pt x="0" y="1255"/>
                    <a:pt x="0" y="1226"/>
                  </a:cubicBezTo>
                  <a:lnTo>
                    <a:pt x="0" y="1174"/>
                  </a:lnTo>
                  <a:cubicBezTo>
                    <a:pt x="0" y="1102"/>
                    <a:pt x="58" y="1041"/>
                    <a:pt x="125" y="1011"/>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Rectangle 43"/>
          <p:cNvSpPr/>
          <p:nvPr/>
        </p:nvSpPr>
        <p:spPr>
          <a:xfrm>
            <a:off x="726060" y="4177506"/>
            <a:ext cx="3486714"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Calibri Light"/>
                <a:cs typeface="Calibri Light"/>
              </a:rPr>
              <a:t>Up to 8 permitted </a:t>
            </a:r>
            <a:r>
              <a:rPr lang="en-US" sz="2000" dirty="0" smtClean="0">
                <a:latin typeface="Calibri Light"/>
                <a:cs typeface="Calibri Light"/>
              </a:rPr>
              <a:t>users to receive alarm notifications</a:t>
            </a:r>
            <a:endParaRPr lang="en-US" sz="2000" dirty="0">
              <a:latin typeface="Calibri Light"/>
              <a:cs typeface="Calibri Light"/>
            </a:endParaRPr>
          </a:p>
          <a:p>
            <a:pPr marL="342900" indent="-342900">
              <a:buFont typeface="Arial" panose="020B0604020202020204" pitchFamily="34" charset="0"/>
              <a:buChar char="•"/>
            </a:pPr>
            <a:r>
              <a:rPr lang="en-US" sz="2000" dirty="0">
                <a:latin typeface="Calibri Light"/>
                <a:cs typeface="Calibri Light"/>
              </a:rPr>
              <a:t>All permitted users can record files </a:t>
            </a:r>
          </a:p>
          <a:p>
            <a:pPr marL="961714" lvl="1" indent="-342900">
              <a:buFont typeface="Arial" panose="020B0604020202020204" pitchFamily="34" charset="0"/>
              <a:buChar char="•"/>
            </a:pPr>
            <a:endParaRPr lang="en-US" sz="2000" dirty="0">
              <a:latin typeface="Calibri Light"/>
              <a:cs typeface="Calibri Light"/>
            </a:endParaRPr>
          </a:p>
        </p:txBody>
      </p:sp>
      <p:grpSp>
        <p:nvGrpSpPr>
          <p:cNvPr id="45" name="Group 44"/>
          <p:cNvGrpSpPr/>
          <p:nvPr/>
        </p:nvGrpSpPr>
        <p:grpSpPr>
          <a:xfrm>
            <a:off x="467292" y="6895643"/>
            <a:ext cx="9090025" cy="1015663"/>
            <a:chOff x="3175793" y="7367357"/>
            <a:chExt cx="9090025" cy="1015663"/>
          </a:xfrm>
        </p:grpSpPr>
        <p:sp>
          <p:nvSpPr>
            <p:cNvPr id="46" name="Rectangle 45"/>
            <p:cNvSpPr/>
            <p:nvPr/>
          </p:nvSpPr>
          <p:spPr>
            <a:xfrm>
              <a:off x="3175793" y="7367357"/>
              <a:ext cx="9090025" cy="1015663"/>
            </a:xfrm>
            <a:prstGeom prst="rect">
              <a:avLst/>
            </a:prstGeom>
          </p:spPr>
          <p:txBody>
            <a:bodyPr wrap="square">
              <a:spAutoFit/>
            </a:bodyPr>
            <a:lstStyle/>
            <a:p>
              <a:pPr lvl="1"/>
              <a:r>
                <a:rPr lang="en-US" sz="2000" dirty="0">
                  <a:latin typeface="Calibri Light"/>
                  <a:cs typeface="Calibri Light"/>
                </a:rPr>
                <a:t>Recordings are saved on </a:t>
              </a:r>
              <a:r>
                <a:rPr lang="en-US" sz="2000" dirty="0" smtClean="0">
                  <a:latin typeface="Calibri Light"/>
                  <a:cs typeface="Calibri Light"/>
                </a:rPr>
                <a:t>HD77, no </a:t>
              </a:r>
              <a:r>
                <a:rPr lang="en-US" sz="2000" dirty="0">
                  <a:latin typeface="Calibri Light"/>
                  <a:cs typeface="Calibri Light"/>
                </a:rPr>
                <a:t>external server gets the video recordings</a:t>
              </a:r>
            </a:p>
            <a:p>
              <a:pPr lvl="1"/>
              <a:r>
                <a:rPr lang="en-US" sz="2000" dirty="0">
                  <a:latin typeface="Calibri Light"/>
                  <a:cs typeface="Calibri Light"/>
                </a:rPr>
                <a:t/>
              </a:r>
              <a:br>
                <a:rPr lang="en-US" sz="2000" dirty="0">
                  <a:latin typeface="Calibri Light"/>
                  <a:cs typeface="Calibri Light"/>
                </a:rPr>
              </a:br>
              <a:r>
                <a:rPr lang="en-US" sz="2000" dirty="0" smtClean="0">
                  <a:latin typeface="Calibri Light"/>
                  <a:cs typeface="Calibri Light"/>
                </a:rPr>
                <a:t>Only </a:t>
              </a:r>
              <a:r>
                <a:rPr lang="en-US" sz="2000" dirty="0">
                  <a:latin typeface="Calibri Light"/>
                  <a:cs typeface="Calibri Light"/>
                </a:rPr>
                <a:t>encrypted HD 360p video sent over the web</a:t>
              </a:r>
            </a:p>
          </p:txBody>
        </p:sp>
        <p:pic>
          <p:nvPicPr>
            <p:cNvPr id="47" name="Picture 2" descr="https://encrypted-tbn2.gstatic.com/images?q=tbn:ANd9GcSaZAdNmLNBSIO582cLgRJkvav491HT56S9K1tLerpdeFIaXFodgQ"/>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4458" y="7381871"/>
              <a:ext cx="341153" cy="3411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encrypted-tbn2.gstatic.com/images?q=tbn:ANd9GcSaZAdNmLNBSIO582cLgRJkvav491HT56S9K1tLerpdeFIaXFodgQ"/>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6723" y="7991471"/>
              <a:ext cx="341153" cy="34115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1"/>
          <p:cNvSpPr>
            <a:spLocks noGrp="1"/>
          </p:cNvSpPr>
          <p:nvPr>
            <p:ph type="title"/>
          </p:nvPr>
        </p:nvSpPr>
        <p:spPr>
          <a:xfrm>
            <a:off x="437514" y="600604"/>
            <a:ext cx="11702892" cy="1443302"/>
          </a:xfrm>
        </p:spPr>
        <p:txBody>
          <a:bodyPr>
            <a:normAutofit/>
          </a:bodyPr>
          <a:lstStyle/>
          <a:p>
            <a:r>
              <a:rPr lang="en-US" sz="6000" spc="64" dirty="0">
                <a:ln w="13500">
                  <a:solidFill>
                    <a:schemeClr val="accent1">
                      <a:shade val="2500"/>
                      <a:alpha val="6500"/>
                    </a:schemeClr>
                  </a:solidFill>
                  <a:prstDash val="solid"/>
                </a:ln>
              </a:rPr>
              <a:t>Increased Security &amp; </a:t>
            </a:r>
            <a:r>
              <a:rPr lang="en-US" sz="6000" spc="64" dirty="0" smtClean="0">
                <a:ln w="13500">
                  <a:solidFill>
                    <a:schemeClr val="accent1">
                      <a:shade val="2500"/>
                      <a:alpha val="6500"/>
                    </a:schemeClr>
                  </a:solidFill>
                  <a:prstDash val="solid"/>
                </a:ln>
              </a:rPr>
              <a:t>Privacy Control</a:t>
            </a:r>
            <a:endParaRPr lang="en-GB" dirty="0"/>
          </a:p>
        </p:txBody>
      </p:sp>
      <p:sp>
        <p:nvSpPr>
          <p:cNvPr id="49" name="Isosceles Triangle 48"/>
          <p:cNvSpPr/>
          <p:nvPr/>
        </p:nvSpPr>
        <p:spPr>
          <a:xfrm rot="5400000">
            <a:off x="8093367" y="3127834"/>
            <a:ext cx="533400" cy="459828"/>
          </a:xfrm>
          <a:prstGeom prst="triangl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p:cNvSpPr/>
          <p:nvPr/>
        </p:nvSpPr>
        <p:spPr>
          <a:xfrm rot="16200000">
            <a:off x="4049650" y="3127834"/>
            <a:ext cx="533400" cy="459828"/>
          </a:xfrm>
          <a:prstGeom prst="triangl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559005" y="4165122"/>
            <a:ext cx="3497476" cy="1631216"/>
          </a:xfrm>
          <a:prstGeom prst="rect">
            <a:avLst/>
          </a:prstGeom>
        </p:spPr>
        <p:txBody>
          <a:bodyPr wrap="square">
            <a:spAutoFit/>
          </a:bodyPr>
          <a:lstStyle/>
          <a:p>
            <a:pPr marL="342900" indent="-342900">
              <a:buFont typeface="Arial" panose="020B0604020202020204" pitchFamily="34" charset="0"/>
              <a:buChar char="•"/>
            </a:pPr>
            <a:r>
              <a:rPr lang="fr-CA" sz="2000" dirty="0" smtClean="0">
                <a:latin typeface="Calibri Light"/>
                <a:cs typeface="Calibri Light"/>
              </a:rPr>
              <a:t>Receive alarm notificatons</a:t>
            </a:r>
          </a:p>
          <a:p>
            <a:pPr marL="342900" indent="-342900">
              <a:buFont typeface="Arial" panose="020B0604020202020204" pitchFamily="34" charset="0"/>
              <a:buChar char="•"/>
            </a:pPr>
            <a:r>
              <a:rPr lang="fr-CA" sz="2000" dirty="0" smtClean="0">
                <a:latin typeface="Calibri Light"/>
                <a:cs typeface="Calibri Light"/>
              </a:rPr>
              <a:t>Restricted </a:t>
            </a:r>
            <a:r>
              <a:rPr lang="fr-CA" sz="2000" dirty="0">
                <a:latin typeface="Calibri Light"/>
                <a:cs typeface="Calibri Light"/>
              </a:rPr>
              <a:t>to </a:t>
            </a:r>
            <a:r>
              <a:rPr lang="fr-CA" sz="2000" dirty="0" err="1" smtClean="0">
                <a:latin typeface="Calibri Light"/>
                <a:cs typeface="Calibri Light"/>
              </a:rPr>
              <a:t>view</a:t>
            </a:r>
            <a:r>
              <a:rPr lang="fr-CA" sz="2000" dirty="0" smtClean="0">
                <a:latin typeface="Calibri Light"/>
                <a:cs typeface="Calibri Light"/>
              </a:rPr>
              <a:t> video (10 sec) + </a:t>
            </a:r>
            <a:r>
              <a:rPr lang="fr-CA" sz="2000" dirty="0" err="1" smtClean="0">
                <a:latin typeface="Calibri Light"/>
                <a:cs typeface="Calibri Light"/>
              </a:rPr>
              <a:t>jpegs</a:t>
            </a:r>
            <a:r>
              <a:rPr lang="fr-CA" sz="2000" dirty="0" smtClean="0">
                <a:latin typeface="Calibri Light"/>
                <a:cs typeface="Calibri Light"/>
              </a:rPr>
              <a:t> on alarm only</a:t>
            </a:r>
            <a:endParaRPr lang="fr-CA" sz="2000" dirty="0">
              <a:latin typeface="Calibri Light"/>
              <a:cs typeface="Calibri Light"/>
            </a:endParaRPr>
          </a:p>
          <a:p>
            <a:pPr marL="342900" indent="-342900">
              <a:buFont typeface="Arial" panose="020B0604020202020204" pitchFamily="34" charset="0"/>
              <a:buChar char="•"/>
            </a:pPr>
            <a:r>
              <a:rPr lang="fr-CA" sz="2000" dirty="0" err="1" smtClean="0">
                <a:latin typeface="Calibri Light"/>
                <a:cs typeface="Calibri Light"/>
              </a:rPr>
              <a:t>View</a:t>
            </a:r>
            <a:r>
              <a:rPr lang="fr-CA" sz="2000" dirty="0" smtClean="0">
                <a:latin typeface="Calibri Light"/>
                <a:cs typeface="Calibri Light"/>
              </a:rPr>
              <a:t> live </a:t>
            </a:r>
            <a:r>
              <a:rPr lang="fr-CA" sz="2000" dirty="0" err="1" smtClean="0">
                <a:latin typeface="Calibri Light"/>
                <a:cs typeface="Calibri Light"/>
              </a:rPr>
              <a:t>streams</a:t>
            </a:r>
            <a:r>
              <a:rPr lang="fr-CA" sz="2000" dirty="0" smtClean="0">
                <a:latin typeface="Calibri Light"/>
                <a:cs typeface="Calibri Light"/>
              </a:rPr>
              <a:t> (VOD) </a:t>
            </a:r>
            <a:r>
              <a:rPr lang="fr-CA" sz="2000" dirty="0">
                <a:latin typeface="Calibri Light"/>
                <a:cs typeface="Calibri Light"/>
              </a:rPr>
              <a:t>for 15 minutes after </a:t>
            </a:r>
            <a:r>
              <a:rPr lang="fr-CA" sz="2000" dirty="0" smtClean="0">
                <a:latin typeface="Calibri Light"/>
                <a:cs typeface="Calibri Light"/>
              </a:rPr>
              <a:t>alarm</a:t>
            </a:r>
            <a:endParaRPr lang="en-US" sz="2000" dirty="0">
              <a:latin typeface="Calibri Light"/>
              <a:cs typeface="Calibri Light"/>
            </a:endParaRPr>
          </a:p>
        </p:txBody>
      </p:sp>
    </p:spTree>
    <p:extLst>
      <p:ext uri="{BB962C8B-B14F-4D97-AF65-F5344CB8AC3E}">
        <p14:creationId xmlns:p14="http://schemas.microsoft.com/office/powerpoint/2010/main" val="375862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375" t="11879" r="21933" b="386"/>
          <a:stretch/>
        </p:blipFill>
        <p:spPr>
          <a:xfrm>
            <a:off x="7949406" y="1985962"/>
            <a:ext cx="5053807" cy="6673851"/>
          </a:xfrm>
          <a:prstGeom prst="rect">
            <a:avLst/>
          </a:prstGeom>
        </p:spPr>
      </p:pic>
      <p:sp>
        <p:nvSpPr>
          <p:cNvPr id="3" name="Content Placeholder 2"/>
          <p:cNvSpPr>
            <a:spLocks noGrp="1"/>
          </p:cNvSpPr>
          <p:nvPr>
            <p:ph idx="1"/>
          </p:nvPr>
        </p:nvSpPr>
        <p:spPr>
          <a:xfrm>
            <a:off x="481806" y="2272430"/>
            <a:ext cx="8947944" cy="5715076"/>
          </a:xfrm>
        </p:spPr>
        <p:txBody>
          <a:bodyPr>
            <a:normAutofit/>
          </a:bodyPr>
          <a:lstStyle/>
          <a:p>
            <a:r>
              <a:rPr lang="en-US" sz="2400" dirty="0"/>
              <a:t>Verify the alarm within seconds of the </a:t>
            </a:r>
            <a:r>
              <a:rPr lang="en-US" sz="2400" dirty="0" smtClean="0"/>
              <a:t>event - CMS gets </a:t>
            </a:r>
            <a:r>
              <a:rPr lang="en-US" sz="2400" dirty="0"/>
              <a:t>feeds from the system for each alarm (10 seconds of video)</a:t>
            </a:r>
          </a:p>
          <a:p>
            <a:pPr lvl="1">
              <a:buFont typeface="Arial" panose="020B0604020202020204" pitchFamily="34" charset="0"/>
              <a:buChar char="•"/>
            </a:pPr>
            <a:r>
              <a:rPr lang="fr-CA" sz="2000" dirty="0"/>
              <a:t>360p video with audio</a:t>
            </a:r>
          </a:p>
          <a:p>
            <a:pPr lvl="1">
              <a:buFont typeface="Arial" panose="020B0604020202020204" pitchFamily="34" charset="0"/>
              <a:buChar char="•"/>
            </a:pPr>
            <a:r>
              <a:rPr lang="fr-CA" sz="2000" dirty="0"/>
              <a:t>10 </a:t>
            </a:r>
            <a:r>
              <a:rPr lang="fr-CA" sz="2000" dirty="0" smtClean="0"/>
              <a:t>JPGs </a:t>
            </a:r>
            <a:r>
              <a:rPr lang="fr-CA" sz="2000" dirty="0"/>
              <a:t>1 per second 3 pre-alarm and 7 post alarm</a:t>
            </a:r>
            <a:endParaRPr lang="en-US" sz="2000" dirty="0"/>
          </a:p>
          <a:p>
            <a:r>
              <a:rPr lang="en-US" sz="2400" dirty="0"/>
              <a:t>Images sent to CMS include only those from actual alarm events</a:t>
            </a:r>
          </a:p>
          <a:p>
            <a:r>
              <a:rPr lang="fr-CA" sz="2400" dirty="0"/>
              <a:t>The CMS can be allowed 15 minutes of video after an alarm only with </a:t>
            </a:r>
            <a:r>
              <a:rPr lang="fr-CA" sz="2400" dirty="0" smtClean="0"/>
              <a:t>configuration by </a:t>
            </a:r>
            <a:r>
              <a:rPr lang="fr-CA" sz="2400" dirty="0"/>
              <a:t>the </a:t>
            </a:r>
            <a:r>
              <a:rPr lang="fr-CA" sz="2400" dirty="0" smtClean="0"/>
              <a:t>master</a:t>
            </a:r>
          </a:p>
          <a:p>
            <a:r>
              <a:rPr lang="en-US" sz="2400" dirty="0"/>
              <a:t>IPRS7 (CMS software)</a:t>
            </a:r>
            <a:r>
              <a:rPr lang="en-US" sz="2400" b="1" dirty="0"/>
              <a:t> </a:t>
            </a:r>
            <a:r>
              <a:rPr lang="en-US" sz="2400" b="1" dirty="0" smtClean="0"/>
              <a:t>– </a:t>
            </a:r>
            <a:r>
              <a:rPr lang="en-US" sz="2400" dirty="0"/>
              <a:t>Easy and intuitive software </a:t>
            </a:r>
            <a:r>
              <a:rPr lang="en-US" sz="2400" dirty="0" smtClean="0"/>
              <a:t>to </a:t>
            </a:r>
            <a:r>
              <a:rPr lang="en-US" sz="2400" dirty="0"/>
              <a:t>remotely connect to customers’ secured locations. </a:t>
            </a:r>
            <a:endParaRPr lang="en-US" sz="2400" dirty="0" smtClean="0"/>
          </a:p>
          <a:p>
            <a:pPr lvl="1"/>
            <a:r>
              <a:rPr lang="en-US" sz="1900" dirty="0" smtClean="0"/>
              <a:t>An </a:t>
            </a:r>
            <a:r>
              <a:rPr lang="en-US" sz="1900" dirty="0"/>
              <a:t>unlimited number of accounts can be registered via IP or </a:t>
            </a:r>
            <a:r>
              <a:rPr lang="en-US" sz="1900" dirty="0" smtClean="0"/>
              <a:t>SMS</a:t>
            </a:r>
          </a:p>
          <a:p>
            <a:pPr lvl="1"/>
            <a:r>
              <a:rPr lang="en-US" sz="1900" dirty="0" smtClean="0"/>
              <a:t>IPRS-7 </a:t>
            </a:r>
            <a:r>
              <a:rPr lang="en-US" sz="1900" dirty="0"/>
              <a:t>can display and help the CMS to manage up to 50,000 video and alarm events to achieve an effective </a:t>
            </a:r>
            <a:r>
              <a:rPr lang="en-US" sz="1900" dirty="0" smtClean="0"/>
              <a:t>response</a:t>
            </a:r>
          </a:p>
          <a:p>
            <a:pPr lvl="1"/>
            <a:r>
              <a:rPr lang="en-US" sz="2000" dirty="0">
                <a:solidFill>
                  <a:srgbClr val="473931"/>
                </a:solidFill>
              </a:rPr>
              <a:t>Free SDK enables CMS automation software to receive both video and alarm for efficient event reporting </a:t>
            </a:r>
            <a:endParaRPr lang="en-US" sz="1900" dirty="0"/>
          </a:p>
          <a:p>
            <a:endParaRPr lang="en-US" sz="2400" b="1" dirty="0" smtClean="0"/>
          </a:p>
          <a:p>
            <a:endParaRPr lang="en-US" sz="2400" dirty="0"/>
          </a:p>
          <a:p>
            <a:endParaRPr lang="en-US" sz="2400" dirty="0"/>
          </a:p>
        </p:txBody>
      </p:sp>
      <p:sp>
        <p:nvSpPr>
          <p:cNvPr id="5" name="Title 3"/>
          <p:cNvSpPr txBox="1">
            <a:spLocks/>
          </p:cNvSpPr>
          <p:nvPr/>
        </p:nvSpPr>
        <p:spPr>
          <a:xfrm>
            <a:off x="452778" y="524404"/>
            <a:ext cx="11702892" cy="1443302"/>
          </a:xfrm>
          <a:prstGeom prst="rect">
            <a:avLst/>
          </a:prstGeom>
        </p:spPr>
        <p:txBody>
          <a:bodyPr vert="horz" lIns="123782" tIns="61891" rIns="123782" bIns="61891" rtlCol="0" anchor="ctr">
            <a:normAutofit/>
          </a:bodyPr>
          <a:lstStyle>
            <a:lvl1pPr algn="ctr" defTabSz="1237823" rtl="0" eaLnBrk="1" latinLnBrk="0" hangingPunct="1">
              <a:spcBef>
                <a:spcPct val="0"/>
              </a:spcBef>
              <a:buNone/>
              <a:defRPr sz="6000" kern="1200">
                <a:solidFill>
                  <a:schemeClr val="tx1"/>
                </a:solidFill>
                <a:latin typeface="+mj-lt"/>
                <a:ea typeface="+mj-ea"/>
                <a:cs typeface="+mj-cs"/>
              </a:defRPr>
            </a:lvl1pPr>
          </a:lstStyle>
          <a:p>
            <a:pPr algn="l">
              <a:defRPr/>
            </a:pPr>
            <a:r>
              <a:rPr lang="en-US" spc="64" dirty="0">
                <a:ln w="13500">
                  <a:solidFill>
                    <a:schemeClr val="accent1">
                      <a:shade val="2500"/>
                      <a:alpha val="6500"/>
                    </a:schemeClr>
                  </a:solidFill>
                  <a:prstDash val="solid"/>
                </a:ln>
                <a:latin typeface="Calibri Light"/>
                <a:cs typeface="Calibri Light"/>
              </a:rPr>
              <a:t>Central Monitoring Station (CMS)</a:t>
            </a:r>
          </a:p>
        </p:txBody>
      </p:sp>
    </p:spTree>
    <p:extLst>
      <p:ext uri="{BB962C8B-B14F-4D97-AF65-F5344CB8AC3E}">
        <p14:creationId xmlns:p14="http://schemas.microsoft.com/office/powerpoint/2010/main" val="234601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26" y="1903879"/>
            <a:ext cx="5711280" cy="2925600"/>
          </a:xfrm>
          <a:prstGeom prst="rect">
            <a:avLst/>
          </a:prstGeom>
        </p:spPr>
      </p:pic>
      <p:sp>
        <p:nvSpPr>
          <p:cNvPr id="20" name="Title 2"/>
          <p:cNvSpPr>
            <a:spLocks noGrp="1"/>
          </p:cNvSpPr>
          <p:nvPr>
            <p:ph type="title"/>
          </p:nvPr>
        </p:nvSpPr>
        <p:spPr>
          <a:xfrm>
            <a:off x="446550" y="346794"/>
            <a:ext cx="11702892" cy="1443302"/>
          </a:xfrm>
        </p:spPr>
        <p:txBody>
          <a:bodyPr>
            <a:normAutofit/>
          </a:bodyPr>
          <a:lstStyle/>
          <a:p>
            <a:r>
              <a:rPr lang="en-US" spc="64" dirty="0">
                <a:ln w="13500">
                  <a:solidFill>
                    <a:schemeClr val="accent1">
                      <a:shade val="2500"/>
                      <a:alpha val="6500"/>
                    </a:schemeClr>
                  </a:solidFill>
                  <a:prstDash val="solid"/>
                </a:ln>
              </a:rPr>
              <a:t>Paradox Insight @ </a:t>
            </a:r>
            <a:r>
              <a:rPr lang="en-US" spc="64" dirty="0" smtClean="0">
                <a:ln w="13500">
                  <a:solidFill>
                    <a:schemeClr val="accent1">
                      <a:shade val="2500"/>
                      <a:alpha val="6500"/>
                    </a:schemeClr>
                  </a:solidFill>
                  <a:prstDash val="solid"/>
                </a:ln>
              </a:rPr>
              <a:t>Bank</a:t>
            </a:r>
            <a:endParaRPr lang="en-GB"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466" y="1883119"/>
            <a:ext cx="5679479" cy="292560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06" y="4556649"/>
            <a:ext cx="5724000" cy="2925600"/>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206" y="4556640"/>
            <a:ext cx="5715794" cy="2921405"/>
          </a:xfrm>
          <a:prstGeom prst="rect">
            <a:avLst/>
          </a:prstGeom>
        </p:spPr>
      </p:pic>
      <p:cxnSp>
        <p:nvCxnSpPr>
          <p:cNvPr id="34" name="Straight Connector 33"/>
          <p:cNvCxnSpPr/>
          <p:nvPr/>
        </p:nvCxnSpPr>
        <p:spPr>
          <a:xfrm>
            <a:off x="625206" y="4558506"/>
            <a:ext cx="1143979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40279" y="1891506"/>
            <a:ext cx="0" cy="55972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descr="HD77.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0339" y="2608680"/>
            <a:ext cx="1939828" cy="4114768"/>
          </a:xfrm>
          <a:prstGeom prst="rect">
            <a:avLst/>
          </a:prstGeom>
        </p:spPr>
      </p:pic>
      <p:sp>
        <p:nvSpPr>
          <p:cNvPr id="23" name="Rectangle 22"/>
          <p:cNvSpPr/>
          <p:nvPr/>
        </p:nvSpPr>
        <p:spPr>
          <a:xfrm rot="5400000">
            <a:off x="9757030" y="760752"/>
            <a:ext cx="923330" cy="362417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chemeClr val="bg2">
                    <a:lumMod val="75000"/>
                  </a:schemeClr>
                </a:solidFill>
              </a:rPr>
              <a:t>Main hall view </a:t>
            </a:r>
            <a:r>
              <a:rPr lang="en-GB" dirty="0" smtClean="0">
                <a:solidFill>
                  <a:schemeClr val="tx1"/>
                </a:solidFill>
              </a:rPr>
              <a:t>–</a:t>
            </a:r>
            <a:r>
              <a:rPr lang="en-GB" dirty="0">
                <a:solidFill>
                  <a:schemeClr val="bg2">
                    <a:lumMod val="75000"/>
                  </a:schemeClr>
                </a:solidFill>
              </a:rPr>
              <a:t> </a:t>
            </a:r>
            <a:r>
              <a:rPr lang="en-GB" dirty="0" smtClean="0">
                <a:solidFill>
                  <a:schemeClr val="bg2">
                    <a:lumMod val="75000"/>
                  </a:schemeClr>
                </a:solidFill>
              </a:rPr>
              <a:t>VOD/Panic buttons available from app</a:t>
            </a:r>
            <a:endParaRPr lang="en-GB" dirty="0">
              <a:solidFill>
                <a:schemeClr val="bg2">
                  <a:lumMod val="75000"/>
                </a:schemeClr>
              </a:solidFill>
            </a:endParaRPr>
          </a:p>
        </p:txBody>
      </p:sp>
      <p:sp>
        <p:nvSpPr>
          <p:cNvPr id="5" name="Rectangle 4"/>
          <p:cNvSpPr/>
          <p:nvPr/>
        </p:nvSpPr>
        <p:spPr>
          <a:xfrm>
            <a:off x="634206" y="2115641"/>
            <a:ext cx="2362161" cy="461665"/>
          </a:xfrm>
          <a:prstGeom prst="rect">
            <a:avLst/>
          </a:prstGeom>
          <a:solidFill>
            <a:schemeClr val="bg1">
              <a:alpha val="75000"/>
            </a:schemeClr>
          </a:solidFill>
        </p:spPr>
        <p:txBody>
          <a:bodyPr wrap="square">
            <a:spAutoFit/>
          </a:bodyPr>
          <a:lstStyle/>
          <a:p>
            <a:r>
              <a:rPr lang="en-GB" dirty="0" smtClean="0">
                <a:solidFill>
                  <a:schemeClr val="bg2">
                    <a:lumMod val="75000"/>
                  </a:schemeClr>
                </a:solidFill>
              </a:rPr>
              <a:t>Back door </a:t>
            </a:r>
            <a:r>
              <a:rPr lang="en-GB" dirty="0"/>
              <a:t>–</a:t>
            </a:r>
            <a:r>
              <a:rPr lang="en-GB" dirty="0" smtClean="0">
                <a:solidFill>
                  <a:schemeClr val="bg2">
                    <a:lumMod val="75000"/>
                  </a:schemeClr>
                </a:solidFill>
              </a:rPr>
              <a:t> ROM</a:t>
            </a:r>
            <a:endParaRPr lang="en-GB" dirty="0">
              <a:solidFill>
                <a:schemeClr val="bg2">
                  <a:lumMod val="75000"/>
                </a:schemeClr>
              </a:solidFill>
            </a:endParaRPr>
          </a:p>
        </p:txBody>
      </p:sp>
      <p:sp>
        <p:nvSpPr>
          <p:cNvPr id="44" name="Rectangle 43"/>
          <p:cNvSpPr/>
          <p:nvPr/>
        </p:nvSpPr>
        <p:spPr>
          <a:xfrm>
            <a:off x="634206" y="6844506"/>
            <a:ext cx="3733800" cy="461665"/>
          </a:xfrm>
          <a:prstGeom prst="rect">
            <a:avLst/>
          </a:prstGeom>
          <a:solidFill>
            <a:schemeClr val="bg1">
              <a:alpha val="75000"/>
            </a:schemeClr>
          </a:solidFill>
        </p:spPr>
        <p:txBody>
          <a:bodyPr wrap="square">
            <a:spAutoFit/>
          </a:bodyPr>
          <a:lstStyle/>
          <a:p>
            <a:r>
              <a:rPr lang="en-GB" dirty="0">
                <a:solidFill>
                  <a:schemeClr val="bg2">
                    <a:lumMod val="75000"/>
                  </a:schemeClr>
                </a:solidFill>
              </a:rPr>
              <a:t>Safe </a:t>
            </a:r>
            <a:r>
              <a:rPr lang="en-GB" dirty="0" smtClean="0">
                <a:solidFill>
                  <a:schemeClr val="bg2">
                    <a:lumMod val="75000"/>
                  </a:schemeClr>
                </a:solidFill>
              </a:rPr>
              <a:t>room </a:t>
            </a:r>
            <a:r>
              <a:rPr lang="en-GB" dirty="0">
                <a:solidFill>
                  <a:schemeClr val="bg2">
                    <a:lumMod val="75000"/>
                  </a:schemeClr>
                </a:solidFill>
              </a:rPr>
              <a:t>e</a:t>
            </a:r>
            <a:r>
              <a:rPr lang="en-GB" dirty="0" smtClean="0">
                <a:solidFill>
                  <a:schemeClr val="bg2">
                    <a:lumMod val="75000"/>
                  </a:schemeClr>
                </a:solidFill>
              </a:rPr>
              <a:t>ntrance </a:t>
            </a:r>
            <a:r>
              <a:rPr lang="en-GB" dirty="0" smtClean="0"/>
              <a:t>–</a:t>
            </a:r>
            <a:r>
              <a:rPr lang="en-GB" dirty="0">
                <a:solidFill>
                  <a:schemeClr val="bg2">
                    <a:lumMod val="75000"/>
                  </a:schemeClr>
                </a:solidFill>
              </a:rPr>
              <a:t> </a:t>
            </a:r>
            <a:r>
              <a:rPr lang="en-GB" dirty="0" smtClean="0">
                <a:solidFill>
                  <a:schemeClr val="bg2">
                    <a:lumMod val="75000"/>
                  </a:schemeClr>
                </a:solidFill>
              </a:rPr>
              <a:t>ROM</a:t>
            </a:r>
            <a:endParaRPr lang="en-GB" dirty="0">
              <a:solidFill>
                <a:schemeClr val="bg2">
                  <a:lumMod val="75000"/>
                </a:schemeClr>
              </a:solidFill>
            </a:endParaRPr>
          </a:p>
        </p:txBody>
      </p:sp>
      <p:sp>
        <p:nvSpPr>
          <p:cNvPr id="46" name="Rectangle 45"/>
          <p:cNvSpPr/>
          <p:nvPr/>
        </p:nvSpPr>
        <p:spPr>
          <a:xfrm>
            <a:off x="8330406" y="6463506"/>
            <a:ext cx="3727584" cy="830997"/>
          </a:xfrm>
          <a:prstGeom prst="rect">
            <a:avLst/>
          </a:prstGeom>
          <a:solidFill>
            <a:schemeClr val="bg1">
              <a:alpha val="75000"/>
            </a:schemeClr>
          </a:solidFill>
        </p:spPr>
        <p:txBody>
          <a:bodyPr wrap="square">
            <a:spAutoFit/>
          </a:bodyPr>
          <a:lstStyle/>
          <a:p>
            <a:r>
              <a:rPr lang="en-GB" dirty="0">
                <a:solidFill>
                  <a:schemeClr val="bg2">
                    <a:lumMod val="75000"/>
                  </a:schemeClr>
                </a:solidFill>
              </a:rPr>
              <a:t>ATM </a:t>
            </a:r>
            <a:r>
              <a:rPr lang="en-GB" dirty="0" smtClean="0">
                <a:solidFill>
                  <a:schemeClr val="bg2">
                    <a:lumMod val="75000"/>
                  </a:schemeClr>
                </a:solidFill>
              </a:rPr>
              <a:t>back room </a:t>
            </a:r>
            <a:r>
              <a:rPr lang="en-GB" dirty="0" smtClean="0"/>
              <a:t>–</a:t>
            </a:r>
            <a:r>
              <a:rPr lang="en-GB" dirty="0">
                <a:solidFill>
                  <a:schemeClr val="bg2">
                    <a:lumMod val="75000"/>
                  </a:schemeClr>
                </a:solidFill>
              </a:rPr>
              <a:t> </a:t>
            </a:r>
            <a:r>
              <a:rPr lang="en-GB" dirty="0" smtClean="0">
                <a:solidFill>
                  <a:schemeClr val="bg2">
                    <a:lumMod val="75000"/>
                  </a:schemeClr>
                </a:solidFill>
              </a:rPr>
              <a:t>Turn </a:t>
            </a:r>
            <a:r>
              <a:rPr lang="en-GB" dirty="0">
                <a:solidFill>
                  <a:schemeClr val="bg2">
                    <a:lumMod val="75000"/>
                  </a:schemeClr>
                </a:solidFill>
              </a:rPr>
              <a:t>off detector while </a:t>
            </a:r>
            <a:r>
              <a:rPr lang="en-GB" dirty="0" smtClean="0">
                <a:solidFill>
                  <a:schemeClr val="bg2">
                    <a:lumMod val="75000"/>
                  </a:schemeClr>
                </a:solidFill>
              </a:rPr>
              <a:t>camera </a:t>
            </a:r>
            <a:r>
              <a:rPr lang="en-GB" dirty="0">
                <a:solidFill>
                  <a:schemeClr val="bg2">
                    <a:lumMod val="75000"/>
                  </a:schemeClr>
                </a:solidFill>
              </a:rPr>
              <a:t>is </a:t>
            </a:r>
            <a:r>
              <a:rPr lang="en-GB" dirty="0" smtClean="0">
                <a:solidFill>
                  <a:schemeClr val="bg2">
                    <a:lumMod val="75000"/>
                  </a:schemeClr>
                </a:solidFill>
              </a:rPr>
              <a:t>on</a:t>
            </a:r>
            <a:endParaRPr lang="en-GB" dirty="0">
              <a:solidFill>
                <a:schemeClr val="bg2">
                  <a:lumMod val="75000"/>
                </a:schemeClr>
              </a:solidFill>
            </a:endParaRPr>
          </a:p>
        </p:txBody>
      </p:sp>
    </p:spTree>
    <p:extLst>
      <p:ext uri="{BB962C8B-B14F-4D97-AF65-F5344CB8AC3E}">
        <p14:creationId xmlns:p14="http://schemas.microsoft.com/office/powerpoint/2010/main" val="2219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 y="1894779"/>
            <a:ext cx="5724000" cy="2932115"/>
          </a:xfrm>
          <a:prstGeom prst="rect">
            <a:avLst/>
          </a:prstGeom>
        </p:spPr>
      </p:pic>
      <p:sp>
        <p:nvSpPr>
          <p:cNvPr id="2" name="Title 1"/>
          <p:cNvSpPr>
            <a:spLocks noGrp="1"/>
          </p:cNvSpPr>
          <p:nvPr>
            <p:ph type="title"/>
          </p:nvPr>
        </p:nvSpPr>
        <p:spPr>
          <a:xfrm>
            <a:off x="446550" y="346794"/>
            <a:ext cx="11702892" cy="1443302"/>
          </a:xfrm>
        </p:spPr>
        <p:txBody>
          <a:bodyPr>
            <a:normAutofit/>
          </a:bodyPr>
          <a:lstStyle/>
          <a:p>
            <a:r>
              <a:rPr lang="en-GB" dirty="0"/>
              <a:t>Paradox Insight @ </a:t>
            </a:r>
            <a:r>
              <a:rPr lang="en-GB" dirty="0" smtClean="0"/>
              <a:t>Pharmacy</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360" y="1903879"/>
            <a:ext cx="5711280" cy="2925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001" y="4558506"/>
            <a:ext cx="5723998" cy="29321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927" y="4558506"/>
            <a:ext cx="5698552" cy="2925596"/>
          </a:xfrm>
          <a:prstGeom prst="rect">
            <a:avLst/>
          </a:prstGeom>
        </p:spPr>
      </p:pic>
      <p:sp>
        <p:nvSpPr>
          <p:cNvPr id="11" name="Freeform 10"/>
          <p:cNvSpPr>
            <a:spLocks/>
          </p:cNvSpPr>
          <p:nvPr/>
        </p:nvSpPr>
        <p:spPr bwMode="auto">
          <a:xfrm rot="16200000">
            <a:off x="6797947" y="5702589"/>
            <a:ext cx="1152541" cy="997977"/>
          </a:xfrm>
          <a:custGeom>
            <a:avLst/>
            <a:gdLst>
              <a:gd name="T0" fmla="*/ 1688 w 1688"/>
              <a:gd name="T1" fmla="*/ 0 h 1462"/>
              <a:gd name="T2" fmla="*/ 1688 w 1688"/>
              <a:gd name="T3" fmla="*/ 0 h 1462"/>
              <a:gd name="T4" fmla="*/ 844 w 1688"/>
              <a:gd name="T5" fmla="*/ 1462 h 1462"/>
              <a:gd name="T6" fmla="*/ 0 w 1688"/>
              <a:gd name="T7" fmla="*/ 1 h 1462"/>
              <a:gd name="T8" fmla="*/ 1688 w 1688"/>
              <a:gd name="T9" fmla="*/ 0 h 1462"/>
            </a:gdLst>
            <a:ahLst/>
            <a:cxnLst>
              <a:cxn ang="0">
                <a:pos x="T0" y="T1"/>
              </a:cxn>
              <a:cxn ang="0">
                <a:pos x="T2" y="T3"/>
              </a:cxn>
              <a:cxn ang="0">
                <a:pos x="T4" y="T5"/>
              </a:cxn>
              <a:cxn ang="0">
                <a:pos x="T6" y="T7"/>
              </a:cxn>
              <a:cxn ang="0">
                <a:pos x="T8" y="T9"/>
              </a:cxn>
            </a:cxnLst>
            <a:rect l="0" t="0" r="r" b="b"/>
            <a:pathLst>
              <a:path w="1688" h="1462">
                <a:moveTo>
                  <a:pt x="1688" y="0"/>
                </a:moveTo>
                <a:lnTo>
                  <a:pt x="1688" y="0"/>
                </a:lnTo>
                <a:lnTo>
                  <a:pt x="844" y="1462"/>
                </a:lnTo>
                <a:lnTo>
                  <a:pt x="0" y="1"/>
                </a:lnTo>
                <a:lnTo>
                  <a:pt x="1688" y="0"/>
                </a:lnTo>
                <a:close/>
              </a:path>
            </a:pathLst>
          </a:custGeom>
          <a:solidFill>
            <a:srgbClr val="98B91F">
              <a:alpha val="3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37628" rtl="0" eaLnBrk="1" latinLnBrk="0" hangingPunct="1">
              <a:defRPr sz="2400" kern="1200">
                <a:solidFill>
                  <a:schemeClr val="tx1"/>
                </a:solidFill>
                <a:latin typeface="+mn-lt"/>
                <a:ea typeface="+mn-ea"/>
                <a:cs typeface="+mn-cs"/>
              </a:defRPr>
            </a:lvl1pPr>
            <a:lvl2pPr marL="618814" algn="l" defTabSz="1237628" rtl="0" eaLnBrk="1" latinLnBrk="0" hangingPunct="1">
              <a:defRPr sz="2400" kern="1200">
                <a:solidFill>
                  <a:schemeClr val="tx1"/>
                </a:solidFill>
                <a:latin typeface="+mn-lt"/>
                <a:ea typeface="+mn-ea"/>
                <a:cs typeface="+mn-cs"/>
              </a:defRPr>
            </a:lvl2pPr>
            <a:lvl3pPr marL="1237628" algn="l" defTabSz="1237628" rtl="0" eaLnBrk="1" latinLnBrk="0" hangingPunct="1">
              <a:defRPr sz="2400" kern="1200">
                <a:solidFill>
                  <a:schemeClr val="tx1"/>
                </a:solidFill>
                <a:latin typeface="+mn-lt"/>
                <a:ea typeface="+mn-ea"/>
                <a:cs typeface="+mn-cs"/>
              </a:defRPr>
            </a:lvl3pPr>
            <a:lvl4pPr marL="1856443" algn="l" defTabSz="1237628" rtl="0" eaLnBrk="1" latinLnBrk="0" hangingPunct="1">
              <a:defRPr sz="2400" kern="1200">
                <a:solidFill>
                  <a:schemeClr val="tx1"/>
                </a:solidFill>
                <a:latin typeface="+mn-lt"/>
                <a:ea typeface="+mn-ea"/>
                <a:cs typeface="+mn-cs"/>
              </a:defRPr>
            </a:lvl4pPr>
            <a:lvl5pPr marL="2475258" algn="l" defTabSz="1237628" rtl="0" eaLnBrk="1" latinLnBrk="0" hangingPunct="1">
              <a:defRPr sz="2400" kern="1200">
                <a:solidFill>
                  <a:schemeClr val="tx1"/>
                </a:solidFill>
                <a:latin typeface="+mn-lt"/>
                <a:ea typeface="+mn-ea"/>
                <a:cs typeface="+mn-cs"/>
              </a:defRPr>
            </a:lvl5pPr>
            <a:lvl6pPr marL="3094072" algn="l" defTabSz="1237628" rtl="0" eaLnBrk="1" latinLnBrk="0" hangingPunct="1">
              <a:defRPr sz="2400" kern="1200">
                <a:solidFill>
                  <a:schemeClr val="tx1"/>
                </a:solidFill>
                <a:latin typeface="+mn-lt"/>
                <a:ea typeface="+mn-ea"/>
                <a:cs typeface="+mn-cs"/>
              </a:defRPr>
            </a:lvl6pPr>
            <a:lvl7pPr marL="3712886" algn="l" defTabSz="1237628" rtl="0" eaLnBrk="1" latinLnBrk="0" hangingPunct="1">
              <a:defRPr sz="2400" kern="1200">
                <a:solidFill>
                  <a:schemeClr val="tx1"/>
                </a:solidFill>
                <a:latin typeface="+mn-lt"/>
                <a:ea typeface="+mn-ea"/>
                <a:cs typeface="+mn-cs"/>
              </a:defRPr>
            </a:lvl7pPr>
            <a:lvl8pPr marL="4331701" algn="l" defTabSz="1237628" rtl="0" eaLnBrk="1" latinLnBrk="0" hangingPunct="1">
              <a:defRPr sz="2400" kern="1200">
                <a:solidFill>
                  <a:schemeClr val="tx1"/>
                </a:solidFill>
                <a:latin typeface="+mn-lt"/>
                <a:ea typeface="+mn-ea"/>
                <a:cs typeface="+mn-cs"/>
              </a:defRPr>
            </a:lvl8pPr>
            <a:lvl9pPr marL="4950515" algn="l" defTabSz="1237628" rtl="0" eaLnBrk="1" latinLnBrk="0" hangingPunct="1">
              <a:defRPr sz="2400" kern="1200">
                <a:solidFill>
                  <a:schemeClr val="tx1"/>
                </a:solidFill>
                <a:latin typeface="+mn-lt"/>
                <a:ea typeface="+mn-ea"/>
                <a:cs typeface="+mn-cs"/>
              </a:defRPr>
            </a:lvl9pPr>
          </a:lstStyle>
          <a:p>
            <a:endParaRPr lang="en-GB">
              <a:solidFill>
                <a:srgbClr val="B1C97B"/>
              </a:solidFill>
            </a:endParaRPr>
          </a:p>
        </p:txBody>
      </p:sp>
      <p:cxnSp>
        <p:nvCxnSpPr>
          <p:cNvPr id="18" name="Straight Connector 17"/>
          <p:cNvCxnSpPr/>
          <p:nvPr/>
        </p:nvCxnSpPr>
        <p:spPr>
          <a:xfrm>
            <a:off x="625206" y="4558506"/>
            <a:ext cx="1143979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40279" y="1891506"/>
            <a:ext cx="0" cy="55972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400000">
            <a:off x="10606504" y="1195010"/>
            <a:ext cx="553998" cy="236299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Back </a:t>
            </a:r>
            <a:r>
              <a:rPr lang="en-GB" dirty="0">
                <a:solidFill>
                  <a:srgbClr val="473931"/>
                </a:solidFill>
              </a:rPr>
              <a:t>d</a:t>
            </a:r>
            <a:r>
              <a:rPr lang="en-GB" dirty="0" smtClean="0">
                <a:solidFill>
                  <a:srgbClr val="473931"/>
                </a:solidFill>
              </a:rPr>
              <a:t>oor </a:t>
            </a:r>
            <a:r>
              <a:rPr lang="en-GB" dirty="0">
                <a:solidFill>
                  <a:srgbClr val="473931"/>
                </a:solidFill>
              </a:rPr>
              <a:t>–</a:t>
            </a:r>
            <a:r>
              <a:rPr lang="en-GB" dirty="0" smtClean="0">
                <a:solidFill>
                  <a:srgbClr val="473931"/>
                </a:solidFill>
              </a:rPr>
              <a:t> ROM</a:t>
            </a:r>
          </a:p>
        </p:txBody>
      </p:sp>
      <p:sp>
        <p:nvSpPr>
          <p:cNvPr id="23" name="Rectangle 22"/>
          <p:cNvSpPr/>
          <p:nvPr/>
        </p:nvSpPr>
        <p:spPr>
          <a:xfrm rot="5400000">
            <a:off x="10149303" y="5406609"/>
            <a:ext cx="553998" cy="327739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Cashier </a:t>
            </a:r>
            <a:r>
              <a:rPr lang="en-GB" dirty="0">
                <a:solidFill>
                  <a:srgbClr val="473931"/>
                </a:solidFill>
              </a:rPr>
              <a:t>v</a:t>
            </a:r>
            <a:r>
              <a:rPr lang="en-GB" dirty="0" smtClean="0">
                <a:solidFill>
                  <a:srgbClr val="473931"/>
                </a:solidFill>
              </a:rPr>
              <a:t>iew </a:t>
            </a:r>
            <a:r>
              <a:rPr lang="en-GB" dirty="0">
                <a:solidFill>
                  <a:schemeClr val="tx1"/>
                </a:solidFill>
              </a:rPr>
              <a:t>–</a:t>
            </a:r>
            <a:r>
              <a:rPr lang="en-GB" dirty="0" smtClean="0">
                <a:solidFill>
                  <a:srgbClr val="473931"/>
                </a:solidFill>
              </a:rPr>
              <a:t> VOD/ROD</a:t>
            </a:r>
          </a:p>
        </p:txBody>
      </p:sp>
      <p:sp>
        <p:nvSpPr>
          <p:cNvPr id="24" name="Rectangle 23"/>
          <p:cNvSpPr/>
          <p:nvPr/>
        </p:nvSpPr>
        <p:spPr>
          <a:xfrm rot="5400000">
            <a:off x="1690707" y="5711805"/>
            <a:ext cx="553998" cy="2667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Drug </a:t>
            </a:r>
            <a:r>
              <a:rPr lang="en-GB" dirty="0">
                <a:solidFill>
                  <a:srgbClr val="473931"/>
                </a:solidFill>
              </a:rPr>
              <a:t>s</a:t>
            </a:r>
            <a:r>
              <a:rPr lang="en-GB" dirty="0" smtClean="0">
                <a:solidFill>
                  <a:srgbClr val="473931"/>
                </a:solidFill>
              </a:rPr>
              <a:t>torage </a:t>
            </a:r>
            <a:r>
              <a:rPr lang="en-GB" dirty="0">
                <a:solidFill>
                  <a:schemeClr val="tx1"/>
                </a:solidFill>
              </a:rPr>
              <a:t>–</a:t>
            </a:r>
            <a:r>
              <a:rPr lang="en-GB" dirty="0" smtClean="0">
                <a:solidFill>
                  <a:srgbClr val="473931"/>
                </a:solidFill>
              </a:rPr>
              <a:t> ROM</a:t>
            </a:r>
          </a:p>
        </p:txBody>
      </p:sp>
      <p:sp>
        <p:nvSpPr>
          <p:cNvPr id="25" name="Rectangle 24"/>
          <p:cNvSpPr/>
          <p:nvPr/>
        </p:nvSpPr>
        <p:spPr>
          <a:xfrm rot="5400000">
            <a:off x="2452707" y="281006"/>
            <a:ext cx="553998" cy="4191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Counters/Cashier </a:t>
            </a:r>
            <a:r>
              <a:rPr lang="en-GB" dirty="0">
                <a:solidFill>
                  <a:schemeClr val="tx1"/>
                </a:solidFill>
              </a:rPr>
              <a:t>–</a:t>
            </a:r>
            <a:r>
              <a:rPr lang="en-GB" dirty="0" smtClean="0">
                <a:solidFill>
                  <a:srgbClr val="473931"/>
                </a:solidFill>
              </a:rPr>
              <a:t> VOD</a:t>
            </a:r>
            <a:r>
              <a:rPr lang="en-GB" dirty="0">
                <a:solidFill>
                  <a:srgbClr val="473931"/>
                </a:solidFill>
              </a:rPr>
              <a:t>/ROD</a:t>
            </a:r>
          </a:p>
        </p:txBody>
      </p:sp>
      <p:pic>
        <p:nvPicPr>
          <p:cNvPr id="20" name="Picture 19" descr="HD77.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0339" y="2608680"/>
            <a:ext cx="1939828" cy="4114768"/>
          </a:xfrm>
          <a:prstGeom prst="rect">
            <a:avLst/>
          </a:prstGeom>
        </p:spPr>
      </p:pic>
    </p:spTree>
    <p:extLst>
      <p:ext uri="{BB962C8B-B14F-4D97-AF65-F5344CB8AC3E}">
        <p14:creationId xmlns:p14="http://schemas.microsoft.com/office/powerpoint/2010/main" val="388391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34162" y="1053306"/>
            <a:ext cx="12008832" cy="6556506"/>
          </a:xfrm>
          <a:prstGeom prst="rect">
            <a:avLst/>
          </a:prstGeom>
          <a:solidFill>
            <a:schemeClr val="bg1"/>
          </a:solidFill>
          <a:ln>
            <a:noFill/>
          </a:ln>
          <a:effectLst>
            <a:outerShdw blurRad="1270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dirty="0"/>
          </a:p>
        </p:txBody>
      </p:sp>
      <p:sp>
        <p:nvSpPr>
          <p:cNvPr id="66" name="Rectangle 65"/>
          <p:cNvSpPr/>
          <p:nvPr/>
        </p:nvSpPr>
        <p:spPr>
          <a:xfrm>
            <a:off x="626066" y="1262702"/>
            <a:ext cx="12008832" cy="7193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dirty="0"/>
          </a:p>
        </p:txBody>
      </p:sp>
      <p:sp>
        <p:nvSpPr>
          <p:cNvPr id="67" name="Title 1"/>
          <p:cNvSpPr txBox="1">
            <a:spLocks/>
          </p:cNvSpPr>
          <p:nvPr/>
        </p:nvSpPr>
        <p:spPr>
          <a:xfrm>
            <a:off x="914930" y="1286826"/>
            <a:ext cx="6731650" cy="671090"/>
          </a:xfrm>
          <a:prstGeom prst="rect">
            <a:avLst/>
          </a:prstGeom>
        </p:spPr>
        <p:txBody>
          <a:bodyPr lIns="123782" tIns="61891" rIns="123782" bIns="61891"/>
          <a:lstStyle>
            <a:lvl1pPr algn="l" defTabSz="457200" rtl="0" eaLnBrk="1" latinLnBrk="0" hangingPunct="1">
              <a:spcBef>
                <a:spcPct val="0"/>
              </a:spcBef>
              <a:buNone/>
              <a:defRPr lang="en-US" sz="2800" b="1" kern="1200" dirty="0">
                <a:solidFill>
                  <a:schemeClr val="tx2"/>
                </a:solidFill>
                <a:latin typeface="Arial" pitchFamily="34" charset="0"/>
                <a:ea typeface="+mn-ea"/>
                <a:cs typeface="Arial" pitchFamily="34" charset="0"/>
              </a:defRPr>
            </a:lvl1pPr>
          </a:lstStyle>
          <a:p>
            <a:r>
              <a:rPr lang="en-US" dirty="0" smtClean="0"/>
              <a:t>Topics</a:t>
            </a:r>
            <a:endParaRPr lang="en-US" dirty="0"/>
          </a:p>
        </p:txBody>
      </p:sp>
      <p:sp>
        <p:nvSpPr>
          <p:cNvPr id="63" name="Rectangle 62"/>
          <p:cNvSpPr/>
          <p:nvPr/>
        </p:nvSpPr>
        <p:spPr>
          <a:xfrm>
            <a:off x="955337" y="5329766"/>
            <a:ext cx="1200116" cy="9963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dirty="0"/>
          </a:p>
        </p:txBody>
      </p:sp>
      <p:sp>
        <p:nvSpPr>
          <p:cNvPr id="55" name="Rectangle 54"/>
          <p:cNvSpPr/>
          <p:nvPr/>
        </p:nvSpPr>
        <p:spPr>
          <a:xfrm>
            <a:off x="966026" y="3903209"/>
            <a:ext cx="1200116" cy="9963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dirty="0"/>
          </a:p>
        </p:txBody>
      </p:sp>
      <p:sp>
        <p:nvSpPr>
          <p:cNvPr id="50" name="Freeform 7"/>
          <p:cNvSpPr>
            <a:spLocks/>
          </p:cNvSpPr>
          <p:nvPr/>
        </p:nvSpPr>
        <p:spPr bwMode="auto">
          <a:xfrm>
            <a:off x="527194" y="2283895"/>
            <a:ext cx="26466" cy="14478"/>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latin typeface="Calibri Light"/>
              <a:cs typeface="Calibri Light"/>
            </a:endParaRPr>
          </a:p>
        </p:txBody>
      </p:sp>
      <p:sp>
        <p:nvSpPr>
          <p:cNvPr id="61" name="Rectangle 60"/>
          <p:cNvSpPr/>
          <p:nvPr/>
        </p:nvSpPr>
        <p:spPr>
          <a:xfrm>
            <a:off x="2181889" y="4146313"/>
            <a:ext cx="6297103" cy="648146"/>
          </a:xfrm>
          <a:prstGeom prst="rect">
            <a:avLst/>
          </a:prstGeom>
        </p:spPr>
        <p:txBody>
          <a:bodyPr wrap="none" lIns="123762" tIns="61882" rIns="123762" bIns="61882">
            <a:spAutoFit/>
          </a:bodyPr>
          <a:lstStyle/>
          <a:p>
            <a:pPr defTabSz="618814">
              <a:buClr>
                <a:srgbClr val="EF8201"/>
              </a:buClr>
            </a:pPr>
            <a:r>
              <a:rPr lang="en-US" sz="3800" dirty="0">
                <a:solidFill>
                  <a:srgbClr val="473931"/>
                </a:solidFill>
                <a:latin typeface="Calibri Light"/>
                <a:cs typeface="Calibri Light"/>
              </a:rPr>
              <a:t>Paradox Insight </a:t>
            </a:r>
            <a:r>
              <a:rPr lang="en-US" sz="3800" dirty="0" smtClean="0">
                <a:solidFill>
                  <a:srgbClr val="473931"/>
                </a:solidFill>
                <a:latin typeface="Calibri Light"/>
                <a:cs typeface="Calibri Light"/>
              </a:rPr>
              <a:t>Tech. Overview </a:t>
            </a:r>
            <a:endParaRPr lang="en-US" sz="3800" dirty="0">
              <a:solidFill>
                <a:srgbClr val="473931"/>
              </a:solidFill>
              <a:latin typeface="Calibri Light"/>
              <a:cs typeface="Calibri Light"/>
            </a:endParaRPr>
          </a:p>
        </p:txBody>
      </p:sp>
      <p:sp>
        <p:nvSpPr>
          <p:cNvPr id="65" name="Freeform 15"/>
          <p:cNvSpPr>
            <a:spLocks noEditPoints="1"/>
          </p:cNvSpPr>
          <p:nvPr/>
        </p:nvSpPr>
        <p:spPr bwMode="auto">
          <a:xfrm rot="20790486">
            <a:off x="1085395" y="3957326"/>
            <a:ext cx="991056" cy="888086"/>
          </a:xfrm>
          <a:custGeom>
            <a:avLst/>
            <a:gdLst>
              <a:gd name="T0" fmla="*/ 393 w 400"/>
              <a:gd name="T1" fmla="*/ 368 h 398"/>
              <a:gd name="T2" fmla="*/ 315 w 400"/>
              <a:gd name="T3" fmla="*/ 290 h 398"/>
              <a:gd name="T4" fmla="*/ 299 w 400"/>
              <a:gd name="T5" fmla="*/ 286 h 398"/>
              <a:gd name="T6" fmla="*/ 252 w 400"/>
              <a:gd name="T7" fmla="*/ 240 h 398"/>
              <a:gd name="T8" fmla="*/ 249 w 400"/>
              <a:gd name="T9" fmla="*/ 238 h 398"/>
              <a:gd name="T10" fmla="*/ 286 w 400"/>
              <a:gd name="T11" fmla="*/ 143 h 398"/>
              <a:gd name="T12" fmla="*/ 143 w 400"/>
              <a:gd name="T13" fmla="*/ 0 h 398"/>
              <a:gd name="T14" fmla="*/ 0 w 400"/>
              <a:gd name="T15" fmla="*/ 143 h 398"/>
              <a:gd name="T16" fmla="*/ 143 w 400"/>
              <a:gd name="T17" fmla="*/ 285 h 398"/>
              <a:gd name="T18" fmla="*/ 238 w 400"/>
              <a:gd name="T19" fmla="*/ 249 h 398"/>
              <a:gd name="T20" fmla="*/ 240 w 400"/>
              <a:gd name="T21" fmla="*/ 252 h 398"/>
              <a:gd name="T22" fmla="*/ 286 w 400"/>
              <a:gd name="T23" fmla="*/ 298 h 398"/>
              <a:gd name="T24" fmla="*/ 291 w 400"/>
              <a:gd name="T25" fmla="*/ 315 h 398"/>
              <a:gd name="T26" fmla="*/ 369 w 400"/>
              <a:gd name="T27" fmla="*/ 393 h 398"/>
              <a:gd name="T28" fmla="*/ 381 w 400"/>
              <a:gd name="T29" fmla="*/ 398 h 398"/>
              <a:gd name="T30" fmla="*/ 393 w 400"/>
              <a:gd name="T31" fmla="*/ 393 h 398"/>
              <a:gd name="T32" fmla="*/ 393 w 400"/>
              <a:gd name="T33" fmla="*/ 368 h 398"/>
              <a:gd name="T34" fmla="*/ 143 w 400"/>
              <a:gd name="T35" fmla="*/ 272 h 398"/>
              <a:gd name="T36" fmla="*/ 13 w 400"/>
              <a:gd name="T37" fmla="*/ 143 h 398"/>
              <a:gd name="T38" fmla="*/ 143 w 400"/>
              <a:gd name="T39" fmla="*/ 13 h 398"/>
              <a:gd name="T40" fmla="*/ 273 w 400"/>
              <a:gd name="T41" fmla="*/ 143 h 398"/>
              <a:gd name="T42" fmla="*/ 143 w 400"/>
              <a:gd name="T43" fmla="*/ 2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398">
                <a:moveTo>
                  <a:pt x="393" y="368"/>
                </a:moveTo>
                <a:cubicBezTo>
                  <a:pt x="315" y="290"/>
                  <a:pt x="315" y="290"/>
                  <a:pt x="315" y="290"/>
                </a:cubicBezTo>
                <a:cubicBezTo>
                  <a:pt x="311" y="286"/>
                  <a:pt x="304" y="284"/>
                  <a:pt x="299" y="286"/>
                </a:cubicBezTo>
                <a:cubicBezTo>
                  <a:pt x="252" y="240"/>
                  <a:pt x="252" y="240"/>
                  <a:pt x="252" y="240"/>
                </a:cubicBezTo>
                <a:cubicBezTo>
                  <a:pt x="251" y="239"/>
                  <a:pt x="250" y="238"/>
                  <a:pt x="249" y="238"/>
                </a:cubicBezTo>
                <a:cubicBezTo>
                  <a:pt x="272" y="212"/>
                  <a:pt x="286" y="179"/>
                  <a:pt x="286" y="143"/>
                </a:cubicBezTo>
                <a:cubicBezTo>
                  <a:pt x="286" y="64"/>
                  <a:pt x="222" y="0"/>
                  <a:pt x="143" y="0"/>
                </a:cubicBezTo>
                <a:cubicBezTo>
                  <a:pt x="64" y="0"/>
                  <a:pt x="0" y="64"/>
                  <a:pt x="0" y="143"/>
                </a:cubicBezTo>
                <a:cubicBezTo>
                  <a:pt x="0" y="221"/>
                  <a:pt x="64" y="285"/>
                  <a:pt x="143" y="285"/>
                </a:cubicBezTo>
                <a:cubicBezTo>
                  <a:pt x="179" y="285"/>
                  <a:pt x="213" y="272"/>
                  <a:pt x="238" y="249"/>
                </a:cubicBezTo>
                <a:cubicBezTo>
                  <a:pt x="238" y="250"/>
                  <a:pt x="239" y="251"/>
                  <a:pt x="240" y="252"/>
                </a:cubicBezTo>
                <a:cubicBezTo>
                  <a:pt x="286" y="298"/>
                  <a:pt x="286" y="298"/>
                  <a:pt x="286" y="298"/>
                </a:cubicBezTo>
                <a:cubicBezTo>
                  <a:pt x="285" y="304"/>
                  <a:pt x="286" y="311"/>
                  <a:pt x="291" y="315"/>
                </a:cubicBezTo>
                <a:cubicBezTo>
                  <a:pt x="369" y="393"/>
                  <a:pt x="369" y="393"/>
                  <a:pt x="369" y="393"/>
                </a:cubicBezTo>
                <a:cubicBezTo>
                  <a:pt x="372" y="396"/>
                  <a:pt x="376" y="398"/>
                  <a:pt x="381" y="398"/>
                </a:cubicBezTo>
                <a:cubicBezTo>
                  <a:pt x="385" y="398"/>
                  <a:pt x="390" y="396"/>
                  <a:pt x="393" y="393"/>
                </a:cubicBezTo>
                <a:cubicBezTo>
                  <a:pt x="400" y="386"/>
                  <a:pt x="400" y="375"/>
                  <a:pt x="393" y="368"/>
                </a:cubicBezTo>
                <a:close/>
                <a:moveTo>
                  <a:pt x="143" y="272"/>
                </a:moveTo>
                <a:cubicBezTo>
                  <a:pt x="71" y="272"/>
                  <a:pt x="13" y="214"/>
                  <a:pt x="13" y="143"/>
                </a:cubicBezTo>
                <a:cubicBezTo>
                  <a:pt x="13" y="71"/>
                  <a:pt x="71" y="13"/>
                  <a:pt x="143" y="13"/>
                </a:cubicBezTo>
                <a:cubicBezTo>
                  <a:pt x="214" y="13"/>
                  <a:pt x="273" y="71"/>
                  <a:pt x="273" y="143"/>
                </a:cubicBezTo>
                <a:cubicBezTo>
                  <a:pt x="273" y="214"/>
                  <a:pt x="214" y="272"/>
                  <a:pt x="143" y="272"/>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GB" dirty="0">
              <a:latin typeface="Calibri Light"/>
              <a:cs typeface="Calibri Light"/>
            </a:endParaRPr>
          </a:p>
        </p:txBody>
      </p:sp>
      <p:grpSp>
        <p:nvGrpSpPr>
          <p:cNvPr id="4" name="Group 3"/>
          <p:cNvGrpSpPr/>
          <p:nvPr/>
        </p:nvGrpSpPr>
        <p:grpSpPr>
          <a:xfrm>
            <a:off x="992814" y="2419197"/>
            <a:ext cx="6094029" cy="996309"/>
            <a:chOff x="992814" y="2163176"/>
            <a:chExt cx="6094029" cy="996309"/>
          </a:xfrm>
        </p:grpSpPr>
        <p:sp>
          <p:nvSpPr>
            <p:cNvPr id="54" name="Rectangle 53"/>
            <p:cNvSpPr/>
            <p:nvPr/>
          </p:nvSpPr>
          <p:spPr>
            <a:xfrm>
              <a:off x="992814" y="2163176"/>
              <a:ext cx="1200116" cy="996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dirty="0"/>
            </a:p>
          </p:txBody>
        </p:sp>
        <p:sp>
          <p:nvSpPr>
            <p:cNvPr id="13" name="Rectangle 12"/>
            <p:cNvSpPr/>
            <p:nvPr/>
          </p:nvSpPr>
          <p:spPr>
            <a:xfrm>
              <a:off x="2120162" y="2331716"/>
              <a:ext cx="4966681" cy="677109"/>
            </a:xfrm>
            <a:prstGeom prst="rect">
              <a:avLst/>
            </a:prstGeom>
          </p:spPr>
          <p:txBody>
            <a:bodyPr wrap="none">
              <a:spAutoFit/>
            </a:bodyPr>
            <a:lstStyle/>
            <a:p>
              <a:pPr defTabSz="618814">
                <a:buClr>
                  <a:srgbClr val="EF8201"/>
                </a:buClr>
              </a:pPr>
              <a:r>
                <a:rPr lang="en-US" sz="3800" dirty="0">
                  <a:solidFill>
                    <a:srgbClr val="473931"/>
                  </a:solidFill>
                  <a:latin typeface="Calibri Light"/>
                  <a:cs typeface="Calibri Light"/>
                </a:rPr>
                <a:t> </a:t>
              </a:r>
              <a:r>
                <a:rPr lang="en-US" sz="3800" dirty="0">
                  <a:solidFill>
                    <a:schemeClr val="tx2"/>
                  </a:solidFill>
                  <a:latin typeface="Calibri Light"/>
                  <a:cs typeface="Calibri Light"/>
                </a:rPr>
                <a:t>Paradox Insight Offering</a:t>
              </a:r>
            </a:p>
          </p:txBody>
        </p:sp>
        <p:sp>
          <p:nvSpPr>
            <p:cNvPr id="30" name="Freeform 5"/>
            <p:cNvSpPr>
              <a:spLocks/>
            </p:cNvSpPr>
            <p:nvPr/>
          </p:nvSpPr>
          <p:spPr bwMode="auto">
            <a:xfrm>
              <a:off x="1765667" y="2765677"/>
              <a:ext cx="86957" cy="65635"/>
            </a:xfrm>
            <a:custGeom>
              <a:avLst/>
              <a:gdLst>
                <a:gd name="T0" fmla="*/ 0 w 69"/>
                <a:gd name="T1" fmla="*/ 35 h 68"/>
                <a:gd name="T2" fmla="*/ 0 w 69"/>
                <a:gd name="T3" fmla="*/ 35 h 68"/>
                <a:gd name="T4" fmla="*/ 2 w 69"/>
                <a:gd name="T5" fmla="*/ 27 h 68"/>
                <a:gd name="T6" fmla="*/ 3 w 69"/>
                <a:gd name="T7" fmla="*/ 21 h 68"/>
                <a:gd name="T8" fmla="*/ 6 w 69"/>
                <a:gd name="T9" fmla="*/ 15 h 68"/>
                <a:gd name="T10" fmla="*/ 11 w 69"/>
                <a:gd name="T11" fmla="*/ 10 h 68"/>
                <a:gd name="T12" fmla="*/ 15 w 69"/>
                <a:gd name="T13" fmla="*/ 6 h 68"/>
                <a:gd name="T14" fmla="*/ 21 w 69"/>
                <a:gd name="T15" fmla="*/ 3 h 68"/>
                <a:gd name="T16" fmla="*/ 28 w 69"/>
                <a:gd name="T17" fmla="*/ 1 h 68"/>
                <a:gd name="T18" fmla="*/ 35 w 69"/>
                <a:gd name="T19" fmla="*/ 0 h 68"/>
                <a:gd name="T20" fmla="*/ 35 w 69"/>
                <a:gd name="T21" fmla="*/ 0 h 68"/>
                <a:gd name="T22" fmla="*/ 41 w 69"/>
                <a:gd name="T23" fmla="*/ 1 h 68"/>
                <a:gd name="T24" fmla="*/ 47 w 69"/>
                <a:gd name="T25" fmla="*/ 3 h 68"/>
                <a:gd name="T26" fmla="*/ 53 w 69"/>
                <a:gd name="T27" fmla="*/ 6 h 68"/>
                <a:gd name="T28" fmla="*/ 58 w 69"/>
                <a:gd name="T29" fmla="*/ 10 h 68"/>
                <a:gd name="T30" fmla="*/ 62 w 69"/>
                <a:gd name="T31" fmla="*/ 15 h 68"/>
                <a:gd name="T32" fmla="*/ 66 w 69"/>
                <a:gd name="T33" fmla="*/ 21 h 68"/>
                <a:gd name="T34" fmla="*/ 69 w 69"/>
                <a:gd name="T35" fmla="*/ 27 h 68"/>
                <a:gd name="T36" fmla="*/ 69 w 69"/>
                <a:gd name="T37" fmla="*/ 35 h 68"/>
                <a:gd name="T38" fmla="*/ 69 w 69"/>
                <a:gd name="T39" fmla="*/ 35 h 68"/>
                <a:gd name="T40" fmla="*/ 69 w 69"/>
                <a:gd name="T41" fmla="*/ 41 h 68"/>
                <a:gd name="T42" fmla="*/ 66 w 69"/>
                <a:gd name="T43" fmla="*/ 47 h 68"/>
                <a:gd name="T44" fmla="*/ 62 w 69"/>
                <a:gd name="T45" fmla="*/ 53 h 68"/>
                <a:gd name="T46" fmla="*/ 58 w 69"/>
                <a:gd name="T47" fmla="*/ 59 h 68"/>
                <a:gd name="T48" fmla="*/ 53 w 69"/>
                <a:gd name="T49" fmla="*/ 62 h 68"/>
                <a:gd name="T50" fmla="*/ 47 w 69"/>
                <a:gd name="T51" fmla="*/ 65 h 68"/>
                <a:gd name="T52" fmla="*/ 41 w 69"/>
                <a:gd name="T53" fmla="*/ 68 h 68"/>
                <a:gd name="T54" fmla="*/ 35 w 69"/>
                <a:gd name="T55" fmla="*/ 68 h 68"/>
                <a:gd name="T56" fmla="*/ 35 w 69"/>
                <a:gd name="T57" fmla="*/ 68 h 68"/>
                <a:gd name="T58" fmla="*/ 28 w 69"/>
                <a:gd name="T59" fmla="*/ 68 h 68"/>
                <a:gd name="T60" fmla="*/ 21 w 69"/>
                <a:gd name="T61" fmla="*/ 65 h 68"/>
                <a:gd name="T62" fmla="*/ 15 w 69"/>
                <a:gd name="T63" fmla="*/ 62 h 68"/>
                <a:gd name="T64" fmla="*/ 11 w 69"/>
                <a:gd name="T65" fmla="*/ 59 h 68"/>
                <a:gd name="T66" fmla="*/ 6 w 69"/>
                <a:gd name="T67" fmla="*/ 53 h 68"/>
                <a:gd name="T68" fmla="*/ 3 w 69"/>
                <a:gd name="T69" fmla="*/ 47 h 68"/>
                <a:gd name="T70" fmla="*/ 2 w 69"/>
                <a:gd name="T71" fmla="*/ 41 h 68"/>
                <a:gd name="T72" fmla="*/ 0 w 69"/>
                <a:gd name="T73" fmla="*/ 35 h 68"/>
                <a:gd name="T74" fmla="*/ 0 w 69"/>
                <a:gd name="T7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68">
                  <a:moveTo>
                    <a:pt x="0" y="35"/>
                  </a:moveTo>
                  <a:lnTo>
                    <a:pt x="0" y="35"/>
                  </a:lnTo>
                  <a:lnTo>
                    <a:pt x="2" y="27"/>
                  </a:lnTo>
                  <a:lnTo>
                    <a:pt x="3" y="21"/>
                  </a:lnTo>
                  <a:lnTo>
                    <a:pt x="6" y="15"/>
                  </a:lnTo>
                  <a:lnTo>
                    <a:pt x="11" y="10"/>
                  </a:lnTo>
                  <a:lnTo>
                    <a:pt x="15" y="6"/>
                  </a:lnTo>
                  <a:lnTo>
                    <a:pt x="21" y="3"/>
                  </a:lnTo>
                  <a:lnTo>
                    <a:pt x="28" y="1"/>
                  </a:lnTo>
                  <a:lnTo>
                    <a:pt x="35" y="0"/>
                  </a:lnTo>
                  <a:lnTo>
                    <a:pt x="35" y="0"/>
                  </a:lnTo>
                  <a:lnTo>
                    <a:pt x="41" y="1"/>
                  </a:lnTo>
                  <a:lnTo>
                    <a:pt x="47" y="3"/>
                  </a:lnTo>
                  <a:lnTo>
                    <a:pt x="53" y="6"/>
                  </a:lnTo>
                  <a:lnTo>
                    <a:pt x="58" y="10"/>
                  </a:lnTo>
                  <a:lnTo>
                    <a:pt x="62" y="15"/>
                  </a:lnTo>
                  <a:lnTo>
                    <a:pt x="66" y="21"/>
                  </a:lnTo>
                  <a:lnTo>
                    <a:pt x="69" y="27"/>
                  </a:lnTo>
                  <a:lnTo>
                    <a:pt x="69" y="35"/>
                  </a:lnTo>
                  <a:lnTo>
                    <a:pt x="69" y="35"/>
                  </a:lnTo>
                  <a:lnTo>
                    <a:pt x="69" y="41"/>
                  </a:lnTo>
                  <a:lnTo>
                    <a:pt x="66" y="47"/>
                  </a:lnTo>
                  <a:lnTo>
                    <a:pt x="62" y="53"/>
                  </a:lnTo>
                  <a:lnTo>
                    <a:pt x="58" y="59"/>
                  </a:lnTo>
                  <a:lnTo>
                    <a:pt x="53" y="62"/>
                  </a:lnTo>
                  <a:lnTo>
                    <a:pt x="47" y="65"/>
                  </a:lnTo>
                  <a:lnTo>
                    <a:pt x="41" y="68"/>
                  </a:lnTo>
                  <a:lnTo>
                    <a:pt x="35" y="68"/>
                  </a:lnTo>
                  <a:lnTo>
                    <a:pt x="35" y="68"/>
                  </a:lnTo>
                  <a:lnTo>
                    <a:pt x="28" y="68"/>
                  </a:lnTo>
                  <a:lnTo>
                    <a:pt x="21" y="65"/>
                  </a:lnTo>
                  <a:lnTo>
                    <a:pt x="15" y="62"/>
                  </a:lnTo>
                  <a:lnTo>
                    <a:pt x="11" y="59"/>
                  </a:lnTo>
                  <a:lnTo>
                    <a:pt x="6" y="53"/>
                  </a:lnTo>
                  <a:lnTo>
                    <a:pt x="3" y="47"/>
                  </a:lnTo>
                  <a:lnTo>
                    <a:pt x="2" y="41"/>
                  </a:lnTo>
                  <a:lnTo>
                    <a:pt x="0" y="35"/>
                  </a:lnTo>
                  <a:lnTo>
                    <a:pt x="0" y="3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1" name="Freeform 6"/>
            <p:cNvSpPr>
              <a:spLocks/>
            </p:cNvSpPr>
            <p:nvPr/>
          </p:nvSpPr>
          <p:spPr bwMode="auto">
            <a:xfrm>
              <a:off x="1162009" y="2295617"/>
              <a:ext cx="89478" cy="142852"/>
            </a:xfrm>
            <a:custGeom>
              <a:avLst/>
              <a:gdLst>
                <a:gd name="T0" fmla="*/ 65 w 71"/>
                <a:gd name="T1" fmla="*/ 0 h 148"/>
                <a:gd name="T2" fmla="*/ 65 w 71"/>
                <a:gd name="T3" fmla="*/ 0 h 148"/>
                <a:gd name="T4" fmla="*/ 27 w 71"/>
                <a:gd name="T5" fmla="*/ 27 h 148"/>
                <a:gd name="T6" fmla="*/ 27 w 71"/>
                <a:gd name="T7" fmla="*/ 27 h 148"/>
                <a:gd name="T8" fmla="*/ 16 w 71"/>
                <a:gd name="T9" fmla="*/ 36 h 148"/>
                <a:gd name="T10" fmla="*/ 7 w 71"/>
                <a:gd name="T11" fmla="*/ 45 h 148"/>
                <a:gd name="T12" fmla="*/ 1 w 71"/>
                <a:gd name="T13" fmla="*/ 56 h 148"/>
                <a:gd name="T14" fmla="*/ 0 w 71"/>
                <a:gd name="T15" fmla="*/ 65 h 148"/>
                <a:gd name="T16" fmla="*/ 0 w 71"/>
                <a:gd name="T17" fmla="*/ 65 h 148"/>
                <a:gd name="T18" fmla="*/ 0 w 71"/>
                <a:gd name="T19" fmla="*/ 71 h 148"/>
                <a:gd name="T20" fmla="*/ 1 w 71"/>
                <a:gd name="T21" fmla="*/ 75 h 148"/>
                <a:gd name="T22" fmla="*/ 4 w 71"/>
                <a:gd name="T23" fmla="*/ 80 h 148"/>
                <a:gd name="T24" fmla="*/ 4 w 71"/>
                <a:gd name="T25" fmla="*/ 80 h 148"/>
                <a:gd name="T26" fmla="*/ 6 w 71"/>
                <a:gd name="T27" fmla="*/ 82 h 148"/>
                <a:gd name="T28" fmla="*/ 6 w 71"/>
                <a:gd name="T29" fmla="*/ 82 h 148"/>
                <a:gd name="T30" fmla="*/ 48 w 71"/>
                <a:gd name="T31" fmla="*/ 148 h 148"/>
                <a:gd name="T32" fmla="*/ 48 w 71"/>
                <a:gd name="T33" fmla="*/ 148 h 148"/>
                <a:gd name="T34" fmla="*/ 71 w 71"/>
                <a:gd name="T35" fmla="*/ 66 h 148"/>
                <a:gd name="T36" fmla="*/ 71 w 71"/>
                <a:gd name="T37" fmla="*/ 66 h 148"/>
                <a:gd name="T38" fmla="*/ 66 w 71"/>
                <a:gd name="T39" fmla="*/ 36 h 148"/>
                <a:gd name="T40" fmla="*/ 65 w 71"/>
                <a:gd name="T41" fmla="*/ 18 h 148"/>
                <a:gd name="T42" fmla="*/ 65 w 71"/>
                <a:gd name="T43" fmla="*/ 0 h 148"/>
                <a:gd name="T44" fmla="*/ 65 w 71"/>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48">
                  <a:moveTo>
                    <a:pt x="65" y="0"/>
                  </a:moveTo>
                  <a:lnTo>
                    <a:pt x="65" y="0"/>
                  </a:lnTo>
                  <a:lnTo>
                    <a:pt x="27" y="27"/>
                  </a:lnTo>
                  <a:lnTo>
                    <a:pt x="27" y="27"/>
                  </a:lnTo>
                  <a:lnTo>
                    <a:pt x="16" y="36"/>
                  </a:lnTo>
                  <a:lnTo>
                    <a:pt x="7" y="45"/>
                  </a:lnTo>
                  <a:lnTo>
                    <a:pt x="1" y="56"/>
                  </a:lnTo>
                  <a:lnTo>
                    <a:pt x="0" y="65"/>
                  </a:lnTo>
                  <a:lnTo>
                    <a:pt x="0" y="65"/>
                  </a:lnTo>
                  <a:lnTo>
                    <a:pt x="0" y="71"/>
                  </a:lnTo>
                  <a:lnTo>
                    <a:pt x="1" y="75"/>
                  </a:lnTo>
                  <a:lnTo>
                    <a:pt x="4" y="80"/>
                  </a:lnTo>
                  <a:lnTo>
                    <a:pt x="4" y="80"/>
                  </a:lnTo>
                  <a:lnTo>
                    <a:pt x="6" y="82"/>
                  </a:lnTo>
                  <a:lnTo>
                    <a:pt x="6" y="82"/>
                  </a:lnTo>
                  <a:lnTo>
                    <a:pt x="48" y="148"/>
                  </a:lnTo>
                  <a:lnTo>
                    <a:pt x="48" y="148"/>
                  </a:lnTo>
                  <a:lnTo>
                    <a:pt x="71" y="66"/>
                  </a:lnTo>
                  <a:lnTo>
                    <a:pt x="71" y="66"/>
                  </a:lnTo>
                  <a:lnTo>
                    <a:pt x="66" y="36"/>
                  </a:lnTo>
                  <a:lnTo>
                    <a:pt x="65" y="18"/>
                  </a:lnTo>
                  <a:lnTo>
                    <a:pt x="65" y="0"/>
                  </a:lnTo>
                  <a:lnTo>
                    <a:pt x="6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2" name="Freeform 7"/>
            <p:cNvSpPr>
              <a:spLocks/>
            </p:cNvSpPr>
            <p:nvPr/>
          </p:nvSpPr>
          <p:spPr bwMode="auto">
            <a:xfrm>
              <a:off x="1274171" y="2264730"/>
              <a:ext cx="26466" cy="14479"/>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3" name="Freeform 8"/>
            <p:cNvSpPr>
              <a:spLocks/>
            </p:cNvSpPr>
            <p:nvPr/>
          </p:nvSpPr>
          <p:spPr bwMode="auto">
            <a:xfrm>
              <a:off x="1169570" y="2264730"/>
              <a:ext cx="627601" cy="894755"/>
            </a:xfrm>
            <a:custGeom>
              <a:avLst/>
              <a:gdLst>
                <a:gd name="T0" fmla="*/ 441 w 498"/>
                <a:gd name="T1" fmla="*/ 733 h 927"/>
                <a:gd name="T2" fmla="*/ 409 w 498"/>
                <a:gd name="T3" fmla="*/ 740 h 927"/>
                <a:gd name="T4" fmla="*/ 390 w 498"/>
                <a:gd name="T5" fmla="*/ 737 h 927"/>
                <a:gd name="T6" fmla="*/ 365 w 498"/>
                <a:gd name="T7" fmla="*/ 721 h 927"/>
                <a:gd name="T8" fmla="*/ 347 w 498"/>
                <a:gd name="T9" fmla="*/ 698 h 927"/>
                <a:gd name="T10" fmla="*/ 261 w 498"/>
                <a:gd name="T11" fmla="*/ 564 h 927"/>
                <a:gd name="T12" fmla="*/ 261 w 498"/>
                <a:gd name="T13" fmla="*/ 561 h 927"/>
                <a:gd name="T14" fmla="*/ 264 w 498"/>
                <a:gd name="T15" fmla="*/ 535 h 927"/>
                <a:gd name="T16" fmla="*/ 264 w 498"/>
                <a:gd name="T17" fmla="*/ 516 h 927"/>
                <a:gd name="T18" fmla="*/ 256 w 498"/>
                <a:gd name="T19" fmla="*/ 475 h 927"/>
                <a:gd name="T20" fmla="*/ 235 w 498"/>
                <a:gd name="T21" fmla="*/ 423 h 927"/>
                <a:gd name="T22" fmla="*/ 205 w 498"/>
                <a:gd name="T23" fmla="*/ 384 h 927"/>
                <a:gd name="T24" fmla="*/ 153 w 498"/>
                <a:gd name="T25" fmla="*/ 341 h 927"/>
                <a:gd name="T26" fmla="*/ 145 w 498"/>
                <a:gd name="T27" fmla="*/ 337 h 927"/>
                <a:gd name="T28" fmla="*/ 142 w 498"/>
                <a:gd name="T29" fmla="*/ 335 h 927"/>
                <a:gd name="T30" fmla="*/ 141 w 498"/>
                <a:gd name="T31" fmla="*/ 329 h 927"/>
                <a:gd name="T32" fmla="*/ 139 w 498"/>
                <a:gd name="T33" fmla="*/ 306 h 927"/>
                <a:gd name="T34" fmla="*/ 147 w 498"/>
                <a:gd name="T35" fmla="*/ 268 h 927"/>
                <a:gd name="T36" fmla="*/ 162 w 498"/>
                <a:gd name="T37" fmla="*/ 227 h 927"/>
                <a:gd name="T38" fmla="*/ 171 w 498"/>
                <a:gd name="T39" fmla="*/ 185 h 927"/>
                <a:gd name="T40" fmla="*/ 171 w 498"/>
                <a:gd name="T41" fmla="*/ 120 h 927"/>
                <a:gd name="T42" fmla="*/ 162 w 498"/>
                <a:gd name="T43" fmla="*/ 66 h 927"/>
                <a:gd name="T44" fmla="*/ 136 w 498"/>
                <a:gd name="T45" fmla="*/ 18 h 927"/>
                <a:gd name="T46" fmla="*/ 104 w 498"/>
                <a:gd name="T47" fmla="*/ 0 h 927"/>
                <a:gd name="T48" fmla="*/ 83 w 498"/>
                <a:gd name="T49" fmla="*/ 15 h 927"/>
                <a:gd name="T50" fmla="*/ 83 w 498"/>
                <a:gd name="T51" fmla="*/ 73 h 927"/>
                <a:gd name="T52" fmla="*/ 86 w 498"/>
                <a:gd name="T53" fmla="*/ 98 h 927"/>
                <a:gd name="T54" fmla="*/ 86 w 498"/>
                <a:gd name="T55" fmla="*/ 101 h 927"/>
                <a:gd name="T56" fmla="*/ 54 w 498"/>
                <a:gd name="T57" fmla="*/ 220 h 927"/>
                <a:gd name="T58" fmla="*/ 50 w 498"/>
                <a:gd name="T59" fmla="*/ 233 h 927"/>
                <a:gd name="T60" fmla="*/ 12 w 498"/>
                <a:gd name="T61" fmla="*/ 355 h 927"/>
                <a:gd name="T62" fmla="*/ 3 w 498"/>
                <a:gd name="T63" fmla="*/ 381 h 927"/>
                <a:gd name="T64" fmla="*/ 1 w 498"/>
                <a:gd name="T65" fmla="*/ 406 h 927"/>
                <a:gd name="T66" fmla="*/ 9 w 498"/>
                <a:gd name="T67" fmla="*/ 426 h 927"/>
                <a:gd name="T68" fmla="*/ 16 w 498"/>
                <a:gd name="T69" fmla="*/ 446 h 927"/>
                <a:gd name="T70" fmla="*/ 62 w 498"/>
                <a:gd name="T71" fmla="*/ 592 h 927"/>
                <a:gd name="T72" fmla="*/ 77 w 498"/>
                <a:gd name="T73" fmla="*/ 652 h 927"/>
                <a:gd name="T74" fmla="*/ 75 w 498"/>
                <a:gd name="T75" fmla="*/ 687 h 927"/>
                <a:gd name="T76" fmla="*/ 65 w 498"/>
                <a:gd name="T77" fmla="*/ 718 h 927"/>
                <a:gd name="T78" fmla="*/ 161 w 498"/>
                <a:gd name="T79" fmla="*/ 812 h 927"/>
                <a:gd name="T80" fmla="*/ 259 w 498"/>
                <a:gd name="T81" fmla="*/ 892 h 927"/>
                <a:gd name="T82" fmla="*/ 309 w 498"/>
                <a:gd name="T83" fmla="*/ 921 h 927"/>
                <a:gd name="T84" fmla="*/ 337 w 498"/>
                <a:gd name="T85" fmla="*/ 927 h 927"/>
                <a:gd name="T86" fmla="*/ 350 w 498"/>
                <a:gd name="T87" fmla="*/ 922 h 927"/>
                <a:gd name="T88" fmla="*/ 382 w 498"/>
                <a:gd name="T89" fmla="*/ 872 h 927"/>
                <a:gd name="T90" fmla="*/ 498 w 498"/>
                <a:gd name="T91" fmla="*/ 69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927">
                  <a:moveTo>
                    <a:pt x="454" y="725"/>
                  </a:moveTo>
                  <a:lnTo>
                    <a:pt x="454" y="725"/>
                  </a:lnTo>
                  <a:lnTo>
                    <a:pt x="441" y="733"/>
                  </a:lnTo>
                  <a:lnTo>
                    <a:pt x="429" y="737"/>
                  </a:lnTo>
                  <a:lnTo>
                    <a:pt x="419" y="740"/>
                  </a:lnTo>
                  <a:lnTo>
                    <a:pt x="409" y="740"/>
                  </a:lnTo>
                  <a:lnTo>
                    <a:pt x="409" y="740"/>
                  </a:lnTo>
                  <a:lnTo>
                    <a:pt x="399" y="740"/>
                  </a:lnTo>
                  <a:lnTo>
                    <a:pt x="390" y="737"/>
                  </a:lnTo>
                  <a:lnTo>
                    <a:pt x="381" y="733"/>
                  </a:lnTo>
                  <a:lnTo>
                    <a:pt x="373" y="728"/>
                  </a:lnTo>
                  <a:lnTo>
                    <a:pt x="365" y="721"/>
                  </a:lnTo>
                  <a:lnTo>
                    <a:pt x="359" y="713"/>
                  </a:lnTo>
                  <a:lnTo>
                    <a:pt x="347" y="698"/>
                  </a:lnTo>
                  <a:lnTo>
                    <a:pt x="347" y="698"/>
                  </a:lnTo>
                  <a:lnTo>
                    <a:pt x="262" y="569"/>
                  </a:lnTo>
                  <a:lnTo>
                    <a:pt x="262" y="569"/>
                  </a:lnTo>
                  <a:lnTo>
                    <a:pt x="261" y="564"/>
                  </a:lnTo>
                  <a:lnTo>
                    <a:pt x="261" y="564"/>
                  </a:lnTo>
                  <a:lnTo>
                    <a:pt x="261" y="561"/>
                  </a:lnTo>
                  <a:lnTo>
                    <a:pt x="261" y="561"/>
                  </a:lnTo>
                  <a:lnTo>
                    <a:pt x="262" y="554"/>
                  </a:lnTo>
                  <a:lnTo>
                    <a:pt x="262" y="554"/>
                  </a:lnTo>
                  <a:lnTo>
                    <a:pt x="264" y="535"/>
                  </a:lnTo>
                  <a:lnTo>
                    <a:pt x="264" y="535"/>
                  </a:lnTo>
                  <a:lnTo>
                    <a:pt x="264" y="526"/>
                  </a:lnTo>
                  <a:lnTo>
                    <a:pt x="264" y="516"/>
                  </a:lnTo>
                  <a:lnTo>
                    <a:pt x="264" y="516"/>
                  </a:lnTo>
                  <a:lnTo>
                    <a:pt x="261" y="494"/>
                  </a:lnTo>
                  <a:lnTo>
                    <a:pt x="256" y="475"/>
                  </a:lnTo>
                  <a:lnTo>
                    <a:pt x="250" y="457"/>
                  </a:lnTo>
                  <a:lnTo>
                    <a:pt x="244" y="440"/>
                  </a:lnTo>
                  <a:lnTo>
                    <a:pt x="235" y="423"/>
                  </a:lnTo>
                  <a:lnTo>
                    <a:pt x="226" y="409"/>
                  </a:lnTo>
                  <a:lnTo>
                    <a:pt x="215" y="396"/>
                  </a:lnTo>
                  <a:lnTo>
                    <a:pt x="205" y="384"/>
                  </a:lnTo>
                  <a:lnTo>
                    <a:pt x="185" y="364"/>
                  </a:lnTo>
                  <a:lnTo>
                    <a:pt x="167" y="350"/>
                  </a:lnTo>
                  <a:lnTo>
                    <a:pt x="153" y="341"/>
                  </a:lnTo>
                  <a:lnTo>
                    <a:pt x="147" y="338"/>
                  </a:lnTo>
                  <a:lnTo>
                    <a:pt x="147" y="338"/>
                  </a:lnTo>
                  <a:lnTo>
                    <a:pt x="145" y="337"/>
                  </a:lnTo>
                  <a:lnTo>
                    <a:pt x="145" y="337"/>
                  </a:lnTo>
                  <a:lnTo>
                    <a:pt x="142" y="335"/>
                  </a:lnTo>
                  <a:lnTo>
                    <a:pt x="142" y="335"/>
                  </a:lnTo>
                  <a:lnTo>
                    <a:pt x="141" y="331"/>
                  </a:lnTo>
                  <a:lnTo>
                    <a:pt x="141" y="331"/>
                  </a:lnTo>
                  <a:lnTo>
                    <a:pt x="141" y="329"/>
                  </a:lnTo>
                  <a:lnTo>
                    <a:pt x="141" y="329"/>
                  </a:lnTo>
                  <a:lnTo>
                    <a:pt x="139" y="317"/>
                  </a:lnTo>
                  <a:lnTo>
                    <a:pt x="139" y="306"/>
                  </a:lnTo>
                  <a:lnTo>
                    <a:pt x="141" y="296"/>
                  </a:lnTo>
                  <a:lnTo>
                    <a:pt x="142" y="285"/>
                  </a:lnTo>
                  <a:lnTo>
                    <a:pt x="147" y="268"/>
                  </a:lnTo>
                  <a:lnTo>
                    <a:pt x="153" y="250"/>
                  </a:lnTo>
                  <a:lnTo>
                    <a:pt x="153" y="250"/>
                  </a:lnTo>
                  <a:lnTo>
                    <a:pt x="162" y="227"/>
                  </a:lnTo>
                  <a:lnTo>
                    <a:pt x="165" y="215"/>
                  </a:lnTo>
                  <a:lnTo>
                    <a:pt x="170" y="200"/>
                  </a:lnTo>
                  <a:lnTo>
                    <a:pt x="171" y="185"/>
                  </a:lnTo>
                  <a:lnTo>
                    <a:pt x="173" y="165"/>
                  </a:lnTo>
                  <a:lnTo>
                    <a:pt x="173" y="144"/>
                  </a:lnTo>
                  <a:lnTo>
                    <a:pt x="171" y="120"/>
                  </a:lnTo>
                  <a:lnTo>
                    <a:pt x="171" y="120"/>
                  </a:lnTo>
                  <a:lnTo>
                    <a:pt x="168" y="91"/>
                  </a:lnTo>
                  <a:lnTo>
                    <a:pt x="162" y="66"/>
                  </a:lnTo>
                  <a:lnTo>
                    <a:pt x="154" y="47"/>
                  </a:lnTo>
                  <a:lnTo>
                    <a:pt x="145" y="30"/>
                  </a:lnTo>
                  <a:lnTo>
                    <a:pt x="136" y="18"/>
                  </a:lnTo>
                  <a:lnTo>
                    <a:pt x="126" y="9"/>
                  </a:lnTo>
                  <a:lnTo>
                    <a:pt x="115" y="3"/>
                  </a:lnTo>
                  <a:lnTo>
                    <a:pt x="104" y="0"/>
                  </a:lnTo>
                  <a:lnTo>
                    <a:pt x="104" y="0"/>
                  </a:lnTo>
                  <a:lnTo>
                    <a:pt x="83" y="15"/>
                  </a:lnTo>
                  <a:lnTo>
                    <a:pt x="83" y="15"/>
                  </a:lnTo>
                  <a:lnTo>
                    <a:pt x="82" y="30"/>
                  </a:lnTo>
                  <a:lnTo>
                    <a:pt x="82" y="51"/>
                  </a:lnTo>
                  <a:lnTo>
                    <a:pt x="83" y="73"/>
                  </a:lnTo>
                  <a:lnTo>
                    <a:pt x="86" y="97"/>
                  </a:lnTo>
                  <a:lnTo>
                    <a:pt x="86" y="97"/>
                  </a:lnTo>
                  <a:lnTo>
                    <a:pt x="86" y="98"/>
                  </a:lnTo>
                  <a:lnTo>
                    <a:pt x="86" y="98"/>
                  </a:lnTo>
                  <a:lnTo>
                    <a:pt x="86" y="101"/>
                  </a:lnTo>
                  <a:lnTo>
                    <a:pt x="86" y="101"/>
                  </a:lnTo>
                  <a:lnTo>
                    <a:pt x="59" y="205"/>
                  </a:lnTo>
                  <a:lnTo>
                    <a:pt x="59" y="205"/>
                  </a:lnTo>
                  <a:lnTo>
                    <a:pt x="54" y="220"/>
                  </a:lnTo>
                  <a:lnTo>
                    <a:pt x="54" y="220"/>
                  </a:lnTo>
                  <a:lnTo>
                    <a:pt x="50" y="233"/>
                  </a:lnTo>
                  <a:lnTo>
                    <a:pt x="50" y="233"/>
                  </a:lnTo>
                  <a:lnTo>
                    <a:pt x="28" y="305"/>
                  </a:lnTo>
                  <a:lnTo>
                    <a:pt x="19" y="334"/>
                  </a:lnTo>
                  <a:lnTo>
                    <a:pt x="12" y="355"/>
                  </a:lnTo>
                  <a:lnTo>
                    <a:pt x="12" y="355"/>
                  </a:lnTo>
                  <a:lnTo>
                    <a:pt x="6" y="368"/>
                  </a:lnTo>
                  <a:lnTo>
                    <a:pt x="3" y="381"/>
                  </a:lnTo>
                  <a:lnTo>
                    <a:pt x="0" y="390"/>
                  </a:lnTo>
                  <a:lnTo>
                    <a:pt x="0" y="399"/>
                  </a:lnTo>
                  <a:lnTo>
                    <a:pt x="1" y="406"/>
                  </a:lnTo>
                  <a:lnTo>
                    <a:pt x="3" y="413"/>
                  </a:lnTo>
                  <a:lnTo>
                    <a:pt x="9" y="426"/>
                  </a:lnTo>
                  <a:lnTo>
                    <a:pt x="9" y="426"/>
                  </a:lnTo>
                  <a:lnTo>
                    <a:pt x="12" y="432"/>
                  </a:lnTo>
                  <a:lnTo>
                    <a:pt x="12" y="432"/>
                  </a:lnTo>
                  <a:lnTo>
                    <a:pt x="16" y="446"/>
                  </a:lnTo>
                  <a:lnTo>
                    <a:pt x="25" y="467"/>
                  </a:lnTo>
                  <a:lnTo>
                    <a:pt x="44" y="528"/>
                  </a:lnTo>
                  <a:lnTo>
                    <a:pt x="62" y="592"/>
                  </a:lnTo>
                  <a:lnTo>
                    <a:pt x="74" y="640"/>
                  </a:lnTo>
                  <a:lnTo>
                    <a:pt x="74" y="640"/>
                  </a:lnTo>
                  <a:lnTo>
                    <a:pt x="77" y="652"/>
                  </a:lnTo>
                  <a:lnTo>
                    <a:pt x="77" y="664"/>
                  </a:lnTo>
                  <a:lnTo>
                    <a:pt x="77" y="677"/>
                  </a:lnTo>
                  <a:lnTo>
                    <a:pt x="75" y="687"/>
                  </a:lnTo>
                  <a:lnTo>
                    <a:pt x="69" y="704"/>
                  </a:lnTo>
                  <a:lnTo>
                    <a:pt x="65" y="718"/>
                  </a:lnTo>
                  <a:lnTo>
                    <a:pt x="65" y="718"/>
                  </a:lnTo>
                  <a:lnTo>
                    <a:pt x="91" y="745"/>
                  </a:lnTo>
                  <a:lnTo>
                    <a:pt x="124" y="777"/>
                  </a:lnTo>
                  <a:lnTo>
                    <a:pt x="161" y="812"/>
                  </a:lnTo>
                  <a:lnTo>
                    <a:pt x="200" y="847"/>
                  </a:lnTo>
                  <a:lnTo>
                    <a:pt x="239" y="878"/>
                  </a:lnTo>
                  <a:lnTo>
                    <a:pt x="259" y="892"/>
                  </a:lnTo>
                  <a:lnTo>
                    <a:pt x="277" y="904"/>
                  </a:lnTo>
                  <a:lnTo>
                    <a:pt x="294" y="913"/>
                  </a:lnTo>
                  <a:lnTo>
                    <a:pt x="309" y="921"/>
                  </a:lnTo>
                  <a:lnTo>
                    <a:pt x="324" y="925"/>
                  </a:lnTo>
                  <a:lnTo>
                    <a:pt x="337" y="927"/>
                  </a:lnTo>
                  <a:lnTo>
                    <a:pt x="337" y="927"/>
                  </a:lnTo>
                  <a:lnTo>
                    <a:pt x="343" y="927"/>
                  </a:lnTo>
                  <a:lnTo>
                    <a:pt x="347" y="925"/>
                  </a:lnTo>
                  <a:lnTo>
                    <a:pt x="350" y="922"/>
                  </a:lnTo>
                  <a:lnTo>
                    <a:pt x="352" y="919"/>
                  </a:lnTo>
                  <a:lnTo>
                    <a:pt x="352" y="919"/>
                  </a:lnTo>
                  <a:lnTo>
                    <a:pt x="382" y="872"/>
                  </a:lnTo>
                  <a:lnTo>
                    <a:pt x="420" y="812"/>
                  </a:lnTo>
                  <a:lnTo>
                    <a:pt x="498" y="695"/>
                  </a:lnTo>
                  <a:lnTo>
                    <a:pt x="498" y="695"/>
                  </a:lnTo>
                  <a:lnTo>
                    <a:pt x="454" y="725"/>
                  </a:lnTo>
                  <a:lnTo>
                    <a:pt x="454" y="7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4" name="Freeform 9"/>
            <p:cNvSpPr>
              <a:spLocks/>
            </p:cNvSpPr>
            <p:nvPr/>
          </p:nvSpPr>
          <p:spPr bwMode="auto">
            <a:xfrm>
              <a:off x="1658545" y="2234807"/>
              <a:ext cx="117203" cy="89765"/>
            </a:xfrm>
            <a:custGeom>
              <a:avLst/>
              <a:gdLst>
                <a:gd name="T0" fmla="*/ 67 w 93"/>
                <a:gd name="T1" fmla="*/ 12 h 93"/>
                <a:gd name="T2" fmla="*/ 67 w 93"/>
                <a:gd name="T3" fmla="*/ 12 h 93"/>
                <a:gd name="T4" fmla="*/ 58 w 93"/>
                <a:gd name="T5" fmla="*/ 8 h 93"/>
                <a:gd name="T6" fmla="*/ 47 w 93"/>
                <a:gd name="T7" fmla="*/ 3 h 93"/>
                <a:gd name="T8" fmla="*/ 38 w 93"/>
                <a:gd name="T9" fmla="*/ 2 h 93"/>
                <a:gd name="T10" fmla="*/ 29 w 93"/>
                <a:gd name="T11" fmla="*/ 0 h 93"/>
                <a:gd name="T12" fmla="*/ 29 w 93"/>
                <a:gd name="T13" fmla="*/ 0 h 93"/>
                <a:gd name="T14" fmla="*/ 20 w 93"/>
                <a:gd name="T15" fmla="*/ 2 h 93"/>
                <a:gd name="T16" fmla="*/ 11 w 93"/>
                <a:gd name="T17" fmla="*/ 5 h 93"/>
                <a:gd name="T18" fmla="*/ 5 w 93"/>
                <a:gd name="T19" fmla="*/ 9 h 93"/>
                <a:gd name="T20" fmla="*/ 0 w 93"/>
                <a:gd name="T21" fmla="*/ 14 h 93"/>
                <a:gd name="T22" fmla="*/ 0 w 93"/>
                <a:gd name="T23" fmla="*/ 14 h 93"/>
                <a:gd name="T24" fmla="*/ 11 w 93"/>
                <a:gd name="T25" fmla="*/ 29 h 93"/>
                <a:gd name="T26" fmla="*/ 11 w 93"/>
                <a:gd name="T27" fmla="*/ 29 h 93"/>
                <a:gd name="T28" fmla="*/ 11 w 93"/>
                <a:gd name="T29" fmla="*/ 32 h 93"/>
                <a:gd name="T30" fmla="*/ 11 w 93"/>
                <a:gd name="T31" fmla="*/ 32 h 93"/>
                <a:gd name="T32" fmla="*/ 11 w 93"/>
                <a:gd name="T33" fmla="*/ 34 h 93"/>
                <a:gd name="T34" fmla="*/ 11 w 93"/>
                <a:gd name="T35" fmla="*/ 34 h 93"/>
                <a:gd name="T36" fmla="*/ 11 w 93"/>
                <a:gd name="T37" fmla="*/ 38 h 93"/>
                <a:gd name="T38" fmla="*/ 11 w 93"/>
                <a:gd name="T39" fmla="*/ 50 h 93"/>
                <a:gd name="T40" fmla="*/ 11 w 93"/>
                <a:gd name="T41" fmla="*/ 50 h 93"/>
                <a:gd name="T42" fmla="*/ 12 w 93"/>
                <a:gd name="T43" fmla="*/ 61 h 93"/>
                <a:gd name="T44" fmla="*/ 15 w 93"/>
                <a:gd name="T45" fmla="*/ 72 h 93"/>
                <a:gd name="T46" fmla="*/ 17 w 93"/>
                <a:gd name="T47" fmla="*/ 76 h 93"/>
                <a:gd name="T48" fmla="*/ 21 w 93"/>
                <a:gd name="T49" fmla="*/ 81 h 93"/>
                <a:gd name="T50" fmla="*/ 25 w 93"/>
                <a:gd name="T51" fmla="*/ 84 h 93"/>
                <a:gd name="T52" fmla="*/ 29 w 93"/>
                <a:gd name="T53" fmla="*/ 87 h 93"/>
                <a:gd name="T54" fmla="*/ 29 w 93"/>
                <a:gd name="T55" fmla="*/ 87 h 93"/>
                <a:gd name="T56" fmla="*/ 38 w 93"/>
                <a:gd name="T57" fmla="*/ 90 h 93"/>
                <a:gd name="T58" fmla="*/ 38 w 93"/>
                <a:gd name="T59" fmla="*/ 90 h 93"/>
                <a:gd name="T60" fmla="*/ 46 w 93"/>
                <a:gd name="T61" fmla="*/ 91 h 93"/>
                <a:gd name="T62" fmla="*/ 53 w 93"/>
                <a:gd name="T63" fmla="*/ 93 h 93"/>
                <a:gd name="T64" fmla="*/ 53 w 93"/>
                <a:gd name="T65" fmla="*/ 93 h 93"/>
                <a:gd name="T66" fmla="*/ 55 w 93"/>
                <a:gd name="T67" fmla="*/ 93 h 93"/>
                <a:gd name="T68" fmla="*/ 55 w 93"/>
                <a:gd name="T69" fmla="*/ 93 h 93"/>
                <a:gd name="T70" fmla="*/ 62 w 93"/>
                <a:gd name="T71" fmla="*/ 91 h 93"/>
                <a:gd name="T72" fmla="*/ 69 w 93"/>
                <a:gd name="T73" fmla="*/ 90 h 93"/>
                <a:gd name="T74" fmla="*/ 75 w 93"/>
                <a:gd name="T75" fmla="*/ 87 h 93"/>
                <a:gd name="T76" fmla="*/ 79 w 93"/>
                <a:gd name="T77" fmla="*/ 84 h 93"/>
                <a:gd name="T78" fmla="*/ 84 w 93"/>
                <a:gd name="T79" fmla="*/ 79 h 93"/>
                <a:gd name="T80" fmla="*/ 87 w 93"/>
                <a:gd name="T81" fmla="*/ 75 h 93"/>
                <a:gd name="T82" fmla="*/ 90 w 93"/>
                <a:gd name="T83" fmla="*/ 66 h 93"/>
                <a:gd name="T84" fmla="*/ 90 w 93"/>
                <a:gd name="T85" fmla="*/ 66 h 93"/>
                <a:gd name="T86" fmla="*/ 91 w 93"/>
                <a:gd name="T87" fmla="*/ 60 h 93"/>
                <a:gd name="T88" fmla="*/ 93 w 93"/>
                <a:gd name="T89" fmla="*/ 53 h 93"/>
                <a:gd name="T90" fmla="*/ 91 w 93"/>
                <a:gd name="T91" fmla="*/ 46 h 93"/>
                <a:gd name="T92" fmla="*/ 90 w 93"/>
                <a:gd name="T93" fmla="*/ 40 h 93"/>
                <a:gd name="T94" fmla="*/ 87 w 93"/>
                <a:gd name="T95" fmla="*/ 32 h 93"/>
                <a:gd name="T96" fmla="*/ 82 w 93"/>
                <a:gd name="T97" fmla="*/ 26 h 93"/>
                <a:gd name="T98" fmla="*/ 75 w 93"/>
                <a:gd name="T99" fmla="*/ 19 h 93"/>
                <a:gd name="T100" fmla="*/ 67 w 93"/>
                <a:gd name="T101" fmla="*/ 12 h 93"/>
                <a:gd name="T102" fmla="*/ 67 w 93"/>
                <a:gd name="T103"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93">
                  <a:moveTo>
                    <a:pt x="67" y="12"/>
                  </a:moveTo>
                  <a:lnTo>
                    <a:pt x="67" y="12"/>
                  </a:lnTo>
                  <a:lnTo>
                    <a:pt x="58" y="8"/>
                  </a:lnTo>
                  <a:lnTo>
                    <a:pt x="47" y="3"/>
                  </a:lnTo>
                  <a:lnTo>
                    <a:pt x="38" y="2"/>
                  </a:lnTo>
                  <a:lnTo>
                    <a:pt x="29" y="0"/>
                  </a:lnTo>
                  <a:lnTo>
                    <a:pt x="29" y="0"/>
                  </a:lnTo>
                  <a:lnTo>
                    <a:pt x="20" y="2"/>
                  </a:lnTo>
                  <a:lnTo>
                    <a:pt x="11" y="5"/>
                  </a:lnTo>
                  <a:lnTo>
                    <a:pt x="5" y="9"/>
                  </a:lnTo>
                  <a:lnTo>
                    <a:pt x="0" y="14"/>
                  </a:lnTo>
                  <a:lnTo>
                    <a:pt x="0" y="14"/>
                  </a:lnTo>
                  <a:lnTo>
                    <a:pt x="11" y="29"/>
                  </a:lnTo>
                  <a:lnTo>
                    <a:pt x="11" y="29"/>
                  </a:lnTo>
                  <a:lnTo>
                    <a:pt x="11" y="32"/>
                  </a:lnTo>
                  <a:lnTo>
                    <a:pt x="11" y="32"/>
                  </a:lnTo>
                  <a:lnTo>
                    <a:pt x="11" y="34"/>
                  </a:lnTo>
                  <a:lnTo>
                    <a:pt x="11" y="34"/>
                  </a:lnTo>
                  <a:lnTo>
                    <a:pt x="11" y="38"/>
                  </a:lnTo>
                  <a:lnTo>
                    <a:pt x="11" y="50"/>
                  </a:lnTo>
                  <a:lnTo>
                    <a:pt x="11" y="50"/>
                  </a:lnTo>
                  <a:lnTo>
                    <a:pt x="12" y="61"/>
                  </a:lnTo>
                  <a:lnTo>
                    <a:pt x="15" y="72"/>
                  </a:lnTo>
                  <a:lnTo>
                    <a:pt x="17" y="76"/>
                  </a:lnTo>
                  <a:lnTo>
                    <a:pt x="21" y="81"/>
                  </a:lnTo>
                  <a:lnTo>
                    <a:pt x="25" y="84"/>
                  </a:lnTo>
                  <a:lnTo>
                    <a:pt x="29" y="87"/>
                  </a:lnTo>
                  <a:lnTo>
                    <a:pt x="29" y="87"/>
                  </a:lnTo>
                  <a:lnTo>
                    <a:pt x="38" y="90"/>
                  </a:lnTo>
                  <a:lnTo>
                    <a:pt x="38" y="90"/>
                  </a:lnTo>
                  <a:lnTo>
                    <a:pt x="46" y="91"/>
                  </a:lnTo>
                  <a:lnTo>
                    <a:pt x="53" y="93"/>
                  </a:lnTo>
                  <a:lnTo>
                    <a:pt x="53" y="93"/>
                  </a:lnTo>
                  <a:lnTo>
                    <a:pt x="55" y="93"/>
                  </a:lnTo>
                  <a:lnTo>
                    <a:pt x="55" y="93"/>
                  </a:lnTo>
                  <a:lnTo>
                    <a:pt x="62" y="91"/>
                  </a:lnTo>
                  <a:lnTo>
                    <a:pt x="69" y="90"/>
                  </a:lnTo>
                  <a:lnTo>
                    <a:pt x="75" y="87"/>
                  </a:lnTo>
                  <a:lnTo>
                    <a:pt x="79" y="84"/>
                  </a:lnTo>
                  <a:lnTo>
                    <a:pt x="84" y="79"/>
                  </a:lnTo>
                  <a:lnTo>
                    <a:pt x="87" y="75"/>
                  </a:lnTo>
                  <a:lnTo>
                    <a:pt x="90" y="66"/>
                  </a:lnTo>
                  <a:lnTo>
                    <a:pt x="90" y="66"/>
                  </a:lnTo>
                  <a:lnTo>
                    <a:pt x="91" y="60"/>
                  </a:lnTo>
                  <a:lnTo>
                    <a:pt x="93" y="53"/>
                  </a:lnTo>
                  <a:lnTo>
                    <a:pt x="91" y="46"/>
                  </a:lnTo>
                  <a:lnTo>
                    <a:pt x="90" y="40"/>
                  </a:lnTo>
                  <a:lnTo>
                    <a:pt x="87" y="32"/>
                  </a:lnTo>
                  <a:lnTo>
                    <a:pt x="82" y="26"/>
                  </a:lnTo>
                  <a:lnTo>
                    <a:pt x="75" y="19"/>
                  </a:lnTo>
                  <a:lnTo>
                    <a:pt x="67" y="12"/>
                  </a:lnTo>
                  <a:lnTo>
                    <a:pt x="67"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5" name="Freeform 10"/>
            <p:cNvSpPr>
              <a:spLocks/>
            </p:cNvSpPr>
            <p:nvPr/>
          </p:nvSpPr>
          <p:spPr bwMode="auto">
            <a:xfrm>
              <a:off x="1720298" y="2327469"/>
              <a:ext cx="162572" cy="130304"/>
            </a:xfrm>
            <a:custGeom>
              <a:avLst/>
              <a:gdLst>
                <a:gd name="T0" fmla="*/ 108 w 129"/>
                <a:gd name="T1" fmla="*/ 12 h 135"/>
                <a:gd name="T2" fmla="*/ 108 w 129"/>
                <a:gd name="T3" fmla="*/ 12 h 135"/>
                <a:gd name="T4" fmla="*/ 102 w 129"/>
                <a:gd name="T5" fmla="*/ 6 h 135"/>
                <a:gd name="T6" fmla="*/ 95 w 129"/>
                <a:gd name="T7" fmla="*/ 3 h 135"/>
                <a:gd name="T8" fmla="*/ 89 w 129"/>
                <a:gd name="T9" fmla="*/ 0 h 135"/>
                <a:gd name="T10" fmla="*/ 82 w 129"/>
                <a:gd name="T11" fmla="*/ 0 h 135"/>
                <a:gd name="T12" fmla="*/ 82 w 129"/>
                <a:gd name="T13" fmla="*/ 0 h 135"/>
                <a:gd name="T14" fmla="*/ 74 w 129"/>
                <a:gd name="T15" fmla="*/ 0 h 135"/>
                <a:gd name="T16" fmla="*/ 68 w 129"/>
                <a:gd name="T17" fmla="*/ 3 h 135"/>
                <a:gd name="T18" fmla="*/ 61 w 129"/>
                <a:gd name="T19" fmla="*/ 8 h 135"/>
                <a:gd name="T20" fmla="*/ 53 w 129"/>
                <a:gd name="T21" fmla="*/ 12 h 135"/>
                <a:gd name="T22" fmla="*/ 41 w 129"/>
                <a:gd name="T23" fmla="*/ 23 h 135"/>
                <a:gd name="T24" fmla="*/ 32 w 129"/>
                <a:gd name="T25" fmla="*/ 35 h 135"/>
                <a:gd name="T26" fmla="*/ 32 w 129"/>
                <a:gd name="T27" fmla="*/ 35 h 135"/>
                <a:gd name="T28" fmla="*/ 27 w 129"/>
                <a:gd name="T29" fmla="*/ 41 h 135"/>
                <a:gd name="T30" fmla="*/ 27 w 129"/>
                <a:gd name="T31" fmla="*/ 41 h 135"/>
                <a:gd name="T32" fmla="*/ 24 w 129"/>
                <a:gd name="T33" fmla="*/ 42 h 135"/>
                <a:gd name="T34" fmla="*/ 24 w 129"/>
                <a:gd name="T35" fmla="*/ 42 h 135"/>
                <a:gd name="T36" fmla="*/ 24 w 129"/>
                <a:gd name="T37" fmla="*/ 44 h 135"/>
                <a:gd name="T38" fmla="*/ 24 w 129"/>
                <a:gd name="T39" fmla="*/ 44 h 135"/>
                <a:gd name="T40" fmla="*/ 17 w 129"/>
                <a:gd name="T41" fmla="*/ 53 h 135"/>
                <a:gd name="T42" fmla="*/ 17 w 129"/>
                <a:gd name="T43" fmla="*/ 53 h 135"/>
                <a:gd name="T44" fmla="*/ 10 w 129"/>
                <a:gd name="T45" fmla="*/ 64 h 135"/>
                <a:gd name="T46" fmla="*/ 4 w 129"/>
                <a:gd name="T47" fmla="*/ 74 h 135"/>
                <a:gd name="T48" fmla="*/ 1 w 129"/>
                <a:gd name="T49" fmla="*/ 83 h 135"/>
                <a:gd name="T50" fmla="*/ 0 w 129"/>
                <a:gd name="T51" fmla="*/ 93 h 135"/>
                <a:gd name="T52" fmla="*/ 0 w 129"/>
                <a:gd name="T53" fmla="*/ 100 h 135"/>
                <a:gd name="T54" fmla="*/ 1 w 129"/>
                <a:gd name="T55" fmla="*/ 108 h 135"/>
                <a:gd name="T56" fmla="*/ 4 w 129"/>
                <a:gd name="T57" fmla="*/ 115 h 135"/>
                <a:gd name="T58" fmla="*/ 10 w 129"/>
                <a:gd name="T59" fmla="*/ 121 h 135"/>
                <a:gd name="T60" fmla="*/ 10 w 129"/>
                <a:gd name="T61" fmla="*/ 121 h 135"/>
                <a:gd name="T62" fmla="*/ 18 w 129"/>
                <a:gd name="T63" fmla="*/ 127 h 135"/>
                <a:gd name="T64" fmla="*/ 26 w 129"/>
                <a:gd name="T65" fmla="*/ 132 h 135"/>
                <a:gd name="T66" fmla="*/ 33 w 129"/>
                <a:gd name="T67" fmla="*/ 135 h 135"/>
                <a:gd name="T68" fmla="*/ 41 w 129"/>
                <a:gd name="T69" fmla="*/ 135 h 135"/>
                <a:gd name="T70" fmla="*/ 41 w 129"/>
                <a:gd name="T71" fmla="*/ 135 h 135"/>
                <a:gd name="T72" fmla="*/ 47 w 129"/>
                <a:gd name="T73" fmla="*/ 135 h 135"/>
                <a:gd name="T74" fmla="*/ 53 w 129"/>
                <a:gd name="T75" fmla="*/ 134 h 135"/>
                <a:gd name="T76" fmla="*/ 61 w 129"/>
                <a:gd name="T77" fmla="*/ 130 h 135"/>
                <a:gd name="T78" fmla="*/ 68 w 129"/>
                <a:gd name="T79" fmla="*/ 126 h 135"/>
                <a:gd name="T80" fmla="*/ 68 w 129"/>
                <a:gd name="T81" fmla="*/ 126 h 135"/>
                <a:gd name="T82" fmla="*/ 77 w 129"/>
                <a:gd name="T83" fmla="*/ 118 h 135"/>
                <a:gd name="T84" fmla="*/ 77 w 129"/>
                <a:gd name="T85" fmla="*/ 118 h 135"/>
                <a:gd name="T86" fmla="*/ 85 w 129"/>
                <a:gd name="T87" fmla="*/ 111 h 135"/>
                <a:gd name="T88" fmla="*/ 85 w 129"/>
                <a:gd name="T89" fmla="*/ 111 h 135"/>
                <a:gd name="T90" fmla="*/ 89 w 129"/>
                <a:gd name="T91" fmla="*/ 108 h 135"/>
                <a:gd name="T92" fmla="*/ 89 w 129"/>
                <a:gd name="T93" fmla="*/ 108 h 135"/>
                <a:gd name="T94" fmla="*/ 105 w 129"/>
                <a:gd name="T95" fmla="*/ 91 h 135"/>
                <a:gd name="T96" fmla="*/ 118 w 129"/>
                <a:gd name="T97" fmla="*/ 74 h 135"/>
                <a:gd name="T98" fmla="*/ 123 w 129"/>
                <a:gd name="T99" fmla="*/ 68 h 135"/>
                <a:gd name="T100" fmla="*/ 126 w 129"/>
                <a:gd name="T101" fmla="*/ 61 h 135"/>
                <a:gd name="T102" fmla="*/ 129 w 129"/>
                <a:gd name="T103" fmla="*/ 55 h 135"/>
                <a:gd name="T104" fmla="*/ 129 w 129"/>
                <a:gd name="T105" fmla="*/ 47 h 135"/>
                <a:gd name="T106" fmla="*/ 129 w 129"/>
                <a:gd name="T107" fmla="*/ 47 h 135"/>
                <a:gd name="T108" fmla="*/ 127 w 129"/>
                <a:gd name="T109" fmla="*/ 39 h 135"/>
                <a:gd name="T110" fmla="*/ 124 w 129"/>
                <a:gd name="T111" fmla="*/ 32 h 135"/>
                <a:gd name="T112" fmla="*/ 118 w 129"/>
                <a:gd name="T113" fmla="*/ 21 h 135"/>
                <a:gd name="T114" fmla="*/ 108 w 129"/>
                <a:gd name="T115" fmla="*/ 12 h 135"/>
                <a:gd name="T116" fmla="*/ 108 w 129"/>
                <a:gd name="T117" fmla="*/ 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35">
                  <a:moveTo>
                    <a:pt x="108" y="12"/>
                  </a:moveTo>
                  <a:lnTo>
                    <a:pt x="108" y="12"/>
                  </a:lnTo>
                  <a:lnTo>
                    <a:pt x="102" y="6"/>
                  </a:lnTo>
                  <a:lnTo>
                    <a:pt x="95" y="3"/>
                  </a:lnTo>
                  <a:lnTo>
                    <a:pt x="89" y="0"/>
                  </a:lnTo>
                  <a:lnTo>
                    <a:pt x="82" y="0"/>
                  </a:lnTo>
                  <a:lnTo>
                    <a:pt x="82" y="0"/>
                  </a:lnTo>
                  <a:lnTo>
                    <a:pt x="74" y="0"/>
                  </a:lnTo>
                  <a:lnTo>
                    <a:pt x="68" y="3"/>
                  </a:lnTo>
                  <a:lnTo>
                    <a:pt x="61" y="8"/>
                  </a:lnTo>
                  <a:lnTo>
                    <a:pt x="53" y="12"/>
                  </a:lnTo>
                  <a:lnTo>
                    <a:pt x="41" y="23"/>
                  </a:lnTo>
                  <a:lnTo>
                    <a:pt x="32" y="35"/>
                  </a:lnTo>
                  <a:lnTo>
                    <a:pt x="32" y="35"/>
                  </a:lnTo>
                  <a:lnTo>
                    <a:pt x="27" y="41"/>
                  </a:lnTo>
                  <a:lnTo>
                    <a:pt x="27" y="41"/>
                  </a:lnTo>
                  <a:lnTo>
                    <a:pt x="24" y="42"/>
                  </a:lnTo>
                  <a:lnTo>
                    <a:pt x="24" y="42"/>
                  </a:lnTo>
                  <a:lnTo>
                    <a:pt x="24" y="44"/>
                  </a:lnTo>
                  <a:lnTo>
                    <a:pt x="24" y="44"/>
                  </a:lnTo>
                  <a:lnTo>
                    <a:pt x="17" y="53"/>
                  </a:lnTo>
                  <a:lnTo>
                    <a:pt x="17" y="53"/>
                  </a:lnTo>
                  <a:lnTo>
                    <a:pt x="10" y="64"/>
                  </a:lnTo>
                  <a:lnTo>
                    <a:pt x="4" y="74"/>
                  </a:lnTo>
                  <a:lnTo>
                    <a:pt x="1" y="83"/>
                  </a:lnTo>
                  <a:lnTo>
                    <a:pt x="0" y="93"/>
                  </a:lnTo>
                  <a:lnTo>
                    <a:pt x="0" y="100"/>
                  </a:lnTo>
                  <a:lnTo>
                    <a:pt x="1" y="108"/>
                  </a:lnTo>
                  <a:lnTo>
                    <a:pt x="4" y="115"/>
                  </a:lnTo>
                  <a:lnTo>
                    <a:pt x="10" y="121"/>
                  </a:lnTo>
                  <a:lnTo>
                    <a:pt x="10" y="121"/>
                  </a:lnTo>
                  <a:lnTo>
                    <a:pt x="18" y="127"/>
                  </a:lnTo>
                  <a:lnTo>
                    <a:pt x="26" y="132"/>
                  </a:lnTo>
                  <a:lnTo>
                    <a:pt x="33" y="135"/>
                  </a:lnTo>
                  <a:lnTo>
                    <a:pt x="41" y="135"/>
                  </a:lnTo>
                  <a:lnTo>
                    <a:pt x="41" y="135"/>
                  </a:lnTo>
                  <a:lnTo>
                    <a:pt x="47" y="135"/>
                  </a:lnTo>
                  <a:lnTo>
                    <a:pt x="53" y="134"/>
                  </a:lnTo>
                  <a:lnTo>
                    <a:pt x="61" y="130"/>
                  </a:lnTo>
                  <a:lnTo>
                    <a:pt x="68" y="126"/>
                  </a:lnTo>
                  <a:lnTo>
                    <a:pt x="68" y="126"/>
                  </a:lnTo>
                  <a:lnTo>
                    <a:pt x="77" y="118"/>
                  </a:lnTo>
                  <a:lnTo>
                    <a:pt x="77" y="118"/>
                  </a:lnTo>
                  <a:lnTo>
                    <a:pt x="85" y="111"/>
                  </a:lnTo>
                  <a:lnTo>
                    <a:pt x="85" y="111"/>
                  </a:lnTo>
                  <a:lnTo>
                    <a:pt x="89" y="108"/>
                  </a:lnTo>
                  <a:lnTo>
                    <a:pt x="89" y="108"/>
                  </a:lnTo>
                  <a:lnTo>
                    <a:pt x="105" y="91"/>
                  </a:lnTo>
                  <a:lnTo>
                    <a:pt x="118" y="74"/>
                  </a:lnTo>
                  <a:lnTo>
                    <a:pt x="123" y="68"/>
                  </a:lnTo>
                  <a:lnTo>
                    <a:pt x="126" y="61"/>
                  </a:lnTo>
                  <a:lnTo>
                    <a:pt x="129" y="55"/>
                  </a:lnTo>
                  <a:lnTo>
                    <a:pt x="129" y="47"/>
                  </a:lnTo>
                  <a:lnTo>
                    <a:pt x="129" y="47"/>
                  </a:lnTo>
                  <a:lnTo>
                    <a:pt x="127" y="39"/>
                  </a:lnTo>
                  <a:lnTo>
                    <a:pt x="124" y="32"/>
                  </a:lnTo>
                  <a:lnTo>
                    <a:pt x="118" y="21"/>
                  </a:lnTo>
                  <a:lnTo>
                    <a:pt x="108" y="12"/>
                  </a:lnTo>
                  <a:lnTo>
                    <a:pt x="108"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6" name="Freeform 11"/>
            <p:cNvSpPr>
              <a:spLocks/>
            </p:cNvSpPr>
            <p:nvPr/>
          </p:nvSpPr>
          <p:spPr bwMode="auto">
            <a:xfrm>
              <a:off x="1860185" y="2519548"/>
              <a:ext cx="175174" cy="108104"/>
            </a:xfrm>
            <a:custGeom>
              <a:avLst/>
              <a:gdLst>
                <a:gd name="T0" fmla="*/ 121 w 139"/>
                <a:gd name="T1" fmla="*/ 15 h 112"/>
                <a:gd name="T2" fmla="*/ 121 w 139"/>
                <a:gd name="T3" fmla="*/ 15 h 112"/>
                <a:gd name="T4" fmla="*/ 117 w 139"/>
                <a:gd name="T5" fmla="*/ 7 h 112"/>
                <a:gd name="T6" fmla="*/ 109 w 139"/>
                <a:gd name="T7" fmla="*/ 4 h 112"/>
                <a:gd name="T8" fmla="*/ 103 w 139"/>
                <a:gd name="T9" fmla="*/ 1 h 112"/>
                <a:gd name="T10" fmla="*/ 95 w 139"/>
                <a:gd name="T11" fmla="*/ 0 h 112"/>
                <a:gd name="T12" fmla="*/ 95 w 139"/>
                <a:gd name="T13" fmla="*/ 0 h 112"/>
                <a:gd name="T14" fmla="*/ 88 w 139"/>
                <a:gd name="T15" fmla="*/ 9 h 112"/>
                <a:gd name="T16" fmla="*/ 80 w 139"/>
                <a:gd name="T17" fmla="*/ 16 h 112"/>
                <a:gd name="T18" fmla="*/ 65 w 139"/>
                <a:gd name="T19" fmla="*/ 30 h 112"/>
                <a:gd name="T20" fmla="*/ 65 w 139"/>
                <a:gd name="T21" fmla="*/ 30 h 112"/>
                <a:gd name="T22" fmla="*/ 62 w 139"/>
                <a:gd name="T23" fmla="*/ 33 h 112"/>
                <a:gd name="T24" fmla="*/ 59 w 139"/>
                <a:gd name="T25" fmla="*/ 35 h 112"/>
                <a:gd name="T26" fmla="*/ 59 w 139"/>
                <a:gd name="T27" fmla="*/ 35 h 112"/>
                <a:gd name="T28" fmla="*/ 50 w 139"/>
                <a:gd name="T29" fmla="*/ 42 h 112"/>
                <a:gd name="T30" fmla="*/ 50 w 139"/>
                <a:gd name="T31" fmla="*/ 42 h 112"/>
                <a:gd name="T32" fmla="*/ 48 w 139"/>
                <a:gd name="T33" fmla="*/ 45 h 112"/>
                <a:gd name="T34" fmla="*/ 48 w 139"/>
                <a:gd name="T35" fmla="*/ 45 h 112"/>
                <a:gd name="T36" fmla="*/ 42 w 139"/>
                <a:gd name="T37" fmla="*/ 50 h 112"/>
                <a:gd name="T38" fmla="*/ 42 w 139"/>
                <a:gd name="T39" fmla="*/ 50 h 112"/>
                <a:gd name="T40" fmla="*/ 22 w 139"/>
                <a:gd name="T41" fmla="*/ 67 h 112"/>
                <a:gd name="T42" fmla="*/ 12 w 139"/>
                <a:gd name="T43" fmla="*/ 74 h 112"/>
                <a:gd name="T44" fmla="*/ 0 w 139"/>
                <a:gd name="T45" fmla="*/ 79 h 112"/>
                <a:gd name="T46" fmla="*/ 0 w 139"/>
                <a:gd name="T47" fmla="*/ 79 h 112"/>
                <a:gd name="T48" fmla="*/ 4 w 139"/>
                <a:gd name="T49" fmla="*/ 86 h 112"/>
                <a:gd name="T50" fmla="*/ 4 w 139"/>
                <a:gd name="T51" fmla="*/ 86 h 112"/>
                <a:gd name="T52" fmla="*/ 10 w 139"/>
                <a:gd name="T53" fmla="*/ 92 h 112"/>
                <a:gd name="T54" fmla="*/ 16 w 139"/>
                <a:gd name="T55" fmla="*/ 97 h 112"/>
                <a:gd name="T56" fmla="*/ 25 w 139"/>
                <a:gd name="T57" fmla="*/ 100 h 112"/>
                <a:gd name="T58" fmla="*/ 38 w 139"/>
                <a:gd name="T59" fmla="*/ 101 h 112"/>
                <a:gd name="T60" fmla="*/ 38 w 139"/>
                <a:gd name="T61" fmla="*/ 101 h 112"/>
                <a:gd name="T62" fmla="*/ 38 w 139"/>
                <a:gd name="T63" fmla="*/ 101 h 112"/>
                <a:gd name="T64" fmla="*/ 54 w 139"/>
                <a:gd name="T65" fmla="*/ 100 h 112"/>
                <a:gd name="T66" fmla="*/ 76 w 139"/>
                <a:gd name="T67" fmla="*/ 97 h 112"/>
                <a:gd name="T68" fmla="*/ 76 w 139"/>
                <a:gd name="T69" fmla="*/ 97 h 112"/>
                <a:gd name="T70" fmla="*/ 86 w 139"/>
                <a:gd name="T71" fmla="*/ 94 h 112"/>
                <a:gd name="T72" fmla="*/ 86 w 139"/>
                <a:gd name="T73" fmla="*/ 94 h 112"/>
                <a:gd name="T74" fmla="*/ 92 w 139"/>
                <a:gd name="T75" fmla="*/ 92 h 112"/>
                <a:gd name="T76" fmla="*/ 92 w 139"/>
                <a:gd name="T77" fmla="*/ 92 h 112"/>
                <a:gd name="T78" fmla="*/ 97 w 139"/>
                <a:gd name="T79" fmla="*/ 91 h 112"/>
                <a:gd name="T80" fmla="*/ 97 w 139"/>
                <a:gd name="T81" fmla="*/ 91 h 112"/>
                <a:gd name="T82" fmla="*/ 100 w 139"/>
                <a:gd name="T83" fmla="*/ 89 h 112"/>
                <a:gd name="T84" fmla="*/ 100 w 139"/>
                <a:gd name="T85" fmla="*/ 89 h 112"/>
                <a:gd name="T86" fmla="*/ 113 w 139"/>
                <a:gd name="T87" fmla="*/ 112 h 112"/>
                <a:gd name="T88" fmla="*/ 113 w 139"/>
                <a:gd name="T89" fmla="*/ 112 h 112"/>
                <a:gd name="T90" fmla="*/ 121 w 139"/>
                <a:gd name="T91" fmla="*/ 103 h 112"/>
                <a:gd name="T92" fmla="*/ 129 w 139"/>
                <a:gd name="T93" fmla="*/ 94 h 112"/>
                <a:gd name="T94" fmla="*/ 135 w 139"/>
                <a:gd name="T95" fmla="*/ 80 h 112"/>
                <a:gd name="T96" fmla="*/ 138 w 139"/>
                <a:gd name="T97" fmla="*/ 74 h 112"/>
                <a:gd name="T98" fmla="*/ 139 w 139"/>
                <a:gd name="T99" fmla="*/ 67 h 112"/>
                <a:gd name="T100" fmla="*/ 139 w 139"/>
                <a:gd name="T101" fmla="*/ 67 h 112"/>
                <a:gd name="T102" fmla="*/ 139 w 139"/>
                <a:gd name="T103" fmla="*/ 54 h 112"/>
                <a:gd name="T104" fmla="*/ 136 w 139"/>
                <a:gd name="T105" fmla="*/ 41 h 112"/>
                <a:gd name="T106" fmla="*/ 130 w 139"/>
                <a:gd name="T107" fmla="*/ 27 h 112"/>
                <a:gd name="T108" fmla="*/ 121 w 139"/>
                <a:gd name="T109" fmla="*/ 15 h 112"/>
                <a:gd name="T110" fmla="*/ 121 w 139"/>
                <a:gd name="T111"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12">
                  <a:moveTo>
                    <a:pt x="121" y="15"/>
                  </a:moveTo>
                  <a:lnTo>
                    <a:pt x="121" y="15"/>
                  </a:lnTo>
                  <a:lnTo>
                    <a:pt x="117" y="7"/>
                  </a:lnTo>
                  <a:lnTo>
                    <a:pt x="109" y="4"/>
                  </a:lnTo>
                  <a:lnTo>
                    <a:pt x="103" y="1"/>
                  </a:lnTo>
                  <a:lnTo>
                    <a:pt x="95" y="0"/>
                  </a:lnTo>
                  <a:lnTo>
                    <a:pt x="95" y="0"/>
                  </a:lnTo>
                  <a:lnTo>
                    <a:pt x="88" y="9"/>
                  </a:lnTo>
                  <a:lnTo>
                    <a:pt x="80" y="16"/>
                  </a:lnTo>
                  <a:lnTo>
                    <a:pt x="65" y="30"/>
                  </a:lnTo>
                  <a:lnTo>
                    <a:pt x="65" y="30"/>
                  </a:lnTo>
                  <a:lnTo>
                    <a:pt x="62" y="33"/>
                  </a:lnTo>
                  <a:lnTo>
                    <a:pt x="59" y="35"/>
                  </a:lnTo>
                  <a:lnTo>
                    <a:pt x="59" y="35"/>
                  </a:lnTo>
                  <a:lnTo>
                    <a:pt x="50" y="42"/>
                  </a:lnTo>
                  <a:lnTo>
                    <a:pt x="50" y="42"/>
                  </a:lnTo>
                  <a:lnTo>
                    <a:pt x="48" y="45"/>
                  </a:lnTo>
                  <a:lnTo>
                    <a:pt x="48" y="45"/>
                  </a:lnTo>
                  <a:lnTo>
                    <a:pt x="42" y="50"/>
                  </a:lnTo>
                  <a:lnTo>
                    <a:pt x="42" y="50"/>
                  </a:lnTo>
                  <a:lnTo>
                    <a:pt x="22" y="67"/>
                  </a:lnTo>
                  <a:lnTo>
                    <a:pt x="12" y="74"/>
                  </a:lnTo>
                  <a:lnTo>
                    <a:pt x="0" y="79"/>
                  </a:lnTo>
                  <a:lnTo>
                    <a:pt x="0" y="79"/>
                  </a:lnTo>
                  <a:lnTo>
                    <a:pt x="4" y="86"/>
                  </a:lnTo>
                  <a:lnTo>
                    <a:pt x="4" y="86"/>
                  </a:lnTo>
                  <a:lnTo>
                    <a:pt x="10" y="92"/>
                  </a:lnTo>
                  <a:lnTo>
                    <a:pt x="16" y="97"/>
                  </a:lnTo>
                  <a:lnTo>
                    <a:pt x="25" y="100"/>
                  </a:lnTo>
                  <a:lnTo>
                    <a:pt x="38" y="101"/>
                  </a:lnTo>
                  <a:lnTo>
                    <a:pt x="38" y="101"/>
                  </a:lnTo>
                  <a:lnTo>
                    <a:pt x="38" y="101"/>
                  </a:lnTo>
                  <a:lnTo>
                    <a:pt x="54" y="100"/>
                  </a:lnTo>
                  <a:lnTo>
                    <a:pt x="76" y="97"/>
                  </a:lnTo>
                  <a:lnTo>
                    <a:pt x="76" y="97"/>
                  </a:lnTo>
                  <a:lnTo>
                    <a:pt x="86" y="94"/>
                  </a:lnTo>
                  <a:lnTo>
                    <a:pt x="86" y="94"/>
                  </a:lnTo>
                  <a:lnTo>
                    <a:pt x="92" y="92"/>
                  </a:lnTo>
                  <a:lnTo>
                    <a:pt x="92" y="92"/>
                  </a:lnTo>
                  <a:lnTo>
                    <a:pt x="97" y="91"/>
                  </a:lnTo>
                  <a:lnTo>
                    <a:pt x="97" y="91"/>
                  </a:lnTo>
                  <a:lnTo>
                    <a:pt x="100" y="89"/>
                  </a:lnTo>
                  <a:lnTo>
                    <a:pt x="100" y="89"/>
                  </a:lnTo>
                  <a:lnTo>
                    <a:pt x="113" y="112"/>
                  </a:lnTo>
                  <a:lnTo>
                    <a:pt x="113" y="112"/>
                  </a:lnTo>
                  <a:lnTo>
                    <a:pt x="121" y="103"/>
                  </a:lnTo>
                  <a:lnTo>
                    <a:pt x="129" y="94"/>
                  </a:lnTo>
                  <a:lnTo>
                    <a:pt x="135" y="80"/>
                  </a:lnTo>
                  <a:lnTo>
                    <a:pt x="138" y="74"/>
                  </a:lnTo>
                  <a:lnTo>
                    <a:pt x="139" y="67"/>
                  </a:lnTo>
                  <a:lnTo>
                    <a:pt x="139" y="67"/>
                  </a:lnTo>
                  <a:lnTo>
                    <a:pt x="139" y="54"/>
                  </a:lnTo>
                  <a:lnTo>
                    <a:pt x="136" y="41"/>
                  </a:lnTo>
                  <a:lnTo>
                    <a:pt x="130" y="27"/>
                  </a:lnTo>
                  <a:lnTo>
                    <a:pt x="121" y="15"/>
                  </a:lnTo>
                  <a:lnTo>
                    <a:pt x="121" y="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7" name="Freeform 12"/>
            <p:cNvSpPr>
              <a:spLocks/>
            </p:cNvSpPr>
            <p:nvPr/>
          </p:nvSpPr>
          <p:spPr bwMode="auto">
            <a:xfrm>
              <a:off x="1790872" y="2437503"/>
              <a:ext cx="173914" cy="139956"/>
            </a:xfrm>
            <a:custGeom>
              <a:avLst/>
              <a:gdLst>
                <a:gd name="T0" fmla="*/ 128 w 138"/>
                <a:gd name="T1" fmla="*/ 26 h 145"/>
                <a:gd name="T2" fmla="*/ 108 w 138"/>
                <a:gd name="T3" fmla="*/ 7 h 145"/>
                <a:gd name="T4" fmla="*/ 90 w 138"/>
                <a:gd name="T5" fmla="*/ 0 h 145"/>
                <a:gd name="T6" fmla="*/ 83 w 138"/>
                <a:gd name="T7" fmla="*/ 1 h 145"/>
                <a:gd name="T8" fmla="*/ 68 w 138"/>
                <a:gd name="T9" fmla="*/ 7 h 145"/>
                <a:gd name="T10" fmla="*/ 49 w 138"/>
                <a:gd name="T11" fmla="*/ 26 h 145"/>
                <a:gd name="T12" fmla="*/ 41 w 138"/>
                <a:gd name="T13" fmla="*/ 35 h 145"/>
                <a:gd name="T14" fmla="*/ 38 w 138"/>
                <a:gd name="T15" fmla="*/ 39 h 145"/>
                <a:gd name="T16" fmla="*/ 33 w 138"/>
                <a:gd name="T17" fmla="*/ 44 h 145"/>
                <a:gd name="T18" fmla="*/ 33 w 138"/>
                <a:gd name="T19" fmla="*/ 45 h 145"/>
                <a:gd name="T20" fmla="*/ 12 w 138"/>
                <a:gd name="T21" fmla="*/ 74 h 145"/>
                <a:gd name="T22" fmla="*/ 1 w 138"/>
                <a:gd name="T23" fmla="*/ 97 h 145"/>
                <a:gd name="T24" fmla="*/ 0 w 138"/>
                <a:gd name="T25" fmla="*/ 117 h 145"/>
                <a:gd name="T26" fmla="*/ 12 w 138"/>
                <a:gd name="T27" fmla="*/ 135 h 145"/>
                <a:gd name="T28" fmla="*/ 18 w 138"/>
                <a:gd name="T29" fmla="*/ 139 h 145"/>
                <a:gd name="T30" fmla="*/ 27 w 138"/>
                <a:gd name="T31" fmla="*/ 145 h 145"/>
                <a:gd name="T32" fmla="*/ 33 w 138"/>
                <a:gd name="T33" fmla="*/ 145 h 145"/>
                <a:gd name="T34" fmla="*/ 35 w 138"/>
                <a:gd name="T35" fmla="*/ 145 h 145"/>
                <a:gd name="T36" fmla="*/ 46 w 138"/>
                <a:gd name="T37" fmla="*/ 144 h 145"/>
                <a:gd name="T38" fmla="*/ 56 w 138"/>
                <a:gd name="T39" fmla="*/ 139 h 145"/>
                <a:gd name="T40" fmla="*/ 67 w 138"/>
                <a:gd name="T41" fmla="*/ 132 h 145"/>
                <a:gd name="T42" fmla="*/ 85 w 138"/>
                <a:gd name="T43" fmla="*/ 117 h 145"/>
                <a:gd name="T44" fmla="*/ 88 w 138"/>
                <a:gd name="T45" fmla="*/ 114 h 145"/>
                <a:gd name="T46" fmla="*/ 93 w 138"/>
                <a:gd name="T47" fmla="*/ 109 h 145"/>
                <a:gd name="T48" fmla="*/ 94 w 138"/>
                <a:gd name="T49" fmla="*/ 108 h 145"/>
                <a:gd name="T50" fmla="*/ 102 w 138"/>
                <a:gd name="T51" fmla="*/ 101 h 145"/>
                <a:gd name="T52" fmla="*/ 105 w 138"/>
                <a:gd name="T53" fmla="*/ 98 h 145"/>
                <a:gd name="T54" fmla="*/ 128 w 138"/>
                <a:gd name="T55" fmla="*/ 77 h 145"/>
                <a:gd name="T56" fmla="*/ 132 w 138"/>
                <a:gd name="T57" fmla="*/ 70 h 145"/>
                <a:gd name="T58" fmla="*/ 137 w 138"/>
                <a:gd name="T59" fmla="*/ 64 h 145"/>
                <a:gd name="T60" fmla="*/ 138 w 138"/>
                <a:gd name="T61" fmla="*/ 45 h 145"/>
                <a:gd name="T62" fmla="*/ 128 w 138"/>
                <a:gd name="T63"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45">
                  <a:moveTo>
                    <a:pt x="128" y="26"/>
                  </a:moveTo>
                  <a:lnTo>
                    <a:pt x="128" y="26"/>
                  </a:lnTo>
                  <a:lnTo>
                    <a:pt x="118" y="15"/>
                  </a:lnTo>
                  <a:lnTo>
                    <a:pt x="108" y="7"/>
                  </a:lnTo>
                  <a:lnTo>
                    <a:pt x="99" y="3"/>
                  </a:lnTo>
                  <a:lnTo>
                    <a:pt x="90" y="0"/>
                  </a:lnTo>
                  <a:lnTo>
                    <a:pt x="90" y="0"/>
                  </a:lnTo>
                  <a:lnTo>
                    <a:pt x="83" y="1"/>
                  </a:lnTo>
                  <a:lnTo>
                    <a:pt x="79" y="3"/>
                  </a:lnTo>
                  <a:lnTo>
                    <a:pt x="68" y="7"/>
                  </a:lnTo>
                  <a:lnTo>
                    <a:pt x="58" y="16"/>
                  </a:lnTo>
                  <a:lnTo>
                    <a:pt x="49" y="26"/>
                  </a:lnTo>
                  <a:lnTo>
                    <a:pt x="49" y="26"/>
                  </a:lnTo>
                  <a:lnTo>
                    <a:pt x="41" y="35"/>
                  </a:lnTo>
                  <a:lnTo>
                    <a:pt x="41" y="35"/>
                  </a:lnTo>
                  <a:lnTo>
                    <a:pt x="38" y="39"/>
                  </a:lnTo>
                  <a:lnTo>
                    <a:pt x="38" y="39"/>
                  </a:lnTo>
                  <a:lnTo>
                    <a:pt x="33" y="44"/>
                  </a:lnTo>
                  <a:lnTo>
                    <a:pt x="33" y="44"/>
                  </a:lnTo>
                  <a:lnTo>
                    <a:pt x="33" y="45"/>
                  </a:lnTo>
                  <a:lnTo>
                    <a:pt x="33" y="45"/>
                  </a:lnTo>
                  <a:lnTo>
                    <a:pt x="12" y="74"/>
                  </a:lnTo>
                  <a:lnTo>
                    <a:pt x="6" y="86"/>
                  </a:lnTo>
                  <a:lnTo>
                    <a:pt x="1" y="97"/>
                  </a:lnTo>
                  <a:lnTo>
                    <a:pt x="0" y="106"/>
                  </a:lnTo>
                  <a:lnTo>
                    <a:pt x="0" y="117"/>
                  </a:lnTo>
                  <a:lnTo>
                    <a:pt x="5" y="126"/>
                  </a:lnTo>
                  <a:lnTo>
                    <a:pt x="12" y="135"/>
                  </a:lnTo>
                  <a:lnTo>
                    <a:pt x="12" y="135"/>
                  </a:lnTo>
                  <a:lnTo>
                    <a:pt x="18" y="139"/>
                  </a:lnTo>
                  <a:lnTo>
                    <a:pt x="23" y="142"/>
                  </a:lnTo>
                  <a:lnTo>
                    <a:pt x="27" y="145"/>
                  </a:lnTo>
                  <a:lnTo>
                    <a:pt x="33" y="145"/>
                  </a:lnTo>
                  <a:lnTo>
                    <a:pt x="33" y="145"/>
                  </a:lnTo>
                  <a:lnTo>
                    <a:pt x="35" y="145"/>
                  </a:lnTo>
                  <a:lnTo>
                    <a:pt x="35" y="145"/>
                  </a:lnTo>
                  <a:lnTo>
                    <a:pt x="39" y="145"/>
                  </a:lnTo>
                  <a:lnTo>
                    <a:pt x="46" y="144"/>
                  </a:lnTo>
                  <a:lnTo>
                    <a:pt x="46" y="144"/>
                  </a:lnTo>
                  <a:lnTo>
                    <a:pt x="56" y="139"/>
                  </a:lnTo>
                  <a:lnTo>
                    <a:pt x="67" y="132"/>
                  </a:lnTo>
                  <a:lnTo>
                    <a:pt x="67" y="132"/>
                  </a:lnTo>
                  <a:lnTo>
                    <a:pt x="85" y="117"/>
                  </a:lnTo>
                  <a:lnTo>
                    <a:pt x="85" y="117"/>
                  </a:lnTo>
                  <a:lnTo>
                    <a:pt x="88" y="114"/>
                  </a:lnTo>
                  <a:lnTo>
                    <a:pt x="88" y="114"/>
                  </a:lnTo>
                  <a:lnTo>
                    <a:pt x="93" y="109"/>
                  </a:lnTo>
                  <a:lnTo>
                    <a:pt x="93" y="109"/>
                  </a:lnTo>
                  <a:lnTo>
                    <a:pt x="94" y="108"/>
                  </a:lnTo>
                  <a:lnTo>
                    <a:pt x="94" y="108"/>
                  </a:lnTo>
                  <a:lnTo>
                    <a:pt x="102" y="101"/>
                  </a:lnTo>
                  <a:lnTo>
                    <a:pt x="102" y="101"/>
                  </a:lnTo>
                  <a:lnTo>
                    <a:pt x="105" y="98"/>
                  </a:lnTo>
                  <a:lnTo>
                    <a:pt x="105" y="98"/>
                  </a:lnTo>
                  <a:lnTo>
                    <a:pt x="117" y="88"/>
                  </a:lnTo>
                  <a:lnTo>
                    <a:pt x="128" y="77"/>
                  </a:lnTo>
                  <a:lnTo>
                    <a:pt x="128" y="77"/>
                  </a:lnTo>
                  <a:lnTo>
                    <a:pt x="132" y="70"/>
                  </a:lnTo>
                  <a:lnTo>
                    <a:pt x="137" y="64"/>
                  </a:lnTo>
                  <a:lnTo>
                    <a:pt x="137" y="64"/>
                  </a:lnTo>
                  <a:lnTo>
                    <a:pt x="138" y="54"/>
                  </a:lnTo>
                  <a:lnTo>
                    <a:pt x="138" y="45"/>
                  </a:lnTo>
                  <a:lnTo>
                    <a:pt x="135" y="36"/>
                  </a:lnTo>
                  <a:lnTo>
                    <a:pt x="128" y="26"/>
                  </a:lnTo>
                  <a:lnTo>
                    <a:pt x="128"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8" name="Freeform 13"/>
            <p:cNvSpPr>
              <a:spLocks noEditPoints="1"/>
            </p:cNvSpPr>
            <p:nvPr/>
          </p:nvSpPr>
          <p:spPr bwMode="auto">
            <a:xfrm>
              <a:off x="1332141" y="2166278"/>
              <a:ext cx="724641" cy="781825"/>
            </a:xfrm>
            <a:custGeom>
              <a:avLst/>
              <a:gdLst>
                <a:gd name="T0" fmla="*/ 558 w 575"/>
                <a:gd name="T1" fmla="*/ 557 h 810"/>
                <a:gd name="T2" fmla="*/ 507 w 575"/>
                <a:gd name="T3" fmla="*/ 481 h 810"/>
                <a:gd name="T4" fmla="*/ 455 w 575"/>
                <a:gd name="T5" fmla="*/ 489 h 810"/>
                <a:gd name="T6" fmla="*/ 416 w 575"/>
                <a:gd name="T7" fmla="*/ 477 h 810"/>
                <a:gd name="T8" fmla="*/ 399 w 575"/>
                <a:gd name="T9" fmla="*/ 458 h 810"/>
                <a:gd name="T10" fmla="*/ 387 w 575"/>
                <a:gd name="T11" fmla="*/ 448 h 810"/>
                <a:gd name="T12" fmla="*/ 359 w 575"/>
                <a:gd name="T13" fmla="*/ 433 h 810"/>
                <a:gd name="T14" fmla="*/ 349 w 575"/>
                <a:gd name="T15" fmla="*/ 417 h 810"/>
                <a:gd name="T16" fmla="*/ 341 w 575"/>
                <a:gd name="T17" fmla="*/ 396 h 810"/>
                <a:gd name="T18" fmla="*/ 347 w 575"/>
                <a:gd name="T19" fmla="*/ 361 h 810"/>
                <a:gd name="T20" fmla="*/ 375 w 575"/>
                <a:gd name="T21" fmla="*/ 319 h 810"/>
                <a:gd name="T22" fmla="*/ 347 w 575"/>
                <a:gd name="T23" fmla="*/ 325 h 810"/>
                <a:gd name="T24" fmla="*/ 334 w 575"/>
                <a:gd name="T25" fmla="*/ 323 h 810"/>
                <a:gd name="T26" fmla="*/ 303 w 575"/>
                <a:gd name="T27" fmla="*/ 304 h 810"/>
                <a:gd name="T28" fmla="*/ 291 w 575"/>
                <a:gd name="T29" fmla="*/ 290 h 810"/>
                <a:gd name="T30" fmla="*/ 285 w 575"/>
                <a:gd name="T31" fmla="*/ 255 h 810"/>
                <a:gd name="T32" fmla="*/ 311 w 575"/>
                <a:gd name="T33" fmla="*/ 200 h 810"/>
                <a:gd name="T34" fmla="*/ 299 w 575"/>
                <a:gd name="T35" fmla="*/ 185 h 810"/>
                <a:gd name="T36" fmla="*/ 268 w 575"/>
                <a:gd name="T37" fmla="*/ 173 h 810"/>
                <a:gd name="T38" fmla="*/ 252 w 575"/>
                <a:gd name="T39" fmla="*/ 146 h 810"/>
                <a:gd name="T40" fmla="*/ 247 w 575"/>
                <a:gd name="T41" fmla="*/ 109 h 810"/>
                <a:gd name="T42" fmla="*/ 185 w 575"/>
                <a:gd name="T43" fmla="*/ 23 h 810"/>
                <a:gd name="T44" fmla="*/ 156 w 575"/>
                <a:gd name="T45" fmla="*/ 2 h 810"/>
                <a:gd name="T46" fmla="*/ 138 w 575"/>
                <a:gd name="T47" fmla="*/ 0 h 810"/>
                <a:gd name="T48" fmla="*/ 126 w 575"/>
                <a:gd name="T49" fmla="*/ 6 h 810"/>
                <a:gd name="T50" fmla="*/ 85 w 575"/>
                <a:gd name="T51" fmla="*/ 32 h 810"/>
                <a:gd name="T52" fmla="*/ 9 w 575"/>
                <a:gd name="T53" fmla="*/ 93 h 810"/>
                <a:gd name="T54" fmla="*/ 39 w 575"/>
                <a:gd name="T55" fmla="*/ 126 h 810"/>
                <a:gd name="T56" fmla="*/ 60 w 575"/>
                <a:gd name="T57" fmla="*/ 190 h 810"/>
                <a:gd name="T58" fmla="*/ 66 w 575"/>
                <a:gd name="T59" fmla="*/ 246 h 810"/>
                <a:gd name="T60" fmla="*/ 62 w 575"/>
                <a:gd name="T61" fmla="*/ 308 h 810"/>
                <a:gd name="T62" fmla="*/ 45 w 575"/>
                <a:gd name="T63" fmla="*/ 361 h 810"/>
                <a:gd name="T64" fmla="*/ 35 w 575"/>
                <a:gd name="T65" fmla="*/ 390 h 810"/>
                <a:gd name="T66" fmla="*/ 33 w 575"/>
                <a:gd name="T67" fmla="*/ 423 h 810"/>
                <a:gd name="T68" fmla="*/ 86 w 575"/>
                <a:gd name="T69" fmla="*/ 466 h 810"/>
                <a:gd name="T70" fmla="*/ 120 w 575"/>
                <a:gd name="T71" fmla="*/ 507 h 810"/>
                <a:gd name="T72" fmla="*/ 145 w 575"/>
                <a:gd name="T73" fmla="*/ 560 h 810"/>
                <a:gd name="T74" fmla="*/ 156 w 575"/>
                <a:gd name="T75" fmla="*/ 625 h 810"/>
                <a:gd name="T76" fmla="*/ 224 w 575"/>
                <a:gd name="T77" fmla="*/ 756 h 810"/>
                <a:gd name="T78" fmla="*/ 255 w 575"/>
                <a:gd name="T79" fmla="*/ 797 h 810"/>
                <a:gd name="T80" fmla="*/ 274 w 575"/>
                <a:gd name="T81" fmla="*/ 810 h 810"/>
                <a:gd name="T82" fmla="*/ 287 w 575"/>
                <a:gd name="T83" fmla="*/ 810 h 810"/>
                <a:gd name="T84" fmla="*/ 306 w 575"/>
                <a:gd name="T85" fmla="*/ 800 h 810"/>
                <a:gd name="T86" fmla="*/ 417 w 575"/>
                <a:gd name="T87" fmla="*/ 730 h 810"/>
                <a:gd name="T88" fmla="*/ 548 w 575"/>
                <a:gd name="T89" fmla="*/ 645 h 810"/>
                <a:gd name="T90" fmla="*/ 572 w 575"/>
                <a:gd name="T91" fmla="*/ 616 h 810"/>
                <a:gd name="T92" fmla="*/ 575 w 575"/>
                <a:gd name="T93" fmla="*/ 596 h 810"/>
                <a:gd name="T94" fmla="*/ 569 w 575"/>
                <a:gd name="T95" fmla="*/ 572 h 810"/>
                <a:gd name="T96" fmla="*/ 558 w 575"/>
                <a:gd name="T97" fmla="*/ 557 h 810"/>
                <a:gd name="T98" fmla="*/ 369 w 575"/>
                <a:gd name="T99" fmla="*/ 703 h 810"/>
                <a:gd name="T100" fmla="*/ 344 w 575"/>
                <a:gd name="T101" fmla="*/ 689 h 810"/>
                <a:gd name="T102" fmla="*/ 331 w 575"/>
                <a:gd name="T103" fmla="*/ 665 h 810"/>
                <a:gd name="T104" fmla="*/ 331 w 575"/>
                <a:gd name="T105" fmla="*/ 645 h 810"/>
                <a:gd name="T106" fmla="*/ 344 w 575"/>
                <a:gd name="T107" fmla="*/ 619 h 810"/>
                <a:gd name="T108" fmla="*/ 369 w 575"/>
                <a:gd name="T109" fmla="*/ 607 h 810"/>
                <a:gd name="T110" fmla="*/ 388 w 575"/>
                <a:gd name="T111" fmla="*/ 607 h 810"/>
                <a:gd name="T112" fmla="*/ 413 w 575"/>
                <a:gd name="T113" fmla="*/ 619 h 810"/>
                <a:gd name="T114" fmla="*/ 426 w 575"/>
                <a:gd name="T115" fmla="*/ 645 h 810"/>
                <a:gd name="T116" fmla="*/ 426 w 575"/>
                <a:gd name="T117" fmla="*/ 665 h 810"/>
                <a:gd name="T118" fmla="*/ 413 w 575"/>
                <a:gd name="T119" fmla="*/ 689 h 810"/>
                <a:gd name="T120" fmla="*/ 388 w 575"/>
                <a:gd name="T121" fmla="*/ 70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810">
                  <a:moveTo>
                    <a:pt x="558" y="557"/>
                  </a:moveTo>
                  <a:lnTo>
                    <a:pt x="558" y="557"/>
                  </a:lnTo>
                  <a:lnTo>
                    <a:pt x="558" y="557"/>
                  </a:lnTo>
                  <a:lnTo>
                    <a:pt x="558" y="557"/>
                  </a:lnTo>
                  <a:lnTo>
                    <a:pt x="507" y="481"/>
                  </a:lnTo>
                  <a:lnTo>
                    <a:pt x="507" y="481"/>
                  </a:lnTo>
                  <a:lnTo>
                    <a:pt x="478" y="487"/>
                  </a:lnTo>
                  <a:lnTo>
                    <a:pt x="455" y="489"/>
                  </a:lnTo>
                  <a:lnTo>
                    <a:pt x="455" y="489"/>
                  </a:lnTo>
                  <a:lnTo>
                    <a:pt x="440" y="489"/>
                  </a:lnTo>
                  <a:lnTo>
                    <a:pt x="426" y="484"/>
                  </a:lnTo>
                  <a:lnTo>
                    <a:pt x="416" y="477"/>
                  </a:lnTo>
                  <a:lnTo>
                    <a:pt x="405" y="467"/>
                  </a:lnTo>
                  <a:lnTo>
                    <a:pt x="405" y="467"/>
                  </a:lnTo>
                  <a:lnTo>
                    <a:pt x="399" y="458"/>
                  </a:lnTo>
                  <a:lnTo>
                    <a:pt x="396" y="449"/>
                  </a:lnTo>
                  <a:lnTo>
                    <a:pt x="396" y="449"/>
                  </a:lnTo>
                  <a:lnTo>
                    <a:pt x="387" y="448"/>
                  </a:lnTo>
                  <a:lnTo>
                    <a:pt x="378" y="445"/>
                  </a:lnTo>
                  <a:lnTo>
                    <a:pt x="369" y="439"/>
                  </a:lnTo>
                  <a:lnTo>
                    <a:pt x="359" y="433"/>
                  </a:lnTo>
                  <a:lnTo>
                    <a:pt x="359" y="433"/>
                  </a:lnTo>
                  <a:lnTo>
                    <a:pt x="353" y="425"/>
                  </a:lnTo>
                  <a:lnTo>
                    <a:pt x="349" y="417"/>
                  </a:lnTo>
                  <a:lnTo>
                    <a:pt x="344" y="410"/>
                  </a:lnTo>
                  <a:lnTo>
                    <a:pt x="343" y="404"/>
                  </a:lnTo>
                  <a:lnTo>
                    <a:pt x="341" y="396"/>
                  </a:lnTo>
                  <a:lnTo>
                    <a:pt x="341" y="389"/>
                  </a:lnTo>
                  <a:lnTo>
                    <a:pt x="343" y="375"/>
                  </a:lnTo>
                  <a:lnTo>
                    <a:pt x="347" y="361"/>
                  </a:lnTo>
                  <a:lnTo>
                    <a:pt x="355" y="346"/>
                  </a:lnTo>
                  <a:lnTo>
                    <a:pt x="364" y="332"/>
                  </a:lnTo>
                  <a:lnTo>
                    <a:pt x="375" y="319"/>
                  </a:lnTo>
                  <a:lnTo>
                    <a:pt x="375" y="319"/>
                  </a:lnTo>
                  <a:lnTo>
                    <a:pt x="361" y="323"/>
                  </a:lnTo>
                  <a:lnTo>
                    <a:pt x="347" y="325"/>
                  </a:lnTo>
                  <a:lnTo>
                    <a:pt x="347" y="325"/>
                  </a:lnTo>
                  <a:lnTo>
                    <a:pt x="340" y="325"/>
                  </a:lnTo>
                  <a:lnTo>
                    <a:pt x="334" y="323"/>
                  </a:lnTo>
                  <a:lnTo>
                    <a:pt x="321" y="319"/>
                  </a:lnTo>
                  <a:lnTo>
                    <a:pt x="311" y="311"/>
                  </a:lnTo>
                  <a:lnTo>
                    <a:pt x="303" y="304"/>
                  </a:lnTo>
                  <a:lnTo>
                    <a:pt x="303" y="304"/>
                  </a:lnTo>
                  <a:lnTo>
                    <a:pt x="297" y="297"/>
                  </a:lnTo>
                  <a:lnTo>
                    <a:pt x="291" y="290"/>
                  </a:lnTo>
                  <a:lnTo>
                    <a:pt x="287" y="281"/>
                  </a:lnTo>
                  <a:lnTo>
                    <a:pt x="285" y="269"/>
                  </a:lnTo>
                  <a:lnTo>
                    <a:pt x="285" y="255"/>
                  </a:lnTo>
                  <a:lnTo>
                    <a:pt x="290" y="240"/>
                  </a:lnTo>
                  <a:lnTo>
                    <a:pt x="297" y="222"/>
                  </a:lnTo>
                  <a:lnTo>
                    <a:pt x="311" y="200"/>
                  </a:lnTo>
                  <a:lnTo>
                    <a:pt x="311" y="200"/>
                  </a:lnTo>
                  <a:lnTo>
                    <a:pt x="299" y="185"/>
                  </a:lnTo>
                  <a:lnTo>
                    <a:pt x="299" y="185"/>
                  </a:lnTo>
                  <a:lnTo>
                    <a:pt x="279" y="179"/>
                  </a:lnTo>
                  <a:lnTo>
                    <a:pt x="279" y="179"/>
                  </a:lnTo>
                  <a:lnTo>
                    <a:pt x="268" y="173"/>
                  </a:lnTo>
                  <a:lnTo>
                    <a:pt x="261" y="164"/>
                  </a:lnTo>
                  <a:lnTo>
                    <a:pt x="255" y="155"/>
                  </a:lnTo>
                  <a:lnTo>
                    <a:pt x="252" y="146"/>
                  </a:lnTo>
                  <a:lnTo>
                    <a:pt x="249" y="135"/>
                  </a:lnTo>
                  <a:lnTo>
                    <a:pt x="247" y="126"/>
                  </a:lnTo>
                  <a:lnTo>
                    <a:pt x="247" y="109"/>
                  </a:lnTo>
                  <a:lnTo>
                    <a:pt x="247" y="109"/>
                  </a:lnTo>
                  <a:lnTo>
                    <a:pt x="185" y="23"/>
                  </a:lnTo>
                  <a:lnTo>
                    <a:pt x="185" y="23"/>
                  </a:lnTo>
                  <a:lnTo>
                    <a:pt x="176" y="12"/>
                  </a:lnTo>
                  <a:lnTo>
                    <a:pt x="167" y="5"/>
                  </a:lnTo>
                  <a:lnTo>
                    <a:pt x="156" y="2"/>
                  </a:lnTo>
                  <a:lnTo>
                    <a:pt x="147" y="0"/>
                  </a:lnTo>
                  <a:lnTo>
                    <a:pt x="147" y="0"/>
                  </a:lnTo>
                  <a:lnTo>
                    <a:pt x="138" y="0"/>
                  </a:lnTo>
                  <a:lnTo>
                    <a:pt x="132" y="3"/>
                  </a:lnTo>
                  <a:lnTo>
                    <a:pt x="126" y="6"/>
                  </a:lnTo>
                  <a:lnTo>
                    <a:pt x="126" y="6"/>
                  </a:lnTo>
                  <a:lnTo>
                    <a:pt x="124" y="6"/>
                  </a:lnTo>
                  <a:lnTo>
                    <a:pt x="124" y="6"/>
                  </a:lnTo>
                  <a:lnTo>
                    <a:pt x="85" y="32"/>
                  </a:lnTo>
                  <a:lnTo>
                    <a:pt x="0" y="88"/>
                  </a:lnTo>
                  <a:lnTo>
                    <a:pt x="0" y="88"/>
                  </a:lnTo>
                  <a:lnTo>
                    <a:pt x="9" y="93"/>
                  </a:lnTo>
                  <a:lnTo>
                    <a:pt x="19" y="102"/>
                  </a:lnTo>
                  <a:lnTo>
                    <a:pt x="28" y="112"/>
                  </a:lnTo>
                  <a:lnTo>
                    <a:pt x="39" y="126"/>
                  </a:lnTo>
                  <a:lnTo>
                    <a:pt x="47" y="143"/>
                  </a:lnTo>
                  <a:lnTo>
                    <a:pt x="54" y="164"/>
                  </a:lnTo>
                  <a:lnTo>
                    <a:pt x="60" y="190"/>
                  </a:lnTo>
                  <a:lnTo>
                    <a:pt x="65" y="220"/>
                  </a:lnTo>
                  <a:lnTo>
                    <a:pt x="65" y="220"/>
                  </a:lnTo>
                  <a:lnTo>
                    <a:pt x="66" y="246"/>
                  </a:lnTo>
                  <a:lnTo>
                    <a:pt x="66" y="270"/>
                  </a:lnTo>
                  <a:lnTo>
                    <a:pt x="65" y="290"/>
                  </a:lnTo>
                  <a:lnTo>
                    <a:pt x="62" y="308"/>
                  </a:lnTo>
                  <a:lnTo>
                    <a:pt x="59" y="323"/>
                  </a:lnTo>
                  <a:lnTo>
                    <a:pt x="54" y="337"/>
                  </a:lnTo>
                  <a:lnTo>
                    <a:pt x="45" y="361"/>
                  </a:lnTo>
                  <a:lnTo>
                    <a:pt x="45" y="361"/>
                  </a:lnTo>
                  <a:lnTo>
                    <a:pt x="39" y="376"/>
                  </a:lnTo>
                  <a:lnTo>
                    <a:pt x="35" y="390"/>
                  </a:lnTo>
                  <a:lnTo>
                    <a:pt x="33" y="405"/>
                  </a:lnTo>
                  <a:lnTo>
                    <a:pt x="33" y="423"/>
                  </a:lnTo>
                  <a:lnTo>
                    <a:pt x="33" y="423"/>
                  </a:lnTo>
                  <a:lnTo>
                    <a:pt x="47" y="431"/>
                  </a:lnTo>
                  <a:lnTo>
                    <a:pt x="65" y="446"/>
                  </a:lnTo>
                  <a:lnTo>
                    <a:pt x="86" y="466"/>
                  </a:lnTo>
                  <a:lnTo>
                    <a:pt x="98" y="478"/>
                  </a:lnTo>
                  <a:lnTo>
                    <a:pt x="109" y="492"/>
                  </a:lnTo>
                  <a:lnTo>
                    <a:pt x="120" y="507"/>
                  </a:lnTo>
                  <a:lnTo>
                    <a:pt x="129" y="524"/>
                  </a:lnTo>
                  <a:lnTo>
                    <a:pt x="138" y="540"/>
                  </a:lnTo>
                  <a:lnTo>
                    <a:pt x="145" y="560"/>
                  </a:lnTo>
                  <a:lnTo>
                    <a:pt x="151" y="580"/>
                  </a:lnTo>
                  <a:lnTo>
                    <a:pt x="154" y="603"/>
                  </a:lnTo>
                  <a:lnTo>
                    <a:pt x="156" y="625"/>
                  </a:lnTo>
                  <a:lnTo>
                    <a:pt x="156" y="651"/>
                  </a:lnTo>
                  <a:lnTo>
                    <a:pt x="156" y="651"/>
                  </a:lnTo>
                  <a:lnTo>
                    <a:pt x="224" y="756"/>
                  </a:lnTo>
                  <a:lnTo>
                    <a:pt x="224" y="756"/>
                  </a:lnTo>
                  <a:lnTo>
                    <a:pt x="241" y="780"/>
                  </a:lnTo>
                  <a:lnTo>
                    <a:pt x="255" y="797"/>
                  </a:lnTo>
                  <a:lnTo>
                    <a:pt x="262" y="803"/>
                  </a:lnTo>
                  <a:lnTo>
                    <a:pt x="268" y="807"/>
                  </a:lnTo>
                  <a:lnTo>
                    <a:pt x="274" y="810"/>
                  </a:lnTo>
                  <a:lnTo>
                    <a:pt x="280" y="810"/>
                  </a:lnTo>
                  <a:lnTo>
                    <a:pt x="280" y="810"/>
                  </a:lnTo>
                  <a:lnTo>
                    <a:pt x="287" y="810"/>
                  </a:lnTo>
                  <a:lnTo>
                    <a:pt x="293" y="807"/>
                  </a:lnTo>
                  <a:lnTo>
                    <a:pt x="306" y="800"/>
                  </a:lnTo>
                  <a:lnTo>
                    <a:pt x="306" y="800"/>
                  </a:lnTo>
                  <a:lnTo>
                    <a:pt x="311" y="797"/>
                  </a:lnTo>
                  <a:lnTo>
                    <a:pt x="311" y="797"/>
                  </a:lnTo>
                  <a:lnTo>
                    <a:pt x="417" y="730"/>
                  </a:lnTo>
                  <a:lnTo>
                    <a:pt x="488" y="684"/>
                  </a:lnTo>
                  <a:lnTo>
                    <a:pt x="548" y="645"/>
                  </a:lnTo>
                  <a:lnTo>
                    <a:pt x="548" y="645"/>
                  </a:lnTo>
                  <a:lnTo>
                    <a:pt x="558" y="636"/>
                  </a:lnTo>
                  <a:lnTo>
                    <a:pt x="567" y="627"/>
                  </a:lnTo>
                  <a:lnTo>
                    <a:pt x="572" y="616"/>
                  </a:lnTo>
                  <a:lnTo>
                    <a:pt x="575" y="606"/>
                  </a:lnTo>
                  <a:lnTo>
                    <a:pt x="575" y="606"/>
                  </a:lnTo>
                  <a:lnTo>
                    <a:pt x="575" y="596"/>
                  </a:lnTo>
                  <a:lnTo>
                    <a:pt x="573" y="587"/>
                  </a:lnTo>
                  <a:lnTo>
                    <a:pt x="572" y="580"/>
                  </a:lnTo>
                  <a:lnTo>
                    <a:pt x="569" y="572"/>
                  </a:lnTo>
                  <a:lnTo>
                    <a:pt x="563" y="562"/>
                  </a:lnTo>
                  <a:lnTo>
                    <a:pt x="558" y="557"/>
                  </a:lnTo>
                  <a:lnTo>
                    <a:pt x="558" y="557"/>
                  </a:lnTo>
                  <a:close/>
                  <a:moveTo>
                    <a:pt x="378" y="703"/>
                  </a:moveTo>
                  <a:lnTo>
                    <a:pt x="378" y="703"/>
                  </a:lnTo>
                  <a:lnTo>
                    <a:pt x="369" y="703"/>
                  </a:lnTo>
                  <a:lnTo>
                    <a:pt x="359" y="700"/>
                  </a:lnTo>
                  <a:lnTo>
                    <a:pt x="350" y="695"/>
                  </a:lnTo>
                  <a:lnTo>
                    <a:pt x="344" y="689"/>
                  </a:lnTo>
                  <a:lnTo>
                    <a:pt x="338" y="681"/>
                  </a:lnTo>
                  <a:lnTo>
                    <a:pt x="334" y="674"/>
                  </a:lnTo>
                  <a:lnTo>
                    <a:pt x="331" y="665"/>
                  </a:lnTo>
                  <a:lnTo>
                    <a:pt x="329" y="654"/>
                  </a:lnTo>
                  <a:lnTo>
                    <a:pt x="329" y="654"/>
                  </a:lnTo>
                  <a:lnTo>
                    <a:pt x="331" y="645"/>
                  </a:lnTo>
                  <a:lnTo>
                    <a:pt x="334" y="636"/>
                  </a:lnTo>
                  <a:lnTo>
                    <a:pt x="338" y="627"/>
                  </a:lnTo>
                  <a:lnTo>
                    <a:pt x="344" y="619"/>
                  </a:lnTo>
                  <a:lnTo>
                    <a:pt x="350" y="613"/>
                  </a:lnTo>
                  <a:lnTo>
                    <a:pt x="359" y="609"/>
                  </a:lnTo>
                  <a:lnTo>
                    <a:pt x="369" y="607"/>
                  </a:lnTo>
                  <a:lnTo>
                    <a:pt x="378" y="606"/>
                  </a:lnTo>
                  <a:lnTo>
                    <a:pt x="378" y="606"/>
                  </a:lnTo>
                  <a:lnTo>
                    <a:pt x="388" y="607"/>
                  </a:lnTo>
                  <a:lnTo>
                    <a:pt x="397" y="609"/>
                  </a:lnTo>
                  <a:lnTo>
                    <a:pt x="405" y="613"/>
                  </a:lnTo>
                  <a:lnTo>
                    <a:pt x="413" y="619"/>
                  </a:lnTo>
                  <a:lnTo>
                    <a:pt x="419" y="627"/>
                  </a:lnTo>
                  <a:lnTo>
                    <a:pt x="423" y="636"/>
                  </a:lnTo>
                  <a:lnTo>
                    <a:pt x="426" y="645"/>
                  </a:lnTo>
                  <a:lnTo>
                    <a:pt x="428" y="654"/>
                  </a:lnTo>
                  <a:lnTo>
                    <a:pt x="428" y="654"/>
                  </a:lnTo>
                  <a:lnTo>
                    <a:pt x="426" y="665"/>
                  </a:lnTo>
                  <a:lnTo>
                    <a:pt x="423" y="674"/>
                  </a:lnTo>
                  <a:lnTo>
                    <a:pt x="419" y="681"/>
                  </a:lnTo>
                  <a:lnTo>
                    <a:pt x="413" y="689"/>
                  </a:lnTo>
                  <a:lnTo>
                    <a:pt x="405" y="695"/>
                  </a:lnTo>
                  <a:lnTo>
                    <a:pt x="397" y="700"/>
                  </a:lnTo>
                  <a:lnTo>
                    <a:pt x="388" y="703"/>
                  </a:lnTo>
                  <a:lnTo>
                    <a:pt x="378" y="703"/>
                  </a:lnTo>
                  <a:lnTo>
                    <a:pt x="378" y="70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39" name="Freeform 14"/>
            <p:cNvSpPr>
              <a:spLocks/>
            </p:cNvSpPr>
            <p:nvPr/>
          </p:nvSpPr>
          <p:spPr bwMode="auto">
            <a:xfrm>
              <a:off x="1406496" y="2410478"/>
              <a:ext cx="243228" cy="137061"/>
            </a:xfrm>
            <a:custGeom>
              <a:avLst/>
              <a:gdLst>
                <a:gd name="T0" fmla="*/ 18 w 193"/>
                <a:gd name="T1" fmla="*/ 142 h 142"/>
                <a:gd name="T2" fmla="*/ 193 w 193"/>
                <a:gd name="T3" fmla="*/ 29 h 142"/>
                <a:gd name="T4" fmla="*/ 174 w 193"/>
                <a:gd name="T5" fmla="*/ 0 h 142"/>
                <a:gd name="T6" fmla="*/ 0 w 193"/>
                <a:gd name="T7" fmla="*/ 114 h 142"/>
                <a:gd name="T8" fmla="*/ 18 w 193"/>
                <a:gd name="T9" fmla="*/ 142 h 142"/>
              </a:gdLst>
              <a:ahLst/>
              <a:cxnLst>
                <a:cxn ang="0">
                  <a:pos x="T0" y="T1"/>
                </a:cxn>
                <a:cxn ang="0">
                  <a:pos x="T2" y="T3"/>
                </a:cxn>
                <a:cxn ang="0">
                  <a:pos x="T4" y="T5"/>
                </a:cxn>
                <a:cxn ang="0">
                  <a:pos x="T6" y="T7"/>
                </a:cxn>
                <a:cxn ang="0">
                  <a:pos x="T8" y="T9"/>
                </a:cxn>
              </a:cxnLst>
              <a:rect l="0" t="0" r="r" b="b"/>
              <a:pathLst>
                <a:path w="193" h="142">
                  <a:moveTo>
                    <a:pt x="18" y="142"/>
                  </a:moveTo>
                  <a:lnTo>
                    <a:pt x="193" y="29"/>
                  </a:lnTo>
                  <a:lnTo>
                    <a:pt x="174" y="0"/>
                  </a:lnTo>
                  <a:lnTo>
                    <a:pt x="0" y="114"/>
                  </a:lnTo>
                  <a:lnTo>
                    <a:pt x="1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40" name="Freeform 15"/>
            <p:cNvSpPr>
              <a:spLocks/>
            </p:cNvSpPr>
            <p:nvPr/>
          </p:nvSpPr>
          <p:spPr bwMode="auto">
            <a:xfrm>
              <a:off x="1454386" y="2499278"/>
              <a:ext cx="181475" cy="105209"/>
            </a:xfrm>
            <a:custGeom>
              <a:avLst/>
              <a:gdLst>
                <a:gd name="T0" fmla="*/ 18 w 144"/>
                <a:gd name="T1" fmla="*/ 109 h 109"/>
                <a:gd name="T2" fmla="*/ 144 w 144"/>
                <a:gd name="T3" fmla="*/ 27 h 109"/>
                <a:gd name="T4" fmla="*/ 126 w 144"/>
                <a:gd name="T5" fmla="*/ 0 h 109"/>
                <a:gd name="T6" fmla="*/ 0 w 144"/>
                <a:gd name="T7" fmla="*/ 81 h 109"/>
                <a:gd name="T8" fmla="*/ 18 w 144"/>
                <a:gd name="T9" fmla="*/ 109 h 109"/>
              </a:gdLst>
              <a:ahLst/>
              <a:cxnLst>
                <a:cxn ang="0">
                  <a:pos x="T0" y="T1"/>
                </a:cxn>
                <a:cxn ang="0">
                  <a:pos x="T2" y="T3"/>
                </a:cxn>
                <a:cxn ang="0">
                  <a:pos x="T4" y="T5"/>
                </a:cxn>
                <a:cxn ang="0">
                  <a:pos x="T6" y="T7"/>
                </a:cxn>
                <a:cxn ang="0">
                  <a:pos x="T8" y="T9"/>
                </a:cxn>
              </a:cxnLst>
              <a:rect l="0" t="0" r="r" b="b"/>
              <a:pathLst>
                <a:path w="144" h="109">
                  <a:moveTo>
                    <a:pt x="18" y="109"/>
                  </a:moveTo>
                  <a:lnTo>
                    <a:pt x="144" y="27"/>
                  </a:lnTo>
                  <a:lnTo>
                    <a:pt x="126" y="0"/>
                  </a:lnTo>
                  <a:lnTo>
                    <a:pt x="0" y="81"/>
                  </a:lnTo>
                  <a:lnTo>
                    <a:pt x="1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41" name="Freeform 16"/>
            <p:cNvSpPr>
              <a:spLocks/>
            </p:cNvSpPr>
            <p:nvPr/>
          </p:nvSpPr>
          <p:spPr bwMode="auto">
            <a:xfrm>
              <a:off x="1503536" y="2537886"/>
              <a:ext cx="214242" cy="121617"/>
            </a:xfrm>
            <a:custGeom>
              <a:avLst/>
              <a:gdLst>
                <a:gd name="T0" fmla="*/ 17 w 170"/>
                <a:gd name="T1" fmla="*/ 126 h 126"/>
                <a:gd name="T2" fmla="*/ 170 w 170"/>
                <a:gd name="T3" fmla="*/ 28 h 126"/>
                <a:gd name="T4" fmla="*/ 152 w 170"/>
                <a:gd name="T5" fmla="*/ 0 h 126"/>
                <a:gd name="T6" fmla="*/ 0 w 170"/>
                <a:gd name="T7" fmla="*/ 99 h 126"/>
                <a:gd name="T8" fmla="*/ 17 w 170"/>
                <a:gd name="T9" fmla="*/ 126 h 126"/>
              </a:gdLst>
              <a:ahLst/>
              <a:cxnLst>
                <a:cxn ang="0">
                  <a:pos x="T0" y="T1"/>
                </a:cxn>
                <a:cxn ang="0">
                  <a:pos x="T2" y="T3"/>
                </a:cxn>
                <a:cxn ang="0">
                  <a:pos x="T4" y="T5"/>
                </a:cxn>
                <a:cxn ang="0">
                  <a:pos x="T6" y="T7"/>
                </a:cxn>
                <a:cxn ang="0">
                  <a:pos x="T8" y="T9"/>
                </a:cxn>
              </a:cxnLst>
              <a:rect l="0" t="0" r="r" b="b"/>
              <a:pathLst>
                <a:path w="170" h="126">
                  <a:moveTo>
                    <a:pt x="17" y="126"/>
                  </a:moveTo>
                  <a:lnTo>
                    <a:pt x="170" y="28"/>
                  </a:lnTo>
                  <a:lnTo>
                    <a:pt x="152" y="0"/>
                  </a:lnTo>
                  <a:lnTo>
                    <a:pt x="0" y="99"/>
                  </a:lnTo>
                  <a:lnTo>
                    <a:pt x="1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sp>
          <p:nvSpPr>
            <p:cNvPr id="42" name="Freeform 17"/>
            <p:cNvSpPr>
              <a:spLocks/>
            </p:cNvSpPr>
            <p:nvPr/>
          </p:nvSpPr>
          <p:spPr bwMode="auto">
            <a:xfrm>
              <a:off x="1550164" y="2618965"/>
              <a:ext cx="162572" cy="96522"/>
            </a:xfrm>
            <a:custGeom>
              <a:avLst/>
              <a:gdLst>
                <a:gd name="T0" fmla="*/ 18 w 129"/>
                <a:gd name="T1" fmla="*/ 100 h 100"/>
                <a:gd name="T2" fmla="*/ 129 w 129"/>
                <a:gd name="T3" fmla="*/ 27 h 100"/>
                <a:gd name="T4" fmla="*/ 111 w 129"/>
                <a:gd name="T5" fmla="*/ 0 h 100"/>
                <a:gd name="T6" fmla="*/ 0 w 129"/>
                <a:gd name="T7" fmla="*/ 71 h 100"/>
                <a:gd name="T8" fmla="*/ 18 w 129"/>
                <a:gd name="T9" fmla="*/ 100 h 100"/>
              </a:gdLst>
              <a:ahLst/>
              <a:cxnLst>
                <a:cxn ang="0">
                  <a:pos x="T0" y="T1"/>
                </a:cxn>
                <a:cxn ang="0">
                  <a:pos x="T2" y="T3"/>
                </a:cxn>
                <a:cxn ang="0">
                  <a:pos x="T4" y="T5"/>
                </a:cxn>
                <a:cxn ang="0">
                  <a:pos x="T6" y="T7"/>
                </a:cxn>
                <a:cxn ang="0">
                  <a:pos x="T8" y="T9"/>
                </a:cxn>
              </a:cxnLst>
              <a:rect l="0" t="0" r="r" b="b"/>
              <a:pathLst>
                <a:path w="129" h="100">
                  <a:moveTo>
                    <a:pt x="18" y="100"/>
                  </a:moveTo>
                  <a:lnTo>
                    <a:pt x="129" y="27"/>
                  </a:lnTo>
                  <a:lnTo>
                    <a:pt x="111" y="0"/>
                  </a:lnTo>
                  <a:lnTo>
                    <a:pt x="0" y="71"/>
                  </a:lnTo>
                  <a:lnTo>
                    <a:pt x="18"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dirty="0">
                <a:solidFill>
                  <a:srgbClr val="473931"/>
                </a:solidFill>
              </a:endParaRPr>
            </a:p>
          </p:txBody>
        </p:sp>
      </p:grpSp>
      <p:sp>
        <p:nvSpPr>
          <p:cNvPr id="44" name="Rectangle 43"/>
          <p:cNvSpPr/>
          <p:nvPr/>
        </p:nvSpPr>
        <p:spPr>
          <a:xfrm>
            <a:off x="908194" y="5476591"/>
            <a:ext cx="1279551" cy="702658"/>
          </a:xfrm>
          <a:prstGeom prst="rect">
            <a:avLst/>
          </a:prstGeom>
        </p:spPr>
        <p:txBody>
          <a:bodyPr wrap="none">
            <a:spAutoFit/>
          </a:bodyPr>
          <a:lstStyle/>
          <a:p>
            <a:pPr defTabSz="618814"/>
            <a:r>
              <a:rPr lang="en-GB" sz="4400" b="1" dirty="0">
                <a:solidFill>
                  <a:schemeClr val="accent6">
                    <a:lumMod val="50000"/>
                  </a:schemeClr>
                </a:solidFill>
              </a:rPr>
              <a:t>Q&amp;A</a:t>
            </a:r>
          </a:p>
        </p:txBody>
      </p:sp>
      <p:sp>
        <p:nvSpPr>
          <p:cNvPr id="45" name="Rectangle 44"/>
          <p:cNvSpPr/>
          <p:nvPr/>
        </p:nvSpPr>
        <p:spPr>
          <a:xfrm>
            <a:off x="2192930" y="5524910"/>
            <a:ext cx="4445648" cy="648146"/>
          </a:xfrm>
          <a:prstGeom prst="rect">
            <a:avLst/>
          </a:prstGeom>
        </p:spPr>
        <p:txBody>
          <a:bodyPr wrap="none" lIns="123762" tIns="61882" rIns="123762" bIns="61882">
            <a:spAutoFit/>
          </a:bodyPr>
          <a:lstStyle/>
          <a:p>
            <a:pPr defTabSz="618814">
              <a:buClr>
                <a:srgbClr val="EF8201"/>
              </a:buClr>
            </a:pPr>
            <a:r>
              <a:rPr lang="en-US" sz="3800" dirty="0" smtClean="0">
                <a:solidFill>
                  <a:srgbClr val="473931"/>
                </a:solidFill>
                <a:latin typeface="Calibri Light"/>
                <a:cs typeface="Calibri Light"/>
              </a:rPr>
              <a:t>Questions &amp; Answers</a:t>
            </a:r>
            <a:endParaRPr lang="en-US" sz="3800" dirty="0">
              <a:solidFill>
                <a:srgbClr val="473931"/>
              </a:solidFill>
              <a:latin typeface="Calibri Light"/>
              <a:cs typeface="Calibri Light"/>
            </a:endParaRPr>
          </a:p>
        </p:txBody>
      </p:sp>
      <p:sp>
        <p:nvSpPr>
          <p:cNvPr id="49" name="AutoShape 3"/>
          <p:cNvSpPr>
            <a:spLocks noChangeAspect="1" noChangeArrowheads="1" noTextEdit="1"/>
          </p:cNvSpPr>
          <p:nvPr/>
        </p:nvSpPr>
        <p:spPr bwMode="auto">
          <a:xfrm>
            <a:off x="1081265" y="4950138"/>
            <a:ext cx="956881" cy="93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21754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550" y="346794"/>
            <a:ext cx="11702892" cy="1443302"/>
          </a:xfrm>
        </p:spPr>
        <p:txBody>
          <a:bodyPr>
            <a:normAutofit/>
          </a:bodyPr>
          <a:lstStyle/>
          <a:p>
            <a:r>
              <a:rPr lang="en-GB" dirty="0"/>
              <a:t>Paradox Insight @ </a:t>
            </a:r>
            <a:r>
              <a:rPr lang="en-GB" dirty="0" smtClean="0"/>
              <a:t>Home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 y="1890673"/>
            <a:ext cx="5724000" cy="2932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000" y="1887400"/>
            <a:ext cx="5724000" cy="29321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07" y="4526180"/>
            <a:ext cx="5723992" cy="2912876"/>
          </a:xfrm>
          <a:prstGeom prst="rect">
            <a:avLst/>
          </a:prstGeom>
        </p:spPr>
      </p:pic>
      <p:pic>
        <p:nvPicPr>
          <p:cNvPr id="8" name="Picture 7" descr="car-in-garage1-560x26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3460" y="4512616"/>
            <a:ext cx="5715000" cy="2921000"/>
          </a:xfrm>
          <a:prstGeom prst="rect">
            <a:avLst/>
          </a:prstGeom>
        </p:spPr>
      </p:pic>
      <p:cxnSp>
        <p:nvCxnSpPr>
          <p:cNvPr id="18" name="Straight Connector 17"/>
          <p:cNvCxnSpPr/>
          <p:nvPr/>
        </p:nvCxnSpPr>
        <p:spPr>
          <a:xfrm>
            <a:off x="625206" y="4558506"/>
            <a:ext cx="1143979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40279" y="1891506"/>
            <a:ext cx="0" cy="55972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HD77.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0339" y="2608680"/>
            <a:ext cx="1939828" cy="4114768"/>
          </a:xfrm>
          <a:prstGeom prst="rect">
            <a:avLst/>
          </a:prstGeom>
        </p:spPr>
      </p:pic>
      <p:sp>
        <p:nvSpPr>
          <p:cNvPr id="21" name="Rectangle 20"/>
          <p:cNvSpPr/>
          <p:nvPr/>
        </p:nvSpPr>
        <p:spPr>
          <a:xfrm rot="5400000">
            <a:off x="1843107" y="890607"/>
            <a:ext cx="553998" cy="29718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chemeClr val="tx1"/>
                </a:solidFill>
              </a:rPr>
              <a:t>Play room – VOD, ROD</a:t>
            </a:r>
          </a:p>
        </p:txBody>
      </p:sp>
      <p:sp>
        <p:nvSpPr>
          <p:cNvPr id="22" name="Rectangle 21"/>
          <p:cNvSpPr/>
          <p:nvPr/>
        </p:nvSpPr>
        <p:spPr>
          <a:xfrm rot="5400000">
            <a:off x="9806404" y="394910"/>
            <a:ext cx="553998" cy="396319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Children </a:t>
            </a:r>
            <a:r>
              <a:rPr lang="en-GB" dirty="0">
                <a:solidFill>
                  <a:srgbClr val="473931"/>
                </a:solidFill>
              </a:rPr>
              <a:t>b</a:t>
            </a:r>
            <a:r>
              <a:rPr lang="en-GB" dirty="0" smtClean="0">
                <a:solidFill>
                  <a:srgbClr val="473931"/>
                </a:solidFill>
              </a:rPr>
              <a:t>edroom </a:t>
            </a:r>
            <a:r>
              <a:rPr lang="en-GB" dirty="0">
                <a:solidFill>
                  <a:schemeClr val="tx1"/>
                </a:solidFill>
              </a:rPr>
              <a:t>–</a:t>
            </a:r>
            <a:r>
              <a:rPr lang="en-GB" dirty="0" smtClean="0">
                <a:solidFill>
                  <a:srgbClr val="473931"/>
                </a:solidFill>
              </a:rPr>
              <a:t> VOD, ROD</a:t>
            </a:r>
          </a:p>
        </p:txBody>
      </p:sp>
      <p:sp>
        <p:nvSpPr>
          <p:cNvPr id="23" name="Rectangle 22"/>
          <p:cNvSpPr/>
          <p:nvPr/>
        </p:nvSpPr>
        <p:spPr>
          <a:xfrm rot="5400000">
            <a:off x="1728807" y="5597505"/>
            <a:ext cx="553998" cy="27432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Entrance – VOD, ROD</a:t>
            </a:r>
          </a:p>
        </p:txBody>
      </p:sp>
      <p:sp>
        <p:nvSpPr>
          <p:cNvPr id="24" name="Rectangle 23"/>
          <p:cNvSpPr/>
          <p:nvPr/>
        </p:nvSpPr>
        <p:spPr>
          <a:xfrm rot="5400000">
            <a:off x="10111204" y="5292308"/>
            <a:ext cx="553998" cy="335359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r>
              <a:rPr lang="en-GB" dirty="0" smtClean="0">
                <a:solidFill>
                  <a:srgbClr val="473931"/>
                </a:solidFill>
              </a:rPr>
              <a:t>Garage </a:t>
            </a:r>
            <a:r>
              <a:rPr lang="en-GB" dirty="0">
                <a:solidFill>
                  <a:schemeClr val="tx1"/>
                </a:solidFill>
              </a:rPr>
              <a:t>–</a:t>
            </a:r>
            <a:r>
              <a:rPr lang="en-GB" dirty="0" smtClean="0">
                <a:solidFill>
                  <a:srgbClr val="473931"/>
                </a:solidFill>
              </a:rPr>
              <a:t> VOD, ROD, ROM</a:t>
            </a:r>
          </a:p>
        </p:txBody>
      </p:sp>
    </p:spTree>
    <p:extLst>
      <p:ext uri="{BB962C8B-B14F-4D97-AF65-F5344CB8AC3E}">
        <p14:creationId xmlns:p14="http://schemas.microsoft.com/office/powerpoint/2010/main" val="1462460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34162" y="1053306"/>
            <a:ext cx="12008832" cy="6556506"/>
          </a:xfrm>
          <a:prstGeom prst="rect">
            <a:avLst/>
          </a:prstGeom>
          <a:solidFill>
            <a:schemeClr val="bg1"/>
          </a:solidFill>
          <a:ln>
            <a:noFill/>
          </a:ln>
          <a:effectLst>
            <a:outerShdw blurRad="1270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66" name="Rectangle 65"/>
          <p:cNvSpPr/>
          <p:nvPr/>
        </p:nvSpPr>
        <p:spPr>
          <a:xfrm>
            <a:off x="626066" y="1262702"/>
            <a:ext cx="12008832" cy="7193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67" name="Title 1"/>
          <p:cNvSpPr txBox="1">
            <a:spLocks/>
          </p:cNvSpPr>
          <p:nvPr/>
        </p:nvSpPr>
        <p:spPr>
          <a:xfrm>
            <a:off x="914930" y="1286826"/>
            <a:ext cx="6731650" cy="671090"/>
          </a:xfrm>
          <a:prstGeom prst="rect">
            <a:avLst/>
          </a:prstGeom>
        </p:spPr>
        <p:txBody>
          <a:bodyPr lIns="123782" tIns="61891" rIns="123782" bIns="61891"/>
          <a:lstStyle>
            <a:lvl1pPr algn="l" defTabSz="457200" rtl="0" eaLnBrk="1" latinLnBrk="0" hangingPunct="1">
              <a:spcBef>
                <a:spcPct val="0"/>
              </a:spcBef>
              <a:buNone/>
              <a:defRPr lang="en-US" sz="2800" b="1" kern="1200" dirty="0">
                <a:solidFill>
                  <a:schemeClr val="tx2"/>
                </a:solidFill>
                <a:latin typeface="Arial" pitchFamily="34" charset="0"/>
                <a:ea typeface="+mn-ea"/>
                <a:cs typeface="Arial" pitchFamily="34" charset="0"/>
              </a:defRPr>
            </a:lvl1pPr>
          </a:lstStyle>
          <a:p>
            <a:r>
              <a:rPr lang="en-US" dirty="0" smtClean="0"/>
              <a:t>Topics</a:t>
            </a:r>
            <a:endParaRPr lang="en-US" dirty="0"/>
          </a:p>
        </p:txBody>
      </p:sp>
      <p:sp>
        <p:nvSpPr>
          <p:cNvPr id="63" name="Rectangle 62"/>
          <p:cNvSpPr/>
          <p:nvPr/>
        </p:nvSpPr>
        <p:spPr>
          <a:xfrm>
            <a:off x="955337" y="5329766"/>
            <a:ext cx="1200116" cy="996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55" name="Rectangle 54"/>
          <p:cNvSpPr/>
          <p:nvPr/>
        </p:nvSpPr>
        <p:spPr>
          <a:xfrm>
            <a:off x="966026" y="3903209"/>
            <a:ext cx="1200116" cy="996308"/>
          </a:xfrm>
          <a:prstGeom prst="rect">
            <a:avLst/>
          </a:prstGeom>
          <a:solidFill>
            <a:schemeClr val="accent4">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50" name="Freeform 7"/>
          <p:cNvSpPr>
            <a:spLocks/>
          </p:cNvSpPr>
          <p:nvPr/>
        </p:nvSpPr>
        <p:spPr bwMode="auto">
          <a:xfrm>
            <a:off x="527194" y="2283895"/>
            <a:ext cx="26466" cy="14478"/>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latin typeface="Calibri Light"/>
              <a:cs typeface="Calibri Light"/>
            </a:endParaRPr>
          </a:p>
        </p:txBody>
      </p:sp>
      <p:sp>
        <p:nvSpPr>
          <p:cNvPr id="61" name="Rectangle 60"/>
          <p:cNvSpPr/>
          <p:nvPr/>
        </p:nvSpPr>
        <p:spPr>
          <a:xfrm>
            <a:off x="2181889" y="4146313"/>
            <a:ext cx="6407974" cy="709748"/>
          </a:xfrm>
          <a:prstGeom prst="rect">
            <a:avLst/>
          </a:prstGeom>
        </p:spPr>
        <p:txBody>
          <a:bodyPr wrap="none" lIns="123762" tIns="61882" rIns="123762" bIns="61882">
            <a:spAutoFit/>
          </a:bodyPr>
          <a:lstStyle/>
          <a:p>
            <a:pPr defTabSz="618814">
              <a:buClr>
                <a:srgbClr val="EF8201"/>
              </a:buClr>
            </a:pPr>
            <a:r>
              <a:rPr lang="en-US" sz="3800" dirty="0">
                <a:solidFill>
                  <a:srgbClr val="473931"/>
                </a:solidFill>
                <a:latin typeface="Calibri Light"/>
                <a:cs typeface="Calibri Light"/>
              </a:rPr>
              <a:t>Paradox Insight Tech. Overview </a:t>
            </a:r>
          </a:p>
        </p:txBody>
      </p:sp>
      <p:sp>
        <p:nvSpPr>
          <p:cNvPr id="65" name="Freeform 15"/>
          <p:cNvSpPr>
            <a:spLocks noEditPoints="1"/>
          </p:cNvSpPr>
          <p:nvPr/>
        </p:nvSpPr>
        <p:spPr bwMode="auto">
          <a:xfrm rot="20790486">
            <a:off x="1085395" y="3957326"/>
            <a:ext cx="991056" cy="888086"/>
          </a:xfrm>
          <a:custGeom>
            <a:avLst/>
            <a:gdLst>
              <a:gd name="T0" fmla="*/ 393 w 400"/>
              <a:gd name="T1" fmla="*/ 368 h 398"/>
              <a:gd name="T2" fmla="*/ 315 w 400"/>
              <a:gd name="T3" fmla="*/ 290 h 398"/>
              <a:gd name="T4" fmla="*/ 299 w 400"/>
              <a:gd name="T5" fmla="*/ 286 h 398"/>
              <a:gd name="T6" fmla="*/ 252 w 400"/>
              <a:gd name="T7" fmla="*/ 240 h 398"/>
              <a:gd name="T8" fmla="*/ 249 w 400"/>
              <a:gd name="T9" fmla="*/ 238 h 398"/>
              <a:gd name="T10" fmla="*/ 286 w 400"/>
              <a:gd name="T11" fmla="*/ 143 h 398"/>
              <a:gd name="T12" fmla="*/ 143 w 400"/>
              <a:gd name="T13" fmla="*/ 0 h 398"/>
              <a:gd name="T14" fmla="*/ 0 w 400"/>
              <a:gd name="T15" fmla="*/ 143 h 398"/>
              <a:gd name="T16" fmla="*/ 143 w 400"/>
              <a:gd name="T17" fmla="*/ 285 h 398"/>
              <a:gd name="T18" fmla="*/ 238 w 400"/>
              <a:gd name="T19" fmla="*/ 249 h 398"/>
              <a:gd name="T20" fmla="*/ 240 w 400"/>
              <a:gd name="T21" fmla="*/ 252 h 398"/>
              <a:gd name="T22" fmla="*/ 286 w 400"/>
              <a:gd name="T23" fmla="*/ 298 h 398"/>
              <a:gd name="T24" fmla="*/ 291 w 400"/>
              <a:gd name="T25" fmla="*/ 315 h 398"/>
              <a:gd name="T26" fmla="*/ 369 w 400"/>
              <a:gd name="T27" fmla="*/ 393 h 398"/>
              <a:gd name="T28" fmla="*/ 381 w 400"/>
              <a:gd name="T29" fmla="*/ 398 h 398"/>
              <a:gd name="T30" fmla="*/ 393 w 400"/>
              <a:gd name="T31" fmla="*/ 393 h 398"/>
              <a:gd name="T32" fmla="*/ 393 w 400"/>
              <a:gd name="T33" fmla="*/ 368 h 398"/>
              <a:gd name="T34" fmla="*/ 143 w 400"/>
              <a:gd name="T35" fmla="*/ 272 h 398"/>
              <a:gd name="T36" fmla="*/ 13 w 400"/>
              <a:gd name="T37" fmla="*/ 143 h 398"/>
              <a:gd name="T38" fmla="*/ 143 w 400"/>
              <a:gd name="T39" fmla="*/ 13 h 398"/>
              <a:gd name="T40" fmla="*/ 273 w 400"/>
              <a:gd name="T41" fmla="*/ 143 h 398"/>
              <a:gd name="T42" fmla="*/ 143 w 400"/>
              <a:gd name="T43" fmla="*/ 2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398">
                <a:moveTo>
                  <a:pt x="393" y="368"/>
                </a:moveTo>
                <a:cubicBezTo>
                  <a:pt x="315" y="290"/>
                  <a:pt x="315" y="290"/>
                  <a:pt x="315" y="290"/>
                </a:cubicBezTo>
                <a:cubicBezTo>
                  <a:pt x="311" y="286"/>
                  <a:pt x="304" y="284"/>
                  <a:pt x="299" y="286"/>
                </a:cubicBezTo>
                <a:cubicBezTo>
                  <a:pt x="252" y="240"/>
                  <a:pt x="252" y="240"/>
                  <a:pt x="252" y="240"/>
                </a:cubicBezTo>
                <a:cubicBezTo>
                  <a:pt x="251" y="239"/>
                  <a:pt x="250" y="238"/>
                  <a:pt x="249" y="238"/>
                </a:cubicBezTo>
                <a:cubicBezTo>
                  <a:pt x="272" y="212"/>
                  <a:pt x="286" y="179"/>
                  <a:pt x="286" y="143"/>
                </a:cubicBezTo>
                <a:cubicBezTo>
                  <a:pt x="286" y="64"/>
                  <a:pt x="222" y="0"/>
                  <a:pt x="143" y="0"/>
                </a:cubicBezTo>
                <a:cubicBezTo>
                  <a:pt x="64" y="0"/>
                  <a:pt x="0" y="64"/>
                  <a:pt x="0" y="143"/>
                </a:cubicBezTo>
                <a:cubicBezTo>
                  <a:pt x="0" y="221"/>
                  <a:pt x="64" y="285"/>
                  <a:pt x="143" y="285"/>
                </a:cubicBezTo>
                <a:cubicBezTo>
                  <a:pt x="179" y="285"/>
                  <a:pt x="213" y="272"/>
                  <a:pt x="238" y="249"/>
                </a:cubicBezTo>
                <a:cubicBezTo>
                  <a:pt x="238" y="250"/>
                  <a:pt x="239" y="251"/>
                  <a:pt x="240" y="252"/>
                </a:cubicBezTo>
                <a:cubicBezTo>
                  <a:pt x="286" y="298"/>
                  <a:pt x="286" y="298"/>
                  <a:pt x="286" y="298"/>
                </a:cubicBezTo>
                <a:cubicBezTo>
                  <a:pt x="285" y="304"/>
                  <a:pt x="286" y="311"/>
                  <a:pt x="291" y="315"/>
                </a:cubicBezTo>
                <a:cubicBezTo>
                  <a:pt x="369" y="393"/>
                  <a:pt x="369" y="393"/>
                  <a:pt x="369" y="393"/>
                </a:cubicBezTo>
                <a:cubicBezTo>
                  <a:pt x="372" y="396"/>
                  <a:pt x="376" y="398"/>
                  <a:pt x="381" y="398"/>
                </a:cubicBezTo>
                <a:cubicBezTo>
                  <a:pt x="385" y="398"/>
                  <a:pt x="390" y="396"/>
                  <a:pt x="393" y="393"/>
                </a:cubicBezTo>
                <a:cubicBezTo>
                  <a:pt x="400" y="386"/>
                  <a:pt x="400" y="375"/>
                  <a:pt x="393" y="368"/>
                </a:cubicBezTo>
                <a:close/>
                <a:moveTo>
                  <a:pt x="143" y="272"/>
                </a:moveTo>
                <a:cubicBezTo>
                  <a:pt x="71" y="272"/>
                  <a:pt x="13" y="214"/>
                  <a:pt x="13" y="143"/>
                </a:cubicBezTo>
                <a:cubicBezTo>
                  <a:pt x="13" y="71"/>
                  <a:pt x="71" y="13"/>
                  <a:pt x="143" y="13"/>
                </a:cubicBezTo>
                <a:cubicBezTo>
                  <a:pt x="214" y="13"/>
                  <a:pt x="273" y="71"/>
                  <a:pt x="273" y="143"/>
                </a:cubicBezTo>
                <a:cubicBezTo>
                  <a:pt x="273" y="214"/>
                  <a:pt x="214" y="272"/>
                  <a:pt x="143" y="272"/>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GB">
              <a:latin typeface="Calibri Light"/>
              <a:cs typeface="Calibri Light"/>
            </a:endParaRPr>
          </a:p>
        </p:txBody>
      </p:sp>
      <p:grpSp>
        <p:nvGrpSpPr>
          <p:cNvPr id="4" name="Group 3"/>
          <p:cNvGrpSpPr/>
          <p:nvPr/>
        </p:nvGrpSpPr>
        <p:grpSpPr>
          <a:xfrm>
            <a:off x="992814" y="2419197"/>
            <a:ext cx="6094029" cy="996309"/>
            <a:chOff x="992814" y="2163176"/>
            <a:chExt cx="6094029" cy="996309"/>
          </a:xfrm>
        </p:grpSpPr>
        <p:sp>
          <p:nvSpPr>
            <p:cNvPr id="54" name="Rectangle 53"/>
            <p:cNvSpPr/>
            <p:nvPr/>
          </p:nvSpPr>
          <p:spPr>
            <a:xfrm>
              <a:off x="992814" y="2163176"/>
              <a:ext cx="1200116" cy="996308"/>
            </a:xfrm>
            <a:prstGeom prst="rect">
              <a:avLst/>
            </a:prstGeom>
            <a:solidFill>
              <a:schemeClr val="accent4">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13" name="Rectangle 12"/>
            <p:cNvSpPr/>
            <p:nvPr/>
          </p:nvSpPr>
          <p:spPr>
            <a:xfrm>
              <a:off x="2120162" y="2331716"/>
              <a:ext cx="4966681" cy="677109"/>
            </a:xfrm>
            <a:prstGeom prst="rect">
              <a:avLst/>
            </a:prstGeom>
          </p:spPr>
          <p:txBody>
            <a:bodyPr wrap="none">
              <a:spAutoFit/>
            </a:bodyPr>
            <a:lstStyle/>
            <a:p>
              <a:pPr defTabSz="618814">
                <a:buClr>
                  <a:srgbClr val="EF8201"/>
                </a:buClr>
              </a:pPr>
              <a:r>
                <a:rPr lang="en-US" sz="3800" dirty="0">
                  <a:solidFill>
                    <a:srgbClr val="473931"/>
                  </a:solidFill>
                  <a:latin typeface="Calibri Light"/>
                  <a:cs typeface="Calibri Light"/>
                </a:rPr>
                <a:t> Paradox Insight Offering</a:t>
              </a:r>
            </a:p>
          </p:txBody>
        </p:sp>
        <p:sp>
          <p:nvSpPr>
            <p:cNvPr id="30" name="Freeform 5"/>
            <p:cNvSpPr>
              <a:spLocks/>
            </p:cNvSpPr>
            <p:nvPr/>
          </p:nvSpPr>
          <p:spPr bwMode="auto">
            <a:xfrm>
              <a:off x="1765667" y="2765677"/>
              <a:ext cx="86957" cy="65635"/>
            </a:xfrm>
            <a:custGeom>
              <a:avLst/>
              <a:gdLst>
                <a:gd name="T0" fmla="*/ 0 w 69"/>
                <a:gd name="T1" fmla="*/ 35 h 68"/>
                <a:gd name="T2" fmla="*/ 0 w 69"/>
                <a:gd name="T3" fmla="*/ 35 h 68"/>
                <a:gd name="T4" fmla="*/ 2 w 69"/>
                <a:gd name="T5" fmla="*/ 27 h 68"/>
                <a:gd name="T6" fmla="*/ 3 w 69"/>
                <a:gd name="T7" fmla="*/ 21 h 68"/>
                <a:gd name="T8" fmla="*/ 6 w 69"/>
                <a:gd name="T9" fmla="*/ 15 h 68"/>
                <a:gd name="T10" fmla="*/ 11 w 69"/>
                <a:gd name="T11" fmla="*/ 10 h 68"/>
                <a:gd name="T12" fmla="*/ 15 w 69"/>
                <a:gd name="T13" fmla="*/ 6 h 68"/>
                <a:gd name="T14" fmla="*/ 21 w 69"/>
                <a:gd name="T15" fmla="*/ 3 h 68"/>
                <a:gd name="T16" fmla="*/ 28 w 69"/>
                <a:gd name="T17" fmla="*/ 1 h 68"/>
                <a:gd name="T18" fmla="*/ 35 w 69"/>
                <a:gd name="T19" fmla="*/ 0 h 68"/>
                <a:gd name="T20" fmla="*/ 35 w 69"/>
                <a:gd name="T21" fmla="*/ 0 h 68"/>
                <a:gd name="T22" fmla="*/ 41 w 69"/>
                <a:gd name="T23" fmla="*/ 1 h 68"/>
                <a:gd name="T24" fmla="*/ 47 w 69"/>
                <a:gd name="T25" fmla="*/ 3 h 68"/>
                <a:gd name="T26" fmla="*/ 53 w 69"/>
                <a:gd name="T27" fmla="*/ 6 h 68"/>
                <a:gd name="T28" fmla="*/ 58 w 69"/>
                <a:gd name="T29" fmla="*/ 10 h 68"/>
                <a:gd name="T30" fmla="*/ 62 w 69"/>
                <a:gd name="T31" fmla="*/ 15 h 68"/>
                <a:gd name="T32" fmla="*/ 66 w 69"/>
                <a:gd name="T33" fmla="*/ 21 h 68"/>
                <a:gd name="T34" fmla="*/ 69 w 69"/>
                <a:gd name="T35" fmla="*/ 27 h 68"/>
                <a:gd name="T36" fmla="*/ 69 w 69"/>
                <a:gd name="T37" fmla="*/ 35 h 68"/>
                <a:gd name="T38" fmla="*/ 69 w 69"/>
                <a:gd name="T39" fmla="*/ 35 h 68"/>
                <a:gd name="T40" fmla="*/ 69 w 69"/>
                <a:gd name="T41" fmla="*/ 41 h 68"/>
                <a:gd name="T42" fmla="*/ 66 w 69"/>
                <a:gd name="T43" fmla="*/ 47 h 68"/>
                <a:gd name="T44" fmla="*/ 62 w 69"/>
                <a:gd name="T45" fmla="*/ 53 h 68"/>
                <a:gd name="T46" fmla="*/ 58 w 69"/>
                <a:gd name="T47" fmla="*/ 59 h 68"/>
                <a:gd name="T48" fmla="*/ 53 w 69"/>
                <a:gd name="T49" fmla="*/ 62 h 68"/>
                <a:gd name="T50" fmla="*/ 47 w 69"/>
                <a:gd name="T51" fmla="*/ 65 h 68"/>
                <a:gd name="T52" fmla="*/ 41 w 69"/>
                <a:gd name="T53" fmla="*/ 68 h 68"/>
                <a:gd name="T54" fmla="*/ 35 w 69"/>
                <a:gd name="T55" fmla="*/ 68 h 68"/>
                <a:gd name="T56" fmla="*/ 35 w 69"/>
                <a:gd name="T57" fmla="*/ 68 h 68"/>
                <a:gd name="T58" fmla="*/ 28 w 69"/>
                <a:gd name="T59" fmla="*/ 68 h 68"/>
                <a:gd name="T60" fmla="*/ 21 w 69"/>
                <a:gd name="T61" fmla="*/ 65 h 68"/>
                <a:gd name="T62" fmla="*/ 15 w 69"/>
                <a:gd name="T63" fmla="*/ 62 h 68"/>
                <a:gd name="T64" fmla="*/ 11 w 69"/>
                <a:gd name="T65" fmla="*/ 59 h 68"/>
                <a:gd name="T66" fmla="*/ 6 w 69"/>
                <a:gd name="T67" fmla="*/ 53 h 68"/>
                <a:gd name="T68" fmla="*/ 3 w 69"/>
                <a:gd name="T69" fmla="*/ 47 h 68"/>
                <a:gd name="T70" fmla="*/ 2 w 69"/>
                <a:gd name="T71" fmla="*/ 41 h 68"/>
                <a:gd name="T72" fmla="*/ 0 w 69"/>
                <a:gd name="T73" fmla="*/ 35 h 68"/>
                <a:gd name="T74" fmla="*/ 0 w 69"/>
                <a:gd name="T7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68">
                  <a:moveTo>
                    <a:pt x="0" y="35"/>
                  </a:moveTo>
                  <a:lnTo>
                    <a:pt x="0" y="35"/>
                  </a:lnTo>
                  <a:lnTo>
                    <a:pt x="2" y="27"/>
                  </a:lnTo>
                  <a:lnTo>
                    <a:pt x="3" y="21"/>
                  </a:lnTo>
                  <a:lnTo>
                    <a:pt x="6" y="15"/>
                  </a:lnTo>
                  <a:lnTo>
                    <a:pt x="11" y="10"/>
                  </a:lnTo>
                  <a:lnTo>
                    <a:pt x="15" y="6"/>
                  </a:lnTo>
                  <a:lnTo>
                    <a:pt x="21" y="3"/>
                  </a:lnTo>
                  <a:lnTo>
                    <a:pt x="28" y="1"/>
                  </a:lnTo>
                  <a:lnTo>
                    <a:pt x="35" y="0"/>
                  </a:lnTo>
                  <a:lnTo>
                    <a:pt x="35" y="0"/>
                  </a:lnTo>
                  <a:lnTo>
                    <a:pt x="41" y="1"/>
                  </a:lnTo>
                  <a:lnTo>
                    <a:pt x="47" y="3"/>
                  </a:lnTo>
                  <a:lnTo>
                    <a:pt x="53" y="6"/>
                  </a:lnTo>
                  <a:lnTo>
                    <a:pt x="58" y="10"/>
                  </a:lnTo>
                  <a:lnTo>
                    <a:pt x="62" y="15"/>
                  </a:lnTo>
                  <a:lnTo>
                    <a:pt x="66" y="21"/>
                  </a:lnTo>
                  <a:lnTo>
                    <a:pt x="69" y="27"/>
                  </a:lnTo>
                  <a:lnTo>
                    <a:pt x="69" y="35"/>
                  </a:lnTo>
                  <a:lnTo>
                    <a:pt x="69" y="35"/>
                  </a:lnTo>
                  <a:lnTo>
                    <a:pt x="69" y="41"/>
                  </a:lnTo>
                  <a:lnTo>
                    <a:pt x="66" y="47"/>
                  </a:lnTo>
                  <a:lnTo>
                    <a:pt x="62" y="53"/>
                  </a:lnTo>
                  <a:lnTo>
                    <a:pt x="58" y="59"/>
                  </a:lnTo>
                  <a:lnTo>
                    <a:pt x="53" y="62"/>
                  </a:lnTo>
                  <a:lnTo>
                    <a:pt x="47" y="65"/>
                  </a:lnTo>
                  <a:lnTo>
                    <a:pt x="41" y="68"/>
                  </a:lnTo>
                  <a:lnTo>
                    <a:pt x="35" y="68"/>
                  </a:lnTo>
                  <a:lnTo>
                    <a:pt x="35" y="68"/>
                  </a:lnTo>
                  <a:lnTo>
                    <a:pt x="28" y="68"/>
                  </a:lnTo>
                  <a:lnTo>
                    <a:pt x="21" y="65"/>
                  </a:lnTo>
                  <a:lnTo>
                    <a:pt x="15" y="62"/>
                  </a:lnTo>
                  <a:lnTo>
                    <a:pt x="11" y="59"/>
                  </a:lnTo>
                  <a:lnTo>
                    <a:pt x="6" y="53"/>
                  </a:lnTo>
                  <a:lnTo>
                    <a:pt x="3" y="47"/>
                  </a:lnTo>
                  <a:lnTo>
                    <a:pt x="2" y="41"/>
                  </a:lnTo>
                  <a:lnTo>
                    <a:pt x="0" y="35"/>
                  </a:lnTo>
                  <a:lnTo>
                    <a:pt x="0" y="3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1" name="Freeform 6"/>
            <p:cNvSpPr>
              <a:spLocks/>
            </p:cNvSpPr>
            <p:nvPr/>
          </p:nvSpPr>
          <p:spPr bwMode="auto">
            <a:xfrm>
              <a:off x="1162009" y="2295617"/>
              <a:ext cx="89478" cy="142852"/>
            </a:xfrm>
            <a:custGeom>
              <a:avLst/>
              <a:gdLst>
                <a:gd name="T0" fmla="*/ 65 w 71"/>
                <a:gd name="T1" fmla="*/ 0 h 148"/>
                <a:gd name="T2" fmla="*/ 65 w 71"/>
                <a:gd name="T3" fmla="*/ 0 h 148"/>
                <a:gd name="T4" fmla="*/ 27 w 71"/>
                <a:gd name="T5" fmla="*/ 27 h 148"/>
                <a:gd name="T6" fmla="*/ 27 w 71"/>
                <a:gd name="T7" fmla="*/ 27 h 148"/>
                <a:gd name="T8" fmla="*/ 16 w 71"/>
                <a:gd name="T9" fmla="*/ 36 h 148"/>
                <a:gd name="T10" fmla="*/ 7 w 71"/>
                <a:gd name="T11" fmla="*/ 45 h 148"/>
                <a:gd name="T12" fmla="*/ 1 w 71"/>
                <a:gd name="T13" fmla="*/ 56 h 148"/>
                <a:gd name="T14" fmla="*/ 0 w 71"/>
                <a:gd name="T15" fmla="*/ 65 h 148"/>
                <a:gd name="T16" fmla="*/ 0 w 71"/>
                <a:gd name="T17" fmla="*/ 65 h 148"/>
                <a:gd name="T18" fmla="*/ 0 w 71"/>
                <a:gd name="T19" fmla="*/ 71 h 148"/>
                <a:gd name="T20" fmla="*/ 1 w 71"/>
                <a:gd name="T21" fmla="*/ 75 h 148"/>
                <a:gd name="T22" fmla="*/ 4 w 71"/>
                <a:gd name="T23" fmla="*/ 80 h 148"/>
                <a:gd name="T24" fmla="*/ 4 w 71"/>
                <a:gd name="T25" fmla="*/ 80 h 148"/>
                <a:gd name="T26" fmla="*/ 6 w 71"/>
                <a:gd name="T27" fmla="*/ 82 h 148"/>
                <a:gd name="T28" fmla="*/ 6 w 71"/>
                <a:gd name="T29" fmla="*/ 82 h 148"/>
                <a:gd name="T30" fmla="*/ 48 w 71"/>
                <a:gd name="T31" fmla="*/ 148 h 148"/>
                <a:gd name="T32" fmla="*/ 48 w 71"/>
                <a:gd name="T33" fmla="*/ 148 h 148"/>
                <a:gd name="T34" fmla="*/ 71 w 71"/>
                <a:gd name="T35" fmla="*/ 66 h 148"/>
                <a:gd name="T36" fmla="*/ 71 w 71"/>
                <a:gd name="T37" fmla="*/ 66 h 148"/>
                <a:gd name="T38" fmla="*/ 66 w 71"/>
                <a:gd name="T39" fmla="*/ 36 h 148"/>
                <a:gd name="T40" fmla="*/ 65 w 71"/>
                <a:gd name="T41" fmla="*/ 18 h 148"/>
                <a:gd name="T42" fmla="*/ 65 w 71"/>
                <a:gd name="T43" fmla="*/ 0 h 148"/>
                <a:gd name="T44" fmla="*/ 65 w 71"/>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48">
                  <a:moveTo>
                    <a:pt x="65" y="0"/>
                  </a:moveTo>
                  <a:lnTo>
                    <a:pt x="65" y="0"/>
                  </a:lnTo>
                  <a:lnTo>
                    <a:pt x="27" y="27"/>
                  </a:lnTo>
                  <a:lnTo>
                    <a:pt x="27" y="27"/>
                  </a:lnTo>
                  <a:lnTo>
                    <a:pt x="16" y="36"/>
                  </a:lnTo>
                  <a:lnTo>
                    <a:pt x="7" y="45"/>
                  </a:lnTo>
                  <a:lnTo>
                    <a:pt x="1" y="56"/>
                  </a:lnTo>
                  <a:lnTo>
                    <a:pt x="0" y="65"/>
                  </a:lnTo>
                  <a:lnTo>
                    <a:pt x="0" y="65"/>
                  </a:lnTo>
                  <a:lnTo>
                    <a:pt x="0" y="71"/>
                  </a:lnTo>
                  <a:lnTo>
                    <a:pt x="1" y="75"/>
                  </a:lnTo>
                  <a:lnTo>
                    <a:pt x="4" y="80"/>
                  </a:lnTo>
                  <a:lnTo>
                    <a:pt x="4" y="80"/>
                  </a:lnTo>
                  <a:lnTo>
                    <a:pt x="6" y="82"/>
                  </a:lnTo>
                  <a:lnTo>
                    <a:pt x="6" y="82"/>
                  </a:lnTo>
                  <a:lnTo>
                    <a:pt x="48" y="148"/>
                  </a:lnTo>
                  <a:lnTo>
                    <a:pt x="48" y="148"/>
                  </a:lnTo>
                  <a:lnTo>
                    <a:pt x="71" y="66"/>
                  </a:lnTo>
                  <a:lnTo>
                    <a:pt x="71" y="66"/>
                  </a:lnTo>
                  <a:lnTo>
                    <a:pt x="66" y="36"/>
                  </a:lnTo>
                  <a:lnTo>
                    <a:pt x="65" y="18"/>
                  </a:lnTo>
                  <a:lnTo>
                    <a:pt x="65" y="0"/>
                  </a:lnTo>
                  <a:lnTo>
                    <a:pt x="6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2" name="Freeform 7"/>
            <p:cNvSpPr>
              <a:spLocks/>
            </p:cNvSpPr>
            <p:nvPr/>
          </p:nvSpPr>
          <p:spPr bwMode="auto">
            <a:xfrm>
              <a:off x="1274171" y="2264730"/>
              <a:ext cx="26466" cy="14479"/>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3" name="Freeform 8"/>
            <p:cNvSpPr>
              <a:spLocks/>
            </p:cNvSpPr>
            <p:nvPr/>
          </p:nvSpPr>
          <p:spPr bwMode="auto">
            <a:xfrm>
              <a:off x="1169570" y="2264730"/>
              <a:ext cx="627601" cy="894755"/>
            </a:xfrm>
            <a:custGeom>
              <a:avLst/>
              <a:gdLst>
                <a:gd name="T0" fmla="*/ 441 w 498"/>
                <a:gd name="T1" fmla="*/ 733 h 927"/>
                <a:gd name="T2" fmla="*/ 409 w 498"/>
                <a:gd name="T3" fmla="*/ 740 h 927"/>
                <a:gd name="T4" fmla="*/ 390 w 498"/>
                <a:gd name="T5" fmla="*/ 737 h 927"/>
                <a:gd name="T6" fmla="*/ 365 w 498"/>
                <a:gd name="T7" fmla="*/ 721 h 927"/>
                <a:gd name="T8" fmla="*/ 347 w 498"/>
                <a:gd name="T9" fmla="*/ 698 h 927"/>
                <a:gd name="T10" fmla="*/ 261 w 498"/>
                <a:gd name="T11" fmla="*/ 564 h 927"/>
                <a:gd name="T12" fmla="*/ 261 w 498"/>
                <a:gd name="T13" fmla="*/ 561 h 927"/>
                <a:gd name="T14" fmla="*/ 264 w 498"/>
                <a:gd name="T15" fmla="*/ 535 h 927"/>
                <a:gd name="T16" fmla="*/ 264 w 498"/>
                <a:gd name="T17" fmla="*/ 516 h 927"/>
                <a:gd name="T18" fmla="*/ 256 w 498"/>
                <a:gd name="T19" fmla="*/ 475 h 927"/>
                <a:gd name="T20" fmla="*/ 235 w 498"/>
                <a:gd name="T21" fmla="*/ 423 h 927"/>
                <a:gd name="T22" fmla="*/ 205 w 498"/>
                <a:gd name="T23" fmla="*/ 384 h 927"/>
                <a:gd name="T24" fmla="*/ 153 w 498"/>
                <a:gd name="T25" fmla="*/ 341 h 927"/>
                <a:gd name="T26" fmla="*/ 145 w 498"/>
                <a:gd name="T27" fmla="*/ 337 h 927"/>
                <a:gd name="T28" fmla="*/ 142 w 498"/>
                <a:gd name="T29" fmla="*/ 335 h 927"/>
                <a:gd name="T30" fmla="*/ 141 w 498"/>
                <a:gd name="T31" fmla="*/ 329 h 927"/>
                <a:gd name="T32" fmla="*/ 139 w 498"/>
                <a:gd name="T33" fmla="*/ 306 h 927"/>
                <a:gd name="T34" fmla="*/ 147 w 498"/>
                <a:gd name="T35" fmla="*/ 268 h 927"/>
                <a:gd name="T36" fmla="*/ 162 w 498"/>
                <a:gd name="T37" fmla="*/ 227 h 927"/>
                <a:gd name="T38" fmla="*/ 171 w 498"/>
                <a:gd name="T39" fmla="*/ 185 h 927"/>
                <a:gd name="T40" fmla="*/ 171 w 498"/>
                <a:gd name="T41" fmla="*/ 120 h 927"/>
                <a:gd name="T42" fmla="*/ 162 w 498"/>
                <a:gd name="T43" fmla="*/ 66 h 927"/>
                <a:gd name="T44" fmla="*/ 136 w 498"/>
                <a:gd name="T45" fmla="*/ 18 h 927"/>
                <a:gd name="T46" fmla="*/ 104 w 498"/>
                <a:gd name="T47" fmla="*/ 0 h 927"/>
                <a:gd name="T48" fmla="*/ 83 w 498"/>
                <a:gd name="T49" fmla="*/ 15 h 927"/>
                <a:gd name="T50" fmla="*/ 83 w 498"/>
                <a:gd name="T51" fmla="*/ 73 h 927"/>
                <a:gd name="T52" fmla="*/ 86 w 498"/>
                <a:gd name="T53" fmla="*/ 98 h 927"/>
                <a:gd name="T54" fmla="*/ 86 w 498"/>
                <a:gd name="T55" fmla="*/ 101 h 927"/>
                <a:gd name="T56" fmla="*/ 54 w 498"/>
                <a:gd name="T57" fmla="*/ 220 h 927"/>
                <a:gd name="T58" fmla="*/ 50 w 498"/>
                <a:gd name="T59" fmla="*/ 233 h 927"/>
                <a:gd name="T60" fmla="*/ 12 w 498"/>
                <a:gd name="T61" fmla="*/ 355 h 927"/>
                <a:gd name="T62" fmla="*/ 3 w 498"/>
                <a:gd name="T63" fmla="*/ 381 h 927"/>
                <a:gd name="T64" fmla="*/ 1 w 498"/>
                <a:gd name="T65" fmla="*/ 406 h 927"/>
                <a:gd name="T66" fmla="*/ 9 w 498"/>
                <a:gd name="T67" fmla="*/ 426 h 927"/>
                <a:gd name="T68" fmla="*/ 16 w 498"/>
                <a:gd name="T69" fmla="*/ 446 h 927"/>
                <a:gd name="T70" fmla="*/ 62 w 498"/>
                <a:gd name="T71" fmla="*/ 592 h 927"/>
                <a:gd name="T72" fmla="*/ 77 w 498"/>
                <a:gd name="T73" fmla="*/ 652 h 927"/>
                <a:gd name="T74" fmla="*/ 75 w 498"/>
                <a:gd name="T75" fmla="*/ 687 h 927"/>
                <a:gd name="T76" fmla="*/ 65 w 498"/>
                <a:gd name="T77" fmla="*/ 718 h 927"/>
                <a:gd name="T78" fmla="*/ 161 w 498"/>
                <a:gd name="T79" fmla="*/ 812 h 927"/>
                <a:gd name="T80" fmla="*/ 259 w 498"/>
                <a:gd name="T81" fmla="*/ 892 h 927"/>
                <a:gd name="T82" fmla="*/ 309 w 498"/>
                <a:gd name="T83" fmla="*/ 921 h 927"/>
                <a:gd name="T84" fmla="*/ 337 w 498"/>
                <a:gd name="T85" fmla="*/ 927 h 927"/>
                <a:gd name="T86" fmla="*/ 350 w 498"/>
                <a:gd name="T87" fmla="*/ 922 h 927"/>
                <a:gd name="T88" fmla="*/ 382 w 498"/>
                <a:gd name="T89" fmla="*/ 872 h 927"/>
                <a:gd name="T90" fmla="*/ 498 w 498"/>
                <a:gd name="T91" fmla="*/ 69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927">
                  <a:moveTo>
                    <a:pt x="454" y="725"/>
                  </a:moveTo>
                  <a:lnTo>
                    <a:pt x="454" y="725"/>
                  </a:lnTo>
                  <a:lnTo>
                    <a:pt x="441" y="733"/>
                  </a:lnTo>
                  <a:lnTo>
                    <a:pt x="429" y="737"/>
                  </a:lnTo>
                  <a:lnTo>
                    <a:pt x="419" y="740"/>
                  </a:lnTo>
                  <a:lnTo>
                    <a:pt x="409" y="740"/>
                  </a:lnTo>
                  <a:lnTo>
                    <a:pt x="409" y="740"/>
                  </a:lnTo>
                  <a:lnTo>
                    <a:pt x="399" y="740"/>
                  </a:lnTo>
                  <a:lnTo>
                    <a:pt x="390" y="737"/>
                  </a:lnTo>
                  <a:lnTo>
                    <a:pt x="381" y="733"/>
                  </a:lnTo>
                  <a:lnTo>
                    <a:pt x="373" y="728"/>
                  </a:lnTo>
                  <a:lnTo>
                    <a:pt x="365" y="721"/>
                  </a:lnTo>
                  <a:lnTo>
                    <a:pt x="359" y="713"/>
                  </a:lnTo>
                  <a:lnTo>
                    <a:pt x="347" y="698"/>
                  </a:lnTo>
                  <a:lnTo>
                    <a:pt x="347" y="698"/>
                  </a:lnTo>
                  <a:lnTo>
                    <a:pt x="262" y="569"/>
                  </a:lnTo>
                  <a:lnTo>
                    <a:pt x="262" y="569"/>
                  </a:lnTo>
                  <a:lnTo>
                    <a:pt x="261" y="564"/>
                  </a:lnTo>
                  <a:lnTo>
                    <a:pt x="261" y="564"/>
                  </a:lnTo>
                  <a:lnTo>
                    <a:pt x="261" y="561"/>
                  </a:lnTo>
                  <a:lnTo>
                    <a:pt x="261" y="561"/>
                  </a:lnTo>
                  <a:lnTo>
                    <a:pt x="262" y="554"/>
                  </a:lnTo>
                  <a:lnTo>
                    <a:pt x="262" y="554"/>
                  </a:lnTo>
                  <a:lnTo>
                    <a:pt x="264" y="535"/>
                  </a:lnTo>
                  <a:lnTo>
                    <a:pt x="264" y="535"/>
                  </a:lnTo>
                  <a:lnTo>
                    <a:pt x="264" y="526"/>
                  </a:lnTo>
                  <a:lnTo>
                    <a:pt x="264" y="516"/>
                  </a:lnTo>
                  <a:lnTo>
                    <a:pt x="264" y="516"/>
                  </a:lnTo>
                  <a:lnTo>
                    <a:pt x="261" y="494"/>
                  </a:lnTo>
                  <a:lnTo>
                    <a:pt x="256" y="475"/>
                  </a:lnTo>
                  <a:lnTo>
                    <a:pt x="250" y="457"/>
                  </a:lnTo>
                  <a:lnTo>
                    <a:pt x="244" y="440"/>
                  </a:lnTo>
                  <a:lnTo>
                    <a:pt x="235" y="423"/>
                  </a:lnTo>
                  <a:lnTo>
                    <a:pt x="226" y="409"/>
                  </a:lnTo>
                  <a:lnTo>
                    <a:pt x="215" y="396"/>
                  </a:lnTo>
                  <a:lnTo>
                    <a:pt x="205" y="384"/>
                  </a:lnTo>
                  <a:lnTo>
                    <a:pt x="185" y="364"/>
                  </a:lnTo>
                  <a:lnTo>
                    <a:pt x="167" y="350"/>
                  </a:lnTo>
                  <a:lnTo>
                    <a:pt x="153" y="341"/>
                  </a:lnTo>
                  <a:lnTo>
                    <a:pt x="147" y="338"/>
                  </a:lnTo>
                  <a:lnTo>
                    <a:pt x="147" y="338"/>
                  </a:lnTo>
                  <a:lnTo>
                    <a:pt x="145" y="337"/>
                  </a:lnTo>
                  <a:lnTo>
                    <a:pt x="145" y="337"/>
                  </a:lnTo>
                  <a:lnTo>
                    <a:pt x="142" y="335"/>
                  </a:lnTo>
                  <a:lnTo>
                    <a:pt x="142" y="335"/>
                  </a:lnTo>
                  <a:lnTo>
                    <a:pt x="141" y="331"/>
                  </a:lnTo>
                  <a:lnTo>
                    <a:pt x="141" y="331"/>
                  </a:lnTo>
                  <a:lnTo>
                    <a:pt x="141" y="329"/>
                  </a:lnTo>
                  <a:lnTo>
                    <a:pt x="141" y="329"/>
                  </a:lnTo>
                  <a:lnTo>
                    <a:pt x="139" y="317"/>
                  </a:lnTo>
                  <a:lnTo>
                    <a:pt x="139" y="306"/>
                  </a:lnTo>
                  <a:lnTo>
                    <a:pt x="141" y="296"/>
                  </a:lnTo>
                  <a:lnTo>
                    <a:pt x="142" y="285"/>
                  </a:lnTo>
                  <a:lnTo>
                    <a:pt x="147" y="268"/>
                  </a:lnTo>
                  <a:lnTo>
                    <a:pt x="153" y="250"/>
                  </a:lnTo>
                  <a:lnTo>
                    <a:pt x="153" y="250"/>
                  </a:lnTo>
                  <a:lnTo>
                    <a:pt x="162" y="227"/>
                  </a:lnTo>
                  <a:lnTo>
                    <a:pt x="165" y="215"/>
                  </a:lnTo>
                  <a:lnTo>
                    <a:pt x="170" y="200"/>
                  </a:lnTo>
                  <a:lnTo>
                    <a:pt x="171" y="185"/>
                  </a:lnTo>
                  <a:lnTo>
                    <a:pt x="173" y="165"/>
                  </a:lnTo>
                  <a:lnTo>
                    <a:pt x="173" y="144"/>
                  </a:lnTo>
                  <a:lnTo>
                    <a:pt x="171" y="120"/>
                  </a:lnTo>
                  <a:lnTo>
                    <a:pt x="171" y="120"/>
                  </a:lnTo>
                  <a:lnTo>
                    <a:pt x="168" y="91"/>
                  </a:lnTo>
                  <a:lnTo>
                    <a:pt x="162" y="66"/>
                  </a:lnTo>
                  <a:lnTo>
                    <a:pt x="154" y="47"/>
                  </a:lnTo>
                  <a:lnTo>
                    <a:pt x="145" y="30"/>
                  </a:lnTo>
                  <a:lnTo>
                    <a:pt x="136" y="18"/>
                  </a:lnTo>
                  <a:lnTo>
                    <a:pt x="126" y="9"/>
                  </a:lnTo>
                  <a:lnTo>
                    <a:pt x="115" y="3"/>
                  </a:lnTo>
                  <a:lnTo>
                    <a:pt x="104" y="0"/>
                  </a:lnTo>
                  <a:lnTo>
                    <a:pt x="104" y="0"/>
                  </a:lnTo>
                  <a:lnTo>
                    <a:pt x="83" y="15"/>
                  </a:lnTo>
                  <a:lnTo>
                    <a:pt x="83" y="15"/>
                  </a:lnTo>
                  <a:lnTo>
                    <a:pt x="82" y="30"/>
                  </a:lnTo>
                  <a:lnTo>
                    <a:pt x="82" y="51"/>
                  </a:lnTo>
                  <a:lnTo>
                    <a:pt x="83" y="73"/>
                  </a:lnTo>
                  <a:lnTo>
                    <a:pt x="86" y="97"/>
                  </a:lnTo>
                  <a:lnTo>
                    <a:pt x="86" y="97"/>
                  </a:lnTo>
                  <a:lnTo>
                    <a:pt x="86" y="98"/>
                  </a:lnTo>
                  <a:lnTo>
                    <a:pt x="86" y="98"/>
                  </a:lnTo>
                  <a:lnTo>
                    <a:pt x="86" y="101"/>
                  </a:lnTo>
                  <a:lnTo>
                    <a:pt x="86" y="101"/>
                  </a:lnTo>
                  <a:lnTo>
                    <a:pt x="59" y="205"/>
                  </a:lnTo>
                  <a:lnTo>
                    <a:pt x="59" y="205"/>
                  </a:lnTo>
                  <a:lnTo>
                    <a:pt x="54" y="220"/>
                  </a:lnTo>
                  <a:lnTo>
                    <a:pt x="54" y="220"/>
                  </a:lnTo>
                  <a:lnTo>
                    <a:pt x="50" y="233"/>
                  </a:lnTo>
                  <a:lnTo>
                    <a:pt x="50" y="233"/>
                  </a:lnTo>
                  <a:lnTo>
                    <a:pt x="28" y="305"/>
                  </a:lnTo>
                  <a:lnTo>
                    <a:pt x="19" y="334"/>
                  </a:lnTo>
                  <a:lnTo>
                    <a:pt x="12" y="355"/>
                  </a:lnTo>
                  <a:lnTo>
                    <a:pt x="12" y="355"/>
                  </a:lnTo>
                  <a:lnTo>
                    <a:pt x="6" y="368"/>
                  </a:lnTo>
                  <a:lnTo>
                    <a:pt x="3" y="381"/>
                  </a:lnTo>
                  <a:lnTo>
                    <a:pt x="0" y="390"/>
                  </a:lnTo>
                  <a:lnTo>
                    <a:pt x="0" y="399"/>
                  </a:lnTo>
                  <a:lnTo>
                    <a:pt x="1" y="406"/>
                  </a:lnTo>
                  <a:lnTo>
                    <a:pt x="3" y="413"/>
                  </a:lnTo>
                  <a:lnTo>
                    <a:pt x="9" y="426"/>
                  </a:lnTo>
                  <a:lnTo>
                    <a:pt x="9" y="426"/>
                  </a:lnTo>
                  <a:lnTo>
                    <a:pt x="12" y="432"/>
                  </a:lnTo>
                  <a:lnTo>
                    <a:pt x="12" y="432"/>
                  </a:lnTo>
                  <a:lnTo>
                    <a:pt x="16" y="446"/>
                  </a:lnTo>
                  <a:lnTo>
                    <a:pt x="25" y="467"/>
                  </a:lnTo>
                  <a:lnTo>
                    <a:pt x="44" y="528"/>
                  </a:lnTo>
                  <a:lnTo>
                    <a:pt x="62" y="592"/>
                  </a:lnTo>
                  <a:lnTo>
                    <a:pt x="74" y="640"/>
                  </a:lnTo>
                  <a:lnTo>
                    <a:pt x="74" y="640"/>
                  </a:lnTo>
                  <a:lnTo>
                    <a:pt x="77" y="652"/>
                  </a:lnTo>
                  <a:lnTo>
                    <a:pt x="77" y="664"/>
                  </a:lnTo>
                  <a:lnTo>
                    <a:pt x="77" y="677"/>
                  </a:lnTo>
                  <a:lnTo>
                    <a:pt x="75" y="687"/>
                  </a:lnTo>
                  <a:lnTo>
                    <a:pt x="69" y="704"/>
                  </a:lnTo>
                  <a:lnTo>
                    <a:pt x="65" y="718"/>
                  </a:lnTo>
                  <a:lnTo>
                    <a:pt x="65" y="718"/>
                  </a:lnTo>
                  <a:lnTo>
                    <a:pt x="91" y="745"/>
                  </a:lnTo>
                  <a:lnTo>
                    <a:pt x="124" y="777"/>
                  </a:lnTo>
                  <a:lnTo>
                    <a:pt x="161" y="812"/>
                  </a:lnTo>
                  <a:lnTo>
                    <a:pt x="200" y="847"/>
                  </a:lnTo>
                  <a:lnTo>
                    <a:pt x="239" y="878"/>
                  </a:lnTo>
                  <a:lnTo>
                    <a:pt x="259" y="892"/>
                  </a:lnTo>
                  <a:lnTo>
                    <a:pt x="277" y="904"/>
                  </a:lnTo>
                  <a:lnTo>
                    <a:pt x="294" y="913"/>
                  </a:lnTo>
                  <a:lnTo>
                    <a:pt x="309" y="921"/>
                  </a:lnTo>
                  <a:lnTo>
                    <a:pt x="324" y="925"/>
                  </a:lnTo>
                  <a:lnTo>
                    <a:pt x="337" y="927"/>
                  </a:lnTo>
                  <a:lnTo>
                    <a:pt x="337" y="927"/>
                  </a:lnTo>
                  <a:lnTo>
                    <a:pt x="343" y="927"/>
                  </a:lnTo>
                  <a:lnTo>
                    <a:pt x="347" y="925"/>
                  </a:lnTo>
                  <a:lnTo>
                    <a:pt x="350" y="922"/>
                  </a:lnTo>
                  <a:lnTo>
                    <a:pt x="352" y="919"/>
                  </a:lnTo>
                  <a:lnTo>
                    <a:pt x="352" y="919"/>
                  </a:lnTo>
                  <a:lnTo>
                    <a:pt x="382" y="872"/>
                  </a:lnTo>
                  <a:lnTo>
                    <a:pt x="420" y="812"/>
                  </a:lnTo>
                  <a:lnTo>
                    <a:pt x="498" y="695"/>
                  </a:lnTo>
                  <a:lnTo>
                    <a:pt x="498" y="695"/>
                  </a:lnTo>
                  <a:lnTo>
                    <a:pt x="454" y="725"/>
                  </a:lnTo>
                  <a:lnTo>
                    <a:pt x="454" y="7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4" name="Freeform 9"/>
            <p:cNvSpPr>
              <a:spLocks/>
            </p:cNvSpPr>
            <p:nvPr/>
          </p:nvSpPr>
          <p:spPr bwMode="auto">
            <a:xfrm>
              <a:off x="1658545" y="2234807"/>
              <a:ext cx="117203" cy="89765"/>
            </a:xfrm>
            <a:custGeom>
              <a:avLst/>
              <a:gdLst>
                <a:gd name="T0" fmla="*/ 67 w 93"/>
                <a:gd name="T1" fmla="*/ 12 h 93"/>
                <a:gd name="T2" fmla="*/ 67 w 93"/>
                <a:gd name="T3" fmla="*/ 12 h 93"/>
                <a:gd name="T4" fmla="*/ 58 w 93"/>
                <a:gd name="T5" fmla="*/ 8 h 93"/>
                <a:gd name="T6" fmla="*/ 47 w 93"/>
                <a:gd name="T7" fmla="*/ 3 h 93"/>
                <a:gd name="T8" fmla="*/ 38 w 93"/>
                <a:gd name="T9" fmla="*/ 2 h 93"/>
                <a:gd name="T10" fmla="*/ 29 w 93"/>
                <a:gd name="T11" fmla="*/ 0 h 93"/>
                <a:gd name="T12" fmla="*/ 29 w 93"/>
                <a:gd name="T13" fmla="*/ 0 h 93"/>
                <a:gd name="T14" fmla="*/ 20 w 93"/>
                <a:gd name="T15" fmla="*/ 2 h 93"/>
                <a:gd name="T16" fmla="*/ 11 w 93"/>
                <a:gd name="T17" fmla="*/ 5 h 93"/>
                <a:gd name="T18" fmla="*/ 5 w 93"/>
                <a:gd name="T19" fmla="*/ 9 h 93"/>
                <a:gd name="T20" fmla="*/ 0 w 93"/>
                <a:gd name="T21" fmla="*/ 14 h 93"/>
                <a:gd name="T22" fmla="*/ 0 w 93"/>
                <a:gd name="T23" fmla="*/ 14 h 93"/>
                <a:gd name="T24" fmla="*/ 11 w 93"/>
                <a:gd name="T25" fmla="*/ 29 h 93"/>
                <a:gd name="T26" fmla="*/ 11 w 93"/>
                <a:gd name="T27" fmla="*/ 29 h 93"/>
                <a:gd name="T28" fmla="*/ 11 w 93"/>
                <a:gd name="T29" fmla="*/ 32 h 93"/>
                <a:gd name="T30" fmla="*/ 11 w 93"/>
                <a:gd name="T31" fmla="*/ 32 h 93"/>
                <a:gd name="T32" fmla="*/ 11 w 93"/>
                <a:gd name="T33" fmla="*/ 34 h 93"/>
                <a:gd name="T34" fmla="*/ 11 w 93"/>
                <a:gd name="T35" fmla="*/ 34 h 93"/>
                <a:gd name="T36" fmla="*/ 11 w 93"/>
                <a:gd name="T37" fmla="*/ 38 h 93"/>
                <a:gd name="T38" fmla="*/ 11 w 93"/>
                <a:gd name="T39" fmla="*/ 50 h 93"/>
                <a:gd name="T40" fmla="*/ 11 w 93"/>
                <a:gd name="T41" fmla="*/ 50 h 93"/>
                <a:gd name="T42" fmla="*/ 12 w 93"/>
                <a:gd name="T43" fmla="*/ 61 h 93"/>
                <a:gd name="T44" fmla="*/ 15 w 93"/>
                <a:gd name="T45" fmla="*/ 72 h 93"/>
                <a:gd name="T46" fmla="*/ 17 w 93"/>
                <a:gd name="T47" fmla="*/ 76 h 93"/>
                <a:gd name="T48" fmla="*/ 21 w 93"/>
                <a:gd name="T49" fmla="*/ 81 h 93"/>
                <a:gd name="T50" fmla="*/ 25 w 93"/>
                <a:gd name="T51" fmla="*/ 84 h 93"/>
                <a:gd name="T52" fmla="*/ 29 w 93"/>
                <a:gd name="T53" fmla="*/ 87 h 93"/>
                <a:gd name="T54" fmla="*/ 29 w 93"/>
                <a:gd name="T55" fmla="*/ 87 h 93"/>
                <a:gd name="T56" fmla="*/ 38 w 93"/>
                <a:gd name="T57" fmla="*/ 90 h 93"/>
                <a:gd name="T58" fmla="*/ 38 w 93"/>
                <a:gd name="T59" fmla="*/ 90 h 93"/>
                <a:gd name="T60" fmla="*/ 46 w 93"/>
                <a:gd name="T61" fmla="*/ 91 h 93"/>
                <a:gd name="T62" fmla="*/ 53 w 93"/>
                <a:gd name="T63" fmla="*/ 93 h 93"/>
                <a:gd name="T64" fmla="*/ 53 w 93"/>
                <a:gd name="T65" fmla="*/ 93 h 93"/>
                <a:gd name="T66" fmla="*/ 55 w 93"/>
                <a:gd name="T67" fmla="*/ 93 h 93"/>
                <a:gd name="T68" fmla="*/ 55 w 93"/>
                <a:gd name="T69" fmla="*/ 93 h 93"/>
                <a:gd name="T70" fmla="*/ 62 w 93"/>
                <a:gd name="T71" fmla="*/ 91 h 93"/>
                <a:gd name="T72" fmla="*/ 69 w 93"/>
                <a:gd name="T73" fmla="*/ 90 h 93"/>
                <a:gd name="T74" fmla="*/ 75 w 93"/>
                <a:gd name="T75" fmla="*/ 87 h 93"/>
                <a:gd name="T76" fmla="*/ 79 w 93"/>
                <a:gd name="T77" fmla="*/ 84 h 93"/>
                <a:gd name="T78" fmla="*/ 84 w 93"/>
                <a:gd name="T79" fmla="*/ 79 h 93"/>
                <a:gd name="T80" fmla="*/ 87 w 93"/>
                <a:gd name="T81" fmla="*/ 75 h 93"/>
                <a:gd name="T82" fmla="*/ 90 w 93"/>
                <a:gd name="T83" fmla="*/ 66 h 93"/>
                <a:gd name="T84" fmla="*/ 90 w 93"/>
                <a:gd name="T85" fmla="*/ 66 h 93"/>
                <a:gd name="T86" fmla="*/ 91 w 93"/>
                <a:gd name="T87" fmla="*/ 60 h 93"/>
                <a:gd name="T88" fmla="*/ 93 w 93"/>
                <a:gd name="T89" fmla="*/ 53 h 93"/>
                <a:gd name="T90" fmla="*/ 91 w 93"/>
                <a:gd name="T91" fmla="*/ 46 h 93"/>
                <a:gd name="T92" fmla="*/ 90 w 93"/>
                <a:gd name="T93" fmla="*/ 40 h 93"/>
                <a:gd name="T94" fmla="*/ 87 w 93"/>
                <a:gd name="T95" fmla="*/ 32 h 93"/>
                <a:gd name="T96" fmla="*/ 82 w 93"/>
                <a:gd name="T97" fmla="*/ 26 h 93"/>
                <a:gd name="T98" fmla="*/ 75 w 93"/>
                <a:gd name="T99" fmla="*/ 19 h 93"/>
                <a:gd name="T100" fmla="*/ 67 w 93"/>
                <a:gd name="T101" fmla="*/ 12 h 93"/>
                <a:gd name="T102" fmla="*/ 67 w 93"/>
                <a:gd name="T103"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93">
                  <a:moveTo>
                    <a:pt x="67" y="12"/>
                  </a:moveTo>
                  <a:lnTo>
                    <a:pt x="67" y="12"/>
                  </a:lnTo>
                  <a:lnTo>
                    <a:pt x="58" y="8"/>
                  </a:lnTo>
                  <a:lnTo>
                    <a:pt x="47" y="3"/>
                  </a:lnTo>
                  <a:lnTo>
                    <a:pt x="38" y="2"/>
                  </a:lnTo>
                  <a:lnTo>
                    <a:pt x="29" y="0"/>
                  </a:lnTo>
                  <a:lnTo>
                    <a:pt x="29" y="0"/>
                  </a:lnTo>
                  <a:lnTo>
                    <a:pt x="20" y="2"/>
                  </a:lnTo>
                  <a:lnTo>
                    <a:pt x="11" y="5"/>
                  </a:lnTo>
                  <a:lnTo>
                    <a:pt x="5" y="9"/>
                  </a:lnTo>
                  <a:lnTo>
                    <a:pt x="0" y="14"/>
                  </a:lnTo>
                  <a:lnTo>
                    <a:pt x="0" y="14"/>
                  </a:lnTo>
                  <a:lnTo>
                    <a:pt x="11" y="29"/>
                  </a:lnTo>
                  <a:lnTo>
                    <a:pt x="11" y="29"/>
                  </a:lnTo>
                  <a:lnTo>
                    <a:pt x="11" y="32"/>
                  </a:lnTo>
                  <a:lnTo>
                    <a:pt x="11" y="32"/>
                  </a:lnTo>
                  <a:lnTo>
                    <a:pt x="11" y="34"/>
                  </a:lnTo>
                  <a:lnTo>
                    <a:pt x="11" y="34"/>
                  </a:lnTo>
                  <a:lnTo>
                    <a:pt x="11" y="38"/>
                  </a:lnTo>
                  <a:lnTo>
                    <a:pt x="11" y="50"/>
                  </a:lnTo>
                  <a:lnTo>
                    <a:pt x="11" y="50"/>
                  </a:lnTo>
                  <a:lnTo>
                    <a:pt x="12" y="61"/>
                  </a:lnTo>
                  <a:lnTo>
                    <a:pt x="15" y="72"/>
                  </a:lnTo>
                  <a:lnTo>
                    <a:pt x="17" y="76"/>
                  </a:lnTo>
                  <a:lnTo>
                    <a:pt x="21" y="81"/>
                  </a:lnTo>
                  <a:lnTo>
                    <a:pt x="25" y="84"/>
                  </a:lnTo>
                  <a:lnTo>
                    <a:pt x="29" y="87"/>
                  </a:lnTo>
                  <a:lnTo>
                    <a:pt x="29" y="87"/>
                  </a:lnTo>
                  <a:lnTo>
                    <a:pt x="38" y="90"/>
                  </a:lnTo>
                  <a:lnTo>
                    <a:pt x="38" y="90"/>
                  </a:lnTo>
                  <a:lnTo>
                    <a:pt x="46" y="91"/>
                  </a:lnTo>
                  <a:lnTo>
                    <a:pt x="53" y="93"/>
                  </a:lnTo>
                  <a:lnTo>
                    <a:pt x="53" y="93"/>
                  </a:lnTo>
                  <a:lnTo>
                    <a:pt x="55" y="93"/>
                  </a:lnTo>
                  <a:lnTo>
                    <a:pt x="55" y="93"/>
                  </a:lnTo>
                  <a:lnTo>
                    <a:pt x="62" y="91"/>
                  </a:lnTo>
                  <a:lnTo>
                    <a:pt x="69" y="90"/>
                  </a:lnTo>
                  <a:lnTo>
                    <a:pt x="75" y="87"/>
                  </a:lnTo>
                  <a:lnTo>
                    <a:pt x="79" y="84"/>
                  </a:lnTo>
                  <a:lnTo>
                    <a:pt x="84" y="79"/>
                  </a:lnTo>
                  <a:lnTo>
                    <a:pt x="87" y="75"/>
                  </a:lnTo>
                  <a:lnTo>
                    <a:pt x="90" y="66"/>
                  </a:lnTo>
                  <a:lnTo>
                    <a:pt x="90" y="66"/>
                  </a:lnTo>
                  <a:lnTo>
                    <a:pt x="91" y="60"/>
                  </a:lnTo>
                  <a:lnTo>
                    <a:pt x="93" y="53"/>
                  </a:lnTo>
                  <a:lnTo>
                    <a:pt x="91" y="46"/>
                  </a:lnTo>
                  <a:lnTo>
                    <a:pt x="90" y="40"/>
                  </a:lnTo>
                  <a:lnTo>
                    <a:pt x="87" y="32"/>
                  </a:lnTo>
                  <a:lnTo>
                    <a:pt x="82" y="26"/>
                  </a:lnTo>
                  <a:lnTo>
                    <a:pt x="75" y="19"/>
                  </a:lnTo>
                  <a:lnTo>
                    <a:pt x="67" y="12"/>
                  </a:lnTo>
                  <a:lnTo>
                    <a:pt x="67"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5" name="Freeform 10"/>
            <p:cNvSpPr>
              <a:spLocks/>
            </p:cNvSpPr>
            <p:nvPr/>
          </p:nvSpPr>
          <p:spPr bwMode="auto">
            <a:xfrm>
              <a:off x="1720298" y="2327469"/>
              <a:ext cx="162572" cy="130304"/>
            </a:xfrm>
            <a:custGeom>
              <a:avLst/>
              <a:gdLst>
                <a:gd name="T0" fmla="*/ 108 w 129"/>
                <a:gd name="T1" fmla="*/ 12 h 135"/>
                <a:gd name="T2" fmla="*/ 108 w 129"/>
                <a:gd name="T3" fmla="*/ 12 h 135"/>
                <a:gd name="T4" fmla="*/ 102 w 129"/>
                <a:gd name="T5" fmla="*/ 6 h 135"/>
                <a:gd name="T6" fmla="*/ 95 w 129"/>
                <a:gd name="T7" fmla="*/ 3 h 135"/>
                <a:gd name="T8" fmla="*/ 89 w 129"/>
                <a:gd name="T9" fmla="*/ 0 h 135"/>
                <a:gd name="T10" fmla="*/ 82 w 129"/>
                <a:gd name="T11" fmla="*/ 0 h 135"/>
                <a:gd name="T12" fmla="*/ 82 w 129"/>
                <a:gd name="T13" fmla="*/ 0 h 135"/>
                <a:gd name="T14" fmla="*/ 74 w 129"/>
                <a:gd name="T15" fmla="*/ 0 h 135"/>
                <a:gd name="T16" fmla="*/ 68 w 129"/>
                <a:gd name="T17" fmla="*/ 3 h 135"/>
                <a:gd name="T18" fmla="*/ 61 w 129"/>
                <a:gd name="T19" fmla="*/ 8 h 135"/>
                <a:gd name="T20" fmla="*/ 53 w 129"/>
                <a:gd name="T21" fmla="*/ 12 h 135"/>
                <a:gd name="T22" fmla="*/ 41 w 129"/>
                <a:gd name="T23" fmla="*/ 23 h 135"/>
                <a:gd name="T24" fmla="*/ 32 w 129"/>
                <a:gd name="T25" fmla="*/ 35 h 135"/>
                <a:gd name="T26" fmla="*/ 32 w 129"/>
                <a:gd name="T27" fmla="*/ 35 h 135"/>
                <a:gd name="T28" fmla="*/ 27 w 129"/>
                <a:gd name="T29" fmla="*/ 41 h 135"/>
                <a:gd name="T30" fmla="*/ 27 w 129"/>
                <a:gd name="T31" fmla="*/ 41 h 135"/>
                <a:gd name="T32" fmla="*/ 24 w 129"/>
                <a:gd name="T33" fmla="*/ 42 h 135"/>
                <a:gd name="T34" fmla="*/ 24 w 129"/>
                <a:gd name="T35" fmla="*/ 42 h 135"/>
                <a:gd name="T36" fmla="*/ 24 w 129"/>
                <a:gd name="T37" fmla="*/ 44 h 135"/>
                <a:gd name="T38" fmla="*/ 24 w 129"/>
                <a:gd name="T39" fmla="*/ 44 h 135"/>
                <a:gd name="T40" fmla="*/ 17 w 129"/>
                <a:gd name="T41" fmla="*/ 53 h 135"/>
                <a:gd name="T42" fmla="*/ 17 w 129"/>
                <a:gd name="T43" fmla="*/ 53 h 135"/>
                <a:gd name="T44" fmla="*/ 10 w 129"/>
                <a:gd name="T45" fmla="*/ 64 h 135"/>
                <a:gd name="T46" fmla="*/ 4 w 129"/>
                <a:gd name="T47" fmla="*/ 74 h 135"/>
                <a:gd name="T48" fmla="*/ 1 w 129"/>
                <a:gd name="T49" fmla="*/ 83 h 135"/>
                <a:gd name="T50" fmla="*/ 0 w 129"/>
                <a:gd name="T51" fmla="*/ 93 h 135"/>
                <a:gd name="T52" fmla="*/ 0 w 129"/>
                <a:gd name="T53" fmla="*/ 100 h 135"/>
                <a:gd name="T54" fmla="*/ 1 w 129"/>
                <a:gd name="T55" fmla="*/ 108 h 135"/>
                <a:gd name="T56" fmla="*/ 4 w 129"/>
                <a:gd name="T57" fmla="*/ 115 h 135"/>
                <a:gd name="T58" fmla="*/ 10 w 129"/>
                <a:gd name="T59" fmla="*/ 121 h 135"/>
                <a:gd name="T60" fmla="*/ 10 w 129"/>
                <a:gd name="T61" fmla="*/ 121 h 135"/>
                <a:gd name="T62" fmla="*/ 18 w 129"/>
                <a:gd name="T63" fmla="*/ 127 h 135"/>
                <a:gd name="T64" fmla="*/ 26 w 129"/>
                <a:gd name="T65" fmla="*/ 132 h 135"/>
                <a:gd name="T66" fmla="*/ 33 w 129"/>
                <a:gd name="T67" fmla="*/ 135 h 135"/>
                <a:gd name="T68" fmla="*/ 41 w 129"/>
                <a:gd name="T69" fmla="*/ 135 h 135"/>
                <a:gd name="T70" fmla="*/ 41 w 129"/>
                <a:gd name="T71" fmla="*/ 135 h 135"/>
                <a:gd name="T72" fmla="*/ 47 w 129"/>
                <a:gd name="T73" fmla="*/ 135 h 135"/>
                <a:gd name="T74" fmla="*/ 53 w 129"/>
                <a:gd name="T75" fmla="*/ 134 h 135"/>
                <a:gd name="T76" fmla="*/ 61 w 129"/>
                <a:gd name="T77" fmla="*/ 130 h 135"/>
                <a:gd name="T78" fmla="*/ 68 w 129"/>
                <a:gd name="T79" fmla="*/ 126 h 135"/>
                <a:gd name="T80" fmla="*/ 68 w 129"/>
                <a:gd name="T81" fmla="*/ 126 h 135"/>
                <a:gd name="T82" fmla="*/ 77 w 129"/>
                <a:gd name="T83" fmla="*/ 118 h 135"/>
                <a:gd name="T84" fmla="*/ 77 w 129"/>
                <a:gd name="T85" fmla="*/ 118 h 135"/>
                <a:gd name="T86" fmla="*/ 85 w 129"/>
                <a:gd name="T87" fmla="*/ 111 h 135"/>
                <a:gd name="T88" fmla="*/ 85 w 129"/>
                <a:gd name="T89" fmla="*/ 111 h 135"/>
                <a:gd name="T90" fmla="*/ 89 w 129"/>
                <a:gd name="T91" fmla="*/ 108 h 135"/>
                <a:gd name="T92" fmla="*/ 89 w 129"/>
                <a:gd name="T93" fmla="*/ 108 h 135"/>
                <a:gd name="T94" fmla="*/ 105 w 129"/>
                <a:gd name="T95" fmla="*/ 91 h 135"/>
                <a:gd name="T96" fmla="*/ 118 w 129"/>
                <a:gd name="T97" fmla="*/ 74 h 135"/>
                <a:gd name="T98" fmla="*/ 123 w 129"/>
                <a:gd name="T99" fmla="*/ 68 h 135"/>
                <a:gd name="T100" fmla="*/ 126 w 129"/>
                <a:gd name="T101" fmla="*/ 61 h 135"/>
                <a:gd name="T102" fmla="*/ 129 w 129"/>
                <a:gd name="T103" fmla="*/ 55 h 135"/>
                <a:gd name="T104" fmla="*/ 129 w 129"/>
                <a:gd name="T105" fmla="*/ 47 h 135"/>
                <a:gd name="T106" fmla="*/ 129 w 129"/>
                <a:gd name="T107" fmla="*/ 47 h 135"/>
                <a:gd name="T108" fmla="*/ 127 w 129"/>
                <a:gd name="T109" fmla="*/ 39 h 135"/>
                <a:gd name="T110" fmla="*/ 124 w 129"/>
                <a:gd name="T111" fmla="*/ 32 h 135"/>
                <a:gd name="T112" fmla="*/ 118 w 129"/>
                <a:gd name="T113" fmla="*/ 21 h 135"/>
                <a:gd name="T114" fmla="*/ 108 w 129"/>
                <a:gd name="T115" fmla="*/ 12 h 135"/>
                <a:gd name="T116" fmla="*/ 108 w 129"/>
                <a:gd name="T117" fmla="*/ 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35">
                  <a:moveTo>
                    <a:pt x="108" y="12"/>
                  </a:moveTo>
                  <a:lnTo>
                    <a:pt x="108" y="12"/>
                  </a:lnTo>
                  <a:lnTo>
                    <a:pt x="102" y="6"/>
                  </a:lnTo>
                  <a:lnTo>
                    <a:pt x="95" y="3"/>
                  </a:lnTo>
                  <a:lnTo>
                    <a:pt x="89" y="0"/>
                  </a:lnTo>
                  <a:lnTo>
                    <a:pt x="82" y="0"/>
                  </a:lnTo>
                  <a:lnTo>
                    <a:pt x="82" y="0"/>
                  </a:lnTo>
                  <a:lnTo>
                    <a:pt x="74" y="0"/>
                  </a:lnTo>
                  <a:lnTo>
                    <a:pt x="68" y="3"/>
                  </a:lnTo>
                  <a:lnTo>
                    <a:pt x="61" y="8"/>
                  </a:lnTo>
                  <a:lnTo>
                    <a:pt x="53" y="12"/>
                  </a:lnTo>
                  <a:lnTo>
                    <a:pt x="41" y="23"/>
                  </a:lnTo>
                  <a:lnTo>
                    <a:pt x="32" y="35"/>
                  </a:lnTo>
                  <a:lnTo>
                    <a:pt x="32" y="35"/>
                  </a:lnTo>
                  <a:lnTo>
                    <a:pt x="27" y="41"/>
                  </a:lnTo>
                  <a:lnTo>
                    <a:pt x="27" y="41"/>
                  </a:lnTo>
                  <a:lnTo>
                    <a:pt x="24" y="42"/>
                  </a:lnTo>
                  <a:lnTo>
                    <a:pt x="24" y="42"/>
                  </a:lnTo>
                  <a:lnTo>
                    <a:pt x="24" y="44"/>
                  </a:lnTo>
                  <a:lnTo>
                    <a:pt x="24" y="44"/>
                  </a:lnTo>
                  <a:lnTo>
                    <a:pt x="17" y="53"/>
                  </a:lnTo>
                  <a:lnTo>
                    <a:pt x="17" y="53"/>
                  </a:lnTo>
                  <a:lnTo>
                    <a:pt x="10" y="64"/>
                  </a:lnTo>
                  <a:lnTo>
                    <a:pt x="4" y="74"/>
                  </a:lnTo>
                  <a:lnTo>
                    <a:pt x="1" y="83"/>
                  </a:lnTo>
                  <a:lnTo>
                    <a:pt x="0" y="93"/>
                  </a:lnTo>
                  <a:lnTo>
                    <a:pt x="0" y="100"/>
                  </a:lnTo>
                  <a:lnTo>
                    <a:pt x="1" y="108"/>
                  </a:lnTo>
                  <a:lnTo>
                    <a:pt x="4" y="115"/>
                  </a:lnTo>
                  <a:lnTo>
                    <a:pt x="10" y="121"/>
                  </a:lnTo>
                  <a:lnTo>
                    <a:pt x="10" y="121"/>
                  </a:lnTo>
                  <a:lnTo>
                    <a:pt x="18" y="127"/>
                  </a:lnTo>
                  <a:lnTo>
                    <a:pt x="26" y="132"/>
                  </a:lnTo>
                  <a:lnTo>
                    <a:pt x="33" y="135"/>
                  </a:lnTo>
                  <a:lnTo>
                    <a:pt x="41" y="135"/>
                  </a:lnTo>
                  <a:lnTo>
                    <a:pt x="41" y="135"/>
                  </a:lnTo>
                  <a:lnTo>
                    <a:pt x="47" y="135"/>
                  </a:lnTo>
                  <a:lnTo>
                    <a:pt x="53" y="134"/>
                  </a:lnTo>
                  <a:lnTo>
                    <a:pt x="61" y="130"/>
                  </a:lnTo>
                  <a:lnTo>
                    <a:pt x="68" y="126"/>
                  </a:lnTo>
                  <a:lnTo>
                    <a:pt x="68" y="126"/>
                  </a:lnTo>
                  <a:lnTo>
                    <a:pt x="77" y="118"/>
                  </a:lnTo>
                  <a:lnTo>
                    <a:pt x="77" y="118"/>
                  </a:lnTo>
                  <a:lnTo>
                    <a:pt x="85" y="111"/>
                  </a:lnTo>
                  <a:lnTo>
                    <a:pt x="85" y="111"/>
                  </a:lnTo>
                  <a:lnTo>
                    <a:pt x="89" y="108"/>
                  </a:lnTo>
                  <a:lnTo>
                    <a:pt x="89" y="108"/>
                  </a:lnTo>
                  <a:lnTo>
                    <a:pt x="105" y="91"/>
                  </a:lnTo>
                  <a:lnTo>
                    <a:pt x="118" y="74"/>
                  </a:lnTo>
                  <a:lnTo>
                    <a:pt x="123" y="68"/>
                  </a:lnTo>
                  <a:lnTo>
                    <a:pt x="126" y="61"/>
                  </a:lnTo>
                  <a:lnTo>
                    <a:pt x="129" y="55"/>
                  </a:lnTo>
                  <a:lnTo>
                    <a:pt x="129" y="47"/>
                  </a:lnTo>
                  <a:lnTo>
                    <a:pt x="129" y="47"/>
                  </a:lnTo>
                  <a:lnTo>
                    <a:pt x="127" y="39"/>
                  </a:lnTo>
                  <a:lnTo>
                    <a:pt x="124" y="32"/>
                  </a:lnTo>
                  <a:lnTo>
                    <a:pt x="118" y="21"/>
                  </a:lnTo>
                  <a:lnTo>
                    <a:pt x="108" y="12"/>
                  </a:lnTo>
                  <a:lnTo>
                    <a:pt x="108"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6" name="Freeform 11"/>
            <p:cNvSpPr>
              <a:spLocks/>
            </p:cNvSpPr>
            <p:nvPr/>
          </p:nvSpPr>
          <p:spPr bwMode="auto">
            <a:xfrm>
              <a:off x="1860185" y="2519548"/>
              <a:ext cx="175174" cy="108104"/>
            </a:xfrm>
            <a:custGeom>
              <a:avLst/>
              <a:gdLst>
                <a:gd name="T0" fmla="*/ 121 w 139"/>
                <a:gd name="T1" fmla="*/ 15 h 112"/>
                <a:gd name="T2" fmla="*/ 121 w 139"/>
                <a:gd name="T3" fmla="*/ 15 h 112"/>
                <a:gd name="T4" fmla="*/ 117 w 139"/>
                <a:gd name="T5" fmla="*/ 7 h 112"/>
                <a:gd name="T6" fmla="*/ 109 w 139"/>
                <a:gd name="T7" fmla="*/ 4 h 112"/>
                <a:gd name="T8" fmla="*/ 103 w 139"/>
                <a:gd name="T9" fmla="*/ 1 h 112"/>
                <a:gd name="T10" fmla="*/ 95 w 139"/>
                <a:gd name="T11" fmla="*/ 0 h 112"/>
                <a:gd name="T12" fmla="*/ 95 w 139"/>
                <a:gd name="T13" fmla="*/ 0 h 112"/>
                <a:gd name="T14" fmla="*/ 88 w 139"/>
                <a:gd name="T15" fmla="*/ 9 h 112"/>
                <a:gd name="T16" fmla="*/ 80 w 139"/>
                <a:gd name="T17" fmla="*/ 16 h 112"/>
                <a:gd name="T18" fmla="*/ 65 w 139"/>
                <a:gd name="T19" fmla="*/ 30 h 112"/>
                <a:gd name="T20" fmla="*/ 65 w 139"/>
                <a:gd name="T21" fmla="*/ 30 h 112"/>
                <a:gd name="T22" fmla="*/ 62 w 139"/>
                <a:gd name="T23" fmla="*/ 33 h 112"/>
                <a:gd name="T24" fmla="*/ 59 w 139"/>
                <a:gd name="T25" fmla="*/ 35 h 112"/>
                <a:gd name="T26" fmla="*/ 59 w 139"/>
                <a:gd name="T27" fmla="*/ 35 h 112"/>
                <a:gd name="T28" fmla="*/ 50 w 139"/>
                <a:gd name="T29" fmla="*/ 42 h 112"/>
                <a:gd name="T30" fmla="*/ 50 w 139"/>
                <a:gd name="T31" fmla="*/ 42 h 112"/>
                <a:gd name="T32" fmla="*/ 48 w 139"/>
                <a:gd name="T33" fmla="*/ 45 h 112"/>
                <a:gd name="T34" fmla="*/ 48 w 139"/>
                <a:gd name="T35" fmla="*/ 45 h 112"/>
                <a:gd name="T36" fmla="*/ 42 w 139"/>
                <a:gd name="T37" fmla="*/ 50 h 112"/>
                <a:gd name="T38" fmla="*/ 42 w 139"/>
                <a:gd name="T39" fmla="*/ 50 h 112"/>
                <a:gd name="T40" fmla="*/ 22 w 139"/>
                <a:gd name="T41" fmla="*/ 67 h 112"/>
                <a:gd name="T42" fmla="*/ 12 w 139"/>
                <a:gd name="T43" fmla="*/ 74 h 112"/>
                <a:gd name="T44" fmla="*/ 0 w 139"/>
                <a:gd name="T45" fmla="*/ 79 h 112"/>
                <a:gd name="T46" fmla="*/ 0 w 139"/>
                <a:gd name="T47" fmla="*/ 79 h 112"/>
                <a:gd name="T48" fmla="*/ 4 w 139"/>
                <a:gd name="T49" fmla="*/ 86 h 112"/>
                <a:gd name="T50" fmla="*/ 4 w 139"/>
                <a:gd name="T51" fmla="*/ 86 h 112"/>
                <a:gd name="T52" fmla="*/ 10 w 139"/>
                <a:gd name="T53" fmla="*/ 92 h 112"/>
                <a:gd name="T54" fmla="*/ 16 w 139"/>
                <a:gd name="T55" fmla="*/ 97 h 112"/>
                <a:gd name="T56" fmla="*/ 25 w 139"/>
                <a:gd name="T57" fmla="*/ 100 h 112"/>
                <a:gd name="T58" fmla="*/ 38 w 139"/>
                <a:gd name="T59" fmla="*/ 101 h 112"/>
                <a:gd name="T60" fmla="*/ 38 w 139"/>
                <a:gd name="T61" fmla="*/ 101 h 112"/>
                <a:gd name="T62" fmla="*/ 38 w 139"/>
                <a:gd name="T63" fmla="*/ 101 h 112"/>
                <a:gd name="T64" fmla="*/ 54 w 139"/>
                <a:gd name="T65" fmla="*/ 100 h 112"/>
                <a:gd name="T66" fmla="*/ 76 w 139"/>
                <a:gd name="T67" fmla="*/ 97 h 112"/>
                <a:gd name="T68" fmla="*/ 76 w 139"/>
                <a:gd name="T69" fmla="*/ 97 h 112"/>
                <a:gd name="T70" fmla="*/ 86 w 139"/>
                <a:gd name="T71" fmla="*/ 94 h 112"/>
                <a:gd name="T72" fmla="*/ 86 w 139"/>
                <a:gd name="T73" fmla="*/ 94 h 112"/>
                <a:gd name="T74" fmla="*/ 92 w 139"/>
                <a:gd name="T75" fmla="*/ 92 h 112"/>
                <a:gd name="T76" fmla="*/ 92 w 139"/>
                <a:gd name="T77" fmla="*/ 92 h 112"/>
                <a:gd name="T78" fmla="*/ 97 w 139"/>
                <a:gd name="T79" fmla="*/ 91 h 112"/>
                <a:gd name="T80" fmla="*/ 97 w 139"/>
                <a:gd name="T81" fmla="*/ 91 h 112"/>
                <a:gd name="T82" fmla="*/ 100 w 139"/>
                <a:gd name="T83" fmla="*/ 89 h 112"/>
                <a:gd name="T84" fmla="*/ 100 w 139"/>
                <a:gd name="T85" fmla="*/ 89 h 112"/>
                <a:gd name="T86" fmla="*/ 113 w 139"/>
                <a:gd name="T87" fmla="*/ 112 h 112"/>
                <a:gd name="T88" fmla="*/ 113 w 139"/>
                <a:gd name="T89" fmla="*/ 112 h 112"/>
                <a:gd name="T90" fmla="*/ 121 w 139"/>
                <a:gd name="T91" fmla="*/ 103 h 112"/>
                <a:gd name="T92" fmla="*/ 129 w 139"/>
                <a:gd name="T93" fmla="*/ 94 h 112"/>
                <a:gd name="T94" fmla="*/ 135 w 139"/>
                <a:gd name="T95" fmla="*/ 80 h 112"/>
                <a:gd name="T96" fmla="*/ 138 w 139"/>
                <a:gd name="T97" fmla="*/ 74 h 112"/>
                <a:gd name="T98" fmla="*/ 139 w 139"/>
                <a:gd name="T99" fmla="*/ 67 h 112"/>
                <a:gd name="T100" fmla="*/ 139 w 139"/>
                <a:gd name="T101" fmla="*/ 67 h 112"/>
                <a:gd name="T102" fmla="*/ 139 w 139"/>
                <a:gd name="T103" fmla="*/ 54 h 112"/>
                <a:gd name="T104" fmla="*/ 136 w 139"/>
                <a:gd name="T105" fmla="*/ 41 h 112"/>
                <a:gd name="T106" fmla="*/ 130 w 139"/>
                <a:gd name="T107" fmla="*/ 27 h 112"/>
                <a:gd name="T108" fmla="*/ 121 w 139"/>
                <a:gd name="T109" fmla="*/ 15 h 112"/>
                <a:gd name="T110" fmla="*/ 121 w 139"/>
                <a:gd name="T111"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12">
                  <a:moveTo>
                    <a:pt x="121" y="15"/>
                  </a:moveTo>
                  <a:lnTo>
                    <a:pt x="121" y="15"/>
                  </a:lnTo>
                  <a:lnTo>
                    <a:pt x="117" y="7"/>
                  </a:lnTo>
                  <a:lnTo>
                    <a:pt x="109" y="4"/>
                  </a:lnTo>
                  <a:lnTo>
                    <a:pt x="103" y="1"/>
                  </a:lnTo>
                  <a:lnTo>
                    <a:pt x="95" y="0"/>
                  </a:lnTo>
                  <a:lnTo>
                    <a:pt x="95" y="0"/>
                  </a:lnTo>
                  <a:lnTo>
                    <a:pt x="88" y="9"/>
                  </a:lnTo>
                  <a:lnTo>
                    <a:pt x="80" y="16"/>
                  </a:lnTo>
                  <a:lnTo>
                    <a:pt x="65" y="30"/>
                  </a:lnTo>
                  <a:lnTo>
                    <a:pt x="65" y="30"/>
                  </a:lnTo>
                  <a:lnTo>
                    <a:pt x="62" y="33"/>
                  </a:lnTo>
                  <a:lnTo>
                    <a:pt x="59" y="35"/>
                  </a:lnTo>
                  <a:lnTo>
                    <a:pt x="59" y="35"/>
                  </a:lnTo>
                  <a:lnTo>
                    <a:pt x="50" y="42"/>
                  </a:lnTo>
                  <a:lnTo>
                    <a:pt x="50" y="42"/>
                  </a:lnTo>
                  <a:lnTo>
                    <a:pt x="48" y="45"/>
                  </a:lnTo>
                  <a:lnTo>
                    <a:pt x="48" y="45"/>
                  </a:lnTo>
                  <a:lnTo>
                    <a:pt x="42" y="50"/>
                  </a:lnTo>
                  <a:lnTo>
                    <a:pt x="42" y="50"/>
                  </a:lnTo>
                  <a:lnTo>
                    <a:pt x="22" y="67"/>
                  </a:lnTo>
                  <a:lnTo>
                    <a:pt x="12" y="74"/>
                  </a:lnTo>
                  <a:lnTo>
                    <a:pt x="0" y="79"/>
                  </a:lnTo>
                  <a:lnTo>
                    <a:pt x="0" y="79"/>
                  </a:lnTo>
                  <a:lnTo>
                    <a:pt x="4" y="86"/>
                  </a:lnTo>
                  <a:lnTo>
                    <a:pt x="4" y="86"/>
                  </a:lnTo>
                  <a:lnTo>
                    <a:pt x="10" y="92"/>
                  </a:lnTo>
                  <a:lnTo>
                    <a:pt x="16" y="97"/>
                  </a:lnTo>
                  <a:lnTo>
                    <a:pt x="25" y="100"/>
                  </a:lnTo>
                  <a:lnTo>
                    <a:pt x="38" y="101"/>
                  </a:lnTo>
                  <a:lnTo>
                    <a:pt x="38" y="101"/>
                  </a:lnTo>
                  <a:lnTo>
                    <a:pt x="38" y="101"/>
                  </a:lnTo>
                  <a:lnTo>
                    <a:pt x="54" y="100"/>
                  </a:lnTo>
                  <a:lnTo>
                    <a:pt x="76" y="97"/>
                  </a:lnTo>
                  <a:lnTo>
                    <a:pt x="76" y="97"/>
                  </a:lnTo>
                  <a:lnTo>
                    <a:pt x="86" y="94"/>
                  </a:lnTo>
                  <a:lnTo>
                    <a:pt x="86" y="94"/>
                  </a:lnTo>
                  <a:lnTo>
                    <a:pt x="92" y="92"/>
                  </a:lnTo>
                  <a:lnTo>
                    <a:pt x="92" y="92"/>
                  </a:lnTo>
                  <a:lnTo>
                    <a:pt x="97" y="91"/>
                  </a:lnTo>
                  <a:lnTo>
                    <a:pt x="97" y="91"/>
                  </a:lnTo>
                  <a:lnTo>
                    <a:pt x="100" y="89"/>
                  </a:lnTo>
                  <a:lnTo>
                    <a:pt x="100" y="89"/>
                  </a:lnTo>
                  <a:lnTo>
                    <a:pt x="113" y="112"/>
                  </a:lnTo>
                  <a:lnTo>
                    <a:pt x="113" y="112"/>
                  </a:lnTo>
                  <a:lnTo>
                    <a:pt x="121" y="103"/>
                  </a:lnTo>
                  <a:lnTo>
                    <a:pt x="129" y="94"/>
                  </a:lnTo>
                  <a:lnTo>
                    <a:pt x="135" y="80"/>
                  </a:lnTo>
                  <a:lnTo>
                    <a:pt x="138" y="74"/>
                  </a:lnTo>
                  <a:lnTo>
                    <a:pt x="139" y="67"/>
                  </a:lnTo>
                  <a:lnTo>
                    <a:pt x="139" y="67"/>
                  </a:lnTo>
                  <a:lnTo>
                    <a:pt x="139" y="54"/>
                  </a:lnTo>
                  <a:lnTo>
                    <a:pt x="136" y="41"/>
                  </a:lnTo>
                  <a:lnTo>
                    <a:pt x="130" y="27"/>
                  </a:lnTo>
                  <a:lnTo>
                    <a:pt x="121" y="15"/>
                  </a:lnTo>
                  <a:lnTo>
                    <a:pt x="121" y="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7" name="Freeform 12"/>
            <p:cNvSpPr>
              <a:spLocks/>
            </p:cNvSpPr>
            <p:nvPr/>
          </p:nvSpPr>
          <p:spPr bwMode="auto">
            <a:xfrm>
              <a:off x="1790872" y="2437503"/>
              <a:ext cx="173914" cy="139956"/>
            </a:xfrm>
            <a:custGeom>
              <a:avLst/>
              <a:gdLst>
                <a:gd name="T0" fmla="*/ 128 w 138"/>
                <a:gd name="T1" fmla="*/ 26 h 145"/>
                <a:gd name="T2" fmla="*/ 108 w 138"/>
                <a:gd name="T3" fmla="*/ 7 h 145"/>
                <a:gd name="T4" fmla="*/ 90 w 138"/>
                <a:gd name="T5" fmla="*/ 0 h 145"/>
                <a:gd name="T6" fmla="*/ 83 w 138"/>
                <a:gd name="T7" fmla="*/ 1 h 145"/>
                <a:gd name="T8" fmla="*/ 68 w 138"/>
                <a:gd name="T9" fmla="*/ 7 h 145"/>
                <a:gd name="T10" fmla="*/ 49 w 138"/>
                <a:gd name="T11" fmla="*/ 26 h 145"/>
                <a:gd name="T12" fmla="*/ 41 w 138"/>
                <a:gd name="T13" fmla="*/ 35 h 145"/>
                <a:gd name="T14" fmla="*/ 38 w 138"/>
                <a:gd name="T15" fmla="*/ 39 h 145"/>
                <a:gd name="T16" fmla="*/ 33 w 138"/>
                <a:gd name="T17" fmla="*/ 44 h 145"/>
                <a:gd name="T18" fmla="*/ 33 w 138"/>
                <a:gd name="T19" fmla="*/ 45 h 145"/>
                <a:gd name="T20" fmla="*/ 12 w 138"/>
                <a:gd name="T21" fmla="*/ 74 h 145"/>
                <a:gd name="T22" fmla="*/ 1 w 138"/>
                <a:gd name="T23" fmla="*/ 97 h 145"/>
                <a:gd name="T24" fmla="*/ 0 w 138"/>
                <a:gd name="T25" fmla="*/ 117 h 145"/>
                <a:gd name="T26" fmla="*/ 12 w 138"/>
                <a:gd name="T27" fmla="*/ 135 h 145"/>
                <a:gd name="T28" fmla="*/ 18 w 138"/>
                <a:gd name="T29" fmla="*/ 139 h 145"/>
                <a:gd name="T30" fmla="*/ 27 w 138"/>
                <a:gd name="T31" fmla="*/ 145 h 145"/>
                <a:gd name="T32" fmla="*/ 33 w 138"/>
                <a:gd name="T33" fmla="*/ 145 h 145"/>
                <a:gd name="T34" fmla="*/ 35 w 138"/>
                <a:gd name="T35" fmla="*/ 145 h 145"/>
                <a:gd name="T36" fmla="*/ 46 w 138"/>
                <a:gd name="T37" fmla="*/ 144 h 145"/>
                <a:gd name="T38" fmla="*/ 56 w 138"/>
                <a:gd name="T39" fmla="*/ 139 h 145"/>
                <a:gd name="T40" fmla="*/ 67 w 138"/>
                <a:gd name="T41" fmla="*/ 132 h 145"/>
                <a:gd name="T42" fmla="*/ 85 w 138"/>
                <a:gd name="T43" fmla="*/ 117 h 145"/>
                <a:gd name="T44" fmla="*/ 88 w 138"/>
                <a:gd name="T45" fmla="*/ 114 h 145"/>
                <a:gd name="T46" fmla="*/ 93 w 138"/>
                <a:gd name="T47" fmla="*/ 109 h 145"/>
                <a:gd name="T48" fmla="*/ 94 w 138"/>
                <a:gd name="T49" fmla="*/ 108 h 145"/>
                <a:gd name="T50" fmla="*/ 102 w 138"/>
                <a:gd name="T51" fmla="*/ 101 h 145"/>
                <a:gd name="T52" fmla="*/ 105 w 138"/>
                <a:gd name="T53" fmla="*/ 98 h 145"/>
                <a:gd name="T54" fmla="*/ 128 w 138"/>
                <a:gd name="T55" fmla="*/ 77 h 145"/>
                <a:gd name="T56" fmla="*/ 132 w 138"/>
                <a:gd name="T57" fmla="*/ 70 h 145"/>
                <a:gd name="T58" fmla="*/ 137 w 138"/>
                <a:gd name="T59" fmla="*/ 64 h 145"/>
                <a:gd name="T60" fmla="*/ 138 w 138"/>
                <a:gd name="T61" fmla="*/ 45 h 145"/>
                <a:gd name="T62" fmla="*/ 128 w 138"/>
                <a:gd name="T63"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45">
                  <a:moveTo>
                    <a:pt x="128" y="26"/>
                  </a:moveTo>
                  <a:lnTo>
                    <a:pt x="128" y="26"/>
                  </a:lnTo>
                  <a:lnTo>
                    <a:pt x="118" y="15"/>
                  </a:lnTo>
                  <a:lnTo>
                    <a:pt x="108" y="7"/>
                  </a:lnTo>
                  <a:lnTo>
                    <a:pt x="99" y="3"/>
                  </a:lnTo>
                  <a:lnTo>
                    <a:pt x="90" y="0"/>
                  </a:lnTo>
                  <a:lnTo>
                    <a:pt x="90" y="0"/>
                  </a:lnTo>
                  <a:lnTo>
                    <a:pt x="83" y="1"/>
                  </a:lnTo>
                  <a:lnTo>
                    <a:pt x="79" y="3"/>
                  </a:lnTo>
                  <a:lnTo>
                    <a:pt x="68" y="7"/>
                  </a:lnTo>
                  <a:lnTo>
                    <a:pt x="58" y="16"/>
                  </a:lnTo>
                  <a:lnTo>
                    <a:pt x="49" y="26"/>
                  </a:lnTo>
                  <a:lnTo>
                    <a:pt x="49" y="26"/>
                  </a:lnTo>
                  <a:lnTo>
                    <a:pt x="41" y="35"/>
                  </a:lnTo>
                  <a:lnTo>
                    <a:pt x="41" y="35"/>
                  </a:lnTo>
                  <a:lnTo>
                    <a:pt x="38" y="39"/>
                  </a:lnTo>
                  <a:lnTo>
                    <a:pt x="38" y="39"/>
                  </a:lnTo>
                  <a:lnTo>
                    <a:pt x="33" y="44"/>
                  </a:lnTo>
                  <a:lnTo>
                    <a:pt x="33" y="44"/>
                  </a:lnTo>
                  <a:lnTo>
                    <a:pt x="33" y="45"/>
                  </a:lnTo>
                  <a:lnTo>
                    <a:pt x="33" y="45"/>
                  </a:lnTo>
                  <a:lnTo>
                    <a:pt x="12" y="74"/>
                  </a:lnTo>
                  <a:lnTo>
                    <a:pt x="6" y="86"/>
                  </a:lnTo>
                  <a:lnTo>
                    <a:pt x="1" y="97"/>
                  </a:lnTo>
                  <a:lnTo>
                    <a:pt x="0" y="106"/>
                  </a:lnTo>
                  <a:lnTo>
                    <a:pt x="0" y="117"/>
                  </a:lnTo>
                  <a:lnTo>
                    <a:pt x="5" y="126"/>
                  </a:lnTo>
                  <a:lnTo>
                    <a:pt x="12" y="135"/>
                  </a:lnTo>
                  <a:lnTo>
                    <a:pt x="12" y="135"/>
                  </a:lnTo>
                  <a:lnTo>
                    <a:pt x="18" y="139"/>
                  </a:lnTo>
                  <a:lnTo>
                    <a:pt x="23" y="142"/>
                  </a:lnTo>
                  <a:lnTo>
                    <a:pt x="27" y="145"/>
                  </a:lnTo>
                  <a:lnTo>
                    <a:pt x="33" y="145"/>
                  </a:lnTo>
                  <a:lnTo>
                    <a:pt x="33" y="145"/>
                  </a:lnTo>
                  <a:lnTo>
                    <a:pt x="35" y="145"/>
                  </a:lnTo>
                  <a:lnTo>
                    <a:pt x="35" y="145"/>
                  </a:lnTo>
                  <a:lnTo>
                    <a:pt x="39" y="145"/>
                  </a:lnTo>
                  <a:lnTo>
                    <a:pt x="46" y="144"/>
                  </a:lnTo>
                  <a:lnTo>
                    <a:pt x="46" y="144"/>
                  </a:lnTo>
                  <a:lnTo>
                    <a:pt x="56" y="139"/>
                  </a:lnTo>
                  <a:lnTo>
                    <a:pt x="67" y="132"/>
                  </a:lnTo>
                  <a:lnTo>
                    <a:pt x="67" y="132"/>
                  </a:lnTo>
                  <a:lnTo>
                    <a:pt x="85" y="117"/>
                  </a:lnTo>
                  <a:lnTo>
                    <a:pt x="85" y="117"/>
                  </a:lnTo>
                  <a:lnTo>
                    <a:pt x="88" y="114"/>
                  </a:lnTo>
                  <a:lnTo>
                    <a:pt x="88" y="114"/>
                  </a:lnTo>
                  <a:lnTo>
                    <a:pt x="93" y="109"/>
                  </a:lnTo>
                  <a:lnTo>
                    <a:pt x="93" y="109"/>
                  </a:lnTo>
                  <a:lnTo>
                    <a:pt x="94" y="108"/>
                  </a:lnTo>
                  <a:lnTo>
                    <a:pt x="94" y="108"/>
                  </a:lnTo>
                  <a:lnTo>
                    <a:pt x="102" y="101"/>
                  </a:lnTo>
                  <a:lnTo>
                    <a:pt x="102" y="101"/>
                  </a:lnTo>
                  <a:lnTo>
                    <a:pt x="105" y="98"/>
                  </a:lnTo>
                  <a:lnTo>
                    <a:pt x="105" y="98"/>
                  </a:lnTo>
                  <a:lnTo>
                    <a:pt x="117" y="88"/>
                  </a:lnTo>
                  <a:lnTo>
                    <a:pt x="128" y="77"/>
                  </a:lnTo>
                  <a:lnTo>
                    <a:pt x="128" y="77"/>
                  </a:lnTo>
                  <a:lnTo>
                    <a:pt x="132" y="70"/>
                  </a:lnTo>
                  <a:lnTo>
                    <a:pt x="137" y="64"/>
                  </a:lnTo>
                  <a:lnTo>
                    <a:pt x="137" y="64"/>
                  </a:lnTo>
                  <a:lnTo>
                    <a:pt x="138" y="54"/>
                  </a:lnTo>
                  <a:lnTo>
                    <a:pt x="138" y="45"/>
                  </a:lnTo>
                  <a:lnTo>
                    <a:pt x="135" y="36"/>
                  </a:lnTo>
                  <a:lnTo>
                    <a:pt x="128" y="26"/>
                  </a:lnTo>
                  <a:lnTo>
                    <a:pt x="128"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8" name="Freeform 13"/>
            <p:cNvSpPr>
              <a:spLocks noEditPoints="1"/>
            </p:cNvSpPr>
            <p:nvPr/>
          </p:nvSpPr>
          <p:spPr bwMode="auto">
            <a:xfrm>
              <a:off x="1332141" y="2166278"/>
              <a:ext cx="724641" cy="781825"/>
            </a:xfrm>
            <a:custGeom>
              <a:avLst/>
              <a:gdLst>
                <a:gd name="T0" fmla="*/ 558 w 575"/>
                <a:gd name="T1" fmla="*/ 557 h 810"/>
                <a:gd name="T2" fmla="*/ 507 w 575"/>
                <a:gd name="T3" fmla="*/ 481 h 810"/>
                <a:gd name="T4" fmla="*/ 455 w 575"/>
                <a:gd name="T5" fmla="*/ 489 h 810"/>
                <a:gd name="T6" fmla="*/ 416 w 575"/>
                <a:gd name="T7" fmla="*/ 477 h 810"/>
                <a:gd name="T8" fmla="*/ 399 w 575"/>
                <a:gd name="T9" fmla="*/ 458 h 810"/>
                <a:gd name="T10" fmla="*/ 387 w 575"/>
                <a:gd name="T11" fmla="*/ 448 h 810"/>
                <a:gd name="T12" fmla="*/ 359 w 575"/>
                <a:gd name="T13" fmla="*/ 433 h 810"/>
                <a:gd name="T14" fmla="*/ 349 w 575"/>
                <a:gd name="T15" fmla="*/ 417 h 810"/>
                <a:gd name="T16" fmla="*/ 341 w 575"/>
                <a:gd name="T17" fmla="*/ 396 h 810"/>
                <a:gd name="T18" fmla="*/ 347 w 575"/>
                <a:gd name="T19" fmla="*/ 361 h 810"/>
                <a:gd name="T20" fmla="*/ 375 w 575"/>
                <a:gd name="T21" fmla="*/ 319 h 810"/>
                <a:gd name="T22" fmla="*/ 347 w 575"/>
                <a:gd name="T23" fmla="*/ 325 h 810"/>
                <a:gd name="T24" fmla="*/ 334 w 575"/>
                <a:gd name="T25" fmla="*/ 323 h 810"/>
                <a:gd name="T26" fmla="*/ 303 w 575"/>
                <a:gd name="T27" fmla="*/ 304 h 810"/>
                <a:gd name="T28" fmla="*/ 291 w 575"/>
                <a:gd name="T29" fmla="*/ 290 h 810"/>
                <a:gd name="T30" fmla="*/ 285 w 575"/>
                <a:gd name="T31" fmla="*/ 255 h 810"/>
                <a:gd name="T32" fmla="*/ 311 w 575"/>
                <a:gd name="T33" fmla="*/ 200 h 810"/>
                <a:gd name="T34" fmla="*/ 299 w 575"/>
                <a:gd name="T35" fmla="*/ 185 h 810"/>
                <a:gd name="T36" fmla="*/ 268 w 575"/>
                <a:gd name="T37" fmla="*/ 173 h 810"/>
                <a:gd name="T38" fmla="*/ 252 w 575"/>
                <a:gd name="T39" fmla="*/ 146 h 810"/>
                <a:gd name="T40" fmla="*/ 247 w 575"/>
                <a:gd name="T41" fmla="*/ 109 h 810"/>
                <a:gd name="T42" fmla="*/ 185 w 575"/>
                <a:gd name="T43" fmla="*/ 23 h 810"/>
                <a:gd name="T44" fmla="*/ 156 w 575"/>
                <a:gd name="T45" fmla="*/ 2 h 810"/>
                <a:gd name="T46" fmla="*/ 138 w 575"/>
                <a:gd name="T47" fmla="*/ 0 h 810"/>
                <a:gd name="T48" fmla="*/ 126 w 575"/>
                <a:gd name="T49" fmla="*/ 6 h 810"/>
                <a:gd name="T50" fmla="*/ 85 w 575"/>
                <a:gd name="T51" fmla="*/ 32 h 810"/>
                <a:gd name="T52" fmla="*/ 9 w 575"/>
                <a:gd name="T53" fmla="*/ 93 h 810"/>
                <a:gd name="T54" fmla="*/ 39 w 575"/>
                <a:gd name="T55" fmla="*/ 126 h 810"/>
                <a:gd name="T56" fmla="*/ 60 w 575"/>
                <a:gd name="T57" fmla="*/ 190 h 810"/>
                <a:gd name="T58" fmla="*/ 66 w 575"/>
                <a:gd name="T59" fmla="*/ 246 h 810"/>
                <a:gd name="T60" fmla="*/ 62 w 575"/>
                <a:gd name="T61" fmla="*/ 308 h 810"/>
                <a:gd name="T62" fmla="*/ 45 w 575"/>
                <a:gd name="T63" fmla="*/ 361 h 810"/>
                <a:gd name="T64" fmla="*/ 35 w 575"/>
                <a:gd name="T65" fmla="*/ 390 h 810"/>
                <a:gd name="T66" fmla="*/ 33 w 575"/>
                <a:gd name="T67" fmla="*/ 423 h 810"/>
                <a:gd name="T68" fmla="*/ 86 w 575"/>
                <a:gd name="T69" fmla="*/ 466 h 810"/>
                <a:gd name="T70" fmla="*/ 120 w 575"/>
                <a:gd name="T71" fmla="*/ 507 h 810"/>
                <a:gd name="T72" fmla="*/ 145 w 575"/>
                <a:gd name="T73" fmla="*/ 560 h 810"/>
                <a:gd name="T74" fmla="*/ 156 w 575"/>
                <a:gd name="T75" fmla="*/ 625 h 810"/>
                <a:gd name="T76" fmla="*/ 224 w 575"/>
                <a:gd name="T77" fmla="*/ 756 h 810"/>
                <a:gd name="T78" fmla="*/ 255 w 575"/>
                <a:gd name="T79" fmla="*/ 797 h 810"/>
                <a:gd name="T80" fmla="*/ 274 w 575"/>
                <a:gd name="T81" fmla="*/ 810 h 810"/>
                <a:gd name="T82" fmla="*/ 287 w 575"/>
                <a:gd name="T83" fmla="*/ 810 h 810"/>
                <a:gd name="T84" fmla="*/ 306 w 575"/>
                <a:gd name="T85" fmla="*/ 800 h 810"/>
                <a:gd name="T86" fmla="*/ 417 w 575"/>
                <a:gd name="T87" fmla="*/ 730 h 810"/>
                <a:gd name="T88" fmla="*/ 548 w 575"/>
                <a:gd name="T89" fmla="*/ 645 h 810"/>
                <a:gd name="T90" fmla="*/ 572 w 575"/>
                <a:gd name="T91" fmla="*/ 616 h 810"/>
                <a:gd name="T92" fmla="*/ 575 w 575"/>
                <a:gd name="T93" fmla="*/ 596 h 810"/>
                <a:gd name="T94" fmla="*/ 569 w 575"/>
                <a:gd name="T95" fmla="*/ 572 h 810"/>
                <a:gd name="T96" fmla="*/ 558 w 575"/>
                <a:gd name="T97" fmla="*/ 557 h 810"/>
                <a:gd name="T98" fmla="*/ 369 w 575"/>
                <a:gd name="T99" fmla="*/ 703 h 810"/>
                <a:gd name="T100" fmla="*/ 344 w 575"/>
                <a:gd name="T101" fmla="*/ 689 h 810"/>
                <a:gd name="T102" fmla="*/ 331 w 575"/>
                <a:gd name="T103" fmla="*/ 665 h 810"/>
                <a:gd name="T104" fmla="*/ 331 w 575"/>
                <a:gd name="T105" fmla="*/ 645 h 810"/>
                <a:gd name="T106" fmla="*/ 344 w 575"/>
                <a:gd name="T107" fmla="*/ 619 h 810"/>
                <a:gd name="T108" fmla="*/ 369 w 575"/>
                <a:gd name="T109" fmla="*/ 607 h 810"/>
                <a:gd name="T110" fmla="*/ 388 w 575"/>
                <a:gd name="T111" fmla="*/ 607 h 810"/>
                <a:gd name="T112" fmla="*/ 413 w 575"/>
                <a:gd name="T113" fmla="*/ 619 h 810"/>
                <a:gd name="T114" fmla="*/ 426 w 575"/>
                <a:gd name="T115" fmla="*/ 645 h 810"/>
                <a:gd name="T116" fmla="*/ 426 w 575"/>
                <a:gd name="T117" fmla="*/ 665 h 810"/>
                <a:gd name="T118" fmla="*/ 413 w 575"/>
                <a:gd name="T119" fmla="*/ 689 h 810"/>
                <a:gd name="T120" fmla="*/ 388 w 575"/>
                <a:gd name="T121" fmla="*/ 70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810">
                  <a:moveTo>
                    <a:pt x="558" y="557"/>
                  </a:moveTo>
                  <a:lnTo>
                    <a:pt x="558" y="557"/>
                  </a:lnTo>
                  <a:lnTo>
                    <a:pt x="558" y="557"/>
                  </a:lnTo>
                  <a:lnTo>
                    <a:pt x="558" y="557"/>
                  </a:lnTo>
                  <a:lnTo>
                    <a:pt x="507" y="481"/>
                  </a:lnTo>
                  <a:lnTo>
                    <a:pt x="507" y="481"/>
                  </a:lnTo>
                  <a:lnTo>
                    <a:pt x="478" y="487"/>
                  </a:lnTo>
                  <a:lnTo>
                    <a:pt x="455" y="489"/>
                  </a:lnTo>
                  <a:lnTo>
                    <a:pt x="455" y="489"/>
                  </a:lnTo>
                  <a:lnTo>
                    <a:pt x="440" y="489"/>
                  </a:lnTo>
                  <a:lnTo>
                    <a:pt x="426" y="484"/>
                  </a:lnTo>
                  <a:lnTo>
                    <a:pt x="416" y="477"/>
                  </a:lnTo>
                  <a:lnTo>
                    <a:pt x="405" y="467"/>
                  </a:lnTo>
                  <a:lnTo>
                    <a:pt x="405" y="467"/>
                  </a:lnTo>
                  <a:lnTo>
                    <a:pt x="399" y="458"/>
                  </a:lnTo>
                  <a:lnTo>
                    <a:pt x="396" y="449"/>
                  </a:lnTo>
                  <a:lnTo>
                    <a:pt x="396" y="449"/>
                  </a:lnTo>
                  <a:lnTo>
                    <a:pt x="387" y="448"/>
                  </a:lnTo>
                  <a:lnTo>
                    <a:pt x="378" y="445"/>
                  </a:lnTo>
                  <a:lnTo>
                    <a:pt x="369" y="439"/>
                  </a:lnTo>
                  <a:lnTo>
                    <a:pt x="359" y="433"/>
                  </a:lnTo>
                  <a:lnTo>
                    <a:pt x="359" y="433"/>
                  </a:lnTo>
                  <a:lnTo>
                    <a:pt x="353" y="425"/>
                  </a:lnTo>
                  <a:lnTo>
                    <a:pt x="349" y="417"/>
                  </a:lnTo>
                  <a:lnTo>
                    <a:pt x="344" y="410"/>
                  </a:lnTo>
                  <a:lnTo>
                    <a:pt x="343" y="404"/>
                  </a:lnTo>
                  <a:lnTo>
                    <a:pt x="341" y="396"/>
                  </a:lnTo>
                  <a:lnTo>
                    <a:pt x="341" y="389"/>
                  </a:lnTo>
                  <a:lnTo>
                    <a:pt x="343" y="375"/>
                  </a:lnTo>
                  <a:lnTo>
                    <a:pt x="347" y="361"/>
                  </a:lnTo>
                  <a:lnTo>
                    <a:pt x="355" y="346"/>
                  </a:lnTo>
                  <a:lnTo>
                    <a:pt x="364" y="332"/>
                  </a:lnTo>
                  <a:lnTo>
                    <a:pt x="375" y="319"/>
                  </a:lnTo>
                  <a:lnTo>
                    <a:pt x="375" y="319"/>
                  </a:lnTo>
                  <a:lnTo>
                    <a:pt x="361" y="323"/>
                  </a:lnTo>
                  <a:lnTo>
                    <a:pt x="347" y="325"/>
                  </a:lnTo>
                  <a:lnTo>
                    <a:pt x="347" y="325"/>
                  </a:lnTo>
                  <a:lnTo>
                    <a:pt x="340" y="325"/>
                  </a:lnTo>
                  <a:lnTo>
                    <a:pt x="334" y="323"/>
                  </a:lnTo>
                  <a:lnTo>
                    <a:pt x="321" y="319"/>
                  </a:lnTo>
                  <a:lnTo>
                    <a:pt x="311" y="311"/>
                  </a:lnTo>
                  <a:lnTo>
                    <a:pt x="303" y="304"/>
                  </a:lnTo>
                  <a:lnTo>
                    <a:pt x="303" y="304"/>
                  </a:lnTo>
                  <a:lnTo>
                    <a:pt x="297" y="297"/>
                  </a:lnTo>
                  <a:lnTo>
                    <a:pt x="291" y="290"/>
                  </a:lnTo>
                  <a:lnTo>
                    <a:pt x="287" y="281"/>
                  </a:lnTo>
                  <a:lnTo>
                    <a:pt x="285" y="269"/>
                  </a:lnTo>
                  <a:lnTo>
                    <a:pt x="285" y="255"/>
                  </a:lnTo>
                  <a:lnTo>
                    <a:pt x="290" y="240"/>
                  </a:lnTo>
                  <a:lnTo>
                    <a:pt x="297" y="222"/>
                  </a:lnTo>
                  <a:lnTo>
                    <a:pt x="311" y="200"/>
                  </a:lnTo>
                  <a:lnTo>
                    <a:pt x="311" y="200"/>
                  </a:lnTo>
                  <a:lnTo>
                    <a:pt x="299" y="185"/>
                  </a:lnTo>
                  <a:lnTo>
                    <a:pt x="299" y="185"/>
                  </a:lnTo>
                  <a:lnTo>
                    <a:pt x="279" y="179"/>
                  </a:lnTo>
                  <a:lnTo>
                    <a:pt x="279" y="179"/>
                  </a:lnTo>
                  <a:lnTo>
                    <a:pt x="268" y="173"/>
                  </a:lnTo>
                  <a:lnTo>
                    <a:pt x="261" y="164"/>
                  </a:lnTo>
                  <a:lnTo>
                    <a:pt x="255" y="155"/>
                  </a:lnTo>
                  <a:lnTo>
                    <a:pt x="252" y="146"/>
                  </a:lnTo>
                  <a:lnTo>
                    <a:pt x="249" y="135"/>
                  </a:lnTo>
                  <a:lnTo>
                    <a:pt x="247" y="126"/>
                  </a:lnTo>
                  <a:lnTo>
                    <a:pt x="247" y="109"/>
                  </a:lnTo>
                  <a:lnTo>
                    <a:pt x="247" y="109"/>
                  </a:lnTo>
                  <a:lnTo>
                    <a:pt x="185" y="23"/>
                  </a:lnTo>
                  <a:lnTo>
                    <a:pt x="185" y="23"/>
                  </a:lnTo>
                  <a:lnTo>
                    <a:pt x="176" y="12"/>
                  </a:lnTo>
                  <a:lnTo>
                    <a:pt x="167" y="5"/>
                  </a:lnTo>
                  <a:lnTo>
                    <a:pt x="156" y="2"/>
                  </a:lnTo>
                  <a:lnTo>
                    <a:pt x="147" y="0"/>
                  </a:lnTo>
                  <a:lnTo>
                    <a:pt x="147" y="0"/>
                  </a:lnTo>
                  <a:lnTo>
                    <a:pt x="138" y="0"/>
                  </a:lnTo>
                  <a:lnTo>
                    <a:pt x="132" y="3"/>
                  </a:lnTo>
                  <a:lnTo>
                    <a:pt x="126" y="6"/>
                  </a:lnTo>
                  <a:lnTo>
                    <a:pt x="126" y="6"/>
                  </a:lnTo>
                  <a:lnTo>
                    <a:pt x="124" y="6"/>
                  </a:lnTo>
                  <a:lnTo>
                    <a:pt x="124" y="6"/>
                  </a:lnTo>
                  <a:lnTo>
                    <a:pt x="85" y="32"/>
                  </a:lnTo>
                  <a:lnTo>
                    <a:pt x="0" y="88"/>
                  </a:lnTo>
                  <a:lnTo>
                    <a:pt x="0" y="88"/>
                  </a:lnTo>
                  <a:lnTo>
                    <a:pt x="9" y="93"/>
                  </a:lnTo>
                  <a:lnTo>
                    <a:pt x="19" y="102"/>
                  </a:lnTo>
                  <a:lnTo>
                    <a:pt x="28" y="112"/>
                  </a:lnTo>
                  <a:lnTo>
                    <a:pt x="39" y="126"/>
                  </a:lnTo>
                  <a:lnTo>
                    <a:pt x="47" y="143"/>
                  </a:lnTo>
                  <a:lnTo>
                    <a:pt x="54" y="164"/>
                  </a:lnTo>
                  <a:lnTo>
                    <a:pt x="60" y="190"/>
                  </a:lnTo>
                  <a:lnTo>
                    <a:pt x="65" y="220"/>
                  </a:lnTo>
                  <a:lnTo>
                    <a:pt x="65" y="220"/>
                  </a:lnTo>
                  <a:lnTo>
                    <a:pt x="66" y="246"/>
                  </a:lnTo>
                  <a:lnTo>
                    <a:pt x="66" y="270"/>
                  </a:lnTo>
                  <a:lnTo>
                    <a:pt x="65" y="290"/>
                  </a:lnTo>
                  <a:lnTo>
                    <a:pt x="62" y="308"/>
                  </a:lnTo>
                  <a:lnTo>
                    <a:pt x="59" y="323"/>
                  </a:lnTo>
                  <a:lnTo>
                    <a:pt x="54" y="337"/>
                  </a:lnTo>
                  <a:lnTo>
                    <a:pt x="45" y="361"/>
                  </a:lnTo>
                  <a:lnTo>
                    <a:pt x="45" y="361"/>
                  </a:lnTo>
                  <a:lnTo>
                    <a:pt x="39" y="376"/>
                  </a:lnTo>
                  <a:lnTo>
                    <a:pt x="35" y="390"/>
                  </a:lnTo>
                  <a:lnTo>
                    <a:pt x="33" y="405"/>
                  </a:lnTo>
                  <a:lnTo>
                    <a:pt x="33" y="423"/>
                  </a:lnTo>
                  <a:lnTo>
                    <a:pt x="33" y="423"/>
                  </a:lnTo>
                  <a:lnTo>
                    <a:pt x="47" y="431"/>
                  </a:lnTo>
                  <a:lnTo>
                    <a:pt x="65" y="446"/>
                  </a:lnTo>
                  <a:lnTo>
                    <a:pt x="86" y="466"/>
                  </a:lnTo>
                  <a:lnTo>
                    <a:pt x="98" y="478"/>
                  </a:lnTo>
                  <a:lnTo>
                    <a:pt x="109" y="492"/>
                  </a:lnTo>
                  <a:lnTo>
                    <a:pt x="120" y="507"/>
                  </a:lnTo>
                  <a:lnTo>
                    <a:pt x="129" y="524"/>
                  </a:lnTo>
                  <a:lnTo>
                    <a:pt x="138" y="540"/>
                  </a:lnTo>
                  <a:lnTo>
                    <a:pt x="145" y="560"/>
                  </a:lnTo>
                  <a:lnTo>
                    <a:pt x="151" y="580"/>
                  </a:lnTo>
                  <a:lnTo>
                    <a:pt x="154" y="603"/>
                  </a:lnTo>
                  <a:lnTo>
                    <a:pt x="156" y="625"/>
                  </a:lnTo>
                  <a:lnTo>
                    <a:pt x="156" y="651"/>
                  </a:lnTo>
                  <a:lnTo>
                    <a:pt x="156" y="651"/>
                  </a:lnTo>
                  <a:lnTo>
                    <a:pt x="224" y="756"/>
                  </a:lnTo>
                  <a:lnTo>
                    <a:pt x="224" y="756"/>
                  </a:lnTo>
                  <a:lnTo>
                    <a:pt x="241" y="780"/>
                  </a:lnTo>
                  <a:lnTo>
                    <a:pt x="255" y="797"/>
                  </a:lnTo>
                  <a:lnTo>
                    <a:pt x="262" y="803"/>
                  </a:lnTo>
                  <a:lnTo>
                    <a:pt x="268" y="807"/>
                  </a:lnTo>
                  <a:lnTo>
                    <a:pt x="274" y="810"/>
                  </a:lnTo>
                  <a:lnTo>
                    <a:pt x="280" y="810"/>
                  </a:lnTo>
                  <a:lnTo>
                    <a:pt x="280" y="810"/>
                  </a:lnTo>
                  <a:lnTo>
                    <a:pt x="287" y="810"/>
                  </a:lnTo>
                  <a:lnTo>
                    <a:pt x="293" y="807"/>
                  </a:lnTo>
                  <a:lnTo>
                    <a:pt x="306" y="800"/>
                  </a:lnTo>
                  <a:lnTo>
                    <a:pt x="306" y="800"/>
                  </a:lnTo>
                  <a:lnTo>
                    <a:pt x="311" y="797"/>
                  </a:lnTo>
                  <a:lnTo>
                    <a:pt x="311" y="797"/>
                  </a:lnTo>
                  <a:lnTo>
                    <a:pt x="417" y="730"/>
                  </a:lnTo>
                  <a:lnTo>
                    <a:pt x="488" y="684"/>
                  </a:lnTo>
                  <a:lnTo>
                    <a:pt x="548" y="645"/>
                  </a:lnTo>
                  <a:lnTo>
                    <a:pt x="548" y="645"/>
                  </a:lnTo>
                  <a:lnTo>
                    <a:pt x="558" y="636"/>
                  </a:lnTo>
                  <a:lnTo>
                    <a:pt x="567" y="627"/>
                  </a:lnTo>
                  <a:lnTo>
                    <a:pt x="572" y="616"/>
                  </a:lnTo>
                  <a:lnTo>
                    <a:pt x="575" y="606"/>
                  </a:lnTo>
                  <a:lnTo>
                    <a:pt x="575" y="606"/>
                  </a:lnTo>
                  <a:lnTo>
                    <a:pt x="575" y="596"/>
                  </a:lnTo>
                  <a:lnTo>
                    <a:pt x="573" y="587"/>
                  </a:lnTo>
                  <a:lnTo>
                    <a:pt x="572" y="580"/>
                  </a:lnTo>
                  <a:lnTo>
                    <a:pt x="569" y="572"/>
                  </a:lnTo>
                  <a:lnTo>
                    <a:pt x="563" y="562"/>
                  </a:lnTo>
                  <a:lnTo>
                    <a:pt x="558" y="557"/>
                  </a:lnTo>
                  <a:lnTo>
                    <a:pt x="558" y="557"/>
                  </a:lnTo>
                  <a:close/>
                  <a:moveTo>
                    <a:pt x="378" y="703"/>
                  </a:moveTo>
                  <a:lnTo>
                    <a:pt x="378" y="703"/>
                  </a:lnTo>
                  <a:lnTo>
                    <a:pt x="369" y="703"/>
                  </a:lnTo>
                  <a:lnTo>
                    <a:pt x="359" y="700"/>
                  </a:lnTo>
                  <a:lnTo>
                    <a:pt x="350" y="695"/>
                  </a:lnTo>
                  <a:lnTo>
                    <a:pt x="344" y="689"/>
                  </a:lnTo>
                  <a:lnTo>
                    <a:pt x="338" y="681"/>
                  </a:lnTo>
                  <a:lnTo>
                    <a:pt x="334" y="674"/>
                  </a:lnTo>
                  <a:lnTo>
                    <a:pt x="331" y="665"/>
                  </a:lnTo>
                  <a:lnTo>
                    <a:pt x="329" y="654"/>
                  </a:lnTo>
                  <a:lnTo>
                    <a:pt x="329" y="654"/>
                  </a:lnTo>
                  <a:lnTo>
                    <a:pt x="331" y="645"/>
                  </a:lnTo>
                  <a:lnTo>
                    <a:pt x="334" y="636"/>
                  </a:lnTo>
                  <a:lnTo>
                    <a:pt x="338" y="627"/>
                  </a:lnTo>
                  <a:lnTo>
                    <a:pt x="344" y="619"/>
                  </a:lnTo>
                  <a:lnTo>
                    <a:pt x="350" y="613"/>
                  </a:lnTo>
                  <a:lnTo>
                    <a:pt x="359" y="609"/>
                  </a:lnTo>
                  <a:lnTo>
                    <a:pt x="369" y="607"/>
                  </a:lnTo>
                  <a:lnTo>
                    <a:pt x="378" y="606"/>
                  </a:lnTo>
                  <a:lnTo>
                    <a:pt x="378" y="606"/>
                  </a:lnTo>
                  <a:lnTo>
                    <a:pt x="388" y="607"/>
                  </a:lnTo>
                  <a:lnTo>
                    <a:pt x="397" y="609"/>
                  </a:lnTo>
                  <a:lnTo>
                    <a:pt x="405" y="613"/>
                  </a:lnTo>
                  <a:lnTo>
                    <a:pt x="413" y="619"/>
                  </a:lnTo>
                  <a:lnTo>
                    <a:pt x="419" y="627"/>
                  </a:lnTo>
                  <a:lnTo>
                    <a:pt x="423" y="636"/>
                  </a:lnTo>
                  <a:lnTo>
                    <a:pt x="426" y="645"/>
                  </a:lnTo>
                  <a:lnTo>
                    <a:pt x="428" y="654"/>
                  </a:lnTo>
                  <a:lnTo>
                    <a:pt x="428" y="654"/>
                  </a:lnTo>
                  <a:lnTo>
                    <a:pt x="426" y="665"/>
                  </a:lnTo>
                  <a:lnTo>
                    <a:pt x="423" y="674"/>
                  </a:lnTo>
                  <a:lnTo>
                    <a:pt x="419" y="681"/>
                  </a:lnTo>
                  <a:lnTo>
                    <a:pt x="413" y="689"/>
                  </a:lnTo>
                  <a:lnTo>
                    <a:pt x="405" y="695"/>
                  </a:lnTo>
                  <a:lnTo>
                    <a:pt x="397" y="700"/>
                  </a:lnTo>
                  <a:lnTo>
                    <a:pt x="388" y="703"/>
                  </a:lnTo>
                  <a:lnTo>
                    <a:pt x="378" y="703"/>
                  </a:lnTo>
                  <a:lnTo>
                    <a:pt x="378" y="70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9" name="Freeform 14"/>
            <p:cNvSpPr>
              <a:spLocks/>
            </p:cNvSpPr>
            <p:nvPr/>
          </p:nvSpPr>
          <p:spPr bwMode="auto">
            <a:xfrm>
              <a:off x="1406496" y="2410478"/>
              <a:ext cx="243228" cy="137061"/>
            </a:xfrm>
            <a:custGeom>
              <a:avLst/>
              <a:gdLst>
                <a:gd name="T0" fmla="*/ 18 w 193"/>
                <a:gd name="T1" fmla="*/ 142 h 142"/>
                <a:gd name="T2" fmla="*/ 193 w 193"/>
                <a:gd name="T3" fmla="*/ 29 h 142"/>
                <a:gd name="T4" fmla="*/ 174 w 193"/>
                <a:gd name="T5" fmla="*/ 0 h 142"/>
                <a:gd name="T6" fmla="*/ 0 w 193"/>
                <a:gd name="T7" fmla="*/ 114 h 142"/>
                <a:gd name="T8" fmla="*/ 18 w 193"/>
                <a:gd name="T9" fmla="*/ 142 h 142"/>
              </a:gdLst>
              <a:ahLst/>
              <a:cxnLst>
                <a:cxn ang="0">
                  <a:pos x="T0" y="T1"/>
                </a:cxn>
                <a:cxn ang="0">
                  <a:pos x="T2" y="T3"/>
                </a:cxn>
                <a:cxn ang="0">
                  <a:pos x="T4" y="T5"/>
                </a:cxn>
                <a:cxn ang="0">
                  <a:pos x="T6" y="T7"/>
                </a:cxn>
                <a:cxn ang="0">
                  <a:pos x="T8" y="T9"/>
                </a:cxn>
              </a:cxnLst>
              <a:rect l="0" t="0" r="r" b="b"/>
              <a:pathLst>
                <a:path w="193" h="142">
                  <a:moveTo>
                    <a:pt x="18" y="142"/>
                  </a:moveTo>
                  <a:lnTo>
                    <a:pt x="193" y="29"/>
                  </a:lnTo>
                  <a:lnTo>
                    <a:pt x="174" y="0"/>
                  </a:lnTo>
                  <a:lnTo>
                    <a:pt x="0" y="114"/>
                  </a:lnTo>
                  <a:lnTo>
                    <a:pt x="1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0" name="Freeform 15"/>
            <p:cNvSpPr>
              <a:spLocks/>
            </p:cNvSpPr>
            <p:nvPr/>
          </p:nvSpPr>
          <p:spPr bwMode="auto">
            <a:xfrm>
              <a:off x="1454386" y="2499278"/>
              <a:ext cx="181475" cy="105209"/>
            </a:xfrm>
            <a:custGeom>
              <a:avLst/>
              <a:gdLst>
                <a:gd name="T0" fmla="*/ 18 w 144"/>
                <a:gd name="T1" fmla="*/ 109 h 109"/>
                <a:gd name="T2" fmla="*/ 144 w 144"/>
                <a:gd name="T3" fmla="*/ 27 h 109"/>
                <a:gd name="T4" fmla="*/ 126 w 144"/>
                <a:gd name="T5" fmla="*/ 0 h 109"/>
                <a:gd name="T6" fmla="*/ 0 w 144"/>
                <a:gd name="T7" fmla="*/ 81 h 109"/>
                <a:gd name="T8" fmla="*/ 18 w 144"/>
                <a:gd name="T9" fmla="*/ 109 h 109"/>
              </a:gdLst>
              <a:ahLst/>
              <a:cxnLst>
                <a:cxn ang="0">
                  <a:pos x="T0" y="T1"/>
                </a:cxn>
                <a:cxn ang="0">
                  <a:pos x="T2" y="T3"/>
                </a:cxn>
                <a:cxn ang="0">
                  <a:pos x="T4" y="T5"/>
                </a:cxn>
                <a:cxn ang="0">
                  <a:pos x="T6" y="T7"/>
                </a:cxn>
                <a:cxn ang="0">
                  <a:pos x="T8" y="T9"/>
                </a:cxn>
              </a:cxnLst>
              <a:rect l="0" t="0" r="r" b="b"/>
              <a:pathLst>
                <a:path w="144" h="109">
                  <a:moveTo>
                    <a:pt x="18" y="109"/>
                  </a:moveTo>
                  <a:lnTo>
                    <a:pt x="144" y="27"/>
                  </a:lnTo>
                  <a:lnTo>
                    <a:pt x="126" y="0"/>
                  </a:lnTo>
                  <a:lnTo>
                    <a:pt x="0" y="81"/>
                  </a:lnTo>
                  <a:lnTo>
                    <a:pt x="1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1" name="Freeform 16"/>
            <p:cNvSpPr>
              <a:spLocks/>
            </p:cNvSpPr>
            <p:nvPr/>
          </p:nvSpPr>
          <p:spPr bwMode="auto">
            <a:xfrm>
              <a:off x="1503536" y="2537886"/>
              <a:ext cx="214242" cy="121617"/>
            </a:xfrm>
            <a:custGeom>
              <a:avLst/>
              <a:gdLst>
                <a:gd name="T0" fmla="*/ 17 w 170"/>
                <a:gd name="T1" fmla="*/ 126 h 126"/>
                <a:gd name="T2" fmla="*/ 170 w 170"/>
                <a:gd name="T3" fmla="*/ 28 h 126"/>
                <a:gd name="T4" fmla="*/ 152 w 170"/>
                <a:gd name="T5" fmla="*/ 0 h 126"/>
                <a:gd name="T6" fmla="*/ 0 w 170"/>
                <a:gd name="T7" fmla="*/ 99 h 126"/>
                <a:gd name="T8" fmla="*/ 17 w 170"/>
                <a:gd name="T9" fmla="*/ 126 h 126"/>
              </a:gdLst>
              <a:ahLst/>
              <a:cxnLst>
                <a:cxn ang="0">
                  <a:pos x="T0" y="T1"/>
                </a:cxn>
                <a:cxn ang="0">
                  <a:pos x="T2" y="T3"/>
                </a:cxn>
                <a:cxn ang="0">
                  <a:pos x="T4" y="T5"/>
                </a:cxn>
                <a:cxn ang="0">
                  <a:pos x="T6" y="T7"/>
                </a:cxn>
                <a:cxn ang="0">
                  <a:pos x="T8" y="T9"/>
                </a:cxn>
              </a:cxnLst>
              <a:rect l="0" t="0" r="r" b="b"/>
              <a:pathLst>
                <a:path w="170" h="126">
                  <a:moveTo>
                    <a:pt x="17" y="126"/>
                  </a:moveTo>
                  <a:lnTo>
                    <a:pt x="170" y="28"/>
                  </a:lnTo>
                  <a:lnTo>
                    <a:pt x="152" y="0"/>
                  </a:lnTo>
                  <a:lnTo>
                    <a:pt x="0" y="99"/>
                  </a:lnTo>
                  <a:lnTo>
                    <a:pt x="1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2" name="Freeform 17"/>
            <p:cNvSpPr>
              <a:spLocks/>
            </p:cNvSpPr>
            <p:nvPr/>
          </p:nvSpPr>
          <p:spPr bwMode="auto">
            <a:xfrm>
              <a:off x="1550164" y="2618965"/>
              <a:ext cx="162572" cy="96522"/>
            </a:xfrm>
            <a:custGeom>
              <a:avLst/>
              <a:gdLst>
                <a:gd name="T0" fmla="*/ 18 w 129"/>
                <a:gd name="T1" fmla="*/ 100 h 100"/>
                <a:gd name="T2" fmla="*/ 129 w 129"/>
                <a:gd name="T3" fmla="*/ 27 h 100"/>
                <a:gd name="T4" fmla="*/ 111 w 129"/>
                <a:gd name="T5" fmla="*/ 0 h 100"/>
                <a:gd name="T6" fmla="*/ 0 w 129"/>
                <a:gd name="T7" fmla="*/ 71 h 100"/>
                <a:gd name="T8" fmla="*/ 18 w 129"/>
                <a:gd name="T9" fmla="*/ 100 h 100"/>
              </a:gdLst>
              <a:ahLst/>
              <a:cxnLst>
                <a:cxn ang="0">
                  <a:pos x="T0" y="T1"/>
                </a:cxn>
                <a:cxn ang="0">
                  <a:pos x="T2" y="T3"/>
                </a:cxn>
                <a:cxn ang="0">
                  <a:pos x="T4" y="T5"/>
                </a:cxn>
                <a:cxn ang="0">
                  <a:pos x="T6" y="T7"/>
                </a:cxn>
                <a:cxn ang="0">
                  <a:pos x="T8" y="T9"/>
                </a:cxn>
              </a:cxnLst>
              <a:rect l="0" t="0" r="r" b="b"/>
              <a:pathLst>
                <a:path w="129" h="100">
                  <a:moveTo>
                    <a:pt x="18" y="100"/>
                  </a:moveTo>
                  <a:lnTo>
                    <a:pt x="129" y="27"/>
                  </a:lnTo>
                  <a:lnTo>
                    <a:pt x="111" y="0"/>
                  </a:lnTo>
                  <a:lnTo>
                    <a:pt x="0" y="71"/>
                  </a:lnTo>
                  <a:lnTo>
                    <a:pt x="18"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grpSp>
      <p:sp>
        <p:nvSpPr>
          <p:cNvPr id="44" name="Rectangle 43"/>
          <p:cNvSpPr/>
          <p:nvPr/>
        </p:nvSpPr>
        <p:spPr>
          <a:xfrm>
            <a:off x="908194" y="5476591"/>
            <a:ext cx="1309974" cy="769441"/>
          </a:xfrm>
          <a:prstGeom prst="rect">
            <a:avLst/>
          </a:prstGeom>
        </p:spPr>
        <p:txBody>
          <a:bodyPr wrap="none">
            <a:spAutoFit/>
          </a:bodyPr>
          <a:lstStyle/>
          <a:p>
            <a:pPr defTabSz="618814"/>
            <a:r>
              <a:rPr lang="en-GB" sz="4400" b="1" dirty="0">
                <a:solidFill>
                  <a:schemeClr val="bg1"/>
                </a:solidFill>
              </a:rPr>
              <a:t>Q&amp;A</a:t>
            </a:r>
          </a:p>
        </p:txBody>
      </p:sp>
      <p:sp>
        <p:nvSpPr>
          <p:cNvPr id="45" name="Rectangle 44"/>
          <p:cNvSpPr/>
          <p:nvPr/>
        </p:nvSpPr>
        <p:spPr>
          <a:xfrm>
            <a:off x="2192930" y="5524910"/>
            <a:ext cx="4401591" cy="709748"/>
          </a:xfrm>
          <a:prstGeom prst="rect">
            <a:avLst/>
          </a:prstGeom>
        </p:spPr>
        <p:txBody>
          <a:bodyPr wrap="none" lIns="123762" tIns="61882" rIns="123762" bIns="61882">
            <a:spAutoFit/>
          </a:bodyPr>
          <a:lstStyle/>
          <a:p>
            <a:pPr defTabSz="618814">
              <a:buClr>
                <a:srgbClr val="EF8201"/>
              </a:buClr>
            </a:pPr>
            <a:r>
              <a:rPr lang="en-US" sz="3800" dirty="0">
                <a:solidFill>
                  <a:schemeClr val="tx2"/>
                </a:solidFill>
                <a:latin typeface="Calibri Light"/>
                <a:cs typeface="Calibri Light"/>
              </a:rPr>
              <a:t>Questions &amp; Answers</a:t>
            </a:r>
          </a:p>
        </p:txBody>
      </p:sp>
      <p:sp>
        <p:nvSpPr>
          <p:cNvPr id="49" name="AutoShape 3"/>
          <p:cNvSpPr>
            <a:spLocks noChangeAspect="1" noChangeArrowheads="1" noTextEdit="1"/>
          </p:cNvSpPr>
          <p:nvPr/>
        </p:nvSpPr>
        <p:spPr bwMode="auto">
          <a:xfrm>
            <a:off x="1081265" y="4950138"/>
            <a:ext cx="956881" cy="93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53390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34286" b="100000" l="0" r="47587">
                        <a14:foregroundMark x1="31202" y1="53524" x2="31202" y2="53524"/>
                      </a14:backgroundRemoval>
                    </a14:imgEffect>
                  </a14:imgLayer>
                </a14:imgProps>
              </a:ext>
              <a:ext uri="{28A0092B-C50C-407E-A947-70E740481C1C}">
                <a14:useLocalDpi xmlns:a14="http://schemas.microsoft.com/office/drawing/2010/main" val="0"/>
              </a:ext>
            </a:extLst>
          </a:blip>
          <a:srcRect l="1151" t="10756" r="1157" b="2254"/>
          <a:stretch/>
        </p:blipFill>
        <p:spPr>
          <a:xfrm flipH="1">
            <a:off x="307843" y="291306"/>
            <a:ext cx="12365963" cy="7342498"/>
          </a:xfrm>
          <a:prstGeom prst="rect">
            <a:avLst/>
          </a:prstGeom>
        </p:spPr>
      </p:pic>
      <p:sp>
        <p:nvSpPr>
          <p:cNvPr id="6" name="Title 2"/>
          <p:cNvSpPr txBox="1">
            <a:spLocks/>
          </p:cNvSpPr>
          <p:nvPr/>
        </p:nvSpPr>
        <p:spPr>
          <a:xfrm>
            <a:off x="481806" y="2258857"/>
            <a:ext cx="7162800" cy="3442649"/>
          </a:xfrm>
          <a:prstGeom prst="rect">
            <a:avLst/>
          </a:prstGeom>
        </p:spPr>
        <p:txBody>
          <a:bodyPr vert="horz" lIns="123782" tIns="61891" rIns="123782" bIns="61891" rtlCol="0" anchor="ctr">
            <a:noAutofit/>
          </a:bodyPr>
          <a:lstStyle>
            <a:lvl1pPr algn="l" defTabSz="1237823" rtl="0" eaLnBrk="1" latinLnBrk="0" hangingPunct="1">
              <a:spcBef>
                <a:spcPct val="0"/>
              </a:spcBef>
              <a:buNone/>
              <a:defRPr sz="5400" b="1" kern="1200">
                <a:solidFill>
                  <a:schemeClr val="tx1"/>
                </a:solidFill>
                <a:effectLst/>
                <a:latin typeface="+mj-lt"/>
                <a:ea typeface="+mj-ea"/>
                <a:cs typeface="+mj-cs"/>
              </a:defRPr>
            </a:lvl1pPr>
          </a:lstStyle>
          <a:p>
            <a:pPr marL="548640" indent="-411480" defTabSz="914400">
              <a:lnSpc>
                <a:spcPts val="7000"/>
              </a:lnSpc>
              <a:spcBef>
                <a:spcPct val="20000"/>
              </a:spcBef>
              <a:defRPr/>
            </a:pPr>
            <a:r>
              <a:rPr lang="en-GB" sz="9600" b="0" dirty="0">
                <a:latin typeface="Calibri Light"/>
                <a:cs typeface="Calibri Light"/>
              </a:rPr>
              <a:t>Questions </a:t>
            </a:r>
            <a:r>
              <a:rPr lang="en-GB" sz="9600" b="0" dirty="0" smtClean="0">
                <a:latin typeface="Calibri Light"/>
                <a:cs typeface="Calibri Light"/>
              </a:rPr>
              <a:t>&amp;</a:t>
            </a:r>
          </a:p>
          <a:p>
            <a:pPr marL="548640" indent="-411480" defTabSz="914400">
              <a:lnSpc>
                <a:spcPts val="7000"/>
              </a:lnSpc>
              <a:spcBef>
                <a:spcPct val="20000"/>
              </a:spcBef>
              <a:defRPr/>
            </a:pPr>
            <a:r>
              <a:rPr lang="en-GB" sz="9600" b="0" dirty="0" smtClean="0">
                <a:latin typeface="Calibri Light"/>
                <a:cs typeface="Calibri Light"/>
              </a:rPr>
              <a:t>Answers</a:t>
            </a:r>
            <a:endParaRPr lang="en-US" sz="9600" b="0" dirty="0">
              <a:latin typeface="Calibri Light"/>
              <a:cs typeface="Calibri Light"/>
            </a:endParaRPr>
          </a:p>
        </p:txBody>
      </p:sp>
      <p:sp>
        <p:nvSpPr>
          <p:cNvPr id="10" name="Rectangle 9"/>
          <p:cNvSpPr/>
          <p:nvPr/>
        </p:nvSpPr>
        <p:spPr>
          <a:xfrm>
            <a:off x="558006" y="1566213"/>
            <a:ext cx="12445207" cy="47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752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_poster1.jpg"/>
          <p:cNvPicPr>
            <a:picLocks noChangeAspect="1"/>
          </p:cNvPicPr>
          <p:nvPr/>
        </p:nvPicPr>
        <p:blipFill rotWithShape="1">
          <a:blip r:embed="rId3" cstate="print">
            <a:extLst>
              <a:ext uri="{28A0092B-C50C-407E-A947-70E740481C1C}">
                <a14:useLocalDpi xmlns:a14="http://schemas.microsoft.com/office/drawing/2010/main" val="0"/>
              </a:ext>
            </a:extLst>
          </a:blip>
          <a:srcRect b="30609"/>
          <a:stretch/>
        </p:blipFill>
        <p:spPr>
          <a:xfrm>
            <a:off x="292053" y="1602630"/>
            <a:ext cx="12347998" cy="6055549"/>
          </a:xfrm>
          <a:prstGeom prst="rect">
            <a:avLst/>
          </a:prstGeom>
        </p:spPr>
      </p:pic>
      <p:sp>
        <p:nvSpPr>
          <p:cNvPr id="4" name="Title 2"/>
          <p:cNvSpPr>
            <a:spLocks noGrp="1"/>
          </p:cNvSpPr>
          <p:nvPr>
            <p:ph type="title"/>
          </p:nvPr>
        </p:nvSpPr>
        <p:spPr/>
        <p:txBody>
          <a:bodyPr>
            <a:noAutofit/>
          </a:bodyPr>
          <a:lstStyle/>
          <a:p>
            <a:pPr marL="548640" lvl="0" indent="-411480" defTabSz="914400">
              <a:spcBef>
                <a:spcPct val="20000"/>
              </a:spcBef>
              <a:defRPr/>
            </a:pPr>
            <a:r>
              <a:rPr lang="fr-CA" sz="9600" dirty="0"/>
              <a:t>Thank You</a:t>
            </a:r>
            <a:endParaRPr lang="en-US" sz="9600" dirty="0"/>
          </a:p>
        </p:txBody>
      </p:sp>
      <p:sp>
        <p:nvSpPr>
          <p:cNvPr id="5" name="TextBox 4"/>
          <p:cNvSpPr txBox="1"/>
          <p:nvPr/>
        </p:nvSpPr>
        <p:spPr>
          <a:xfrm>
            <a:off x="4215606" y="6920706"/>
            <a:ext cx="3611880" cy="461665"/>
          </a:xfrm>
          <a:prstGeom prst="rect">
            <a:avLst/>
          </a:prstGeom>
          <a:noFill/>
        </p:spPr>
        <p:txBody>
          <a:bodyPr wrap="square" rtlCol="0">
            <a:spAutoFit/>
          </a:bodyPr>
          <a:lstStyle/>
          <a:p>
            <a:r>
              <a:rPr lang="en-US" dirty="0" smtClean="0"/>
              <a:t>www.paradox-insight.com</a:t>
            </a:r>
            <a:endParaRPr lang="en-US" dirty="0"/>
          </a:p>
        </p:txBody>
      </p:sp>
    </p:spTree>
    <p:extLst>
      <p:ext uri="{BB962C8B-B14F-4D97-AF65-F5344CB8AC3E}">
        <p14:creationId xmlns:p14="http://schemas.microsoft.com/office/powerpoint/2010/main" val="393208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6" y="2120106"/>
            <a:ext cx="11702892" cy="5715076"/>
          </a:xfrm>
        </p:spPr>
        <p:txBody>
          <a:bodyPr/>
          <a:lstStyle/>
          <a:p>
            <a:pPr marL="0" indent="0" algn="ctr">
              <a:buNone/>
            </a:pPr>
            <a:endParaRPr lang="en-US" dirty="0" smtClean="0"/>
          </a:p>
          <a:p>
            <a:pPr marL="0" indent="0" algn="ctr">
              <a:buNone/>
            </a:pPr>
            <a:endParaRPr lang="en-US" dirty="0"/>
          </a:p>
          <a:p>
            <a:pPr marL="0" indent="0" algn="ctr">
              <a:buNone/>
            </a:pPr>
            <a:r>
              <a:rPr lang="en-US" sz="7200" b="1" dirty="0" smtClean="0"/>
              <a:t>BACK UP SLIDES</a:t>
            </a:r>
            <a:endParaRPr lang="en-US" sz="7200" b="1" dirty="0"/>
          </a:p>
        </p:txBody>
      </p:sp>
    </p:spTree>
    <p:extLst>
      <p:ext uri="{BB962C8B-B14F-4D97-AF65-F5344CB8AC3E}">
        <p14:creationId xmlns:p14="http://schemas.microsoft.com/office/powerpoint/2010/main" val="3739913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588" y="3732212"/>
            <a:ext cx="11656218" cy="4154984"/>
            <a:chOff x="179388" y="4763462"/>
            <a:chExt cx="8785225" cy="1332000"/>
          </a:xfrm>
        </p:grpSpPr>
        <p:sp>
          <p:nvSpPr>
            <p:cNvPr id="9" name="Rectangle 8"/>
            <p:cNvSpPr/>
            <p:nvPr/>
          </p:nvSpPr>
          <p:spPr>
            <a:xfrm>
              <a:off x="179388" y="4763462"/>
              <a:ext cx="8785225" cy="1332000"/>
            </a:xfrm>
            <a:prstGeom prst="rect">
              <a:avLst/>
            </a:prstGeom>
            <a:solidFill>
              <a:srgbClr val="FFFFFF"/>
            </a:solidFill>
            <a:ln w="12700" cap="sq">
              <a:noFill/>
              <a:miter lim="800000"/>
            </a:ln>
            <a:effectLst>
              <a:outerShdw blurRad="1016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Rectangle 9"/>
            <p:cNvSpPr/>
            <p:nvPr/>
          </p:nvSpPr>
          <p:spPr>
            <a:xfrm>
              <a:off x="179389" y="4763462"/>
              <a:ext cx="96098" cy="1332000"/>
            </a:xfrm>
            <a:prstGeom prst="rect">
              <a:avLst/>
            </a:prstGeom>
            <a:solidFill>
              <a:schemeClr val="accent5">
                <a:lumMod val="65000"/>
              </a:schemeClr>
            </a:solidFill>
            <a:ln w="127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 name="Group 1"/>
          <p:cNvGrpSpPr/>
          <p:nvPr/>
        </p:nvGrpSpPr>
        <p:grpSpPr>
          <a:xfrm>
            <a:off x="614308" y="2120106"/>
            <a:ext cx="11602298" cy="1332000"/>
            <a:chOff x="309508" y="1931106"/>
            <a:chExt cx="8870210" cy="1332000"/>
          </a:xfrm>
        </p:grpSpPr>
        <p:sp>
          <p:nvSpPr>
            <p:cNvPr id="7" name="Rectangle 6"/>
            <p:cNvSpPr/>
            <p:nvPr/>
          </p:nvSpPr>
          <p:spPr>
            <a:xfrm>
              <a:off x="394493" y="1931106"/>
              <a:ext cx="8785225" cy="1332000"/>
            </a:xfrm>
            <a:prstGeom prst="rect">
              <a:avLst/>
            </a:prstGeom>
            <a:solidFill>
              <a:schemeClr val="bg1"/>
            </a:solidFill>
            <a:ln w="12700" cap="sq">
              <a:noFill/>
              <a:miter lim="800000"/>
            </a:ln>
            <a:effectLst>
              <a:outerShdw blurRad="1016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Rectangle 5"/>
            <p:cNvSpPr/>
            <p:nvPr/>
          </p:nvSpPr>
          <p:spPr>
            <a:xfrm>
              <a:off x="309508" y="1931106"/>
              <a:ext cx="96098" cy="1332000"/>
            </a:xfrm>
            <a:prstGeom prst="rect">
              <a:avLst/>
            </a:prstGeom>
            <a:solidFill>
              <a:schemeClr val="accent1"/>
            </a:solidFill>
            <a:ln w="127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8" name="Title 7"/>
          <p:cNvSpPr>
            <a:spLocks noGrp="1"/>
          </p:cNvSpPr>
          <p:nvPr>
            <p:ph type="title"/>
          </p:nvPr>
        </p:nvSpPr>
        <p:spPr>
          <a:xfrm>
            <a:off x="515056" y="346794"/>
            <a:ext cx="11702892" cy="1443302"/>
          </a:xfrm>
        </p:spPr>
        <p:txBody>
          <a:bodyPr>
            <a:normAutofit fontScale="90000"/>
          </a:bodyPr>
          <a:lstStyle/>
          <a:p>
            <a:r>
              <a:rPr lang="en-US" sz="6000" dirty="0"/>
              <a:t>Paradox Insight™</a:t>
            </a:r>
            <a:r>
              <a:rPr lang="en-US" dirty="0"/>
              <a:t/>
            </a:r>
            <a:br>
              <a:rPr lang="en-US" dirty="0"/>
            </a:br>
            <a:r>
              <a:rPr lang="en-US" sz="4000" b="0" dirty="0"/>
              <a:t>Security designed for your </a:t>
            </a:r>
            <a:r>
              <a:rPr lang="en-US" sz="4000" b="0" dirty="0" smtClean="0"/>
              <a:t>lifestyle</a:t>
            </a:r>
            <a:endParaRPr lang="en-US" sz="4000" b="0" dirty="0"/>
          </a:p>
        </p:txBody>
      </p:sp>
      <p:sp>
        <p:nvSpPr>
          <p:cNvPr id="22" name="Rectangle 21"/>
          <p:cNvSpPr/>
          <p:nvPr/>
        </p:nvSpPr>
        <p:spPr>
          <a:xfrm>
            <a:off x="862806" y="2326293"/>
            <a:ext cx="9448800" cy="830997"/>
          </a:xfrm>
          <a:prstGeom prst="rect">
            <a:avLst/>
          </a:prstGeom>
        </p:spPr>
        <p:txBody>
          <a:bodyPr wrap="square">
            <a:spAutoFit/>
          </a:bodyPr>
          <a:lstStyle/>
          <a:p>
            <a:pPr marL="0" lvl="1" defTabSz="1237823">
              <a:defRPr/>
            </a:pPr>
            <a:r>
              <a:rPr lang="en-GB" b="1" dirty="0">
                <a:solidFill>
                  <a:schemeClr val="accent1"/>
                </a:solidFill>
                <a:latin typeface="Calibri Light"/>
                <a:cs typeface="Calibri Light"/>
              </a:rPr>
              <a:t>Ideal for: </a:t>
            </a:r>
          </a:p>
          <a:p>
            <a:pPr marL="342900" lvl="1" indent="-342900" defTabSz="1237823">
              <a:buClr>
                <a:schemeClr val="accent1"/>
              </a:buClr>
              <a:buFont typeface="Arial" panose="020B0604020202020204" pitchFamily="34" charset="0"/>
              <a:buChar char="•"/>
              <a:defRPr/>
            </a:pPr>
            <a:r>
              <a:rPr lang="en-GB" dirty="0">
                <a:latin typeface="Calibri Light"/>
                <a:cs typeface="Calibri Light"/>
              </a:rPr>
              <a:t>Residential / commercial</a:t>
            </a:r>
          </a:p>
        </p:txBody>
      </p:sp>
      <p:sp>
        <p:nvSpPr>
          <p:cNvPr id="20" name="Rectangle 19"/>
          <p:cNvSpPr/>
          <p:nvPr/>
        </p:nvSpPr>
        <p:spPr>
          <a:xfrm>
            <a:off x="887808" y="3732212"/>
            <a:ext cx="11328797" cy="3785652"/>
          </a:xfrm>
          <a:prstGeom prst="rect">
            <a:avLst/>
          </a:prstGeom>
        </p:spPr>
        <p:txBody>
          <a:bodyPr wrap="square">
            <a:spAutoFit/>
          </a:bodyPr>
          <a:lstStyle/>
          <a:p>
            <a:pPr marL="0" lvl="1" defTabSz="1237823">
              <a:defRPr/>
            </a:pPr>
            <a:r>
              <a:rPr lang="en-GB" b="1" dirty="0" smtClean="0">
                <a:solidFill>
                  <a:schemeClr val="accent4">
                    <a:lumMod val="50000"/>
                  </a:schemeClr>
                </a:solidFill>
                <a:latin typeface="Calibri Light"/>
                <a:cs typeface="Calibri Light"/>
              </a:rPr>
              <a:t>Built </a:t>
            </a:r>
            <a:r>
              <a:rPr lang="en-GB" b="1" dirty="0">
                <a:solidFill>
                  <a:schemeClr val="accent4">
                    <a:lumMod val="50000"/>
                  </a:schemeClr>
                </a:solidFill>
                <a:latin typeface="Calibri Light"/>
                <a:cs typeface="Calibri Light"/>
              </a:rPr>
              <a:t>to:</a:t>
            </a:r>
          </a:p>
          <a:p>
            <a:pPr marL="342900" lvl="1" indent="-342900" defTabSz="1237823">
              <a:buFont typeface="Arial" panose="020B0604020202020204" pitchFamily="34" charset="0"/>
              <a:buChar char="•"/>
              <a:defRPr/>
            </a:pPr>
            <a:r>
              <a:rPr lang="en-US" dirty="0" smtClean="0">
                <a:latin typeface="Calibri Light"/>
                <a:cs typeface="Calibri Light"/>
              </a:rPr>
              <a:t>Unlimited view </a:t>
            </a:r>
            <a:r>
              <a:rPr lang="en-US" dirty="0">
                <a:latin typeface="Calibri Light"/>
                <a:cs typeface="Calibri Light"/>
              </a:rPr>
              <a:t>into </a:t>
            </a:r>
            <a:r>
              <a:rPr lang="en-US" dirty="0" smtClean="0">
                <a:latin typeface="Calibri Light"/>
                <a:cs typeface="Calibri Light"/>
              </a:rPr>
              <a:t>home </a:t>
            </a:r>
            <a:r>
              <a:rPr lang="en-US" dirty="0">
                <a:latin typeface="Calibri Light"/>
                <a:cs typeface="Calibri Light"/>
              </a:rPr>
              <a:t>or business </a:t>
            </a:r>
            <a:r>
              <a:rPr lang="en-US" dirty="0" smtClean="0">
                <a:latin typeface="Calibri Light"/>
                <a:cs typeface="Calibri Light"/>
              </a:rPr>
              <a:t>right from Paradox Insight app</a:t>
            </a:r>
          </a:p>
          <a:p>
            <a:pPr marL="342900" lvl="1" indent="-342900" defTabSz="1237823">
              <a:buFont typeface="Arial" panose="020B0604020202020204" pitchFamily="34" charset="0"/>
              <a:buChar char="•"/>
              <a:defRPr/>
            </a:pPr>
            <a:r>
              <a:rPr lang="en-US" dirty="0" smtClean="0">
                <a:latin typeface="Calibri Light"/>
                <a:cs typeface="Calibri Light"/>
              </a:rPr>
              <a:t>Receive instant video notifications (email alerts)</a:t>
            </a:r>
            <a:endParaRPr lang="en-GB" dirty="0" smtClean="0">
              <a:latin typeface="Calibri Light"/>
              <a:cs typeface="Calibri Light"/>
            </a:endParaRPr>
          </a:p>
          <a:p>
            <a:pPr marL="342900" lvl="1" indent="-342900" defTabSz="1237823">
              <a:buFont typeface="Arial" panose="020B0604020202020204" pitchFamily="34" charset="0"/>
              <a:buChar char="•"/>
              <a:defRPr/>
            </a:pPr>
            <a:r>
              <a:rPr lang="en-GB" dirty="0" smtClean="0">
                <a:latin typeface="Calibri Light"/>
                <a:cs typeface="Calibri Light"/>
              </a:rPr>
              <a:t>Reduce </a:t>
            </a:r>
            <a:r>
              <a:rPr lang="en-GB" dirty="0">
                <a:latin typeface="Calibri Light"/>
                <a:cs typeface="Calibri Light"/>
              </a:rPr>
              <a:t>false </a:t>
            </a:r>
            <a:r>
              <a:rPr lang="en-GB" dirty="0" smtClean="0">
                <a:latin typeface="Calibri Light"/>
                <a:cs typeface="Calibri Light"/>
              </a:rPr>
              <a:t>dispatch</a:t>
            </a:r>
          </a:p>
          <a:p>
            <a:pPr marL="342900" lvl="1" indent="-342900" defTabSz="1237823">
              <a:buFont typeface="Arial" panose="020B0604020202020204" pitchFamily="34" charset="0"/>
              <a:buChar char="•"/>
              <a:defRPr/>
            </a:pPr>
            <a:r>
              <a:rPr lang="en-GB" dirty="0">
                <a:latin typeface="Calibri Light"/>
                <a:cs typeface="Calibri Light"/>
              </a:rPr>
              <a:t>Provide</a:t>
            </a:r>
            <a:r>
              <a:rPr lang="en-GB" dirty="0" smtClean="0">
                <a:solidFill>
                  <a:schemeClr val="accent2"/>
                </a:solidFill>
                <a:latin typeface="Calibri Light"/>
                <a:cs typeface="Calibri Light"/>
              </a:rPr>
              <a:t> </a:t>
            </a:r>
            <a:r>
              <a:rPr lang="en-US" dirty="0">
                <a:latin typeface="Calibri Light"/>
                <a:cs typeface="Calibri Light"/>
              </a:rPr>
              <a:t>a security network</a:t>
            </a:r>
          </a:p>
          <a:p>
            <a:pPr marL="342900" lvl="1" indent="-342900" defTabSz="1237823">
              <a:buFont typeface="Arial" panose="020B0604020202020204" pitchFamily="34" charset="0"/>
              <a:buChar char="•"/>
              <a:defRPr/>
            </a:pPr>
            <a:r>
              <a:rPr lang="en-GB" dirty="0">
                <a:latin typeface="Calibri Light"/>
                <a:cs typeface="Calibri Light"/>
              </a:rPr>
              <a:t>Manage end-user privacy</a:t>
            </a:r>
          </a:p>
          <a:p>
            <a:pPr marL="342900" lvl="1" indent="-342900" defTabSz="1237823">
              <a:buFont typeface="Arial" panose="020B0604020202020204" pitchFamily="34" charset="0"/>
              <a:buChar char="•"/>
              <a:defRPr/>
            </a:pPr>
            <a:r>
              <a:rPr lang="en-GB" dirty="0">
                <a:latin typeface="Calibri Light"/>
                <a:cs typeface="Calibri Light"/>
              </a:rPr>
              <a:t>Comply with insurance demands for video verification</a:t>
            </a:r>
          </a:p>
          <a:p>
            <a:pPr marL="342900" lvl="1" indent="-342900" defTabSz="1237823">
              <a:buFont typeface="Arial" panose="020B0604020202020204" pitchFamily="34" charset="0"/>
              <a:buChar char="•"/>
              <a:defRPr/>
            </a:pPr>
            <a:r>
              <a:rPr lang="en-GB" dirty="0">
                <a:latin typeface="Calibri Light"/>
                <a:cs typeface="Calibri Light"/>
              </a:rPr>
              <a:t>Create new revenue opportunities </a:t>
            </a:r>
            <a:r>
              <a:rPr lang="en-GB" dirty="0" smtClean="0">
                <a:latin typeface="Calibri Light"/>
                <a:cs typeface="Calibri Light"/>
              </a:rPr>
              <a:t>(for installers)</a:t>
            </a:r>
            <a:endParaRPr lang="en-GB" dirty="0">
              <a:latin typeface="Calibri Light"/>
              <a:cs typeface="Calibri Light"/>
            </a:endParaRPr>
          </a:p>
          <a:p>
            <a:pPr marL="961714" lvl="2" indent="-342900" defTabSz="1237823">
              <a:buFont typeface="Arial" panose="020B0604020202020204" pitchFamily="34" charset="0"/>
              <a:buChar char="•"/>
              <a:defRPr/>
            </a:pPr>
            <a:r>
              <a:rPr lang="en-GB" dirty="0">
                <a:latin typeface="Calibri Light"/>
                <a:cs typeface="Calibri Light"/>
              </a:rPr>
              <a:t>R</a:t>
            </a:r>
            <a:r>
              <a:rPr lang="en-GB" dirty="0" smtClean="0">
                <a:latin typeface="Calibri Light"/>
                <a:cs typeface="Calibri Light"/>
              </a:rPr>
              <a:t>obust &amp; modular system </a:t>
            </a:r>
            <a:r>
              <a:rPr lang="en-GB" dirty="0">
                <a:latin typeface="Calibri Light"/>
                <a:cs typeface="Calibri Light"/>
              </a:rPr>
              <a:t>to </a:t>
            </a:r>
            <a:r>
              <a:rPr lang="en-GB" dirty="0" smtClean="0">
                <a:latin typeface="Calibri Light"/>
                <a:cs typeface="Calibri Light"/>
              </a:rPr>
              <a:t>support users personalized </a:t>
            </a:r>
            <a:r>
              <a:rPr lang="en-GB" dirty="0">
                <a:latin typeface="Calibri Light"/>
                <a:cs typeface="Calibri Light"/>
              </a:rPr>
              <a:t>security needs</a:t>
            </a:r>
          </a:p>
          <a:p>
            <a:pPr marL="961714" lvl="2" indent="-342900" defTabSz="1237823">
              <a:buFont typeface="Arial" panose="020B0604020202020204" pitchFamily="34" charset="0"/>
              <a:buChar char="•"/>
              <a:defRPr/>
            </a:pPr>
            <a:r>
              <a:rPr lang="en-GB" dirty="0">
                <a:latin typeface="Calibri Light"/>
                <a:cs typeface="Calibri Light"/>
              </a:rPr>
              <a:t>Drive new sales - </a:t>
            </a:r>
            <a:r>
              <a:rPr lang="en-GB" dirty="0" smtClean="0">
                <a:latin typeface="Calibri Light"/>
                <a:cs typeface="Calibri Light"/>
              </a:rPr>
              <a:t>one </a:t>
            </a:r>
            <a:r>
              <a:rPr lang="en-GB" dirty="0">
                <a:latin typeface="Calibri Light"/>
                <a:cs typeface="Calibri Light"/>
              </a:rPr>
              <a:t>app, multiple locations </a:t>
            </a:r>
          </a:p>
        </p:txBody>
      </p:sp>
    </p:spTree>
    <p:extLst>
      <p:ext uri="{BB962C8B-B14F-4D97-AF65-F5344CB8AC3E}">
        <p14:creationId xmlns:p14="http://schemas.microsoft.com/office/powerpoint/2010/main" val="1378756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2729178"/>
              </p:ext>
            </p:extLst>
          </p:nvPr>
        </p:nvGraphicFramePr>
        <p:xfrm>
          <a:off x="534104" y="2348706"/>
          <a:ext cx="12292102" cy="5316662"/>
        </p:xfrm>
        <a:graphic>
          <a:graphicData uri="http://schemas.openxmlformats.org/drawingml/2006/table">
            <a:tbl>
              <a:tblPr firstRow="1" bandRow="1">
                <a:tableStyleId>{5C22544A-7EE6-4342-B048-85BDC9FD1C3A}</a:tableStyleId>
              </a:tblPr>
              <a:tblGrid>
                <a:gridCol w="104147"/>
                <a:gridCol w="4186955"/>
                <a:gridCol w="7952078"/>
                <a:gridCol w="48922"/>
              </a:tblGrid>
              <a:tr h="1230014">
                <a:tc>
                  <a:txBody>
                    <a:bodyPr/>
                    <a:lstStyle/>
                    <a:p>
                      <a:endParaRPr lang="en-GB" sz="1100" dirty="0"/>
                    </a:p>
                  </a:txBody>
                  <a:tcPr marL="0" marR="0" marT="57732" marB="57732">
                    <a:lnR w="12700" cap="flat" cmpd="sng" algn="ctr">
                      <a:no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lumMod val="50000"/>
                      </a:schemeClr>
                    </a:solidFill>
                  </a:tcPr>
                </a:tc>
                <a:tc>
                  <a:txBody>
                    <a:bodyPr/>
                    <a:lstStyle/>
                    <a:p>
                      <a:pPr marL="0" marR="0" lvl="0" indent="0" algn="l" defTabSz="123762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kern="1200" noProof="0" dirty="0" smtClean="0">
                          <a:solidFill>
                            <a:schemeClr val="dk1"/>
                          </a:solidFill>
                          <a:latin typeface="+mn-lt"/>
                          <a:ea typeface="+mn-ea"/>
                          <a:cs typeface="Arial" panose="020B0604020202020204" pitchFamily="34" charset="0"/>
                        </a:rPr>
                        <a:t>HD video (720p) &amp; audio </a:t>
                      </a:r>
                      <a:r>
                        <a:rPr kumimoji="0" lang="en-US" sz="2000" b="0" i="0" u="none" strike="noStrike" kern="1200" cap="none" spc="0" normalizeH="0" baseline="0" noProof="0" dirty="0" smtClean="0">
                          <a:ln>
                            <a:noFill/>
                          </a:ln>
                          <a:solidFill>
                            <a:srgbClr val="473931"/>
                          </a:solidFill>
                          <a:effectLst/>
                          <a:uLnTx/>
                          <a:uFillTx/>
                          <a:latin typeface="Calibri Light"/>
                          <a:ea typeface="+mn-ea"/>
                          <a:cs typeface="Calibri Light"/>
                        </a:rPr>
                        <a:t>for event  verification including pre-alarm </a:t>
                      </a:r>
                      <a:r>
                        <a:rPr kumimoji="0" lang="en-US" sz="2000" b="0" i="0" u="none" strike="noStrike" kern="1200" cap="none" spc="0" normalizeH="0" baseline="0" noProof="0" dirty="0" smtClean="0">
                          <a:ln>
                            <a:noFill/>
                          </a:ln>
                          <a:solidFill>
                            <a:srgbClr val="473931"/>
                          </a:solidFill>
                          <a:effectLst/>
                          <a:uLnTx/>
                          <a:uFillTx/>
                          <a:latin typeface="Calibri Light"/>
                          <a:cs typeface="Calibri Light"/>
                        </a:rPr>
                        <a:t>recording </a:t>
                      </a:r>
                    </a:p>
                  </a:txBody>
                  <a:tcPr marL="130032" marR="130032" marT="57732" marB="57732" anchor="ctr">
                    <a:lnL w="12700" cmpd="sng">
                      <a:noFill/>
                    </a:lnL>
                    <a:lnR w="12700" cap="flat" cmpd="sng" algn="ctr">
                      <a:solidFill>
                        <a:schemeClr val="bg1">
                          <a:lumMod val="75000"/>
                        </a:schemeClr>
                      </a:solidFill>
                      <a:prstDash val="sysDot"/>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indent="0">
                        <a:lnSpc>
                          <a:spcPct val="100000"/>
                        </a:lnSpc>
                        <a:buFont typeface="Arial" panose="020B0604020202020204" pitchFamily="34" charset="0"/>
                        <a:buNone/>
                      </a:pPr>
                      <a:r>
                        <a:rPr kumimoji="0" lang="en-US" sz="2000" b="0" i="0" u="none" strike="noStrike" kern="1200" cap="none" spc="0" normalizeH="0" baseline="0" dirty="0" smtClean="0">
                          <a:ln>
                            <a:noFill/>
                          </a:ln>
                          <a:solidFill>
                            <a:srgbClr val="473931"/>
                          </a:solidFill>
                          <a:effectLst/>
                          <a:uLnTx/>
                          <a:uFillTx/>
                          <a:latin typeface="Calibri Light"/>
                          <a:ea typeface="+mn-ea"/>
                          <a:cs typeface="Calibri Light"/>
                        </a:rPr>
                        <a:t>Report video to CMS with add-on SW (IPRS7)</a:t>
                      </a:r>
                      <a:endParaRPr kumimoji="0" lang="en-US" sz="2000" b="0" i="0" u="none" strike="noStrike" kern="1200" cap="none" spc="0" normalizeH="0" baseline="0" dirty="0">
                        <a:ln>
                          <a:noFill/>
                        </a:ln>
                        <a:solidFill>
                          <a:srgbClr val="473931"/>
                        </a:solidFill>
                        <a:effectLst/>
                        <a:uLnTx/>
                        <a:uFillTx/>
                        <a:latin typeface="Calibri Light"/>
                        <a:ea typeface="+mn-ea"/>
                        <a:cs typeface="Calibri Light"/>
                      </a:endParaRPr>
                    </a:p>
                  </a:txBody>
                  <a:tcPr marL="358356" marR="130032" marT="57732" marB="57732" anchor="ctr">
                    <a:lnL w="12700" cap="flat" cmpd="sng" algn="ctr">
                      <a:solidFill>
                        <a:schemeClr val="bg1">
                          <a:lumMod val="75000"/>
                        </a:schemeClr>
                      </a:solidFill>
                      <a:prstDash val="sysDot"/>
                      <a:round/>
                      <a:headEnd type="none" w="med" len="med"/>
                      <a:tailEnd type="none" w="med" len="med"/>
                    </a:lnL>
                    <a:lnR w="12700" cmpd="sng">
                      <a:noFill/>
                    </a:lnR>
                    <a:lnB w="12700" cap="flat" cmpd="sng" algn="ctr">
                      <a:solidFill>
                        <a:schemeClr val="bg1">
                          <a:lumMod val="75000"/>
                        </a:schemeClr>
                      </a:solidFill>
                      <a:prstDash val="solid"/>
                      <a:round/>
                      <a:headEnd type="none" w="med" len="med"/>
                      <a:tailEnd type="none" w="med" len="med"/>
                    </a:lnB>
                    <a:noFill/>
                  </a:tcPr>
                </a:tc>
                <a:tc>
                  <a:txBody>
                    <a:bodyPr/>
                    <a:lstStyle/>
                    <a:p>
                      <a:pPr>
                        <a:lnSpc>
                          <a:spcPct val="90000"/>
                        </a:lnSpc>
                      </a:pPr>
                      <a:endParaRPr kumimoji="0" lang="en-GB" sz="2400" b="0" i="0" u="none" strike="noStrike" kern="1200" cap="none" spc="0" normalizeH="0" baseline="0" dirty="0" smtClean="0">
                        <a:ln>
                          <a:noFill/>
                        </a:ln>
                        <a:solidFill>
                          <a:srgbClr val="473931"/>
                        </a:solidFill>
                        <a:effectLst/>
                        <a:uLnTx/>
                        <a:uFillTx/>
                        <a:latin typeface="Calibri Light"/>
                        <a:ea typeface="+mn-ea"/>
                        <a:cs typeface="Calibri Light"/>
                      </a:endParaRPr>
                    </a:p>
                  </a:txBody>
                  <a:tcPr marL="0" marR="0" marT="57732" marB="57732" anchor="ctr">
                    <a:lnL w="12700" cap="flat" cmpd="sng" algn="ctr">
                      <a:no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bg1"/>
                    </a:solidFill>
                  </a:tcPr>
                </a:tc>
              </a:tr>
              <a:tr h="1589386">
                <a:tc>
                  <a:txBody>
                    <a:bodyPr/>
                    <a:lstStyle/>
                    <a:p>
                      <a:endParaRPr lang="en-GB" sz="1100" dirty="0"/>
                    </a:p>
                  </a:txBody>
                  <a:tcPr marL="0" marR="0" marT="57732" marB="57732">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1" indent="0" algn="l" defTabSz="1237823" rtl="0" eaLnBrk="1" fontAlgn="auto" latinLnBrk="0" hangingPunct="1">
                        <a:lnSpc>
                          <a:spcPct val="100000"/>
                        </a:lnSpc>
                        <a:spcBef>
                          <a:spcPts val="0"/>
                        </a:spcBef>
                        <a:spcAft>
                          <a:spcPts val="0"/>
                        </a:spcAft>
                        <a:buClrTx/>
                        <a:buSzTx/>
                        <a:buFontTx/>
                        <a:buNone/>
                        <a:tabLst/>
                        <a:defRPr/>
                      </a:pPr>
                      <a:endParaRPr lang="en-US" sz="2000" b="1" dirty="0" smtClean="0">
                        <a:cs typeface="Arial" panose="020B0604020202020204" pitchFamily="34" charset="0"/>
                      </a:endParaRPr>
                    </a:p>
                    <a:p>
                      <a:pPr marL="0" marR="0" lvl="1" indent="0" algn="l" defTabSz="1237823" rtl="0" eaLnBrk="1" fontAlgn="auto" latinLnBrk="0" hangingPunct="1">
                        <a:lnSpc>
                          <a:spcPct val="100000"/>
                        </a:lnSpc>
                        <a:spcBef>
                          <a:spcPts val="0"/>
                        </a:spcBef>
                        <a:spcAft>
                          <a:spcPts val="0"/>
                        </a:spcAft>
                        <a:buClrTx/>
                        <a:buSzTx/>
                        <a:buFontTx/>
                        <a:buNone/>
                        <a:tabLst/>
                        <a:defRPr/>
                      </a:pPr>
                      <a:r>
                        <a:rPr lang="en-US" sz="2000" b="1" dirty="0" smtClean="0">
                          <a:cs typeface="Arial" panose="020B0604020202020204" pitchFamily="34" charset="0"/>
                        </a:rPr>
                        <a:t>System management </a:t>
                      </a:r>
                      <a:r>
                        <a:rPr lang="en-US" sz="2000" b="1" kern="1200" dirty="0" smtClean="0">
                          <a:solidFill>
                            <a:schemeClr val="dk1"/>
                          </a:solidFill>
                          <a:latin typeface="+mn-lt"/>
                          <a:ea typeface="+mn-ea"/>
                          <a:cs typeface="Arial" panose="020B0604020202020204" pitchFamily="34" charset="0"/>
                        </a:rPr>
                        <a:t>via app </a:t>
                      </a:r>
                    </a:p>
                    <a:p>
                      <a:endParaRPr lang="en-GB" sz="2000" dirty="0"/>
                    </a:p>
                  </a:txBody>
                  <a:tcPr marL="130032" marR="130032" marT="57732" marB="57732" anchor="ctr">
                    <a:lnL w="12700" cmpd="sng">
                      <a:noFill/>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defTabSz="1237823">
                        <a:buFontTx/>
                        <a:buNone/>
                        <a:defRPr/>
                      </a:pPr>
                      <a:r>
                        <a:rPr lang="en-US" sz="2000" dirty="0" smtClean="0">
                          <a:latin typeface="Calibri Light"/>
                          <a:cs typeface="Calibri Light"/>
                        </a:rPr>
                        <a:t>Watch 4 live HD video &amp; audio quality </a:t>
                      </a:r>
                      <a:r>
                        <a:rPr lang="en-US" sz="2000" kern="1200" dirty="0" smtClean="0">
                          <a:solidFill>
                            <a:schemeClr val="dk1"/>
                          </a:solidFill>
                          <a:latin typeface="Calibri Light"/>
                          <a:ea typeface="+mn-ea"/>
                          <a:cs typeface="Calibri Light"/>
                        </a:rPr>
                        <a:t>streams (VOD) with night vision</a:t>
                      </a:r>
                    </a:p>
                    <a:p>
                      <a:pPr marL="0" indent="0" algn="l" defTabSz="1237823" rtl="0" eaLnBrk="1" latinLnBrk="0" hangingPunct="1">
                        <a:buFontTx/>
                        <a:buNone/>
                        <a:defRPr/>
                      </a:pPr>
                      <a:r>
                        <a:rPr lang="en-US" sz="2000" kern="1200" dirty="0" smtClean="0">
                          <a:solidFill>
                            <a:schemeClr val="dk1"/>
                          </a:solidFill>
                          <a:latin typeface="Calibri Light"/>
                          <a:ea typeface="+mn-ea"/>
                          <a:cs typeface="Calibri Light"/>
                        </a:rPr>
                        <a:t>Start Record on Demand (ROD), Record on Motion (ROM),</a:t>
                      </a:r>
                      <a:r>
                        <a:rPr lang="en-US" sz="2000" kern="1200" baseline="0" dirty="0" smtClean="0">
                          <a:solidFill>
                            <a:schemeClr val="dk1"/>
                          </a:solidFill>
                          <a:latin typeface="Calibri Light"/>
                          <a:ea typeface="+mn-ea"/>
                          <a:cs typeface="Calibri Light"/>
                        </a:rPr>
                        <a:t> and Record on Trigger (ROT)</a:t>
                      </a:r>
                      <a:endParaRPr lang="en-US" sz="2000" kern="1200" dirty="0" smtClean="0">
                        <a:solidFill>
                          <a:schemeClr val="dk1"/>
                        </a:solidFill>
                        <a:latin typeface="Calibri Light"/>
                        <a:ea typeface="+mn-ea"/>
                        <a:cs typeface="Calibri Light"/>
                      </a:endParaRPr>
                    </a:p>
                    <a:p>
                      <a:pPr marL="0" indent="0" algn="l" defTabSz="1237823" rtl="0" eaLnBrk="1" latinLnBrk="0" hangingPunct="1">
                        <a:buFontTx/>
                        <a:buNone/>
                        <a:defRPr/>
                      </a:pPr>
                      <a:r>
                        <a:rPr lang="en-US" sz="2000" kern="1200" dirty="0" smtClean="0">
                          <a:solidFill>
                            <a:schemeClr val="dk1"/>
                          </a:solidFill>
                          <a:latin typeface="Calibri Light"/>
                          <a:ea typeface="+mn-ea"/>
                          <a:cs typeface="Calibri Light"/>
                        </a:rPr>
                        <a:t>Arm, stay &amp; disarm system </a:t>
                      </a:r>
                    </a:p>
                    <a:p>
                      <a:pPr marL="0" indent="0" algn="l" defTabSz="1237823" rtl="0" eaLnBrk="1" latinLnBrk="0" hangingPunct="1">
                        <a:buFontTx/>
                        <a:buNone/>
                        <a:defRPr/>
                      </a:pPr>
                      <a:r>
                        <a:rPr lang="en-US" sz="2000" kern="1200" dirty="0" smtClean="0">
                          <a:solidFill>
                            <a:schemeClr val="dk1"/>
                          </a:solidFill>
                          <a:latin typeface="Calibri Light"/>
                          <a:ea typeface="+mn-ea"/>
                          <a:cs typeface="Calibri Light"/>
                        </a:rPr>
                        <a:t>Control &amp; manage multiple locatio</a:t>
                      </a:r>
                      <a:r>
                        <a:rPr lang="en-US" sz="2000" b="1" kern="1200" dirty="0" smtClean="0">
                          <a:solidFill>
                            <a:schemeClr val="bg2"/>
                          </a:solidFill>
                          <a:latin typeface="Calibri Light"/>
                          <a:ea typeface="+mn-ea"/>
                          <a:cs typeface="Calibri Light"/>
                        </a:rPr>
                        <a:t>ns </a:t>
                      </a:r>
                      <a:r>
                        <a:rPr lang="en-US" sz="2000" dirty="0" smtClean="0">
                          <a:latin typeface="Calibri Light"/>
                          <a:cs typeface="Calibri Light"/>
                        </a:rPr>
                        <a:t>from one app </a:t>
                      </a:r>
                      <a:endParaRPr lang="en-US" sz="2000" dirty="0">
                        <a:latin typeface="Calibri Light"/>
                        <a:cs typeface="Calibri Light"/>
                      </a:endParaRPr>
                    </a:p>
                  </a:txBody>
                  <a:tcPr marL="358356" marR="130032" marT="57732" marB="57732" anchor="ctr">
                    <a:lnL w="12700" cap="flat" cmpd="sng" algn="ctr">
                      <a:solidFill>
                        <a:schemeClr val="bg1">
                          <a:lumMod val="75000"/>
                        </a:schemeClr>
                      </a:solidFill>
                      <a:prstDash val="sysDot"/>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90000"/>
                        </a:lnSpc>
                      </a:pPr>
                      <a:endParaRPr lang="en-GB" sz="2000" b="1" dirty="0" smtClean="0">
                        <a:solidFill>
                          <a:schemeClr val="tx2"/>
                        </a:solidFill>
                      </a:endParaRPr>
                    </a:p>
                  </a:txBody>
                  <a:tcPr marL="0" marR="0" marT="57732" marB="57732" anchor="ctr">
                    <a:lnL w="12700" cap="flat" cmpd="sng" algn="ctr">
                      <a:no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r>
              <a:tr h="1143000">
                <a:tc>
                  <a:txBody>
                    <a:bodyPr/>
                    <a:lstStyle/>
                    <a:p>
                      <a:endParaRPr lang="en-GB" sz="1100" dirty="0"/>
                    </a:p>
                  </a:txBody>
                  <a:tcPr marL="0" marR="0" marT="57732" marB="57732">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r>
                        <a:rPr lang="en-US" sz="2000" b="1" dirty="0" smtClean="0">
                          <a:cs typeface="Arial" panose="020B0604020202020204" pitchFamily="34" charset="0"/>
                        </a:rPr>
                        <a:t>Instant</a:t>
                      </a:r>
                      <a:r>
                        <a:rPr lang="en-US" sz="2000" b="1" dirty="0" smtClean="0">
                          <a:solidFill>
                            <a:schemeClr val="bg2"/>
                          </a:solidFill>
                          <a:cs typeface="Arial" panose="020B0604020202020204" pitchFamily="34" charset="0"/>
                        </a:rPr>
                        <a:t> </a:t>
                      </a:r>
                      <a:r>
                        <a:rPr lang="en-US" sz="2000" b="1" kern="1200" dirty="0" smtClean="0">
                          <a:solidFill>
                            <a:schemeClr val="dk1"/>
                          </a:solidFill>
                          <a:latin typeface="+mn-lt"/>
                          <a:ea typeface="+mn-ea"/>
                          <a:cs typeface="Arial" panose="020B0604020202020204" pitchFamily="34" charset="0"/>
                        </a:rPr>
                        <a:t>notifications (+ video) </a:t>
                      </a:r>
                      <a:r>
                        <a:rPr kumimoji="0" lang="en-US" sz="2000" b="0" i="0" u="none" strike="noStrike" kern="1200" cap="none" spc="0" normalizeH="0" baseline="0" dirty="0" smtClean="0">
                          <a:ln>
                            <a:noFill/>
                          </a:ln>
                          <a:solidFill>
                            <a:srgbClr val="473931"/>
                          </a:solidFill>
                          <a:effectLst/>
                          <a:uLnTx/>
                          <a:uFillTx/>
                          <a:latin typeface="Calibri Light"/>
                          <a:ea typeface="+mn-ea"/>
                          <a:cs typeface="Calibri Light"/>
                        </a:rPr>
                        <a:t>of events  to permitted recipients </a:t>
                      </a:r>
                      <a:endParaRPr kumimoji="0" lang="en-GB" sz="2000" b="0" i="0" u="none" strike="noStrike" kern="1200" cap="none" spc="0" normalizeH="0" baseline="0" dirty="0">
                        <a:ln>
                          <a:noFill/>
                        </a:ln>
                        <a:solidFill>
                          <a:srgbClr val="473931"/>
                        </a:solidFill>
                        <a:effectLst/>
                        <a:uLnTx/>
                        <a:uFillTx/>
                        <a:latin typeface="Calibri Light"/>
                        <a:ea typeface="+mn-ea"/>
                        <a:cs typeface="Calibri Light"/>
                      </a:endParaRPr>
                    </a:p>
                  </a:txBody>
                  <a:tcPr marL="130032" marR="130032" marT="57732" marB="57732" anchor="ctr">
                    <a:lnL w="12700" cmpd="sng">
                      <a:noFill/>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2000" kern="1200" dirty="0" smtClean="0">
                          <a:solidFill>
                            <a:schemeClr val="dk1"/>
                          </a:solidFill>
                          <a:latin typeface="Calibri Light"/>
                          <a:ea typeface="+mn-ea"/>
                          <a:cs typeface="Calibri Light"/>
                        </a:rPr>
                        <a:t>CMS &amp; up to 8 additional users</a:t>
                      </a:r>
                      <a:endParaRPr lang="en-GB" sz="2000" kern="1200" dirty="0" smtClean="0">
                        <a:solidFill>
                          <a:schemeClr val="dk1"/>
                        </a:solidFill>
                        <a:latin typeface="Calibri Light"/>
                        <a:ea typeface="+mn-ea"/>
                        <a:cs typeface="Calibri Light"/>
                      </a:endParaRPr>
                    </a:p>
                  </a:txBody>
                  <a:tcPr marL="358356" marR="130032" marT="57732" marB="57732" anchor="ctr">
                    <a:lnL w="12700" cap="flat" cmpd="sng" algn="ctr">
                      <a:solidFill>
                        <a:schemeClr val="bg1">
                          <a:lumMod val="75000"/>
                        </a:schemeClr>
                      </a:solidFill>
                      <a:prstDash val="sysDot"/>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90000"/>
                        </a:lnSpc>
                      </a:pPr>
                      <a:endParaRPr lang="en-GB" sz="2000" b="1" dirty="0" smtClean="0">
                        <a:solidFill>
                          <a:schemeClr val="tx2"/>
                        </a:solidFill>
                      </a:endParaRPr>
                    </a:p>
                  </a:txBody>
                  <a:tcPr marL="0" marR="0" marT="57732" marB="57732" anchor="ctr">
                    <a:lnL w="12700" cap="flat" cmpd="sng" algn="ctr">
                      <a:no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r>
              <a:tr h="1230014">
                <a:tc>
                  <a:txBody>
                    <a:bodyPr/>
                    <a:lstStyle/>
                    <a:p>
                      <a:endParaRPr lang="en-GB" sz="1100" dirty="0"/>
                    </a:p>
                  </a:txBody>
                  <a:tcPr marL="0" marR="0" marT="57732" marB="57732">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r>
                        <a:rPr lang="en-US" sz="2000" b="1" kern="1200" dirty="0" smtClean="0">
                          <a:solidFill>
                            <a:schemeClr val="dk1"/>
                          </a:solidFill>
                          <a:latin typeface="+mn-lt"/>
                          <a:ea typeface="+mn-ea"/>
                          <a:cs typeface="Arial" panose="020B0604020202020204" pitchFamily="34" charset="0"/>
                        </a:rPr>
                        <a:t>Privacy controls</a:t>
                      </a:r>
                      <a:endParaRPr lang="en-GB" sz="2000" b="1" kern="1200" dirty="0">
                        <a:solidFill>
                          <a:schemeClr val="dk1"/>
                        </a:solidFill>
                        <a:latin typeface="+mn-lt"/>
                        <a:ea typeface="+mn-ea"/>
                        <a:cs typeface="Arial" panose="020B0604020202020204" pitchFamily="34" charset="0"/>
                      </a:endParaRPr>
                    </a:p>
                  </a:txBody>
                  <a:tcPr marL="130032" marR="130032" marT="57732" marB="57732" anchor="ctr">
                    <a:lnL w="12700" cmpd="sng">
                      <a:noFill/>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buFont typeface="Wingdings" panose="05000000000000000000" pitchFamily="2" charset="2"/>
                        <a:buNone/>
                      </a:pPr>
                      <a:endParaRPr lang="en-US" sz="2000" kern="1200" dirty="0" smtClean="0">
                        <a:solidFill>
                          <a:schemeClr val="dk1"/>
                        </a:solidFill>
                        <a:latin typeface="Calibri Light"/>
                        <a:ea typeface="+mn-ea"/>
                        <a:cs typeface="Calibri Light"/>
                      </a:endParaRPr>
                    </a:p>
                    <a:p>
                      <a:pPr>
                        <a:lnSpc>
                          <a:spcPct val="100000"/>
                        </a:lnSpc>
                        <a:buFont typeface="Wingdings" panose="05000000000000000000" pitchFamily="2" charset="2"/>
                        <a:buNone/>
                      </a:pPr>
                      <a:r>
                        <a:rPr lang="en-US" sz="2000" kern="1200" dirty="0" smtClean="0">
                          <a:solidFill>
                            <a:schemeClr val="dk1"/>
                          </a:solidFill>
                          <a:latin typeface="Calibri Light"/>
                          <a:ea typeface="+mn-ea"/>
                          <a:cs typeface="Calibri Light"/>
                        </a:rPr>
                        <a:t>Define notification recipients, viewing &amp; recording permissions</a:t>
                      </a:r>
                    </a:p>
                    <a:p>
                      <a:pPr>
                        <a:lnSpc>
                          <a:spcPct val="100000"/>
                        </a:lnSpc>
                        <a:buFont typeface="Wingdings" panose="05000000000000000000" pitchFamily="2" charset="2"/>
                        <a:buNone/>
                      </a:pPr>
                      <a:r>
                        <a:rPr lang="en-US" sz="2000" dirty="0" smtClean="0">
                          <a:latin typeface="Calibri Light"/>
                          <a:cs typeface="Calibri Light"/>
                        </a:rPr>
                        <a:t>CMS allowed to view live video on alarm only</a:t>
                      </a:r>
                    </a:p>
                    <a:p>
                      <a:pPr>
                        <a:lnSpc>
                          <a:spcPct val="90000"/>
                        </a:lnSpc>
                      </a:pPr>
                      <a:endParaRPr lang="en-GB" sz="2000" b="1" dirty="0" smtClean="0">
                        <a:solidFill>
                          <a:schemeClr val="tx2"/>
                        </a:solidFill>
                      </a:endParaRPr>
                    </a:p>
                  </a:txBody>
                  <a:tcPr marL="358356" marR="130032" marT="57732" marB="57732" anchor="ctr">
                    <a:lnL w="12700" cap="flat" cmpd="sng" algn="ctr">
                      <a:solidFill>
                        <a:schemeClr val="bg1">
                          <a:lumMod val="75000"/>
                        </a:schemeClr>
                      </a:solidFill>
                      <a:prstDash val="sysDot"/>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90000"/>
                        </a:lnSpc>
                      </a:pPr>
                      <a:endParaRPr lang="en-GB" sz="2000" b="1" dirty="0" smtClean="0">
                        <a:solidFill>
                          <a:schemeClr val="tx2"/>
                        </a:solidFill>
                      </a:endParaRPr>
                    </a:p>
                  </a:txBody>
                  <a:tcPr marL="0" marR="0" marT="57732" marB="57732" anchor="ctr">
                    <a:lnL w="12700" cap="flat" cmpd="sng" algn="ctr">
                      <a:no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r>
            </a:tbl>
          </a:graphicData>
        </a:graphic>
      </p:graphicFrame>
      <p:grpSp>
        <p:nvGrpSpPr>
          <p:cNvPr id="7" name="Group 6"/>
          <p:cNvGrpSpPr/>
          <p:nvPr/>
        </p:nvGrpSpPr>
        <p:grpSpPr>
          <a:xfrm>
            <a:off x="4749006" y="2792498"/>
            <a:ext cx="162540" cy="318208"/>
            <a:chOff x="2410691" y="1631881"/>
            <a:chExt cx="114300" cy="252000"/>
          </a:xfrm>
        </p:grpSpPr>
        <p:sp>
          <p:nvSpPr>
            <p:cNvPr id="6" name="Rectangle 5"/>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5" name="Isosceles Triangle 4"/>
            <p:cNvSpPr/>
            <p:nvPr/>
          </p:nvSpPr>
          <p:spPr>
            <a:xfrm rot="5400000">
              <a:off x="2400300" y="1700731"/>
              <a:ext cx="135082" cy="114300"/>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grpSp>
        <p:nvGrpSpPr>
          <p:cNvPr id="35" name="Group 34"/>
          <p:cNvGrpSpPr/>
          <p:nvPr/>
        </p:nvGrpSpPr>
        <p:grpSpPr>
          <a:xfrm>
            <a:off x="4749006" y="4240298"/>
            <a:ext cx="162540" cy="318208"/>
            <a:chOff x="2410691" y="1631881"/>
            <a:chExt cx="114300" cy="252000"/>
          </a:xfrm>
        </p:grpSpPr>
        <p:sp>
          <p:nvSpPr>
            <p:cNvPr id="36" name="Rectangle 35"/>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37" name="Isosceles Triangle 36"/>
            <p:cNvSpPr/>
            <p:nvPr/>
          </p:nvSpPr>
          <p:spPr>
            <a:xfrm rot="5400000">
              <a:off x="2400300" y="1700731"/>
              <a:ext cx="135082" cy="114300"/>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grpSp>
        <p:nvGrpSpPr>
          <p:cNvPr id="38" name="Group 37"/>
          <p:cNvGrpSpPr/>
          <p:nvPr/>
        </p:nvGrpSpPr>
        <p:grpSpPr>
          <a:xfrm>
            <a:off x="4749006" y="5535698"/>
            <a:ext cx="162540" cy="318208"/>
            <a:chOff x="2410691" y="1631881"/>
            <a:chExt cx="114300" cy="252000"/>
          </a:xfrm>
        </p:grpSpPr>
        <p:sp>
          <p:nvSpPr>
            <p:cNvPr id="39" name="Rectangle 38"/>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40" name="Isosceles Triangle 39"/>
            <p:cNvSpPr/>
            <p:nvPr/>
          </p:nvSpPr>
          <p:spPr>
            <a:xfrm rot="5400000">
              <a:off x="2400300" y="1700731"/>
              <a:ext cx="135082" cy="11430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grpSp>
        <p:nvGrpSpPr>
          <p:cNvPr id="54" name="Group 53"/>
          <p:cNvGrpSpPr/>
          <p:nvPr/>
        </p:nvGrpSpPr>
        <p:grpSpPr>
          <a:xfrm>
            <a:off x="4749006" y="6754898"/>
            <a:ext cx="162540" cy="318208"/>
            <a:chOff x="2410691" y="1631881"/>
            <a:chExt cx="114300" cy="252000"/>
          </a:xfrm>
        </p:grpSpPr>
        <p:sp>
          <p:nvSpPr>
            <p:cNvPr id="68" name="Rectangle 67"/>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69" name="Isosceles Triangle 68"/>
            <p:cNvSpPr/>
            <p:nvPr/>
          </p:nvSpPr>
          <p:spPr>
            <a:xfrm rot="5400000">
              <a:off x="2400300" y="1700731"/>
              <a:ext cx="135082" cy="114300"/>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9" name="Title 18"/>
          <p:cNvSpPr>
            <a:spLocks noGrp="1"/>
          </p:cNvSpPr>
          <p:nvPr>
            <p:ph type="title"/>
          </p:nvPr>
        </p:nvSpPr>
        <p:spPr>
          <a:xfrm>
            <a:off x="405606" y="524404"/>
            <a:ext cx="11702892" cy="1443302"/>
          </a:xfrm>
        </p:spPr>
        <p:txBody>
          <a:bodyPr>
            <a:normAutofit/>
          </a:bodyPr>
          <a:lstStyle/>
          <a:p>
            <a:r>
              <a:rPr lang="en-US" dirty="0"/>
              <a:t>Paradox Insight™ System </a:t>
            </a:r>
            <a:r>
              <a:rPr lang="en-US" dirty="0" smtClean="0"/>
              <a:t>Highlights</a:t>
            </a:r>
            <a:endParaRPr lang="en-GB" dirty="0"/>
          </a:p>
        </p:txBody>
      </p:sp>
    </p:spTree>
    <p:extLst>
      <p:ext uri="{BB962C8B-B14F-4D97-AF65-F5344CB8AC3E}">
        <p14:creationId xmlns:p14="http://schemas.microsoft.com/office/powerpoint/2010/main" val="265004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62806" y="3362205"/>
            <a:ext cx="11430000" cy="4320500"/>
            <a:chOff x="634206" y="3185399"/>
            <a:chExt cx="11506200" cy="4497307"/>
          </a:xfrm>
        </p:grpSpPr>
        <p:grpSp>
          <p:nvGrpSpPr>
            <p:cNvPr id="10" name="Group 9"/>
            <p:cNvGrpSpPr/>
            <p:nvPr/>
          </p:nvGrpSpPr>
          <p:grpSpPr>
            <a:xfrm>
              <a:off x="634206" y="3185399"/>
              <a:ext cx="11506200" cy="4497307"/>
              <a:chOff x="2620842" y="2786191"/>
              <a:chExt cx="6547764" cy="3220115"/>
            </a:xfrm>
          </p:grpSpPr>
          <p:sp>
            <p:nvSpPr>
              <p:cNvPr id="4" name="Rectangle 3"/>
              <p:cNvSpPr/>
              <p:nvPr/>
            </p:nvSpPr>
            <p:spPr>
              <a:xfrm>
                <a:off x="4865428" y="2787686"/>
                <a:ext cx="2058593" cy="3211615"/>
              </a:xfrm>
              <a:prstGeom prst="rect">
                <a:avLst/>
              </a:prstGeom>
              <a:solidFill>
                <a:schemeClr val="bg1"/>
              </a:solidFill>
              <a:ln>
                <a:noFill/>
              </a:ln>
              <a:effectLst>
                <a:outerShdw blurRad="1270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2"/>
                  </a:solidFill>
                </a:endParaRPr>
              </a:p>
            </p:txBody>
          </p:sp>
          <p:sp>
            <p:nvSpPr>
              <p:cNvPr id="5" name="Rectangle 4"/>
              <p:cNvSpPr/>
              <p:nvPr/>
            </p:nvSpPr>
            <p:spPr>
              <a:xfrm>
                <a:off x="7100576" y="2794691"/>
                <a:ext cx="2058593" cy="3211615"/>
              </a:xfrm>
              <a:prstGeom prst="rect">
                <a:avLst/>
              </a:prstGeom>
              <a:solidFill>
                <a:schemeClr val="bg1"/>
              </a:solidFill>
              <a:ln>
                <a:noFill/>
              </a:ln>
              <a:effectLst>
                <a:outerShdw blurRad="1270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2"/>
                  </a:solidFill>
                </a:endParaRPr>
              </a:p>
            </p:txBody>
          </p:sp>
          <p:sp>
            <p:nvSpPr>
              <p:cNvPr id="6" name="Rectangle 5"/>
              <p:cNvSpPr/>
              <p:nvPr/>
            </p:nvSpPr>
            <p:spPr>
              <a:xfrm>
                <a:off x="4862597" y="2786191"/>
                <a:ext cx="2064254" cy="396000"/>
              </a:xfrm>
              <a:prstGeom prst="rect">
                <a:avLst/>
              </a:prstGeom>
              <a:solidFill>
                <a:srgbClr val="C00000"/>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Paradox Insight™ app</a:t>
                </a:r>
              </a:p>
            </p:txBody>
          </p:sp>
          <p:sp>
            <p:nvSpPr>
              <p:cNvPr id="7" name="Rectangle 6"/>
              <p:cNvSpPr/>
              <p:nvPr/>
            </p:nvSpPr>
            <p:spPr>
              <a:xfrm>
                <a:off x="7104352" y="2786191"/>
                <a:ext cx="2064254" cy="396000"/>
              </a:xfrm>
              <a:prstGeom prst="rect">
                <a:avLst/>
              </a:prstGeom>
              <a:solidFill>
                <a:schemeClr val="accent1"/>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EVOHD</a:t>
                </a:r>
              </a:p>
            </p:txBody>
          </p:sp>
          <p:sp>
            <p:nvSpPr>
              <p:cNvPr id="8" name="Rectangle 7"/>
              <p:cNvSpPr/>
              <p:nvPr/>
            </p:nvSpPr>
            <p:spPr>
              <a:xfrm>
                <a:off x="2623673" y="2787687"/>
                <a:ext cx="2058593" cy="3211615"/>
              </a:xfrm>
              <a:prstGeom prst="rect">
                <a:avLst/>
              </a:prstGeom>
              <a:solidFill>
                <a:schemeClr val="bg1"/>
              </a:solidFill>
              <a:ln>
                <a:noFill/>
              </a:ln>
              <a:effectLst>
                <a:outerShdw blurRad="1270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2"/>
                  </a:solidFill>
                </a:endParaRPr>
              </a:p>
            </p:txBody>
          </p:sp>
          <p:sp>
            <p:nvSpPr>
              <p:cNvPr id="9" name="Rectangle 8"/>
              <p:cNvSpPr/>
              <p:nvPr/>
            </p:nvSpPr>
            <p:spPr>
              <a:xfrm>
                <a:off x="2620842" y="2786191"/>
                <a:ext cx="2064254" cy="396000"/>
              </a:xfrm>
              <a:prstGeom prst="rect">
                <a:avLst/>
              </a:prstGeom>
              <a:solidFill>
                <a:schemeClr val="bg2">
                  <a:alpha val="90000"/>
                </a:schemeClr>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smtClean="0"/>
                  <a:t>HD77 Camera</a:t>
                </a:r>
                <a:endParaRPr lang="en-GB" b="1" dirty="0"/>
              </a:p>
            </p:txBody>
          </p:sp>
        </p:grpSp>
        <p:pic>
          <p:nvPicPr>
            <p:cNvPr id="11" name="Picture 10" descr="HD7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511" y="4113389"/>
              <a:ext cx="1472843" cy="321565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514" y="4326728"/>
              <a:ext cx="1317973" cy="2757929"/>
            </a:xfrm>
            <a:prstGeom prst="rect">
              <a:avLst/>
            </a:prstGeom>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577460" y="3912476"/>
              <a:ext cx="3498435" cy="361748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3"/>
          <p:cNvSpPr>
            <a:spLocks noGrp="1"/>
          </p:cNvSpPr>
          <p:nvPr>
            <p:ph type="title"/>
          </p:nvPr>
        </p:nvSpPr>
        <p:spPr>
          <a:xfrm>
            <a:off x="513714" y="600604"/>
            <a:ext cx="11702892" cy="1443302"/>
          </a:xfrm>
        </p:spPr>
        <p:txBody>
          <a:bodyPr>
            <a:noAutofit/>
          </a:bodyPr>
          <a:lstStyle/>
          <a:p>
            <a:r>
              <a:rPr lang="en-US" sz="5400" b="1" spc="64" dirty="0">
                <a:ln w="13500">
                  <a:solidFill>
                    <a:schemeClr val="accent1">
                      <a:shade val="2500"/>
                      <a:alpha val="6500"/>
                    </a:schemeClr>
                  </a:solidFill>
                  <a:prstDash val="solid"/>
                </a:ln>
              </a:rPr>
              <a:t>Paradox </a:t>
            </a:r>
            <a:r>
              <a:rPr lang="en-US" sz="5400" b="1" spc="64" dirty="0" smtClean="0">
                <a:ln w="13500">
                  <a:solidFill>
                    <a:schemeClr val="accent1">
                      <a:shade val="2500"/>
                      <a:alpha val="6500"/>
                    </a:schemeClr>
                  </a:solidFill>
                  <a:prstDash val="solid"/>
                </a:ln>
              </a:rPr>
              <a:t>Insight</a:t>
            </a:r>
            <a:r>
              <a:rPr lang="en-US" sz="5400" b="1" spc="50" dirty="0" smtClean="0">
                <a:ln w="13500">
                  <a:solidFill>
                    <a:schemeClr val="accent1">
                      <a:shade val="2500"/>
                      <a:alpha val="6500"/>
                    </a:schemeClr>
                  </a:solidFill>
                  <a:prstDash val="solid"/>
                </a:ln>
              </a:rPr>
              <a:t>™ </a:t>
            </a:r>
            <a:r>
              <a:rPr lang="en-US" sz="5400" b="1" spc="64" dirty="0" smtClean="0">
                <a:ln w="13500">
                  <a:solidFill>
                    <a:schemeClr val="accent1">
                      <a:shade val="2500"/>
                      <a:alpha val="6500"/>
                    </a:schemeClr>
                  </a:solidFill>
                  <a:prstDash val="solid"/>
                </a:ln>
              </a:rPr>
              <a:t>Offering</a:t>
            </a:r>
            <a:endParaRPr lang="en-US" sz="5400" b="1" spc="64" dirty="0">
              <a:ln w="13500">
                <a:solidFill>
                  <a:schemeClr val="accent1">
                    <a:shade val="2500"/>
                    <a:alpha val="6500"/>
                  </a:schemeClr>
                </a:solidFill>
                <a:prstDash val="solid"/>
              </a:ln>
            </a:endParaRPr>
          </a:p>
        </p:txBody>
      </p:sp>
      <p:sp>
        <p:nvSpPr>
          <p:cNvPr id="16" name="Rectangle 15"/>
          <p:cNvSpPr/>
          <p:nvPr/>
        </p:nvSpPr>
        <p:spPr>
          <a:xfrm>
            <a:off x="634206" y="2080399"/>
            <a:ext cx="12039600" cy="954107"/>
          </a:xfrm>
          <a:prstGeom prst="rect">
            <a:avLst/>
          </a:prstGeom>
        </p:spPr>
        <p:txBody>
          <a:bodyPr wrap="square">
            <a:spAutoFit/>
          </a:bodyPr>
          <a:lstStyle/>
          <a:p>
            <a:r>
              <a:rPr lang="en-US" sz="2800" dirty="0" smtClean="0">
                <a:latin typeface="Calibri Light"/>
                <a:ea typeface="+mj-ea"/>
                <a:cs typeface="Calibri Light"/>
              </a:rPr>
              <a:t>The 1</a:t>
            </a:r>
            <a:r>
              <a:rPr lang="en-US" sz="2800" baseline="30000" dirty="0" smtClean="0">
                <a:latin typeface="Calibri Light"/>
                <a:ea typeface="+mj-ea"/>
                <a:cs typeface="Calibri Light"/>
              </a:rPr>
              <a:t>ST</a:t>
            </a:r>
            <a:r>
              <a:rPr lang="en-US" sz="2800" dirty="0" smtClean="0">
                <a:latin typeface="Calibri Light"/>
                <a:ea typeface="+mj-ea"/>
                <a:cs typeface="Calibri Light"/>
              </a:rPr>
              <a:t> integrated </a:t>
            </a:r>
            <a:r>
              <a:rPr lang="en-US" sz="2800" dirty="0">
                <a:latin typeface="Calibri Light"/>
                <a:ea typeface="+mj-ea"/>
                <a:cs typeface="Calibri Light"/>
              </a:rPr>
              <a:t>solution of HD video/audio monitoring with superior security capabilities to monitor your home &amp; business anytime from </a:t>
            </a:r>
            <a:r>
              <a:rPr lang="en-US" sz="2800" dirty="0" smtClean="0">
                <a:latin typeface="Calibri Light"/>
                <a:ea typeface="+mj-ea"/>
                <a:cs typeface="Calibri Light"/>
              </a:rPr>
              <a:t>anywhere</a:t>
            </a:r>
            <a:endParaRPr lang="en-US" sz="2800" dirty="0">
              <a:latin typeface="Calibri Light"/>
              <a:ea typeface="+mj-ea"/>
              <a:cs typeface="Calibri Light"/>
            </a:endParaRPr>
          </a:p>
        </p:txBody>
      </p:sp>
    </p:spTree>
    <p:extLst>
      <p:ext uri="{BB962C8B-B14F-4D97-AF65-F5344CB8AC3E}">
        <p14:creationId xmlns:p14="http://schemas.microsoft.com/office/powerpoint/2010/main" val="379143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05606" y="524404"/>
            <a:ext cx="11702892" cy="1443302"/>
          </a:xfrm>
        </p:spPr>
        <p:txBody>
          <a:bodyPr>
            <a:normAutofit/>
          </a:bodyPr>
          <a:lstStyle/>
          <a:p>
            <a:r>
              <a:rPr lang="en-US" dirty="0"/>
              <a:t>Paradox Insight™ </a:t>
            </a:r>
            <a:r>
              <a:rPr lang="en-US" dirty="0" smtClean="0"/>
              <a:t>Highlights</a:t>
            </a:r>
            <a:endParaRPr lang="en-GB" dirty="0"/>
          </a:p>
        </p:txBody>
      </p:sp>
      <p:grpSp>
        <p:nvGrpSpPr>
          <p:cNvPr id="9" name="Group 8"/>
          <p:cNvGrpSpPr/>
          <p:nvPr/>
        </p:nvGrpSpPr>
        <p:grpSpPr>
          <a:xfrm>
            <a:off x="786606" y="2348706"/>
            <a:ext cx="9448800" cy="461665"/>
            <a:chOff x="939006" y="2268041"/>
            <a:chExt cx="9448800" cy="461665"/>
          </a:xfrm>
        </p:grpSpPr>
        <p:grpSp>
          <p:nvGrpSpPr>
            <p:cNvPr id="20" name="Group 19"/>
            <p:cNvGrpSpPr/>
            <p:nvPr/>
          </p:nvGrpSpPr>
          <p:grpSpPr>
            <a:xfrm>
              <a:off x="939006" y="2348706"/>
              <a:ext cx="162540" cy="318208"/>
              <a:chOff x="2410691" y="1631881"/>
              <a:chExt cx="114300" cy="252000"/>
            </a:xfrm>
          </p:grpSpPr>
          <p:sp>
            <p:nvSpPr>
              <p:cNvPr id="21" name="Rectangle 20"/>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22" name="Isosceles Triangle 21"/>
              <p:cNvSpPr/>
              <p:nvPr/>
            </p:nvSpPr>
            <p:spPr>
              <a:xfrm rot="5400000">
                <a:off x="2400300" y="1700731"/>
                <a:ext cx="135082" cy="114300"/>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8" name="Rectangle 7"/>
            <p:cNvSpPr/>
            <p:nvPr/>
          </p:nvSpPr>
          <p:spPr>
            <a:xfrm>
              <a:off x="1243806" y="2268041"/>
              <a:ext cx="9144000" cy="461665"/>
            </a:xfrm>
            <a:prstGeom prst="rect">
              <a:avLst/>
            </a:prstGeom>
          </p:spPr>
          <p:txBody>
            <a:bodyPr wrap="square">
              <a:spAutoFit/>
            </a:bodyPr>
            <a:lstStyle/>
            <a:p>
              <a:pPr lvl="0"/>
              <a:r>
                <a:rPr lang="en-US" dirty="0" smtClean="0"/>
                <a:t>HD </a:t>
              </a:r>
              <a:r>
                <a:rPr lang="en-US" dirty="0"/>
                <a:t>video and audio camera (720p) with superior PIR detector</a:t>
              </a:r>
            </a:p>
          </p:txBody>
        </p:sp>
      </p:grpSp>
      <p:grpSp>
        <p:nvGrpSpPr>
          <p:cNvPr id="11" name="Group 10"/>
          <p:cNvGrpSpPr/>
          <p:nvPr/>
        </p:nvGrpSpPr>
        <p:grpSpPr>
          <a:xfrm>
            <a:off x="786606" y="3110706"/>
            <a:ext cx="11734800" cy="461665"/>
            <a:chOff x="939006" y="2953841"/>
            <a:chExt cx="11734800" cy="461665"/>
          </a:xfrm>
        </p:grpSpPr>
        <p:grpSp>
          <p:nvGrpSpPr>
            <p:cNvPr id="23" name="Group 22"/>
            <p:cNvGrpSpPr/>
            <p:nvPr/>
          </p:nvGrpSpPr>
          <p:grpSpPr>
            <a:xfrm>
              <a:off x="939006" y="3034506"/>
              <a:ext cx="162540" cy="318208"/>
              <a:chOff x="2410691" y="1631881"/>
              <a:chExt cx="114300" cy="252000"/>
            </a:xfrm>
          </p:grpSpPr>
          <p:sp>
            <p:nvSpPr>
              <p:cNvPr id="24" name="Rectangle 23"/>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25" name="Isosceles Triangle 24"/>
              <p:cNvSpPr/>
              <p:nvPr/>
            </p:nvSpPr>
            <p:spPr>
              <a:xfrm rot="5400000">
                <a:off x="2400300" y="1700731"/>
                <a:ext cx="135082" cy="114300"/>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0" name="Rectangle 9"/>
            <p:cNvSpPr/>
            <p:nvPr/>
          </p:nvSpPr>
          <p:spPr>
            <a:xfrm>
              <a:off x="1243806" y="2953841"/>
              <a:ext cx="11430000" cy="461665"/>
            </a:xfrm>
            <a:prstGeom prst="rect">
              <a:avLst/>
            </a:prstGeom>
          </p:spPr>
          <p:txBody>
            <a:bodyPr wrap="square">
              <a:spAutoFit/>
            </a:bodyPr>
            <a:lstStyle/>
            <a:p>
              <a:pPr lvl="0"/>
              <a:r>
                <a:rPr lang="en-US" dirty="0"/>
                <a:t>Unlimited viewing/recording of live HD video and audio streaming – anytime, anywhere</a:t>
              </a:r>
            </a:p>
          </p:txBody>
        </p:sp>
      </p:grpSp>
      <p:grpSp>
        <p:nvGrpSpPr>
          <p:cNvPr id="13" name="Group 12"/>
          <p:cNvGrpSpPr/>
          <p:nvPr/>
        </p:nvGrpSpPr>
        <p:grpSpPr>
          <a:xfrm>
            <a:off x="786606" y="3872706"/>
            <a:ext cx="11734800" cy="461665"/>
            <a:chOff x="939006" y="3563441"/>
            <a:chExt cx="11734800" cy="461665"/>
          </a:xfrm>
        </p:grpSpPr>
        <p:grpSp>
          <p:nvGrpSpPr>
            <p:cNvPr id="26" name="Group 25"/>
            <p:cNvGrpSpPr/>
            <p:nvPr/>
          </p:nvGrpSpPr>
          <p:grpSpPr>
            <a:xfrm>
              <a:off x="939006" y="3644106"/>
              <a:ext cx="162540" cy="318208"/>
              <a:chOff x="2410691" y="1631881"/>
              <a:chExt cx="114300" cy="252000"/>
            </a:xfrm>
          </p:grpSpPr>
          <p:sp>
            <p:nvSpPr>
              <p:cNvPr id="27" name="Rectangle 26"/>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28" name="Isosceles Triangle 27"/>
              <p:cNvSpPr/>
              <p:nvPr/>
            </p:nvSpPr>
            <p:spPr>
              <a:xfrm rot="5400000">
                <a:off x="2400300" y="1700731"/>
                <a:ext cx="135082" cy="11430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2" name="Rectangle 11"/>
            <p:cNvSpPr/>
            <p:nvPr/>
          </p:nvSpPr>
          <p:spPr>
            <a:xfrm>
              <a:off x="1243806" y="3563441"/>
              <a:ext cx="11430000" cy="461665"/>
            </a:xfrm>
            <a:prstGeom prst="rect">
              <a:avLst/>
            </a:prstGeom>
          </p:spPr>
          <p:txBody>
            <a:bodyPr wrap="square">
              <a:spAutoFit/>
            </a:bodyPr>
            <a:lstStyle/>
            <a:p>
              <a:pPr lvl="0"/>
              <a:r>
                <a:rPr lang="en-US" dirty="0"/>
                <a:t>Instant video and audio notification with </a:t>
              </a:r>
              <a:r>
                <a:rPr lang="en-US" dirty="0" smtClean="0"/>
                <a:t>10JPGs </a:t>
              </a:r>
              <a:r>
                <a:rPr lang="en-US" dirty="0"/>
                <a:t>for alarm verification</a:t>
              </a:r>
            </a:p>
          </p:txBody>
        </p:sp>
      </p:grpSp>
      <p:grpSp>
        <p:nvGrpSpPr>
          <p:cNvPr id="52" name="Group 51"/>
          <p:cNvGrpSpPr/>
          <p:nvPr/>
        </p:nvGrpSpPr>
        <p:grpSpPr>
          <a:xfrm>
            <a:off x="786606" y="4565709"/>
            <a:ext cx="11506200" cy="830997"/>
            <a:chOff x="786606" y="4108509"/>
            <a:chExt cx="11506200" cy="830997"/>
          </a:xfrm>
        </p:grpSpPr>
        <p:grpSp>
          <p:nvGrpSpPr>
            <p:cNvPr id="29" name="Group 28"/>
            <p:cNvGrpSpPr/>
            <p:nvPr/>
          </p:nvGrpSpPr>
          <p:grpSpPr>
            <a:xfrm>
              <a:off x="786606" y="4177506"/>
              <a:ext cx="162540" cy="318208"/>
              <a:chOff x="2410691" y="1631881"/>
              <a:chExt cx="114300" cy="252000"/>
            </a:xfrm>
          </p:grpSpPr>
          <p:sp>
            <p:nvSpPr>
              <p:cNvPr id="30" name="Rectangle 29"/>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31" name="Isosceles Triangle 30"/>
              <p:cNvSpPr/>
              <p:nvPr/>
            </p:nvSpPr>
            <p:spPr>
              <a:xfrm rot="5400000">
                <a:off x="2400300" y="1700731"/>
                <a:ext cx="135082" cy="114300"/>
              </a:xfrm>
              <a:prstGeom prst="triangl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4" name="Rectangle 13"/>
            <p:cNvSpPr/>
            <p:nvPr/>
          </p:nvSpPr>
          <p:spPr>
            <a:xfrm>
              <a:off x="1091406" y="4108509"/>
              <a:ext cx="11201400" cy="830997"/>
            </a:xfrm>
            <a:prstGeom prst="rect">
              <a:avLst/>
            </a:prstGeom>
          </p:spPr>
          <p:txBody>
            <a:bodyPr wrap="square">
              <a:spAutoFit/>
            </a:bodyPr>
            <a:lstStyle/>
            <a:p>
              <a:pPr lvl="0"/>
              <a:r>
                <a:rPr lang="en-US" dirty="0"/>
                <a:t>Free SDK – enables CMS automation software to receive both video and alarm for efficient event reporting  </a:t>
              </a:r>
            </a:p>
          </p:txBody>
        </p:sp>
      </p:grpSp>
      <p:grpSp>
        <p:nvGrpSpPr>
          <p:cNvPr id="16" name="Group 15"/>
          <p:cNvGrpSpPr/>
          <p:nvPr/>
        </p:nvGrpSpPr>
        <p:grpSpPr>
          <a:xfrm>
            <a:off x="786606" y="5480109"/>
            <a:ext cx="11506200" cy="830997"/>
            <a:chOff x="939006" y="4872891"/>
            <a:chExt cx="11506200" cy="830997"/>
          </a:xfrm>
        </p:grpSpPr>
        <p:grpSp>
          <p:nvGrpSpPr>
            <p:cNvPr id="32" name="Group 31"/>
            <p:cNvGrpSpPr/>
            <p:nvPr/>
          </p:nvGrpSpPr>
          <p:grpSpPr>
            <a:xfrm>
              <a:off x="939006" y="4939506"/>
              <a:ext cx="162540" cy="318208"/>
              <a:chOff x="2410691" y="1631881"/>
              <a:chExt cx="114300" cy="252000"/>
            </a:xfrm>
          </p:grpSpPr>
          <p:sp>
            <p:nvSpPr>
              <p:cNvPr id="33" name="Rectangle 32"/>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34" name="Isosceles Triangle 33"/>
              <p:cNvSpPr/>
              <p:nvPr/>
            </p:nvSpPr>
            <p:spPr>
              <a:xfrm rot="5400000">
                <a:off x="2400300" y="1700731"/>
                <a:ext cx="135082" cy="114300"/>
              </a:xfrm>
              <a:prstGeom prst="triangl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5" name="Rectangle 14"/>
            <p:cNvSpPr/>
            <p:nvPr/>
          </p:nvSpPr>
          <p:spPr>
            <a:xfrm>
              <a:off x="1249362" y="4872891"/>
              <a:ext cx="11195844" cy="830997"/>
            </a:xfrm>
            <a:prstGeom prst="rect">
              <a:avLst/>
            </a:prstGeom>
          </p:spPr>
          <p:txBody>
            <a:bodyPr wrap="square">
              <a:spAutoFit/>
            </a:bodyPr>
            <a:lstStyle/>
            <a:p>
              <a:pPr lvl="0"/>
              <a:r>
                <a:rPr lang="en-US" dirty="0"/>
                <a:t>User privacy protection – set of permissions limit non-master users and CMS system access </a:t>
              </a:r>
            </a:p>
          </p:txBody>
        </p:sp>
      </p:grpSp>
      <p:grpSp>
        <p:nvGrpSpPr>
          <p:cNvPr id="48" name="Group 47"/>
          <p:cNvGrpSpPr/>
          <p:nvPr/>
        </p:nvGrpSpPr>
        <p:grpSpPr>
          <a:xfrm>
            <a:off x="786606" y="6382841"/>
            <a:ext cx="5148668" cy="461665"/>
            <a:chOff x="939006" y="5544641"/>
            <a:chExt cx="5148668" cy="461665"/>
          </a:xfrm>
        </p:grpSpPr>
        <p:grpSp>
          <p:nvGrpSpPr>
            <p:cNvPr id="41" name="Group 40"/>
            <p:cNvGrpSpPr/>
            <p:nvPr/>
          </p:nvGrpSpPr>
          <p:grpSpPr>
            <a:xfrm>
              <a:off x="939006" y="5688098"/>
              <a:ext cx="162540" cy="318208"/>
              <a:chOff x="2410691" y="1631881"/>
              <a:chExt cx="114300" cy="252000"/>
            </a:xfrm>
          </p:grpSpPr>
          <p:sp>
            <p:nvSpPr>
              <p:cNvPr id="42" name="Rectangle 41"/>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43" name="Isosceles Triangle 42"/>
              <p:cNvSpPr/>
              <p:nvPr/>
            </p:nvSpPr>
            <p:spPr>
              <a:xfrm rot="5400000">
                <a:off x="2400300" y="1700731"/>
                <a:ext cx="135082" cy="114300"/>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17" name="Rectangle 16"/>
            <p:cNvSpPr/>
            <p:nvPr/>
          </p:nvSpPr>
          <p:spPr>
            <a:xfrm>
              <a:off x="1249362" y="5544641"/>
              <a:ext cx="4838312" cy="461665"/>
            </a:xfrm>
            <a:prstGeom prst="rect">
              <a:avLst/>
            </a:prstGeom>
          </p:spPr>
          <p:txBody>
            <a:bodyPr wrap="none">
              <a:spAutoFit/>
            </a:bodyPr>
            <a:lstStyle/>
            <a:p>
              <a:pPr lvl="0"/>
              <a:r>
                <a:rPr lang="en-US" dirty="0"/>
                <a:t>Secure multiple locations via one app</a:t>
              </a:r>
            </a:p>
          </p:txBody>
        </p:sp>
      </p:grpSp>
      <p:grpSp>
        <p:nvGrpSpPr>
          <p:cNvPr id="50" name="Group 49"/>
          <p:cNvGrpSpPr/>
          <p:nvPr/>
        </p:nvGrpSpPr>
        <p:grpSpPr>
          <a:xfrm>
            <a:off x="786606" y="6927909"/>
            <a:ext cx="12573000" cy="830997"/>
            <a:chOff x="939006" y="6082506"/>
            <a:chExt cx="12573000" cy="830997"/>
          </a:xfrm>
        </p:grpSpPr>
        <p:grpSp>
          <p:nvGrpSpPr>
            <p:cNvPr id="44" name="Group 43"/>
            <p:cNvGrpSpPr/>
            <p:nvPr/>
          </p:nvGrpSpPr>
          <p:grpSpPr>
            <a:xfrm>
              <a:off x="939006" y="6221498"/>
              <a:ext cx="162540" cy="318208"/>
              <a:chOff x="2410691" y="1631881"/>
              <a:chExt cx="114300" cy="252000"/>
            </a:xfrm>
          </p:grpSpPr>
          <p:sp>
            <p:nvSpPr>
              <p:cNvPr id="45" name="Rectangle 44"/>
              <p:cNvSpPr/>
              <p:nvPr/>
            </p:nvSpPr>
            <p:spPr>
              <a:xfrm>
                <a:off x="2436668" y="1631881"/>
                <a:ext cx="45719" cy="25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sp>
            <p:nvSpPr>
              <p:cNvPr id="46" name="Isosceles Triangle 45"/>
              <p:cNvSpPr/>
              <p:nvPr/>
            </p:nvSpPr>
            <p:spPr>
              <a:xfrm rot="5400000">
                <a:off x="2400300" y="1700731"/>
                <a:ext cx="135082" cy="114300"/>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18814"/>
                <a:endParaRPr lang="en-GB">
                  <a:solidFill>
                    <a:srgbClr val="FFFFFF"/>
                  </a:solidFill>
                </a:endParaRPr>
              </a:p>
            </p:txBody>
          </p:sp>
        </p:grpSp>
        <p:sp>
          <p:nvSpPr>
            <p:cNvPr id="49" name="Rectangle 48"/>
            <p:cNvSpPr/>
            <p:nvPr/>
          </p:nvSpPr>
          <p:spPr>
            <a:xfrm>
              <a:off x="1254918" y="6082506"/>
              <a:ext cx="12257088" cy="830997"/>
            </a:xfrm>
            <a:prstGeom prst="rect">
              <a:avLst/>
            </a:prstGeom>
          </p:spPr>
          <p:txBody>
            <a:bodyPr wrap="square">
              <a:spAutoFit/>
            </a:bodyPr>
            <a:lstStyle/>
            <a:p>
              <a:pPr lvl="0"/>
              <a:r>
                <a:rPr lang="en-US" dirty="0"/>
                <a:t>Self-monitoring application allows immediate access to secure locations from anywhere</a:t>
              </a:r>
            </a:p>
            <a:p>
              <a:endParaRPr lang="en-US" dirty="0"/>
            </a:p>
          </p:txBody>
        </p:sp>
      </p:grpSp>
    </p:spTree>
    <p:extLst>
      <p:ext uri="{BB962C8B-B14F-4D97-AF65-F5344CB8AC3E}">
        <p14:creationId xmlns:p14="http://schemas.microsoft.com/office/powerpoint/2010/main" val="20207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4" y="600604"/>
            <a:ext cx="11702892" cy="1443302"/>
          </a:xfrm>
        </p:spPr>
        <p:txBody>
          <a:bodyPr>
            <a:normAutofit/>
          </a:bodyPr>
          <a:lstStyle/>
          <a:p>
            <a:pPr algn="l"/>
            <a:r>
              <a:rPr lang="en-US" dirty="0" smtClean="0"/>
              <a:t>Customer/CMS/Installer Benefits</a:t>
            </a:r>
            <a:endParaRPr lang="en-US" dirty="0"/>
          </a:p>
        </p:txBody>
      </p:sp>
      <p:graphicFrame>
        <p:nvGraphicFramePr>
          <p:cNvPr id="40" name="Table 39"/>
          <p:cNvGraphicFramePr>
            <a:graphicFrameLocks noGrp="1"/>
          </p:cNvGraphicFramePr>
          <p:nvPr>
            <p:extLst>
              <p:ext uri="{D42A27DB-BD31-4B8C-83A1-F6EECF244321}">
                <p14:modId xmlns:p14="http://schemas.microsoft.com/office/powerpoint/2010/main" val="3684477294"/>
              </p:ext>
            </p:extLst>
          </p:nvPr>
        </p:nvGraphicFramePr>
        <p:xfrm>
          <a:off x="329406" y="1967706"/>
          <a:ext cx="12496800" cy="6556398"/>
        </p:xfrm>
        <a:graphic>
          <a:graphicData uri="http://schemas.openxmlformats.org/drawingml/2006/table">
            <a:tbl>
              <a:tblPr firstRow="1" bandRow="1">
                <a:tableStyleId>{5C22544A-7EE6-4342-B048-85BDC9FD1C3A}</a:tableStyleId>
              </a:tblPr>
              <a:tblGrid>
                <a:gridCol w="744841"/>
                <a:gridCol w="2979370"/>
                <a:gridCol w="8772589"/>
              </a:tblGrid>
              <a:tr h="5934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Instant view into your secured </a:t>
                      </a:r>
                      <a:br>
                        <a:rPr lang="en-US" sz="1400" b="1" kern="1200" dirty="0" smtClean="0">
                          <a:solidFill>
                            <a:schemeClr val="tx1"/>
                          </a:solidFill>
                          <a:latin typeface="+mn-lt"/>
                          <a:ea typeface="+mn-ea"/>
                          <a:cs typeface="+mn-cs"/>
                        </a:rPr>
                      </a:br>
                      <a:r>
                        <a:rPr lang="en-US" sz="1400" b="1" kern="1200" dirty="0" smtClean="0">
                          <a:solidFill>
                            <a:schemeClr val="tx1"/>
                          </a:solidFill>
                          <a:latin typeface="+mn-lt"/>
                          <a:ea typeface="+mn-ea"/>
                          <a:cs typeface="+mn-cs"/>
                        </a:rPr>
                        <a:t>location/s anytime, anywhere</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rtl="0">
                        <a:buFont typeface="Arial" panose="020B0604020202020204" pitchFamily="34" charset="0"/>
                        <a:buChar char="•"/>
                      </a:pPr>
                      <a:r>
                        <a:rPr lang="en-US" sz="1400" b="0" kern="1200" dirty="0" smtClean="0">
                          <a:solidFill>
                            <a:srgbClr val="473931"/>
                          </a:solidFill>
                          <a:latin typeface="+mn-lt"/>
                          <a:ea typeface="+mn-ea"/>
                          <a:cs typeface="+mn-cs"/>
                        </a:rPr>
                        <a:t>Unlimited</a:t>
                      </a:r>
                      <a:r>
                        <a:rPr lang="en-US" sz="1400" b="0" kern="1200" baseline="0" dirty="0" smtClean="0">
                          <a:solidFill>
                            <a:srgbClr val="473931"/>
                          </a:solidFill>
                          <a:latin typeface="+mn-lt"/>
                          <a:ea typeface="+mn-ea"/>
                          <a:cs typeface="+mn-cs"/>
                        </a:rPr>
                        <a:t> </a:t>
                      </a:r>
                      <a:r>
                        <a:rPr lang="en-US" sz="1400" b="0" kern="1200" dirty="0" smtClean="0">
                          <a:solidFill>
                            <a:srgbClr val="473931"/>
                          </a:solidFill>
                          <a:latin typeface="+mn-lt"/>
                          <a:ea typeface="+mn-ea"/>
                          <a:cs typeface="+mn-cs"/>
                        </a:rPr>
                        <a:t>live HD video &amp; audio monitoring of multiple zones </a:t>
                      </a:r>
                    </a:p>
                    <a:p>
                      <a:pPr marL="285750" marR="0" indent="-285750" algn="l" defTabSz="12378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ROD/ROM/ROT</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499721">
                <a:tc>
                  <a:txBody>
                    <a:bodyPr/>
                    <a:lstStyle/>
                    <a:p>
                      <a:pPr lvl="0" algn="l" rtl="0"/>
                      <a:endParaRPr lang="en-US" sz="1600" b="0" kern="1200" dirty="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lvl="0" algn="l" rtl="0"/>
                      <a:r>
                        <a:rPr lang="en-US" sz="1400" b="1" kern="1200" dirty="0" smtClean="0">
                          <a:solidFill>
                            <a:schemeClr val="tx1"/>
                          </a:solidFill>
                          <a:latin typeface="+mn-lt"/>
                          <a:ea typeface="+mn-ea"/>
                          <a:cs typeface="+mn-cs"/>
                        </a:rPr>
                        <a:t>Effective response</a:t>
                      </a:r>
                      <a:endParaRPr lang="en-US" sz="1400" b="1" kern="1200" dirty="0">
                        <a:solidFill>
                          <a:schemeClr val="tx1"/>
                        </a:solidFill>
                        <a:latin typeface="+mn-lt"/>
                        <a:ea typeface="+mn-ea"/>
                        <a:cs typeface="+mn-cs"/>
                      </a:endParaRP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rgbClr val="473931"/>
                          </a:solidFill>
                          <a:latin typeface="+mn-lt"/>
                          <a:ea typeface="+mn-ea"/>
                          <a:cs typeface="+mn-cs"/>
                        </a:rPr>
                        <a:t>Receive instant notifications (email alerts) of any alarm or event</a:t>
                      </a:r>
                    </a:p>
                    <a:p>
                      <a:pPr marL="285750" lvl="0" indent="-285750" rtl="0">
                        <a:buFont typeface="Arial" panose="020B0604020202020204" pitchFamily="34" charset="0"/>
                        <a:buChar char="•"/>
                      </a:pPr>
                      <a:r>
                        <a:rPr lang="en-US" sz="1400" b="0" kern="1200" dirty="0" smtClean="0">
                          <a:solidFill>
                            <a:srgbClr val="473931"/>
                          </a:solidFill>
                          <a:latin typeface="+mn-lt"/>
                          <a:ea typeface="+mn-ea"/>
                          <a:cs typeface="+mn-cs"/>
                        </a:rPr>
                        <a:t>10 Seconds of video are recorded including 3 seconds of video preceding the alarm</a:t>
                      </a:r>
                    </a:p>
                    <a:p>
                      <a:pPr marL="285750" lvl="0" indent="-285750">
                        <a:buFont typeface="Arial" panose="020B0604020202020204" pitchFamily="34" charset="0"/>
                        <a:buChar char="•"/>
                      </a:pPr>
                      <a:r>
                        <a:rPr lang="en-US" sz="1400" b="0" kern="1200" dirty="0" smtClean="0">
                          <a:solidFill>
                            <a:srgbClr val="473931"/>
                          </a:solidFill>
                          <a:latin typeface="+mn-lt"/>
                          <a:ea typeface="+mn-ea"/>
                          <a:cs typeface="+mn-cs"/>
                        </a:rPr>
                        <a:t>10 JPEGs are taken at 1.0 second intervals </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r>
              <a:tr h="5465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smtClean="0">
                          <a:solidFill>
                            <a:schemeClr val="tx1"/>
                          </a:solidFill>
                          <a:latin typeface="+mn-lt"/>
                          <a:ea typeface="+mn-ea"/>
                          <a:cs typeface="+mn-cs"/>
                        </a:rPr>
                        <a:t>Establish </a:t>
                      </a:r>
                      <a:r>
                        <a:rPr lang="en-US" sz="1400" b="1" kern="1200" dirty="0" smtClean="0">
                          <a:solidFill>
                            <a:schemeClr val="tx1"/>
                          </a:solidFill>
                          <a:latin typeface="+mn-lt"/>
                          <a:ea typeface="+mn-ea"/>
                          <a:cs typeface="+mn-cs"/>
                        </a:rPr>
                        <a:t>a security network</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Add up to 8 additional users to receive notifications in addition to CMS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Share live streaming videos (max.2 hours) via email with up to 4 recipients</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0931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Privacy controls</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CMS receives video  &amp; audio event alarm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Recording only takes place when an alarm is triggered</a:t>
                      </a:r>
                      <a:r>
                        <a:rPr lang="en-US" sz="1400" b="0" kern="1200" baseline="0" dirty="0" smtClean="0">
                          <a:solidFill>
                            <a:srgbClr val="473931"/>
                          </a:solidFill>
                          <a:latin typeface="+mn-lt"/>
                          <a:ea typeface="+mn-ea"/>
                          <a:cs typeface="+mn-cs"/>
                        </a:rPr>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Video records are  stored within the HD77 device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Camera LEDs indicate when VOD is activated </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r>
              <a:tr h="4684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accent2"/>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Built to fit different needs</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Scalable &amp; Robust control panel</a:t>
                      </a:r>
                      <a:r>
                        <a:rPr lang="en-US" sz="1400" b="0" kern="1200" baseline="0" dirty="0" smtClean="0">
                          <a:solidFill>
                            <a:srgbClr val="473931"/>
                          </a:solidFill>
                          <a:latin typeface="+mn-lt"/>
                          <a:ea typeface="+mn-ea"/>
                          <a:cs typeface="+mn-cs"/>
                        </a:rPr>
                        <a:t> to fit different security needs</a:t>
                      </a:r>
                      <a:endParaRPr lang="en-US" sz="1400" b="0" kern="1200" dirty="0" smtClean="0">
                        <a:solidFill>
                          <a:srgbClr val="473931"/>
                        </a:solidFill>
                        <a:latin typeface="+mn-lt"/>
                        <a:ea typeface="+mn-ea"/>
                        <a:cs typeface="+mn-cs"/>
                      </a:endParaRP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84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Reliability</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No battery dependency required ensures users can watch unlimited videos or set the camera to Record on Motion</a:t>
                      </a:r>
                      <a:r>
                        <a:rPr lang="en-US" sz="1400" b="0" kern="1200" baseline="0" dirty="0" smtClean="0">
                          <a:solidFill>
                            <a:srgbClr val="473931"/>
                          </a:solidFill>
                          <a:latin typeface="+mn-lt"/>
                          <a:ea typeface="+mn-ea"/>
                          <a:cs typeface="+mn-cs"/>
                        </a:rPr>
                        <a:t> and Record on Trigger</a:t>
                      </a:r>
                      <a:r>
                        <a:rPr lang="en-US" sz="1400" b="0" kern="1200" dirty="0" smtClean="0">
                          <a:solidFill>
                            <a:srgbClr val="473931"/>
                          </a:solidFill>
                          <a:latin typeface="+mn-lt"/>
                          <a:ea typeface="+mn-ea"/>
                          <a:cs typeface="+mn-cs"/>
                        </a:rPr>
                        <a:t> automatically;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GSM backup option is available in case of PSTN failure</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r>
              <a:tr h="843280">
                <a:tc>
                  <a:txBody>
                    <a:bodyPr/>
                    <a:lstStyle/>
                    <a:p>
                      <a:pPr lvl="0"/>
                      <a:endParaRPr lang="en-US" sz="1600" b="0" kern="1200" dirty="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r>
                        <a:rPr lang="en-US" sz="1400" b="1" kern="1200" dirty="0" smtClean="0">
                          <a:solidFill>
                            <a:schemeClr val="tx1"/>
                          </a:solidFill>
                          <a:latin typeface="+mn-lt"/>
                          <a:ea typeface="+mn-ea"/>
                          <a:cs typeface="+mn-cs"/>
                        </a:rPr>
                        <a:t>Dramatically reduce false dispatches</a:t>
                      </a:r>
                      <a:endParaRPr lang="en-US" sz="1400" b="1" kern="1200" dirty="0">
                        <a:solidFill>
                          <a:schemeClr val="tx1"/>
                        </a:solidFill>
                        <a:latin typeface="+mn-lt"/>
                        <a:ea typeface="+mn-ea"/>
                        <a:cs typeface="+mn-cs"/>
                      </a:endParaRP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l" rtl="0">
                        <a:buFont typeface="Arial" panose="020B0604020202020204" pitchFamily="34" charset="0"/>
                        <a:buChar char="•"/>
                      </a:pPr>
                      <a:r>
                        <a:rPr lang="en-US" sz="1400" b="0" kern="1200" dirty="0" smtClean="0">
                          <a:solidFill>
                            <a:srgbClr val="473931"/>
                          </a:solidFill>
                          <a:latin typeface="+mn-lt"/>
                          <a:ea typeface="+mn-ea"/>
                          <a:cs typeface="+mn-cs"/>
                        </a:rPr>
                        <a:t>Verify alarm within seconds of the event</a:t>
                      </a:r>
                    </a:p>
                    <a:p>
                      <a:pPr marL="285750" lvl="0" indent="-285750" algn="l" rtl="0">
                        <a:buFont typeface="Arial" panose="020B0604020202020204" pitchFamily="34" charset="0"/>
                        <a:buChar char="•"/>
                      </a:pPr>
                      <a:r>
                        <a:rPr lang="en-US" sz="1400" b="0" kern="1200" dirty="0" smtClean="0">
                          <a:solidFill>
                            <a:srgbClr val="473931"/>
                          </a:solidFill>
                          <a:latin typeface="+mn-lt"/>
                          <a:ea typeface="+mn-ea"/>
                          <a:cs typeface="+mn-cs"/>
                        </a:rPr>
                        <a:t>Pre-recorded video (360p), in color or black &amp; white (night vision), 10 JPGs</a:t>
                      </a:r>
                    </a:p>
                    <a:p>
                      <a:pPr marL="285750" lvl="0" indent="-285750" algn="l" rtl="0">
                        <a:buFont typeface="Arial" panose="020B0604020202020204" pitchFamily="34" charset="0"/>
                        <a:buChar char="•"/>
                      </a:pPr>
                      <a:r>
                        <a:rPr lang="en-US" sz="1400" b="0" kern="1200" dirty="0" smtClean="0">
                          <a:solidFill>
                            <a:srgbClr val="473931"/>
                          </a:solidFill>
                          <a:latin typeface="+mn-lt"/>
                          <a:ea typeface="+mn-ea"/>
                          <a:cs typeface="+mn-cs"/>
                        </a:rPr>
                        <a:t>Permitted users (e.g. CMS) can watch live video streams </a:t>
                      </a:r>
                      <a:r>
                        <a:rPr lang="en-US" sz="1400" b="0" kern="1200" baseline="0" dirty="0" smtClean="0">
                          <a:solidFill>
                            <a:srgbClr val="473931"/>
                          </a:solidFill>
                          <a:latin typeface="+mn-lt"/>
                          <a:ea typeface="+mn-ea"/>
                          <a:cs typeface="+mn-cs"/>
                        </a:rPr>
                        <a:t> when alarm is triggered</a:t>
                      </a:r>
                      <a:endParaRPr lang="en-US" sz="1400" b="0" kern="1200" dirty="0" smtClean="0">
                        <a:solidFill>
                          <a:srgbClr val="473931"/>
                        </a:solidFill>
                        <a:latin typeface="+mn-lt"/>
                        <a:ea typeface="+mn-ea"/>
                        <a:cs typeface="+mn-cs"/>
                      </a:endParaRP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843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Easy &amp;</a:t>
                      </a:r>
                      <a:r>
                        <a:rPr lang="en-US" sz="1400" b="1" kern="1200" baseline="0" dirty="0" smtClean="0">
                          <a:solidFill>
                            <a:schemeClr val="tx1"/>
                          </a:solidFill>
                          <a:latin typeface="+mn-lt"/>
                          <a:ea typeface="+mn-ea"/>
                          <a:cs typeface="+mn-cs"/>
                        </a:rPr>
                        <a:t> Intuitive  CMS SW/SDK</a:t>
                      </a:r>
                      <a:endParaRPr lang="en-US" sz="1400" b="1" kern="1200" dirty="0" smtClean="0">
                        <a:solidFill>
                          <a:schemeClr val="tx1"/>
                        </a:solidFill>
                        <a:latin typeface="+mn-lt"/>
                        <a:ea typeface="+mn-ea"/>
                        <a:cs typeface="+mn-cs"/>
                      </a:endParaRP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Provide CMS with Video verification capabilities of alarm 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rgbClr val="473931"/>
                          </a:solidFill>
                          <a:latin typeface="+mn-lt"/>
                          <a:ea typeface="+mn-ea"/>
                          <a:cs typeface="+mn-cs"/>
                        </a:rPr>
                        <a:t>Free SDK enables CMS automation software to receive both video and alarm for efficient event reporting  </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5000"/>
                      </a:schemeClr>
                    </a:solidFill>
                  </a:tcPr>
                </a:tc>
              </a:tr>
              <a:tr h="5934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marL="91441" marR="91441" anchor="ct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Reduced maintenance costs</a:t>
                      </a:r>
                    </a:p>
                  </a:txBody>
                  <a:tcPr marL="91441" marR="914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rgbClr val="473931"/>
                          </a:solidFill>
                          <a:latin typeface="+mn-lt"/>
                          <a:ea typeface="+mn-ea"/>
                          <a:cs typeface="+mn-cs"/>
                        </a:rPr>
                        <a:t>Remote programming through Paradox SWs offers installers convenient maintenance options while reducing overall cost</a:t>
                      </a:r>
                    </a:p>
                  </a:txBody>
                  <a:tcPr marL="91441" marR="91441" anchor="ct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41" name="Freeform 18"/>
          <p:cNvSpPr>
            <a:spLocks/>
          </p:cNvSpPr>
          <p:nvPr/>
        </p:nvSpPr>
        <p:spPr bwMode="auto">
          <a:xfrm>
            <a:off x="481806" y="3491706"/>
            <a:ext cx="457200" cy="356958"/>
          </a:xfrm>
          <a:custGeom>
            <a:avLst/>
            <a:gdLst>
              <a:gd name="T0" fmla="*/ 695 w 748"/>
              <a:gd name="T1" fmla="*/ 169 h 584"/>
              <a:gd name="T2" fmla="*/ 667 w 748"/>
              <a:gd name="T3" fmla="*/ 181 h 584"/>
              <a:gd name="T4" fmla="*/ 506 w 748"/>
              <a:gd name="T5" fmla="*/ 173 h 584"/>
              <a:gd name="T6" fmla="*/ 443 w 748"/>
              <a:gd name="T7" fmla="*/ 157 h 584"/>
              <a:gd name="T8" fmla="*/ 425 w 748"/>
              <a:gd name="T9" fmla="*/ 132 h 584"/>
              <a:gd name="T10" fmla="*/ 524 w 748"/>
              <a:gd name="T11" fmla="*/ 67 h 584"/>
              <a:gd name="T12" fmla="*/ 567 w 748"/>
              <a:gd name="T13" fmla="*/ 55 h 584"/>
              <a:gd name="T14" fmla="*/ 559 w 748"/>
              <a:gd name="T15" fmla="*/ 24 h 584"/>
              <a:gd name="T16" fmla="*/ 526 w 748"/>
              <a:gd name="T17" fmla="*/ 20 h 584"/>
              <a:gd name="T18" fmla="*/ 498 w 748"/>
              <a:gd name="T19" fmla="*/ 43 h 584"/>
              <a:gd name="T20" fmla="*/ 500 w 748"/>
              <a:gd name="T21" fmla="*/ 59 h 584"/>
              <a:gd name="T22" fmla="*/ 405 w 748"/>
              <a:gd name="T23" fmla="*/ 120 h 584"/>
              <a:gd name="T24" fmla="*/ 356 w 748"/>
              <a:gd name="T25" fmla="*/ 112 h 584"/>
              <a:gd name="T26" fmla="*/ 333 w 748"/>
              <a:gd name="T27" fmla="*/ 110 h 584"/>
              <a:gd name="T28" fmla="*/ 311 w 748"/>
              <a:gd name="T29" fmla="*/ 63 h 584"/>
              <a:gd name="T30" fmla="*/ 327 w 748"/>
              <a:gd name="T31" fmla="*/ 33 h 584"/>
              <a:gd name="T32" fmla="*/ 321 w 748"/>
              <a:gd name="T33" fmla="*/ 8 h 584"/>
              <a:gd name="T34" fmla="*/ 260 w 748"/>
              <a:gd name="T35" fmla="*/ 8 h 584"/>
              <a:gd name="T36" fmla="*/ 238 w 748"/>
              <a:gd name="T37" fmla="*/ 37 h 584"/>
              <a:gd name="T38" fmla="*/ 268 w 748"/>
              <a:gd name="T39" fmla="*/ 57 h 584"/>
              <a:gd name="T40" fmla="*/ 303 w 748"/>
              <a:gd name="T41" fmla="*/ 90 h 584"/>
              <a:gd name="T42" fmla="*/ 315 w 748"/>
              <a:gd name="T43" fmla="*/ 122 h 584"/>
              <a:gd name="T44" fmla="*/ 270 w 748"/>
              <a:gd name="T45" fmla="*/ 159 h 584"/>
              <a:gd name="T46" fmla="*/ 256 w 748"/>
              <a:gd name="T47" fmla="*/ 175 h 584"/>
              <a:gd name="T48" fmla="*/ 77 w 748"/>
              <a:gd name="T49" fmla="*/ 181 h 584"/>
              <a:gd name="T50" fmla="*/ 57 w 748"/>
              <a:gd name="T51" fmla="*/ 167 h 584"/>
              <a:gd name="T52" fmla="*/ 4 w 748"/>
              <a:gd name="T53" fmla="*/ 193 h 584"/>
              <a:gd name="T54" fmla="*/ 12 w 748"/>
              <a:gd name="T55" fmla="*/ 220 h 584"/>
              <a:gd name="T56" fmla="*/ 55 w 748"/>
              <a:gd name="T57" fmla="*/ 216 h 584"/>
              <a:gd name="T58" fmla="*/ 81 w 748"/>
              <a:gd name="T59" fmla="*/ 199 h 584"/>
              <a:gd name="T60" fmla="*/ 262 w 748"/>
              <a:gd name="T61" fmla="*/ 193 h 584"/>
              <a:gd name="T62" fmla="*/ 285 w 748"/>
              <a:gd name="T63" fmla="*/ 228 h 584"/>
              <a:gd name="T64" fmla="*/ 264 w 748"/>
              <a:gd name="T65" fmla="*/ 299 h 584"/>
              <a:gd name="T66" fmla="*/ 191 w 748"/>
              <a:gd name="T67" fmla="*/ 419 h 584"/>
              <a:gd name="T68" fmla="*/ 104 w 748"/>
              <a:gd name="T69" fmla="*/ 448 h 584"/>
              <a:gd name="T70" fmla="*/ 69 w 748"/>
              <a:gd name="T71" fmla="*/ 507 h 584"/>
              <a:gd name="T72" fmla="*/ 102 w 748"/>
              <a:gd name="T73" fmla="*/ 574 h 584"/>
              <a:gd name="T74" fmla="*/ 185 w 748"/>
              <a:gd name="T75" fmla="*/ 576 h 584"/>
              <a:gd name="T76" fmla="*/ 252 w 748"/>
              <a:gd name="T77" fmla="*/ 517 h 584"/>
              <a:gd name="T78" fmla="*/ 252 w 748"/>
              <a:gd name="T79" fmla="*/ 456 h 584"/>
              <a:gd name="T80" fmla="*/ 215 w 748"/>
              <a:gd name="T81" fmla="*/ 425 h 584"/>
              <a:gd name="T82" fmla="*/ 317 w 748"/>
              <a:gd name="T83" fmla="*/ 244 h 584"/>
              <a:gd name="T84" fmla="*/ 368 w 748"/>
              <a:gd name="T85" fmla="*/ 238 h 584"/>
              <a:gd name="T86" fmla="*/ 419 w 748"/>
              <a:gd name="T87" fmla="*/ 269 h 584"/>
              <a:gd name="T88" fmla="*/ 531 w 748"/>
              <a:gd name="T89" fmla="*/ 397 h 584"/>
              <a:gd name="T90" fmla="*/ 508 w 748"/>
              <a:gd name="T91" fmla="*/ 454 h 584"/>
              <a:gd name="T92" fmla="*/ 539 w 748"/>
              <a:gd name="T93" fmla="*/ 505 h 584"/>
              <a:gd name="T94" fmla="*/ 614 w 748"/>
              <a:gd name="T95" fmla="*/ 509 h 584"/>
              <a:gd name="T96" fmla="*/ 669 w 748"/>
              <a:gd name="T97" fmla="*/ 440 h 584"/>
              <a:gd name="T98" fmla="*/ 638 w 748"/>
              <a:gd name="T99" fmla="*/ 381 h 584"/>
              <a:gd name="T100" fmla="*/ 563 w 748"/>
              <a:gd name="T101" fmla="*/ 378 h 584"/>
              <a:gd name="T102" fmla="*/ 476 w 748"/>
              <a:gd name="T103" fmla="*/ 303 h 584"/>
              <a:gd name="T104" fmla="*/ 407 w 748"/>
              <a:gd name="T105" fmla="*/ 222 h 584"/>
              <a:gd name="T106" fmla="*/ 439 w 748"/>
              <a:gd name="T107" fmla="*/ 189 h 584"/>
              <a:gd name="T108" fmla="*/ 630 w 748"/>
              <a:gd name="T109" fmla="*/ 197 h 584"/>
              <a:gd name="T110" fmla="*/ 663 w 748"/>
              <a:gd name="T111" fmla="*/ 204 h 584"/>
              <a:gd name="T112" fmla="*/ 703 w 748"/>
              <a:gd name="T113" fmla="*/ 228 h 584"/>
              <a:gd name="T114" fmla="*/ 746 w 748"/>
              <a:gd name="T115" fmla="*/ 208 h 584"/>
              <a:gd name="T116" fmla="*/ 734 w 748"/>
              <a:gd name="T117" fmla="*/ 1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584">
                <a:moveTo>
                  <a:pt x="734" y="177"/>
                </a:moveTo>
                <a:lnTo>
                  <a:pt x="734" y="177"/>
                </a:lnTo>
                <a:lnTo>
                  <a:pt x="724" y="173"/>
                </a:lnTo>
                <a:lnTo>
                  <a:pt x="715" y="169"/>
                </a:lnTo>
                <a:lnTo>
                  <a:pt x="705" y="167"/>
                </a:lnTo>
                <a:lnTo>
                  <a:pt x="695" y="169"/>
                </a:lnTo>
                <a:lnTo>
                  <a:pt x="695" y="169"/>
                </a:lnTo>
                <a:lnTo>
                  <a:pt x="687" y="171"/>
                </a:lnTo>
                <a:lnTo>
                  <a:pt x="679" y="173"/>
                </a:lnTo>
                <a:lnTo>
                  <a:pt x="673" y="177"/>
                </a:lnTo>
                <a:lnTo>
                  <a:pt x="667" y="181"/>
                </a:lnTo>
                <a:lnTo>
                  <a:pt x="667" y="181"/>
                </a:lnTo>
                <a:lnTo>
                  <a:pt x="663" y="185"/>
                </a:lnTo>
                <a:lnTo>
                  <a:pt x="659" y="185"/>
                </a:lnTo>
                <a:lnTo>
                  <a:pt x="659" y="185"/>
                </a:lnTo>
                <a:lnTo>
                  <a:pt x="583" y="179"/>
                </a:lnTo>
                <a:lnTo>
                  <a:pt x="506" y="173"/>
                </a:lnTo>
                <a:lnTo>
                  <a:pt x="506" y="173"/>
                </a:lnTo>
                <a:lnTo>
                  <a:pt x="449" y="169"/>
                </a:lnTo>
                <a:lnTo>
                  <a:pt x="449" y="169"/>
                </a:lnTo>
                <a:lnTo>
                  <a:pt x="445" y="169"/>
                </a:lnTo>
                <a:lnTo>
                  <a:pt x="443" y="167"/>
                </a:lnTo>
                <a:lnTo>
                  <a:pt x="443" y="167"/>
                </a:lnTo>
                <a:lnTo>
                  <a:pt x="443" y="157"/>
                </a:lnTo>
                <a:lnTo>
                  <a:pt x="439" y="147"/>
                </a:lnTo>
                <a:lnTo>
                  <a:pt x="435" y="140"/>
                </a:lnTo>
                <a:lnTo>
                  <a:pt x="427" y="134"/>
                </a:lnTo>
                <a:lnTo>
                  <a:pt x="427" y="134"/>
                </a:lnTo>
                <a:lnTo>
                  <a:pt x="425" y="132"/>
                </a:lnTo>
                <a:lnTo>
                  <a:pt x="425" y="132"/>
                </a:lnTo>
                <a:lnTo>
                  <a:pt x="427" y="130"/>
                </a:lnTo>
                <a:lnTo>
                  <a:pt x="427" y="130"/>
                </a:lnTo>
                <a:lnTo>
                  <a:pt x="510" y="69"/>
                </a:lnTo>
                <a:lnTo>
                  <a:pt x="510" y="69"/>
                </a:lnTo>
                <a:lnTo>
                  <a:pt x="516" y="67"/>
                </a:lnTo>
                <a:lnTo>
                  <a:pt x="524" y="67"/>
                </a:lnTo>
                <a:lnTo>
                  <a:pt x="524" y="67"/>
                </a:lnTo>
                <a:lnTo>
                  <a:pt x="535" y="67"/>
                </a:lnTo>
                <a:lnTo>
                  <a:pt x="547" y="65"/>
                </a:lnTo>
                <a:lnTo>
                  <a:pt x="557" y="61"/>
                </a:lnTo>
                <a:lnTo>
                  <a:pt x="567" y="55"/>
                </a:lnTo>
                <a:lnTo>
                  <a:pt x="567" y="55"/>
                </a:lnTo>
                <a:lnTo>
                  <a:pt x="571" y="47"/>
                </a:lnTo>
                <a:lnTo>
                  <a:pt x="573" y="41"/>
                </a:lnTo>
                <a:lnTo>
                  <a:pt x="571" y="33"/>
                </a:lnTo>
                <a:lnTo>
                  <a:pt x="565" y="28"/>
                </a:lnTo>
                <a:lnTo>
                  <a:pt x="565" y="28"/>
                </a:lnTo>
                <a:lnTo>
                  <a:pt x="559" y="24"/>
                </a:lnTo>
                <a:lnTo>
                  <a:pt x="559" y="24"/>
                </a:lnTo>
                <a:lnTo>
                  <a:pt x="545" y="20"/>
                </a:lnTo>
                <a:lnTo>
                  <a:pt x="545" y="20"/>
                </a:lnTo>
                <a:lnTo>
                  <a:pt x="533" y="20"/>
                </a:lnTo>
                <a:lnTo>
                  <a:pt x="533" y="20"/>
                </a:lnTo>
                <a:lnTo>
                  <a:pt x="526" y="20"/>
                </a:lnTo>
                <a:lnTo>
                  <a:pt x="518" y="24"/>
                </a:lnTo>
                <a:lnTo>
                  <a:pt x="510" y="28"/>
                </a:lnTo>
                <a:lnTo>
                  <a:pt x="502" y="31"/>
                </a:lnTo>
                <a:lnTo>
                  <a:pt x="502" y="31"/>
                </a:lnTo>
                <a:lnTo>
                  <a:pt x="500" y="37"/>
                </a:lnTo>
                <a:lnTo>
                  <a:pt x="498" y="43"/>
                </a:lnTo>
                <a:lnTo>
                  <a:pt x="498" y="49"/>
                </a:lnTo>
                <a:lnTo>
                  <a:pt x="502" y="55"/>
                </a:lnTo>
                <a:lnTo>
                  <a:pt x="502" y="55"/>
                </a:lnTo>
                <a:lnTo>
                  <a:pt x="502" y="57"/>
                </a:lnTo>
                <a:lnTo>
                  <a:pt x="502" y="57"/>
                </a:lnTo>
                <a:lnTo>
                  <a:pt x="500" y="59"/>
                </a:lnTo>
                <a:lnTo>
                  <a:pt x="500" y="59"/>
                </a:lnTo>
                <a:lnTo>
                  <a:pt x="419" y="118"/>
                </a:lnTo>
                <a:lnTo>
                  <a:pt x="419" y="118"/>
                </a:lnTo>
                <a:lnTo>
                  <a:pt x="411" y="120"/>
                </a:lnTo>
                <a:lnTo>
                  <a:pt x="407" y="120"/>
                </a:lnTo>
                <a:lnTo>
                  <a:pt x="405" y="120"/>
                </a:lnTo>
                <a:lnTo>
                  <a:pt x="405" y="120"/>
                </a:lnTo>
                <a:lnTo>
                  <a:pt x="404" y="118"/>
                </a:lnTo>
                <a:lnTo>
                  <a:pt x="404" y="118"/>
                </a:lnTo>
                <a:lnTo>
                  <a:pt x="388" y="114"/>
                </a:lnTo>
                <a:lnTo>
                  <a:pt x="372" y="112"/>
                </a:lnTo>
                <a:lnTo>
                  <a:pt x="356" y="112"/>
                </a:lnTo>
                <a:lnTo>
                  <a:pt x="339" y="114"/>
                </a:lnTo>
                <a:lnTo>
                  <a:pt x="339" y="114"/>
                </a:lnTo>
                <a:lnTo>
                  <a:pt x="337" y="114"/>
                </a:lnTo>
                <a:lnTo>
                  <a:pt x="335" y="112"/>
                </a:lnTo>
                <a:lnTo>
                  <a:pt x="335" y="112"/>
                </a:lnTo>
                <a:lnTo>
                  <a:pt x="333" y="110"/>
                </a:lnTo>
                <a:lnTo>
                  <a:pt x="337" y="118"/>
                </a:lnTo>
                <a:lnTo>
                  <a:pt x="339" y="126"/>
                </a:lnTo>
                <a:lnTo>
                  <a:pt x="339" y="126"/>
                </a:lnTo>
                <a:lnTo>
                  <a:pt x="339" y="126"/>
                </a:lnTo>
                <a:lnTo>
                  <a:pt x="311" y="63"/>
                </a:lnTo>
                <a:lnTo>
                  <a:pt x="311" y="63"/>
                </a:lnTo>
                <a:lnTo>
                  <a:pt x="305" y="49"/>
                </a:lnTo>
                <a:lnTo>
                  <a:pt x="305" y="49"/>
                </a:lnTo>
                <a:lnTo>
                  <a:pt x="309" y="49"/>
                </a:lnTo>
                <a:lnTo>
                  <a:pt x="309" y="49"/>
                </a:lnTo>
                <a:lnTo>
                  <a:pt x="319" y="43"/>
                </a:lnTo>
                <a:lnTo>
                  <a:pt x="327" y="33"/>
                </a:lnTo>
                <a:lnTo>
                  <a:pt x="327" y="33"/>
                </a:lnTo>
                <a:lnTo>
                  <a:pt x="331" y="28"/>
                </a:lnTo>
                <a:lnTo>
                  <a:pt x="331" y="20"/>
                </a:lnTo>
                <a:lnTo>
                  <a:pt x="327" y="12"/>
                </a:lnTo>
                <a:lnTo>
                  <a:pt x="321" y="8"/>
                </a:lnTo>
                <a:lnTo>
                  <a:pt x="321" y="8"/>
                </a:lnTo>
                <a:lnTo>
                  <a:pt x="311" y="2"/>
                </a:lnTo>
                <a:lnTo>
                  <a:pt x="301" y="0"/>
                </a:lnTo>
                <a:lnTo>
                  <a:pt x="301" y="0"/>
                </a:lnTo>
                <a:lnTo>
                  <a:pt x="287" y="0"/>
                </a:lnTo>
                <a:lnTo>
                  <a:pt x="274" y="4"/>
                </a:lnTo>
                <a:lnTo>
                  <a:pt x="260" y="8"/>
                </a:lnTo>
                <a:lnTo>
                  <a:pt x="248" y="18"/>
                </a:lnTo>
                <a:lnTo>
                  <a:pt x="248" y="18"/>
                </a:lnTo>
                <a:lnTo>
                  <a:pt x="242" y="24"/>
                </a:lnTo>
                <a:lnTo>
                  <a:pt x="240" y="31"/>
                </a:lnTo>
                <a:lnTo>
                  <a:pt x="240" y="31"/>
                </a:lnTo>
                <a:lnTo>
                  <a:pt x="238" y="37"/>
                </a:lnTo>
                <a:lnTo>
                  <a:pt x="240" y="43"/>
                </a:lnTo>
                <a:lnTo>
                  <a:pt x="246" y="49"/>
                </a:lnTo>
                <a:lnTo>
                  <a:pt x="252" y="53"/>
                </a:lnTo>
                <a:lnTo>
                  <a:pt x="252" y="53"/>
                </a:lnTo>
                <a:lnTo>
                  <a:pt x="260" y="55"/>
                </a:lnTo>
                <a:lnTo>
                  <a:pt x="268" y="57"/>
                </a:lnTo>
                <a:lnTo>
                  <a:pt x="285" y="57"/>
                </a:lnTo>
                <a:lnTo>
                  <a:pt x="285" y="57"/>
                </a:lnTo>
                <a:lnTo>
                  <a:pt x="289" y="57"/>
                </a:lnTo>
                <a:lnTo>
                  <a:pt x="291" y="59"/>
                </a:lnTo>
                <a:lnTo>
                  <a:pt x="291" y="59"/>
                </a:lnTo>
                <a:lnTo>
                  <a:pt x="303" y="90"/>
                </a:lnTo>
                <a:lnTo>
                  <a:pt x="303" y="90"/>
                </a:lnTo>
                <a:lnTo>
                  <a:pt x="309" y="104"/>
                </a:lnTo>
                <a:lnTo>
                  <a:pt x="317" y="118"/>
                </a:lnTo>
                <a:lnTo>
                  <a:pt x="317" y="118"/>
                </a:lnTo>
                <a:lnTo>
                  <a:pt x="317" y="122"/>
                </a:lnTo>
                <a:lnTo>
                  <a:pt x="315" y="122"/>
                </a:lnTo>
                <a:lnTo>
                  <a:pt x="315" y="122"/>
                </a:lnTo>
                <a:lnTo>
                  <a:pt x="295" y="132"/>
                </a:lnTo>
                <a:lnTo>
                  <a:pt x="295" y="132"/>
                </a:lnTo>
                <a:lnTo>
                  <a:pt x="285" y="140"/>
                </a:lnTo>
                <a:lnTo>
                  <a:pt x="276" y="149"/>
                </a:lnTo>
                <a:lnTo>
                  <a:pt x="270" y="159"/>
                </a:lnTo>
                <a:lnTo>
                  <a:pt x="264" y="171"/>
                </a:lnTo>
                <a:lnTo>
                  <a:pt x="264" y="171"/>
                </a:lnTo>
                <a:lnTo>
                  <a:pt x="260" y="173"/>
                </a:lnTo>
                <a:lnTo>
                  <a:pt x="260" y="173"/>
                </a:lnTo>
                <a:lnTo>
                  <a:pt x="256" y="175"/>
                </a:lnTo>
                <a:lnTo>
                  <a:pt x="256" y="175"/>
                </a:lnTo>
                <a:lnTo>
                  <a:pt x="146" y="181"/>
                </a:lnTo>
                <a:lnTo>
                  <a:pt x="146" y="181"/>
                </a:lnTo>
                <a:lnTo>
                  <a:pt x="83" y="183"/>
                </a:lnTo>
                <a:lnTo>
                  <a:pt x="83" y="183"/>
                </a:lnTo>
                <a:lnTo>
                  <a:pt x="79" y="183"/>
                </a:lnTo>
                <a:lnTo>
                  <a:pt x="77" y="181"/>
                </a:lnTo>
                <a:lnTo>
                  <a:pt x="77" y="181"/>
                </a:lnTo>
                <a:lnTo>
                  <a:pt x="73" y="175"/>
                </a:lnTo>
                <a:lnTo>
                  <a:pt x="69" y="171"/>
                </a:lnTo>
                <a:lnTo>
                  <a:pt x="69" y="171"/>
                </a:lnTo>
                <a:lnTo>
                  <a:pt x="63" y="169"/>
                </a:lnTo>
                <a:lnTo>
                  <a:pt x="57" y="167"/>
                </a:lnTo>
                <a:lnTo>
                  <a:pt x="45" y="167"/>
                </a:lnTo>
                <a:lnTo>
                  <a:pt x="45" y="167"/>
                </a:lnTo>
                <a:lnTo>
                  <a:pt x="33" y="171"/>
                </a:lnTo>
                <a:lnTo>
                  <a:pt x="22" y="175"/>
                </a:lnTo>
                <a:lnTo>
                  <a:pt x="12" y="183"/>
                </a:lnTo>
                <a:lnTo>
                  <a:pt x="4" y="193"/>
                </a:lnTo>
                <a:lnTo>
                  <a:pt x="4" y="193"/>
                </a:lnTo>
                <a:lnTo>
                  <a:pt x="0" y="203"/>
                </a:lnTo>
                <a:lnTo>
                  <a:pt x="0" y="203"/>
                </a:lnTo>
                <a:lnTo>
                  <a:pt x="2" y="210"/>
                </a:lnTo>
                <a:lnTo>
                  <a:pt x="6" y="216"/>
                </a:lnTo>
                <a:lnTo>
                  <a:pt x="12" y="220"/>
                </a:lnTo>
                <a:lnTo>
                  <a:pt x="20" y="222"/>
                </a:lnTo>
                <a:lnTo>
                  <a:pt x="20" y="222"/>
                </a:lnTo>
                <a:lnTo>
                  <a:pt x="33" y="222"/>
                </a:lnTo>
                <a:lnTo>
                  <a:pt x="33" y="222"/>
                </a:lnTo>
                <a:lnTo>
                  <a:pt x="45" y="220"/>
                </a:lnTo>
                <a:lnTo>
                  <a:pt x="55" y="216"/>
                </a:lnTo>
                <a:lnTo>
                  <a:pt x="65" y="210"/>
                </a:lnTo>
                <a:lnTo>
                  <a:pt x="73" y="201"/>
                </a:lnTo>
                <a:lnTo>
                  <a:pt x="73" y="201"/>
                </a:lnTo>
                <a:lnTo>
                  <a:pt x="77" y="199"/>
                </a:lnTo>
                <a:lnTo>
                  <a:pt x="81" y="199"/>
                </a:lnTo>
                <a:lnTo>
                  <a:pt x="81" y="199"/>
                </a:lnTo>
                <a:lnTo>
                  <a:pt x="203" y="191"/>
                </a:lnTo>
                <a:lnTo>
                  <a:pt x="203" y="191"/>
                </a:lnTo>
                <a:lnTo>
                  <a:pt x="258" y="189"/>
                </a:lnTo>
                <a:lnTo>
                  <a:pt x="258" y="189"/>
                </a:lnTo>
                <a:lnTo>
                  <a:pt x="260" y="189"/>
                </a:lnTo>
                <a:lnTo>
                  <a:pt x="262" y="193"/>
                </a:lnTo>
                <a:lnTo>
                  <a:pt x="262" y="193"/>
                </a:lnTo>
                <a:lnTo>
                  <a:pt x="264" y="199"/>
                </a:lnTo>
                <a:lnTo>
                  <a:pt x="264" y="199"/>
                </a:lnTo>
                <a:lnTo>
                  <a:pt x="268" y="210"/>
                </a:lnTo>
                <a:lnTo>
                  <a:pt x="276" y="220"/>
                </a:lnTo>
                <a:lnTo>
                  <a:pt x="285" y="228"/>
                </a:lnTo>
                <a:lnTo>
                  <a:pt x="297" y="234"/>
                </a:lnTo>
                <a:lnTo>
                  <a:pt x="297" y="234"/>
                </a:lnTo>
                <a:lnTo>
                  <a:pt x="299" y="236"/>
                </a:lnTo>
                <a:lnTo>
                  <a:pt x="299" y="240"/>
                </a:lnTo>
                <a:lnTo>
                  <a:pt x="299" y="240"/>
                </a:lnTo>
                <a:lnTo>
                  <a:pt x="264" y="299"/>
                </a:lnTo>
                <a:lnTo>
                  <a:pt x="264" y="299"/>
                </a:lnTo>
                <a:lnTo>
                  <a:pt x="195" y="417"/>
                </a:lnTo>
                <a:lnTo>
                  <a:pt x="195" y="417"/>
                </a:lnTo>
                <a:lnTo>
                  <a:pt x="193" y="419"/>
                </a:lnTo>
                <a:lnTo>
                  <a:pt x="191" y="419"/>
                </a:lnTo>
                <a:lnTo>
                  <a:pt x="191" y="419"/>
                </a:lnTo>
                <a:lnTo>
                  <a:pt x="181" y="419"/>
                </a:lnTo>
                <a:lnTo>
                  <a:pt x="181" y="419"/>
                </a:lnTo>
                <a:lnTo>
                  <a:pt x="159" y="421"/>
                </a:lnTo>
                <a:lnTo>
                  <a:pt x="140" y="427"/>
                </a:lnTo>
                <a:lnTo>
                  <a:pt x="122" y="437"/>
                </a:lnTo>
                <a:lnTo>
                  <a:pt x="104" y="448"/>
                </a:lnTo>
                <a:lnTo>
                  <a:pt x="104" y="448"/>
                </a:lnTo>
                <a:lnTo>
                  <a:pt x="91" y="462"/>
                </a:lnTo>
                <a:lnTo>
                  <a:pt x="81" y="476"/>
                </a:lnTo>
                <a:lnTo>
                  <a:pt x="75" y="490"/>
                </a:lnTo>
                <a:lnTo>
                  <a:pt x="69" y="507"/>
                </a:lnTo>
                <a:lnTo>
                  <a:pt x="69" y="507"/>
                </a:lnTo>
                <a:lnTo>
                  <a:pt x="69" y="525"/>
                </a:lnTo>
                <a:lnTo>
                  <a:pt x="73" y="539"/>
                </a:lnTo>
                <a:lnTo>
                  <a:pt x="81" y="553"/>
                </a:lnTo>
                <a:lnTo>
                  <a:pt x="91" y="564"/>
                </a:lnTo>
                <a:lnTo>
                  <a:pt x="91" y="564"/>
                </a:lnTo>
                <a:lnTo>
                  <a:pt x="102" y="574"/>
                </a:lnTo>
                <a:lnTo>
                  <a:pt x="116" y="578"/>
                </a:lnTo>
                <a:lnTo>
                  <a:pt x="130" y="582"/>
                </a:lnTo>
                <a:lnTo>
                  <a:pt x="146" y="584"/>
                </a:lnTo>
                <a:lnTo>
                  <a:pt x="146" y="584"/>
                </a:lnTo>
                <a:lnTo>
                  <a:pt x="165" y="582"/>
                </a:lnTo>
                <a:lnTo>
                  <a:pt x="185" y="576"/>
                </a:lnTo>
                <a:lnTo>
                  <a:pt x="203" y="568"/>
                </a:lnTo>
                <a:lnTo>
                  <a:pt x="218" y="556"/>
                </a:lnTo>
                <a:lnTo>
                  <a:pt x="218" y="556"/>
                </a:lnTo>
                <a:lnTo>
                  <a:pt x="232" y="545"/>
                </a:lnTo>
                <a:lnTo>
                  <a:pt x="244" y="533"/>
                </a:lnTo>
                <a:lnTo>
                  <a:pt x="252" y="517"/>
                </a:lnTo>
                <a:lnTo>
                  <a:pt x="258" y="499"/>
                </a:lnTo>
                <a:lnTo>
                  <a:pt x="258" y="499"/>
                </a:lnTo>
                <a:lnTo>
                  <a:pt x="260" y="488"/>
                </a:lnTo>
                <a:lnTo>
                  <a:pt x="258" y="478"/>
                </a:lnTo>
                <a:lnTo>
                  <a:pt x="256" y="466"/>
                </a:lnTo>
                <a:lnTo>
                  <a:pt x="252" y="456"/>
                </a:lnTo>
                <a:lnTo>
                  <a:pt x="246" y="446"/>
                </a:lnTo>
                <a:lnTo>
                  <a:pt x="238" y="438"/>
                </a:lnTo>
                <a:lnTo>
                  <a:pt x="228" y="431"/>
                </a:lnTo>
                <a:lnTo>
                  <a:pt x="218" y="427"/>
                </a:lnTo>
                <a:lnTo>
                  <a:pt x="218" y="427"/>
                </a:lnTo>
                <a:lnTo>
                  <a:pt x="215" y="425"/>
                </a:lnTo>
                <a:lnTo>
                  <a:pt x="217" y="421"/>
                </a:lnTo>
                <a:lnTo>
                  <a:pt x="217" y="421"/>
                </a:lnTo>
                <a:lnTo>
                  <a:pt x="280" y="311"/>
                </a:lnTo>
                <a:lnTo>
                  <a:pt x="280" y="311"/>
                </a:lnTo>
                <a:lnTo>
                  <a:pt x="317" y="244"/>
                </a:lnTo>
                <a:lnTo>
                  <a:pt x="317" y="244"/>
                </a:lnTo>
                <a:lnTo>
                  <a:pt x="319" y="242"/>
                </a:lnTo>
                <a:lnTo>
                  <a:pt x="323" y="242"/>
                </a:lnTo>
                <a:lnTo>
                  <a:pt x="323" y="242"/>
                </a:lnTo>
                <a:lnTo>
                  <a:pt x="339" y="242"/>
                </a:lnTo>
                <a:lnTo>
                  <a:pt x="354" y="242"/>
                </a:lnTo>
                <a:lnTo>
                  <a:pt x="368" y="238"/>
                </a:lnTo>
                <a:lnTo>
                  <a:pt x="384" y="234"/>
                </a:lnTo>
                <a:lnTo>
                  <a:pt x="384" y="234"/>
                </a:lnTo>
                <a:lnTo>
                  <a:pt x="386" y="234"/>
                </a:lnTo>
                <a:lnTo>
                  <a:pt x="388" y="236"/>
                </a:lnTo>
                <a:lnTo>
                  <a:pt x="388" y="236"/>
                </a:lnTo>
                <a:lnTo>
                  <a:pt x="419" y="269"/>
                </a:lnTo>
                <a:lnTo>
                  <a:pt x="455" y="311"/>
                </a:lnTo>
                <a:lnTo>
                  <a:pt x="490" y="354"/>
                </a:lnTo>
                <a:lnTo>
                  <a:pt x="522" y="387"/>
                </a:lnTo>
                <a:lnTo>
                  <a:pt x="522" y="387"/>
                </a:lnTo>
                <a:lnTo>
                  <a:pt x="531" y="397"/>
                </a:lnTo>
                <a:lnTo>
                  <a:pt x="531" y="397"/>
                </a:lnTo>
                <a:lnTo>
                  <a:pt x="524" y="407"/>
                </a:lnTo>
                <a:lnTo>
                  <a:pt x="518" y="415"/>
                </a:lnTo>
                <a:lnTo>
                  <a:pt x="514" y="425"/>
                </a:lnTo>
                <a:lnTo>
                  <a:pt x="510" y="435"/>
                </a:lnTo>
                <a:lnTo>
                  <a:pt x="508" y="444"/>
                </a:lnTo>
                <a:lnTo>
                  <a:pt x="508" y="454"/>
                </a:lnTo>
                <a:lnTo>
                  <a:pt x="510" y="464"/>
                </a:lnTo>
                <a:lnTo>
                  <a:pt x="512" y="474"/>
                </a:lnTo>
                <a:lnTo>
                  <a:pt x="512" y="474"/>
                </a:lnTo>
                <a:lnTo>
                  <a:pt x="520" y="488"/>
                </a:lnTo>
                <a:lnTo>
                  <a:pt x="528" y="497"/>
                </a:lnTo>
                <a:lnTo>
                  <a:pt x="539" y="505"/>
                </a:lnTo>
                <a:lnTo>
                  <a:pt x="553" y="511"/>
                </a:lnTo>
                <a:lnTo>
                  <a:pt x="567" y="515"/>
                </a:lnTo>
                <a:lnTo>
                  <a:pt x="583" y="515"/>
                </a:lnTo>
                <a:lnTo>
                  <a:pt x="598" y="513"/>
                </a:lnTo>
                <a:lnTo>
                  <a:pt x="614" y="509"/>
                </a:lnTo>
                <a:lnTo>
                  <a:pt x="614" y="509"/>
                </a:lnTo>
                <a:lnTo>
                  <a:pt x="630" y="501"/>
                </a:lnTo>
                <a:lnTo>
                  <a:pt x="642" y="492"/>
                </a:lnTo>
                <a:lnTo>
                  <a:pt x="654" y="480"/>
                </a:lnTo>
                <a:lnTo>
                  <a:pt x="661" y="468"/>
                </a:lnTo>
                <a:lnTo>
                  <a:pt x="667" y="454"/>
                </a:lnTo>
                <a:lnTo>
                  <a:pt x="669" y="440"/>
                </a:lnTo>
                <a:lnTo>
                  <a:pt x="669" y="427"/>
                </a:lnTo>
                <a:lnTo>
                  <a:pt x="665" y="413"/>
                </a:lnTo>
                <a:lnTo>
                  <a:pt x="665" y="413"/>
                </a:lnTo>
                <a:lnTo>
                  <a:pt x="657" y="401"/>
                </a:lnTo>
                <a:lnTo>
                  <a:pt x="650" y="389"/>
                </a:lnTo>
                <a:lnTo>
                  <a:pt x="638" y="381"/>
                </a:lnTo>
                <a:lnTo>
                  <a:pt x="624" y="376"/>
                </a:lnTo>
                <a:lnTo>
                  <a:pt x="610" y="372"/>
                </a:lnTo>
                <a:lnTo>
                  <a:pt x="594" y="372"/>
                </a:lnTo>
                <a:lnTo>
                  <a:pt x="579" y="374"/>
                </a:lnTo>
                <a:lnTo>
                  <a:pt x="563" y="378"/>
                </a:lnTo>
                <a:lnTo>
                  <a:pt x="563" y="378"/>
                </a:lnTo>
                <a:lnTo>
                  <a:pt x="549" y="385"/>
                </a:lnTo>
                <a:lnTo>
                  <a:pt x="549" y="385"/>
                </a:lnTo>
                <a:lnTo>
                  <a:pt x="543" y="380"/>
                </a:lnTo>
                <a:lnTo>
                  <a:pt x="543" y="380"/>
                </a:lnTo>
                <a:lnTo>
                  <a:pt x="512" y="346"/>
                </a:lnTo>
                <a:lnTo>
                  <a:pt x="476" y="303"/>
                </a:lnTo>
                <a:lnTo>
                  <a:pt x="439" y="262"/>
                </a:lnTo>
                <a:lnTo>
                  <a:pt x="409" y="228"/>
                </a:lnTo>
                <a:lnTo>
                  <a:pt x="409" y="228"/>
                </a:lnTo>
                <a:lnTo>
                  <a:pt x="405" y="224"/>
                </a:lnTo>
                <a:lnTo>
                  <a:pt x="405" y="224"/>
                </a:lnTo>
                <a:lnTo>
                  <a:pt x="407" y="222"/>
                </a:lnTo>
                <a:lnTo>
                  <a:pt x="407" y="222"/>
                </a:lnTo>
                <a:lnTo>
                  <a:pt x="417" y="216"/>
                </a:lnTo>
                <a:lnTo>
                  <a:pt x="425" y="208"/>
                </a:lnTo>
                <a:lnTo>
                  <a:pt x="433" y="199"/>
                </a:lnTo>
                <a:lnTo>
                  <a:pt x="439" y="189"/>
                </a:lnTo>
                <a:lnTo>
                  <a:pt x="439" y="189"/>
                </a:lnTo>
                <a:lnTo>
                  <a:pt x="441" y="185"/>
                </a:lnTo>
                <a:lnTo>
                  <a:pt x="445" y="185"/>
                </a:lnTo>
                <a:lnTo>
                  <a:pt x="445" y="185"/>
                </a:lnTo>
                <a:lnTo>
                  <a:pt x="616" y="195"/>
                </a:lnTo>
                <a:lnTo>
                  <a:pt x="616" y="195"/>
                </a:lnTo>
                <a:lnTo>
                  <a:pt x="630" y="197"/>
                </a:lnTo>
                <a:lnTo>
                  <a:pt x="636" y="197"/>
                </a:lnTo>
                <a:lnTo>
                  <a:pt x="642" y="199"/>
                </a:lnTo>
                <a:lnTo>
                  <a:pt x="657" y="201"/>
                </a:lnTo>
                <a:lnTo>
                  <a:pt x="657" y="201"/>
                </a:lnTo>
                <a:lnTo>
                  <a:pt x="661" y="201"/>
                </a:lnTo>
                <a:lnTo>
                  <a:pt x="663" y="204"/>
                </a:lnTo>
                <a:lnTo>
                  <a:pt x="663" y="204"/>
                </a:lnTo>
                <a:lnTo>
                  <a:pt x="667" y="212"/>
                </a:lnTo>
                <a:lnTo>
                  <a:pt x="673" y="218"/>
                </a:lnTo>
                <a:lnTo>
                  <a:pt x="673" y="218"/>
                </a:lnTo>
                <a:lnTo>
                  <a:pt x="687" y="226"/>
                </a:lnTo>
                <a:lnTo>
                  <a:pt x="703" y="228"/>
                </a:lnTo>
                <a:lnTo>
                  <a:pt x="717" y="228"/>
                </a:lnTo>
                <a:lnTo>
                  <a:pt x="730" y="222"/>
                </a:lnTo>
                <a:lnTo>
                  <a:pt x="730" y="222"/>
                </a:lnTo>
                <a:lnTo>
                  <a:pt x="738" y="218"/>
                </a:lnTo>
                <a:lnTo>
                  <a:pt x="744" y="214"/>
                </a:lnTo>
                <a:lnTo>
                  <a:pt x="746" y="208"/>
                </a:lnTo>
                <a:lnTo>
                  <a:pt x="748" y="201"/>
                </a:lnTo>
                <a:lnTo>
                  <a:pt x="748" y="195"/>
                </a:lnTo>
                <a:lnTo>
                  <a:pt x="746" y="189"/>
                </a:lnTo>
                <a:lnTo>
                  <a:pt x="740" y="183"/>
                </a:lnTo>
                <a:lnTo>
                  <a:pt x="734" y="177"/>
                </a:lnTo>
                <a:lnTo>
                  <a:pt x="734" y="177"/>
                </a:lnTo>
                <a:close/>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en-GB">
              <a:solidFill>
                <a:srgbClr val="473931"/>
              </a:solidFill>
            </a:endParaRPr>
          </a:p>
        </p:txBody>
      </p:sp>
      <p:grpSp>
        <p:nvGrpSpPr>
          <p:cNvPr id="42" name="Group 41"/>
          <p:cNvGrpSpPr/>
          <p:nvPr/>
        </p:nvGrpSpPr>
        <p:grpSpPr>
          <a:xfrm>
            <a:off x="481806" y="2043906"/>
            <a:ext cx="408611" cy="383399"/>
            <a:chOff x="-1606551" y="4140201"/>
            <a:chExt cx="746125" cy="700088"/>
          </a:xfrm>
          <a:solidFill>
            <a:schemeClr val="accent1"/>
          </a:solidFill>
        </p:grpSpPr>
        <p:sp>
          <p:nvSpPr>
            <p:cNvPr id="43" name="Freeform 5"/>
            <p:cNvSpPr>
              <a:spLocks/>
            </p:cNvSpPr>
            <p:nvPr/>
          </p:nvSpPr>
          <p:spPr bwMode="auto">
            <a:xfrm>
              <a:off x="-1168401" y="4540251"/>
              <a:ext cx="307975" cy="300038"/>
            </a:xfrm>
            <a:custGeom>
              <a:avLst/>
              <a:gdLst>
                <a:gd name="T0" fmla="*/ 80 w 323"/>
                <a:gd name="T1" fmla="*/ 10 h 313"/>
                <a:gd name="T2" fmla="*/ 80 w 323"/>
                <a:gd name="T3" fmla="*/ 10 h 313"/>
                <a:gd name="T4" fmla="*/ 113 w 323"/>
                <a:gd name="T5" fmla="*/ 8 h 313"/>
                <a:gd name="T6" fmla="*/ 313 w 323"/>
                <a:gd name="T7" fmla="*/ 190 h 313"/>
                <a:gd name="T8" fmla="*/ 315 w 323"/>
                <a:gd name="T9" fmla="*/ 223 h 313"/>
                <a:gd name="T10" fmla="*/ 243 w 323"/>
                <a:gd name="T11" fmla="*/ 302 h 313"/>
                <a:gd name="T12" fmla="*/ 210 w 323"/>
                <a:gd name="T13" fmla="*/ 304 h 313"/>
                <a:gd name="T14" fmla="*/ 10 w 323"/>
                <a:gd name="T15" fmla="*/ 122 h 313"/>
                <a:gd name="T16" fmla="*/ 8 w 323"/>
                <a:gd name="T17" fmla="*/ 89 h 313"/>
                <a:gd name="T18" fmla="*/ 80 w 323"/>
                <a:gd name="T19" fmla="*/ 1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3" h="313">
                  <a:moveTo>
                    <a:pt x="80" y="10"/>
                  </a:moveTo>
                  <a:lnTo>
                    <a:pt x="80" y="10"/>
                  </a:lnTo>
                  <a:cubicBezTo>
                    <a:pt x="88" y="0"/>
                    <a:pt x="103" y="0"/>
                    <a:pt x="113" y="8"/>
                  </a:cubicBezTo>
                  <a:lnTo>
                    <a:pt x="313" y="190"/>
                  </a:lnTo>
                  <a:cubicBezTo>
                    <a:pt x="323" y="199"/>
                    <a:pt x="323" y="214"/>
                    <a:pt x="315" y="223"/>
                  </a:cubicBezTo>
                  <a:lnTo>
                    <a:pt x="243" y="302"/>
                  </a:lnTo>
                  <a:cubicBezTo>
                    <a:pt x="235" y="312"/>
                    <a:pt x="220" y="313"/>
                    <a:pt x="210" y="304"/>
                  </a:cubicBezTo>
                  <a:lnTo>
                    <a:pt x="10" y="122"/>
                  </a:lnTo>
                  <a:cubicBezTo>
                    <a:pt x="0" y="114"/>
                    <a:pt x="0" y="98"/>
                    <a:pt x="8" y="89"/>
                  </a:cubicBezTo>
                  <a:lnTo>
                    <a:pt x="8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6"/>
            <p:cNvSpPr>
              <a:spLocks noEditPoints="1"/>
            </p:cNvSpPr>
            <p:nvPr/>
          </p:nvSpPr>
          <p:spPr bwMode="auto">
            <a:xfrm>
              <a:off x="-1606551" y="4140201"/>
              <a:ext cx="561975" cy="504825"/>
            </a:xfrm>
            <a:custGeom>
              <a:avLst/>
              <a:gdLst>
                <a:gd name="T0" fmla="*/ 122 w 588"/>
                <a:gd name="T1" fmla="*/ 179 h 524"/>
                <a:gd name="T2" fmla="*/ 122 w 588"/>
                <a:gd name="T3" fmla="*/ 179 h 524"/>
                <a:gd name="T4" fmla="*/ 231 w 588"/>
                <a:gd name="T5" fmla="*/ 82 h 524"/>
                <a:gd name="T6" fmla="*/ 293 w 588"/>
                <a:gd name="T7" fmla="*/ 71 h 524"/>
                <a:gd name="T8" fmla="*/ 474 w 588"/>
                <a:gd name="T9" fmla="*/ 200 h 524"/>
                <a:gd name="T10" fmla="*/ 465 w 588"/>
                <a:gd name="T11" fmla="*/ 345 h 524"/>
                <a:gd name="T12" fmla="*/ 356 w 588"/>
                <a:gd name="T13" fmla="*/ 442 h 524"/>
                <a:gd name="T14" fmla="*/ 293 w 588"/>
                <a:gd name="T15" fmla="*/ 453 h 524"/>
                <a:gd name="T16" fmla="*/ 113 w 588"/>
                <a:gd name="T17" fmla="*/ 324 h 524"/>
                <a:gd name="T18" fmla="*/ 122 w 588"/>
                <a:gd name="T19" fmla="*/ 179 h 524"/>
                <a:gd name="T20" fmla="*/ 46 w 588"/>
                <a:gd name="T21" fmla="*/ 348 h 524"/>
                <a:gd name="T22" fmla="*/ 46 w 588"/>
                <a:gd name="T23" fmla="*/ 348 h 524"/>
                <a:gd name="T24" fmla="*/ 293 w 588"/>
                <a:gd name="T25" fmla="*/ 524 h 524"/>
                <a:gd name="T26" fmla="*/ 379 w 588"/>
                <a:gd name="T27" fmla="*/ 509 h 524"/>
                <a:gd name="T28" fmla="*/ 541 w 588"/>
                <a:gd name="T29" fmla="*/ 176 h 524"/>
                <a:gd name="T30" fmla="*/ 293 w 588"/>
                <a:gd name="T31" fmla="*/ 0 h 524"/>
                <a:gd name="T32" fmla="*/ 208 w 588"/>
                <a:gd name="T33" fmla="*/ 15 h 524"/>
                <a:gd name="T34" fmla="*/ 46 w 588"/>
                <a:gd name="T35" fmla="*/ 34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8" h="524">
                  <a:moveTo>
                    <a:pt x="122" y="179"/>
                  </a:moveTo>
                  <a:lnTo>
                    <a:pt x="122" y="179"/>
                  </a:lnTo>
                  <a:cubicBezTo>
                    <a:pt x="144" y="133"/>
                    <a:pt x="183" y="98"/>
                    <a:pt x="231" y="82"/>
                  </a:cubicBezTo>
                  <a:cubicBezTo>
                    <a:pt x="251" y="75"/>
                    <a:pt x="272" y="71"/>
                    <a:pt x="293" y="71"/>
                  </a:cubicBezTo>
                  <a:cubicBezTo>
                    <a:pt x="375" y="71"/>
                    <a:pt x="447" y="123"/>
                    <a:pt x="474" y="200"/>
                  </a:cubicBezTo>
                  <a:cubicBezTo>
                    <a:pt x="490" y="248"/>
                    <a:pt x="487" y="300"/>
                    <a:pt x="465" y="345"/>
                  </a:cubicBezTo>
                  <a:cubicBezTo>
                    <a:pt x="443" y="391"/>
                    <a:pt x="404" y="426"/>
                    <a:pt x="356" y="442"/>
                  </a:cubicBezTo>
                  <a:cubicBezTo>
                    <a:pt x="335" y="449"/>
                    <a:pt x="314" y="453"/>
                    <a:pt x="293" y="453"/>
                  </a:cubicBezTo>
                  <a:cubicBezTo>
                    <a:pt x="212" y="453"/>
                    <a:pt x="140" y="401"/>
                    <a:pt x="113" y="324"/>
                  </a:cubicBezTo>
                  <a:cubicBezTo>
                    <a:pt x="96" y="276"/>
                    <a:pt x="99" y="224"/>
                    <a:pt x="122" y="179"/>
                  </a:cubicBezTo>
                  <a:close/>
                  <a:moveTo>
                    <a:pt x="46" y="348"/>
                  </a:moveTo>
                  <a:lnTo>
                    <a:pt x="46" y="348"/>
                  </a:lnTo>
                  <a:cubicBezTo>
                    <a:pt x="83" y="456"/>
                    <a:pt x="185" y="524"/>
                    <a:pt x="293" y="524"/>
                  </a:cubicBezTo>
                  <a:cubicBezTo>
                    <a:pt x="322" y="524"/>
                    <a:pt x="351" y="519"/>
                    <a:pt x="379" y="509"/>
                  </a:cubicBezTo>
                  <a:cubicBezTo>
                    <a:pt x="516" y="462"/>
                    <a:pt x="588" y="313"/>
                    <a:pt x="541" y="176"/>
                  </a:cubicBezTo>
                  <a:cubicBezTo>
                    <a:pt x="503" y="68"/>
                    <a:pt x="402" y="0"/>
                    <a:pt x="293" y="0"/>
                  </a:cubicBezTo>
                  <a:cubicBezTo>
                    <a:pt x="265" y="0"/>
                    <a:pt x="236" y="5"/>
                    <a:pt x="208" y="15"/>
                  </a:cubicBezTo>
                  <a:cubicBezTo>
                    <a:pt x="71" y="62"/>
                    <a:pt x="0" y="211"/>
                    <a:pt x="46" y="3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7"/>
            <p:cNvSpPr>
              <a:spLocks/>
            </p:cNvSpPr>
            <p:nvPr/>
          </p:nvSpPr>
          <p:spPr bwMode="auto">
            <a:xfrm>
              <a:off x="-1381126" y="4259263"/>
              <a:ext cx="190500" cy="200025"/>
            </a:xfrm>
            <a:custGeom>
              <a:avLst/>
              <a:gdLst>
                <a:gd name="T0" fmla="*/ 167 w 199"/>
                <a:gd name="T1" fmla="*/ 207 h 207"/>
                <a:gd name="T2" fmla="*/ 167 w 199"/>
                <a:gd name="T3" fmla="*/ 207 h 207"/>
                <a:gd name="T4" fmla="*/ 160 w 199"/>
                <a:gd name="T5" fmla="*/ 205 h 207"/>
                <a:gd name="T6" fmla="*/ 153 w 199"/>
                <a:gd name="T7" fmla="*/ 184 h 207"/>
                <a:gd name="T8" fmla="*/ 158 w 199"/>
                <a:gd name="T9" fmla="*/ 103 h 207"/>
                <a:gd name="T10" fmla="*/ 23 w 199"/>
                <a:gd name="T11" fmla="*/ 38 h 207"/>
                <a:gd name="T12" fmla="*/ 3 w 199"/>
                <a:gd name="T13" fmla="*/ 28 h 207"/>
                <a:gd name="T14" fmla="*/ 12 w 199"/>
                <a:gd name="T15" fmla="*/ 8 h 207"/>
                <a:gd name="T16" fmla="*/ 57 w 199"/>
                <a:gd name="T17" fmla="*/ 0 h 207"/>
                <a:gd name="T18" fmla="*/ 187 w 199"/>
                <a:gd name="T19" fmla="*/ 93 h 207"/>
                <a:gd name="T20" fmla="*/ 181 w 199"/>
                <a:gd name="T21" fmla="*/ 198 h 207"/>
                <a:gd name="T22" fmla="*/ 167 w 199"/>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207">
                  <a:moveTo>
                    <a:pt x="167" y="207"/>
                  </a:moveTo>
                  <a:lnTo>
                    <a:pt x="167" y="207"/>
                  </a:lnTo>
                  <a:cubicBezTo>
                    <a:pt x="165" y="207"/>
                    <a:pt x="162" y="206"/>
                    <a:pt x="160" y="205"/>
                  </a:cubicBezTo>
                  <a:cubicBezTo>
                    <a:pt x="152" y="202"/>
                    <a:pt x="149" y="192"/>
                    <a:pt x="153" y="184"/>
                  </a:cubicBezTo>
                  <a:cubicBezTo>
                    <a:pt x="165" y="159"/>
                    <a:pt x="167" y="130"/>
                    <a:pt x="158" y="103"/>
                  </a:cubicBezTo>
                  <a:cubicBezTo>
                    <a:pt x="139" y="49"/>
                    <a:pt x="78" y="18"/>
                    <a:pt x="23" y="38"/>
                  </a:cubicBezTo>
                  <a:cubicBezTo>
                    <a:pt x="14" y="40"/>
                    <a:pt x="5" y="36"/>
                    <a:pt x="3" y="28"/>
                  </a:cubicBezTo>
                  <a:cubicBezTo>
                    <a:pt x="0" y="20"/>
                    <a:pt x="4" y="11"/>
                    <a:pt x="12" y="8"/>
                  </a:cubicBezTo>
                  <a:cubicBezTo>
                    <a:pt x="27" y="3"/>
                    <a:pt x="42" y="0"/>
                    <a:pt x="57" y="0"/>
                  </a:cubicBezTo>
                  <a:cubicBezTo>
                    <a:pt x="116" y="0"/>
                    <a:pt x="168" y="38"/>
                    <a:pt x="187" y="93"/>
                  </a:cubicBezTo>
                  <a:cubicBezTo>
                    <a:pt x="199" y="128"/>
                    <a:pt x="197" y="165"/>
                    <a:pt x="181" y="198"/>
                  </a:cubicBezTo>
                  <a:cubicBezTo>
                    <a:pt x="178" y="204"/>
                    <a:pt x="173" y="207"/>
                    <a:pt x="167" y="2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6" name="Freeform 8"/>
          <p:cNvSpPr>
            <a:spLocks noEditPoints="1"/>
          </p:cNvSpPr>
          <p:nvPr/>
        </p:nvSpPr>
        <p:spPr bwMode="auto">
          <a:xfrm>
            <a:off x="634206" y="2814828"/>
            <a:ext cx="170399" cy="372078"/>
          </a:xfrm>
          <a:custGeom>
            <a:avLst/>
            <a:gdLst>
              <a:gd name="T0" fmla="*/ 109 w 345"/>
              <a:gd name="T1" fmla="*/ 747 h 747"/>
              <a:gd name="T2" fmla="*/ 109 w 345"/>
              <a:gd name="T3" fmla="*/ 747 h 747"/>
              <a:gd name="T4" fmla="*/ 68 w 345"/>
              <a:gd name="T5" fmla="*/ 615 h 747"/>
              <a:gd name="T6" fmla="*/ 114 w 345"/>
              <a:gd name="T7" fmla="*/ 425 h 747"/>
              <a:gd name="T8" fmla="*/ 114 w 345"/>
              <a:gd name="T9" fmla="*/ 382 h 747"/>
              <a:gd name="T10" fmla="*/ 20 w 345"/>
              <a:gd name="T11" fmla="*/ 424 h 747"/>
              <a:gd name="T12" fmla="*/ 0 w 345"/>
              <a:gd name="T13" fmla="*/ 391 h 747"/>
              <a:gd name="T14" fmla="*/ 255 w 345"/>
              <a:gd name="T15" fmla="*/ 261 h 747"/>
              <a:gd name="T16" fmla="*/ 281 w 345"/>
              <a:gd name="T17" fmla="*/ 382 h 747"/>
              <a:gd name="T18" fmla="*/ 229 w 345"/>
              <a:gd name="T19" fmla="*/ 582 h 747"/>
              <a:gd name="T20" fmla="*/ 233 w 345"/>
              <a:gd name="T21" fmla="*/ 630 h 747"/>
              <a:gd name="T22" fmla="*/ 322 w 345"/>
              <a:gd name="T23" fmla="*/ 585 h 747"/>
              <a:gd name="T24" fmla="*/ 345 w 345"/>
              <a:gd name="T25" fmla="*/ 615 h 747"/>
              <a:gd name="T26" fmla="*/ 109 w 345"/>
              <a:gd name="T27" fmla="*/ 747 h 747"/>
              <a:gd name="T28" fmla="*/ 264 w 345"/>
              <a:gd name="T29" fmla="*/ 0 h 747"/>
              <a:gd name="T30" fmla="*/ 264 w 345"/>
              <a:gd name="T31" fmla="*/ 0 h 747"/>
              <a:gd name="T32" fmla="*/ 339 w 345"/>
              <a:gd name="T33" fmla="*/ 72 h 747"/>
              <a:gd name="T34" fmla="*/ 239 w 345"/>
              <a:gd name="T35" fmla="*/ 166 h 747"/>
              <a:gd name="T36" fmla="*/ 165 w 345"/>
              <a:gd name="T37" fmla="*/ 91 h 747"/>
              <a:gd name="T38" fmla="*/ 264 w 345"/>
              <a:gd name="T39"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5" h="747">
                <a:moveTo>
                  <a:pt x="109" y="747"/>
                </a:moveTo>
                <a:lnTo>
                  <a:pt x="109" y="747"/>
                </a:lnTo>
                <a:cubicBezTo>
                  <a:pt x="70" y="747"/>
                  <a:pt x="41" y="723"/>
                  <a:pt x="68" y="615"/>
                </a:cubicBezTo>
                <a:lnTo>
                  <a:pt x="114" y="425"/>
                </a:lnTo>
                <a:cubicBezTo>
                  <a:pt x="122" y="394"/>
                  <a:pt x="123" y="382"/>
                  <a:pt x="114" y="382"/>
                </a:cubicBezTo>
                <a:cubicBezTo>
                  <a:pt x="102" y="382"/>
                  <a:pt x="50" y="403"/>
                  <a:pt x="20" y="424"/>
                </a:cubicBezTo>
                <a:lnTo>
                  <a:pt x="0" y="391"/>
                </a:lnTo>
                <a:cubicBezTo>
                  <a:pt x="97" y="309"/>
                  <a:pt x="207" y="261"/>
                  <a:pt x="255" y="261"/>
                </a:cubicBezTo>
                <a:cubicBezTo>
                  <a:pt x="294" y="261"/>
                  <a:pt x="301" y="309"/>
                  <a:pt x="281" y="382"/>
                </a:cubicBezTo>
                <a:lnTo>
                  <a:pt x="229" y="582"/>
                </a:lnTo>
                <a:cubicBezTo>
                  <a:pt x="220" y="618"/>
                  <a:pt x="224" y="630"/>
                  <a:pt x="233" y="630"/>
                </a:cubicBezTo>
                <a:cubicBezTo>
                  <a:pt x="245" y="630"/>
                  <a:pt x="284" y="615"/>
                  <a:pt x="322" y="585"/>
                </a:cubicBezTo>
                <a:lnTo>
                  <a:pt x="345" y="615"/>
                </a:lnTo>
                <a:cubicBezTo>
                  <a:pt x="251" y="711"/>
                  <a:pt x="149" y="747"/>
                  <a:pt x="109" y="747"/>
                </a:cubicBezTo>
                <a:close/>
                <a:moveTo>
                  <a:pt x="264" y="0"/>
                </a:moveTo>
                <a:lnTo>
                  <a:pt x="264" y="0"/>
                </a:lnTo>
                <a:cubicBezTo>
                  <a:pt x="314" y="0"/>
                  <a:pt x="339" y="33"/>
                  <a:pt x="339" y="72"/>
                </a:cubicBezTo>
                <a:cubicBezTo>
                  <a:pt x="339" y="121"/>
                  <a:pt x="295" y="166"/>
                  <a:pt x="239" y="166"/>
                </a:cubicBezTo>
                <a:cubicBezTo>
                  <a:pt x="191" y="166"/>
                  <a:pt x="163" y="138"/>
                  <a:pt x="165" y="91"/>
                </a:cubicBezTo>
                <a:cubicBezTo>
                  <a:pt x="165" y="52"/>
                  <a:pt x="198" y="0"/>
                  <a:pt x="26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7" name="Group 46"/>
          <p:cNvGrpSpPr/>
          <p:nvPr/>
        </p:nvGrpSpPr>
        <p:grpSpPr>
          <a:xfrm>
            <a:off x="558006" y="4302496"/>
            <a:ext cx="279389" cy="408410"/>
            <a:chOff x="585787" y="4110038"/>
            <a:chExt cx="477838" cy="698500"/>
          </a:xfrm>
          <a:solidFill>
            <a:schemeClr val="accent1"/>
          </a:solidFill>
        </p:grpSpPr>
        <p:sp>
          <p:nvSpPr>
            <p:cNvPr id="48" name="Freeform 9"/>
            <p:cNvSpPr>
              <a:spLocks/>
            </p:cNvSpPr>
            <p:nvPr/>
          </p:nvSpPr>
          <p:spPr bwMode="auto">
            <a:xfrm>
              <a:off x="638175" y="4110038"/>
              <a:ext cx="373063" cy="260350"/>
            </a:xfrm>
            <a:custGeom>
              <a:avLst/>
              <a:gdLst>
                <a:gd name="T0" fmla="*/ 333 w 391"/>
                <a:gd name="T1" fmla="*/ 271 h 271"/>
                <a:gd name="T2" fmla="*/ 333 w 391"/>
                <a:gd name="T3" fmla="*/ 271 h 271"/>
                <a:gd name="T4" fmla="*/ 332 w 391"/>
                <a:gd name="T5" fmla="*/ 136 h 271"/>
                <a:gd name="T6" fmla="*/ 196 w 391"/>
                <a:gd name="T7" fmla="*/ 58 h 271"/>
                <a:gd name="T8" fmla="*/ 58 w 391"/>
                <a:gd name="T9" fmla="*/ 141 h 271"/>
                <a:gd name="T10" fmla="*/ 59 w 391"/>
                <a:gd name="T11" fmla="*/ 270 h 271"/>
                <a:gd name="T12" fmla="*/ 1 w 391"/>
                <a:gd name="T13" fmla="*/ 270 h 271"/>
                <a:gd name="T14" fmla="*/ 0 w 391"/>
                <a:gd name="T15" fmla="*/ 141 h 271"/>
                <a:gd name="T16" fmla="*/ 196 w 391"/>
                <a:gd name="T17" fmla="*/ 0 h 271"/>
                <a:gd name="T18" fmla="*/ 324 w 391"/>
                <a:gd name="T19" fmla="*/ 31 h 271"/>
                <a:gd name="T20" fmla="*/ 390 w 391"/>
                <a:gd name="T21" fmla="*/ 136 h 271"/>
                <a:gd name="T22" fmla="*/ 391 w 391"/>
                <a:gd name="T23" fmla="*/ 271 h 271"/>
                <a:gd name="T24" fmla="*/ 333 w 391"/>
                <a:gd name="T2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271">
                  <a:moveTo>
                    <a:pt x="333" y="271"/>
                  </a:moveTo>
                  <a:lnTo>
                    <a:pt x="333" y="271"/>
                  </a:lnTo>
                  <a:lnTo>
                    <a:pt x="332" y="136"/>
                  </a:lnTo>
                  <a:cubicBezTo>
                    <a:pt x="332" y="85"/>
                    <a:pt x="263" y="58"/>
                    <a:pt x="196" y="58"/>
                  </a:cubicBezTo>
                  <a:cubicBezTo>
                    <a:pt x="130" y="58"/>
                    <a:pt x="58" y="84"/>
                    <a:pt x="58" y="141"/>
                  </a:cubicBezTo>
                  <a:lnTo>
                    <a:pt x="59" y="270"/>
                  </a:lnTo>
                  <a:lnTo>
                    <a:pt x="1" y="270"/>
                  </a:lnTo>
                  <a:lnTo>
                    <a:pt x="0" y="141"/>
                  </a:lnTo>
                  <a:cubicBezTo>
                    <a:pt x="0" y="44"/>
                    <a:pt x="102" y="0"/>
                    <a:pt x="196" y="0"/>
                  </a:cubicBezTo>
                  <a:cubicBezTo>
                    <a:pt x="244" y="0"/>
                    <a:pt x="290" y="11"/>
                    <a:pt x="324" y="31"/>
                  </a:cubicBezTo>
                  <a:cubicBezTo>
                    <a:pt x="366" y="55"/>
                    <a:pt x="390" y="93"/>
                    <a:pt x="390" y="136"/>
                  </a:cubicBezTo>
                  <a:lnTo>
                    <a:pt x="391" y="271"/>
                  </a:lnTo>
                  <a:lnTo>
                    <a:pt x="333" y="2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p:cNvSpPr>
              <a:spLocks noEditPoints="1"/>
            </p:cNvSpPr>
            <p:nvPr/>
          </p:nvSpPr>
          <p:spPr bwMode="auto">
            <a:xfrm>
              <a:off x="585787" y="4421188"/>
              <a:ext cx="477838" cy="387350"/>
            </a:xfrm>
            <a:custGeom>
              <a:avLst/>
              <a:gdLst>
                <a:gd name="T0" fmla="*/ 291 w 500"/>
                <a:gd name="T1" fmla="*/ 150 h 404"/>
                <a:gd name="T2" fmla="*/ 291 w 500"/>
                <a:gd name="T3" fmla="*/ 150 h 404"/>
                <a:gd name="T4" fmla="*/ 250 w 500"/>
                <a:gd name="T5" fmla="*/ 121 h 404"/>
                <a:gd name="T6" fmla="*/ 209 w 500"/>
                <a:gd name="T7" fmla="*/ 150 h 404"/>
                <a:gd name="T8" fmla="*/ 209 w 500"/>
                <a:gd name="T9" fmla="*/ 247 h 404"/>
                <a:gd name="T10" fmla="*/ 250 w 500"/>
                <a:gd name="T11" fmla="*/ 276 h 404"/>
                <a:gd name="T12" fmla="*/ 291 w 500"/>
                <a:gd name="T13" fmla="*/ 247 h 404"/>
                <a:gd name="T14" fmla="*/ 291 w 500"/>
                <a:gd name="T15" fmla="*/ 150 h 404"/>
                <a:gd name="T16" fmla="*/ 500 w 500"/>
                <a:gd name="T17" fmla="*/ 282 h 404"/>
                <a:gd name="T18" fmla="*/ 500 w 500"/>
                <a:gd name="T19" fmla="*/ 282 h 404"/>
                <a:gd name="T20" fmla="*/ 361 w 500"/>
                <a:gd name="T21" fmla="*/ 403 h 404"/>
                <a:gd name="T22" fmla="*/ 146 w 500"/>
                <a:gd name="T23" fmla="*/ 403 h 404"/>
                <a:gd name="T24" fmla="*/ 0 w 500"/>
                <a:gd name="T25" fmla="*/ 282 h 404"/>
                <a:gd name="T26" fmla="*/ 0 w 500"/>
                <a:gd name="T27" fmla="*/ 35 h 404"/>
                <a:gd name="T28" fmla="*/ 40 w 500"/>
                <a:gd name="T29" fmla="*/ 0 h 404"/>
                <a:gd name="T30" fmla="*/ 460 w 500"/>
                <a:gd name="T31" fmla="*/ 0 h 404"/>
                <a:gd name="T32" fmla="*/ 500 w 500"/>
                <a:gd name="T33" fmla="*/ 35 h 404"/>
                <a:gd name="T34" fmla="*/ 500 w 500"/>
                <a:gd name="T35" fmla="*/ 2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404">
                  <a:moveTo>
                    <a:pt x="291" y="150"/>
                  </a:moveTo>
                  <a:lnTo>
                    <a:pt x="291" y="150"/>
                  </a:lnTo>
                  <a:cubicBezTo>
                    <a:pt x="291" y="134"/>
                    <a:pt x="273" y="121"/>
                    <a:pt x="250" y="121"/>
                  </a:cubicBezTo>
                  <a:cubicBezTo>
                    <a:pt x="227" y="121"/>
                    <a:pt x="209" y="134"/>
                    <a:pt x="209" y="150"/>
                  </a:cubicBezTo>
                  <a:lnTo>
                    <a:pt x="209" y="247"/>
                  </a:lnTo>
                  <a:cubicBezTo>
                    <a:pt x="209" y="263"/>
                    <a:pt x="227" y="276"/>
                    <a:pt x="250" y="276"/>
                  </a:cubicBezTo>
                  <a:cubicBezTo>
                    <a:pt x="273" y="276"/>
                    <a:pt x="291" y="263"/>
                    <a:pt x="291" y="247"/>
                  </a:cubicBezTo>
                  <a:lnTo>
                    <a:pt x="291" y="150"/>
                  </a:lnTo>
                  <a:close/>
                  <a:moveTo>
                    <a:pt x="500" y="282"/>
                  </a:moveTo>
                  <a:lnTo>
                    <a:pt x="500" y="282"/>
                  </a:lnTo>
                  <a:cubicBezTo>
                    <a:pt x="500" y="301"/>
                    <a:pt x="492" y="402"/>
                    <a:pt x="361" y="403"/>
                  </a:cubicBezTo>
                  <a:lnTo>
                    <a:pt x="146" y="403"/>
                  </a:lnTo>
                  <a:cubicBezTo>
                    <a:pt x="10" y="404"/>
                    <a:pt x="0" y="301"/>
                    <a:pt x="0" y="282"/>
                  </a:cubicBezTo>
                  <a:lnTo>
                    <a:pt x="0" y="35"/>
                  </a:lnTo>
                  <a:cubicBezTo>
                    <a:pt x="0" y="16"/>
                    <a:pt x="18" y="0"/>
                    <a:pt x="40" y="0"/>
                  </a:cubicBezTo>
                  <a:lnTo>
                    <a:pt x="460" y="0"/>
                  </a:lnTo>
                  <a:cubicBezTo>
                    <a:pt x="482" y="0"/>
                    <a:pt x="500" y="16"/>
                    <a:pt x="500" y="35"/>
                  </a:cubicBezTo>
                  <a:lnTo>
                    <a:pt x="500" y="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0" name="Freeform 11"/>
          <p:cNvSpPr>
            <a:spLocks noEditPoints="1"/>
          </p:cNvSpPr>
          <p:nvPr/>
        </p:nvSpPr>
        <p:spPr bwMode="auto">
          <a:xfrm>
            <a:off x="558006" y="5091906"/>
            <a:ext cx="354659" cy="316509"/>
          </a:xfrm>
          <a:custGeom>
            <a:avLst/>
            <a:gdLst>
              <a:gd name="T0" fmla="*/ 754 w 834"/>
              <a:gd name="T1" fmla="*/ 568 h 740"/>
              <a:gd name="T2" fmla="*/ 754 w 834"/>
              <a:gd name="T3" fmla="*/ 568 h 740"/>
              <a:gd name="T4" fmla="*/ 439 w 834"/>
              <a:gd name="T5" fmla="*/ 594 h 740"/>
              <a:gd name="T6" fmla="*/ 22 w 834"/>
              <a:gd name="T7" fmla="*/ 631 h 740"/>
              <a:gd name="T8" fmla="*/ 17 w 834"/>
              <a:gd name="T9" fmla="*/ 697 h 740"/>
              <a:gd name="T10" fmla="*/ 81 w 834"/>
              <a:gd name="T11" fmla="*/ 702 h 740"/>
              <a:gd name="T12" fmla="*/ 395 w 834"/>
              <a:gd name="T13" fmla="*/ 676 h 740"/>
              <a:gd name="T14" fmla="*/ 599 w 834"/>
              <a:gd name="T15" fmla="*/ 740 h 740"/>
              <a:gd name="T16" fmla="*/ 812 w 834"/>
              <a:gd name="T17" fmla="*/ 640 h 740"/>
              <a:gd name="T18" fmla="*/ 818 w 834"/>
              <a:gd name="T19" fmla="*/ 574 h 740"/>
              <a:gd name="T20" fmla="*/ 754 w 834"/>
              <a:gd name="T21" fmla="*/ 568 h 740"/>
              <a:gd name="T22" fmla="*/ 754 w 834"/>
              <a:gd name="T23" fmla="*/ 335 h 740"/>
              <a:gd name="T24" fmla="*/ 754 w 834"/>
              <a:gd name="T25" fmla="*/ 335 h 740"/>
              <a:gd name="T26" fmla="*/ 439 w 834"/>
              <a:gd name="T27" fmla="*/ 361 h 740"/>
              <a:gd name="T28" fmla="*/ 22 w 834"/>
              <a:gd name="T29" fmla="*/ 397 h 740"/>
              <a:gd name="T30" fmla="*/ 17 w 834"/>
              <a:gd name="T31" fmla="*/ 463 h 740"/>
              <a:gd name="T32" fmla="*/ 81 w 834"/>
              <a:gd name="T33" fmla="*/ 469 h 740"/>
              <a:gd name="T34" fmla="*/ 395 w 834"/>
              <a:gd name="T35" fmla="*/ 443 h 740"/>
              <a:gd name="T36" fmla="*/ 599 w 834"/>
              <a:gd name="T37" fmla="*/ 507 h 740"/>
              <a:gd name="T38" fmla="*/ 812 w 834"/>
              <a:gd name="T39" fmla="*/ 406 h 740"/>
              <a:gd name="T40" fmla="*/ 818 w 834"/>
              <a:gd name="T41" fmla="*/ 341 h 740"/>
              <a:gd name="T42" fmla="*/ 754 w 834"/>
              <a:gd name="T43" fmla="*/ 335 h 740"/>
              <a:gd name="T44" fmla="*/ 81 w 834"/>
              <a:gd name="T45" fmla="*/ 235 h 740"/>
              <a:gd name="T46" fmla="*/ 81 w 834"/>
              <a:gd name="T47" fmla="*/ 235 h 740"/>
              <a:gd name="T48" fmla="*/ 395 w 834"/>
              <a:gd name="T49" fmla="*/ 209 h 740"/>
              <a:gd name="T50" fmla="*/ 599 w 834"/>
              <a:gd name="T51" fmla="*/ 273 h 740"/>
              <a:gd name="T52" fmla="*/ 812 w 834"/>
              <a:gd name="T53" fmla="*/ 173 h 740"/>
              <a:gd name="T54" fmla="*/ 818 w 834"/>
              <a:gd name="T55" fmla="*/ 107 h 740"/>
              <a:gd name="T56" fmla="*/ 754 w 834"/>
              <a:gd name="T57" fmla="*/ 101 h 740"/>
              <a:gd name="T58" fmla="*/ 439 w 834"/>
              <a:gd name="T59" fmla="*/ 128 h 740"/>
              <a:gd name="T60" fmla="*/ 22 w 834"/>
              <a:gd name="T61" fmla="*/ 164 h 740"/>
              <a:gd name="T62" fmla="*/ 17 w 834"/>
              <a:gd name="T63" fmla="*/ 230 h 740"/>
              <a:gd name="T64" fmla="*/ 81 w 834"/>
              <a:gd name="T65" fmla="*/ 23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4" h="740">
                <a:moveTo>
                  <a:pt x="754" y="568"/>
                </a:moveTo>
                <a:lnTo>
                  <a:pt x="754" y="568"/>
                </a:lnTo>
                <a:cubicBezTo>
                  <a:pt x="674" y="637"/>
                  <a:pt x="611" y="691"/>
                  <a:pt x="439" y="594"/>
                </a:cubicBezTo>
                <a:cubicBezTo>
                  <a:pt x="213" y="467"/>
                  <a:pt x="107" y="558"/>
                  <a:pt x="22" y="631"/>
                </a:cubicBezTo>
                <a:cubicBezTo>
                  <a:pt x="3" y="647"/>
                  <a:pt x="0" y="677"/>
                  <a:pt x="17" y="697"/>
                </a:cubicBezTo>
                <a:cubicBezTo>
                  <a:pt x="33" y="716"/>
                  <a:pt x="62" y="719"/>
                  <a:pt x="81" y="702"/>
                </a:cubicBezTo>
                <a:cubicBezTo>
                  <a:pt x="161" y="634"/>
                  <a:pt x="224" y="579"/>
                  <a:pt x="395" y="676"/>
                </a:cubicBezTo>
                <a:cubicBezTo>
                  <a:pt x="477" y="723"/>
                  <a:pt x="544" y="740"/>
                  <a:pt x="599" y="740"/>
                </a:cubicBezTo>
                <a:cubicBezTo>
                  <a:pt x="696" y="740"/>
                  <a:pt x="758" y="686"/>
                  <a:pt x="812" y="640"/>
                </a:cubicBezTo>
                <a:cubicBezTo>
                  <a:pt x="832" y="623"/>
                  <a:pt x="834" y="594"/>
                  <a:pt x="818" y="574"/>
                </a:cubicBezTo>
                <a:cubicBezTo>
                  <a:pt x="802" y="554"/>
                  <a:pt x="773" y="552"/>
                  <a:pt x="754" y="568"/>
                </a:cubicBezTo>
                <a:close/>
                <a:moveTo>
                  <a:pt x="754" y="335"/>
                </a:moveTo>
                <a:lnTo>
                  <a:pt x="754" y="335"/>
                </a:lnTo>
                <a:cubicBezTo>
                  <a:pt x="674" y="404"/>
                  <a:pt x="611" y="458"/>
                  <a:pt x="439" y="361"/>
                </a:cubicBezTo>
                <a:cubicBezTo>
                  <a:pt x="213" y="233"/>
                  <a:pt x="107" y="324"/>
                  <a:pt x="22" y="397"/>
                </a:cubicBezTo>
                <a:cubicBezTo>
                  <a:pt x="3" y="414"/>
                  <a:pt x="0" y="443"/>
                  <a:pt x="17" y="463"/>
                </a:cubicBezTo>
                <a:cubicBezTo>
                  <a:pt x="33" y="483"/>
                  <a:pt x="62" y="485"/>
                  <a:pt x="81" y="469"/>
                </a:cubicBezTo>
                <a:cubicBezTo>
                  <a:pt x="161" y="400"/>
                  <a:pt x="224" y="346"/>
                  <a:pt x="395" y="443"/>
                </a:cubicBezTo>
                <a:cubicBezTo>
                  <a:pt x="477" y="489"/>
                  <a:pt x="544" y="507"/>
                  <a:pt x="599" y="507"/>
                </a:cubicBezTo>
                <a:cubicBezTo>
                  <a:pt x="696" y="507"/>
                  <a:pt x="758" y="453"/>
                  <a:pt x="812" y="406"/>
                </a:cubicBezTo>
                <a:cubicBezTo>
                  <a:pt x="832" y="390"/>
                  <a:pt x="834" y="360"/>
                  <a:pt x="818" y="341"/>
                </a:cubicBezTo>
                <a:cubicBezTo>
                  <a:pt x="802" y="321"/>
                  <a:pt x="773" y="318"/>
                  <a:pt x="754" y="335"/>
                </a:cubicBezTo>
                <a:close/>
                <a:moveTo>
                  <a:pt x="81" y="235"/>
                </a:moveTo>
                <a:lnTo>
                  <a:pt x="81" y="235"/>
                </a:lnTo>
                <a:cubicBezTo>
                  <a:pt x="161" y="167"/>
                  <a:pt x="224" y="113"/>
                  <a:pt x="395" y="209"/>
                </a:cubicBezTo>
                <a:cubicBezTo>
                  <a:pt x="477" y="256"/>
                  <a:pt x="544" y="273"/>
                  <a:pt x="599" y="273"/>
                </a:cubicBezTo>
                <a:cubicBezTo>
                  <a:pt x="696" y="273"/>
                  <a:pt x="758" y="219"/>
                  <a:pt x="812" y="173"/>
                </a:cubicBezTo>
                <a:cubicBezTo>
                  <a:pt x="832" y="156"/>
                  <a:pt x="834" y="127"/>
                  <a:pt x="818" y="107"/>
                </a:cubicBezTo>
                <a:cubicBezTo>
                  <a:pt x="802" y="87"/>
                  <a:pt x="773" y="85"/>
                  <a:pt x="754" y="101"/>
                </a:cubicBezTo>
                <a:cubicBezTo>
                  <a:pt x="674" y="170"/>
                  <a:pt x="611" y="224"/>
                  <a:pt x="439" y="128"/>
                </a:cubicBezTo>
                <a:cubicBezTo>
                  <a:pt x="213" y="0"/>
                  <a:pt x="107" y="91"/>
                  <a:pt x="22" y="164"/>
                </a:cubicBezTo>
                <a:cubicBezTo>
                  <a:pt x="3" y="181"/>
                  <a:pt x="0" y="210"/>
                  <a:pt x="17" y="230"/>
                </a:cubicBezTo>
                <a:cubicBezTo>
                  <a:pt x="33" y="249"/>
                  <a:pt x="62" y="252"/>
                  <a:pt x="81" y="23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2"/>
          <p:cNvSpPr>
            <a:spLocks noEditPoints="1"/>
          </p:cNvSpPr>
          <p:nvPr/>
        </p:nvSpPr>
        <p:spPr bwMode="auto">
          <a:xfrm>
            <a:off x="558006" y="5702455"/>
            <a:ext cx="368279" cy="380051"/>
          </a:xfrm>
          <a:custGeom>
            <a:avLst/>
            <a:gdLst>
              <a:gd name="T0" fmla="*/ 678 w 728"/>
              <a:gd name="T1" fmla="*/ 74 h 747"/>
              <a:gd name="T2" fmla="*/ 678 w 728"/>
              <a:gd name="T3" fmla="*/ 74 h 747"/>
              <a:gd name="T4" fmla="*/ 444 w 728"/>
              <a:gd name="T5" fmla="*/ 65 h 747"/>
              <a:gd name="T6" fmla="*/ 398 w 728"/>
              <a:gd name="T7" fmla="*/ 111 h 747"/>
              <a:gd name="T8" fmla="*/ 398 w 728"/>
              <a:gd name="T9" fmla="*/ 174 h 747"/>
              <a:gd name="T10" fmla="*/ 462 w 728"/>
              <a:gd name="T11" fmla="*/ 175 h 747"/>
              <a:gd name="T12" fmla="*/ 508 w 728"/>
              <a:gd name="T13" fmla="*/ 129 h 747"/>
              <a:gd name="T14" fmla="*/ 614 w 728"/>
              <a:gd name="T15" fmla="*/ 138 h 747"/>
              <a:gd name="T16" fmla="*/ 638 w 728"/>
              <a:gd name="T17" fmla="*/ 195 h 747"/>
              <a:gd name="T18" fmla="*/ 614 w 728"/>
              <a:gd name="T19" fmla="*/ 252 h 747"/>
              <a:gd name="T20" fmla="*/ 470 w 728"/>
              <a:gd name="T21" fmla="*/ 396 h 747"/>
              <a:gd name="T22" fmla="*/ 359 w 728"/>
              <a:gd name="T23" fmla="*/ 417 h 747"/>
              <a:gd name="T24" fmla="*/ 295 w 728"/>
              <a:gd name="T25" fmla="*/ 418 h 747"/>
              <a:gd name="T26" fmla="*/ 295 w 728"/>
              <a:gd name="T27" fmla="*/ 481 h 747"/>
              <a:gd name="T28" fmla="*/ 397 w 728"/>
              <a:gd name="T29" fmla="*/ 526 h 747"/>
              <a:gd name="T30" fmla="*/ 533 w 728"/>
              <a:gd name="T31" fmla="*/ 460 h 747"/>
              <a:gd name="T32" fmla="*/ 678 w 728"/>
              <a:gd name="T33" fmla="*/ 316 h 747"/>
              <a:gd name="T34" fmla="*/ 728 w 728"/>
              <a:gd name="T35" fmla="*/ 195 h 747"/>
              <a:gd name="T36" fmla="*/ 678 w 728"/>
              <a:gd name="T37" fmla="*/ 74 h 747"/>
              <a:gd name="T38" fmla="*/ 267 w 728"/>
              <a:gd name="T39" fmla="*/ 597 h 747"/>
              <a:gd name="T40" fmla="*/ 267 w 728"/>
              <a:gd name="T41" fmla="*/ 597 h 747"/>
              <a:gd name="T42" fmla="*/ 230 w 728"/>
              <a:gd name="T43" fmla="*/ 633 h 747"/>
              <a:gd name="T44" fmla="*/ 114 w 728"/>
              <a:gd name="T45" fmla="*/ 633 h 747"/>
              <a:gd name="T46" fmla="*/ 90 w 728"/>
              <a:gd name="T47" fmla="*/ 576 h 747"/>
              <a:gd name="T48" fmla="*/ 114 w 728"/>
              <a:gd name="T49" fmla="*/ 520 h 747"/>
              <a:gd name="T50" fmla="*/ 250 w 728"/>
              <a:gd name="T51" fmla="*/ 385 h 747"/>
              <a:gd name="T52" fmla="*/ 369 w 728"/>
              <a:gd name="T53" fmla="*/ 354 h 747"/>
              <a:gd name="T54" fmla="*/ 433 w 728"/>
              <a:gd name="T55" fmla="*/ 354 h 747"/>
              <a:gd name="T56" fmla="*/ 433 w 728"/>
              <a:gd name="T57" fmla="*/ 290 h 747"/>
              <a:gd name="T58" fmla="*/ 186 w 728"/>
              <a:gd name="T59" fmla="*/ 321 h 747"/>
              <a:gd name="T60" fmla="*/ 50 w 728"/>
              <a:gd name="T61" fmla="*/ 455 h 747"/>
              <a:gd name="T62" fmla="*/ 0 w 728"/>
              <a:gd name="T63" fmla="*/ 576 h 747"/>
              <a:gd name="T64" fmla="*/ 50 w 728"/>
              <a:gd name="T65" fmla="*/ 698 h 747"/>
              <a:gd name="T66" fmla="*/ 172 w 728"/>
              <a:gd name="T67" fmla="*/ 747 h 747"/>
              <a:gd name="T68" fmla="*/ 293 w 728"/>
              <a:gd name="T69" fmla="*/ 698 h 747"/>
              <a:gd name="T70" fmla="*/ 330 w 728"/>
              <a:gd name="T71" fmla="*/ 661 h 747"/>
              <a:gd name="T72" fmla="*/ 331 w 728"/>
              <a:gd name="T73" fmla="*/ 597 h 747"/>
              <a:gd name="T74" fmla="*/ 267 w 728"/>
              <a:gd name="T75" fmla="*/ 59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747">
                <a:moveTo>
                  <a:pt x="678" y="74"/>
                </a:moveTo>
                <a:lnTo>
                  <a:pt x="678" y="74"/>
                </a:lnTo>
                <a:cubicBezTo>
                  <a:pt x="608" y="4"/>
                  <a:pt x="509" y="0"/>
                  <a:pt x="444" y="65"/>
                </a:cubicBezTo>
                <a:lnTo>
                  <a:pt x="398" y="111"/>
                </a:lnTo>
                <a:cubicBezTo>
                  <a:pt x="380" y="128"/>
                  <a:pt x="380" y="157"/>
                  <a:pt x="398" y="174"/>
                </a:cubicBezTo>
                <a:cubicBezTo>
                  <a:pt x="415" y="192"/>
                  <a:pt x="444" y="192"/>
                  <a:pt x="462" y="175"/>
                </a:cubicBezTo>
                <a:lnTo>
                  <a:pt x="508" y="129"/>
                </a:lnTo>
                <a:cubicBezTo>
                  <a:pt x="541" y="96"/>
                  <a:pt x="585" y="109"/>
                  <a:pt x="614" y="138"/>
                </a:cubicBezTo>
                <a:cubicBezTo>
                  <a:pt x="630" y="153"/>
                  <a:pt x="638" y="174"/>
                  <a:pt x="638" y="195"/>
                </a:cubicBezTo>
                <a:cubicBezTo>
                  <a:pt x="638" y="217"/>
                  <a:pt x="630" y="237"/>
                  <a:pt x="614" y="252"/>
                </a:cubicBezTo>
                <a:lnTo>
                  <a:pt x="470" y="396"/>
                </a:lnTo>
                <a:cubicBezTo>
                  <a:pt x="403" y="461"/>
                  <a:pt x="372" y="430"/>
                  <a:pt x="359" y="417"/>
                </a:cubicBezTo>
                <a:cubicBezTo>
                  <a:pt x="341" y="400"/>
                  <a:pt x="313" y="400"/>
                  <a:pt x="295" y="418"/>
                </a:cubicBezTo>
                <a:cubicBezTo>
                  <a:pt x="278" y="435"/>
                  <a:pt x="278" y="464"/>
                  <a:pt x="295" y="481"/>
                </a:cubicBezTo>
                <a:cubicBezTo>
                  <a:pt x="326" y="512"/>
                  <a:pt x="361" y="526"/>
                  <a:pt x="397" y="526"/>
                </a:cubicBezTo>
                <a:cubicBezTo>
                  <a:pt x="441" y="526"/>
                  <a:pt x="488" y="504"/>
                  <a:pt x="533" y="460"/>
                </a:cubicBezTo>
                <a:lnTo>
                  <a:pt x="678" y="316"/>
                </a:lnTo>
                <a:cubicBezTo>
                  <a:pt x="710" y="284"/>
                  <a:pt x="728" y="241"/>
                  <a:pt x="728" y="195"/>
                </a:cubicBezTo>
                <a:cubicBezTo>
                  <a:pt x="728" y="149"/>
                  <a:pt x="710" y="106"/>
                  <a:pt x="678" y="74"/>
                </a:cubicBezTo>
                <a:close/>
                <a:moveTo>
                  <a:pt x="267" y="597"/>
                </a:moveTo>
                <a:lnTo>
                  <a:pt x="267" y="597"/>
                </a:lnTo>
                <a:lnTo>
                  <a:pt x="230" y="633"/>
                </a:lnTo>
                <a:cubicBezTo>
                  <a:pt x="198" y="665"/>
                  <a:pt x="146" y="665"/>
                  <a:pt x="114" y="633"/>
                </a:cubicBezTo>
                <a:cubicBezTo>
                  <a:pt x="99" y="618"/>
                  <a:pt x="90" y="598"/>
                  <a:pt x="90" y="576"/>
                </a:cubicBezTo>
                <a:cubicBezTo>
                  <a:pt x="90" y="555"/>
                  <a:pt x="99" y="535"/>
                  <a:pt x="114" y="520"/>
                </a:cubicBezTo>
                <a:lnTo>
                  <a:pt x="250" y="385"/>
                </a:lnTo>
                <a:cubicBezTo>
                  <a:pt x="278" y="357"/>
                  <a:pt x="331" y="316"/>
                  <a:pt x="369" y="354"/>
                </a:cubicBezTo>
                <a:cubicBezTo>
                  <a:pt x="387" y="372"/>
                  <a:pt x="416" y="372"/>
                  <a:pt x="433" y="354"/>
                </a:cubicBezTo>
                <a:cubicBezTo>
                  <a:pt x="451" y="336"/>
                  <a:pt x="451" y="308"/>
                  <a:pt x="433" y="290"/>
                </a:cubicBezTo>
                <a:cubicBezTo>
                  <a:pt x="367" y="225"/>
                  <a:pt x="270" y="237"/>
                  <a:pt x="186" y="321"/>
                </a:cubicBezTo>
                <a:lnTo>
                  <a:pt x="50" y="455"/>
                </a:lnTo>
                <a:cubicBezTo>
                  <a:pt x="18" y="488"/>
                  <a:pt x="0" y="531"/>
                  <a:pt x="0" y="576"/>
                </a:cubicBezTo>
                <a:cubicBezTo>
                  <a:pt x="0" y="622"/>
                  <a:pt x="18" y="665"/>
                  <a:pt x="50" y="698"/>
                </a:cubicBezTo>
                <a:cubicBezTo>
                  <a:pt x="84" y="731"/>
                  <a:pt x="128" y="747"/>
                  <a:pt x="172" y="747"/>
                </a:cubicBezTo>
                <a:cubicBezTo>
                  <a:pt x="216" y="747"/>
                  <a:pt x="260" y="731"/>
                  <a:pt x="293" y="698"/>
                </a:cubicBezTo>
                <a:lnTo>
                  <a:pt x="330" y="661"/>
                </a:lnTo>
                <a:cubicBezTo>
                  <a:pt x="348" y="643"/>
                  <a:pt x="348" y="615"/>
                  <a:pt x="331" y="597"/>
                </a:cubicBezTo>
                <a:cubicBezTo>
                  <a:pt x="313" y="579"/>
                  <a:pt x="284" y="579"/>
                  <a:pt x="267" y="59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3"/>
          <p:cNvSpPr>
            <a:spLocks noEditPoints="1"/>
          </p:cNvSpPr>
          <p:nvPr/>
        </p:nvSpPr>
        <p:spPr bwMode="auto">
          <a:xfrm>
            <a:off x="558006" y="8115815"/>
            <a:ext cx="368524" cy="328891"/>
          </a:xfrm>
          <a:custGeom>
            <a:avLst/>
            <a:gdLst>
              <a:gd name="T0" fmla="*/ 121 w 881"/>
              <a:gd name="T1" fmla="*/ 699 h 782"/>
              <a:gd name="T2" fmla="*/ 121 w 881"/>
              <a:gd name="T3" fmla="*/ 699 h 782"/>
              <a:gd name="T4" fmla="*/ 121 w 881"/>
              <a:gd name="T5" fmla="*/ 732 h 782"/>
              <a:gd name="T6" fmla="*/ 162 w 881"/>
              <a:gd name="T7" fmla="*/ 773 h 782"/>
              <a:gd name="T8" fmla="*/ 195 w 881"/>
              <a:gd name="T9" fmla="*/ 769 h 782"/>
              <a:gd name="T10" fmla="*/ 410 w 881"/>
              <a:gd name="T11" fmla="*/ 558 h 782"/>
              <a:gd name="T12" fmla="*/ 344 w 881"/>
              <a:gd name="T13" fmla="*/ 483 h 782"/>
              <a:gd name="T14" fmla="*/ 121 w 881"/>
              <a:gd name="T15" fmla="*/ 699 h 782"/>
              <a:gd name="T16" fmla="*/ 874 w 881"/>
              <a:gd name="T17" fmla="*/ 100 h 782"/>
              <a:gd name="T18" fmla="*/ 874 w 881"/>
              <a:gd name="T19" fmla="*/ 100 h 782"/>
              <a:gd name="T20" fmla="*/ 853 w 881"/>
              <a:gd name="T21" fmla="*/ 92 h 782"/>
              <a:gd name="T22" fmla="*/ 811 w 881"/>
              <a:gd name="T23" fmla="*/ 158 h 782"/>
              <a:gd name="T24" fmla="*/ 726 w 881"/>
              <a:gd name="T25" fmla="*/ 176 h 782"/>
              <a:gd name="T26" fmla="*/ 702 w 881"/>
              <a:gd name="T27" fmla="*/ 99 h 782"/>
              <a:gd name="T28" fmla="*/ 742 w 881"/>
              <a:gd name="T29" fmla="*/ 29 h 782"/>
              <a:gd name="T30" fmla="*/ 726 w 881"/>
              <a:gd name="T31" fmla="*/ 13 h 782"/>
              <a:gd name="T32" fmla="*/ 602 w 881"/>
              <a:gd name="T33" fmla="*/ 112 h 782"/>
              <a:gd name="T34" fmla="*/ 565 w 881"/>
              <a:gd name="T35" fmla="*/ 265 h 782"/>
              <a:gd name="T36" fmla="*/ 506 w 881"/>
              <a:gd name="T37" fmla="*/ 327 h 782"/>
              <a:gd name="T38" fmla="*/ 565 w 881"/>
              <a:gd name="T39" fmla="*/ 396 h 782"/>
              <a:gd name="T40" fmla="*/ 637 w 881"/>
              <a:gd name="T41" fmla="*/ 327 h 782"/>
              <a:gd name="T42" fmla="*/ 725 w 881"/>
              <a:gd name="T43" fmla="*/ 300 h 782"/>
              <a:gd name="T44" fmla="*/ 859 w 881"/>
              <a:gd name="T45" fmla="*/ 245 h 782"/>
              <a:gd name="T46" fmla="*/ 874 w 881"/>
              <a:gd name="T47" fmla="*/ 100 h 782"/>
              <a:gd name="T48" fmla="*/ 388 w 881"/>
              <a:gd name="T49" fmla="*/ 276 h 782"/>
              <a:gd name="T50" fmla="*/ 388 w 881"/>
              <a:gd name="T51" fmla="*/ 276 h 782"/>
              <a:gd name="T52" fmla="*/ 371 w 881"/>
              <a:gd name="T53" fmla="*/ 275 h 782"/>
              <a:gd name="T54" fmla="*/ 308 w 881"/>
              <a:gd name="T55" fmla="*/ 330 h 782"/>
              <a:gd name="T56" fmla="*/ 307 w 881"/>
              <a:gd name="T57" fmla="*/ 347 h 782"/>
              <a:gd name="T58" fmla="*/ 671 w 881"/>
              <a:gd name="T59" fmla="*/ 761 h 782"/>
              <a:gd name="T60" fmla="*/ 704 w 881"/>
              <a:gd name="T61" fmla="*/ 764 h 782"/>
              <a:gd name="T62" fmla="*/ 746 w 881"/>
              <a:gd name="T63" fmla="*/ 728 h 782"/>
              <a:gd name="T64" fmla="*/ 749 w 881"/>
              <a:gd name="T65" fmla="*/ 695 h 782"/>
              <a:gd name="T66" fmla="*/ 388 w 881"/>
              <a:gd name="T67" fmla="*/ 276 h 782"/>
              <a:gd name="T68" fmla="*/ 138 w 881"/>
              <a:gd name="T69" fmla="*/ 253 h 782"/>
              <a:gd name="T70" fmla="*/ 138 w 881"/>
              <a:gd name="T71" fmla="*/ 253 h 782"/>
              <a:gd name="T72" fmla="*/ 258 w 881"/>
              <a:gd name="T73" fmla="*/ 296 h 782"/>
              <a:gd name="T74" fmla="*/ 274 w 881"/>
              <a:gd name="T75" fmla="*/ 291 h 782"/>
              <a:gd name="T76" fmla="*/ 341 w 881"/>
              <a:gd name="T77" fmla="*/ 232 h 782"/>
              <a:gd name="T78" fmla="*/ 342 w 881"/>
              <a:gd name="T79" fmla="*/ 219 h 782"/>
              <a:gd name="T80" fmla="*/ 310 w 881"/>
              <a:gd name="T81" fmla="*/ 177 h 782"/>
              <a:gd name="T82" fmla="*/ 481 w 881"/>
              <a:gd name="T83" fmla="*/ 2 h 782"/>
              <a:gd name="T84" fmla="*/ 351 w 881"/>
              <a:gd name="T85" fmla="*/ 2 h 782"/>
              <a:gd name="T86" fmla="*/ 189 w 881"/>
              <a:gd name="T87" fmla="*/ 85 h 782"/>
              <a:gd name="T88" fmla="*/ 122 w 881"/>
              <a:gd name="T89" fmla="*/ 138 h 782"/>
              <a:gd name="T90" fmla="*/ 96 w 881"/>
              <a:gd name="T91" fmla="*/ 197 h 782"/>
              <a:gd name="T92" fmla="*/ 40 w 881"/>
              <a:gd name="T93" fmla="*/ 215 h 782"/>
              <a:gd name="T94" fmla="*/ 7 w 881"/>
              <a:gd name="T95" fmla="*/ 242 h 782"/>
              <a:gd name="T96" fmla="*/ 6 w 881"/>
              <a:gd name="T97" fmla="*/ 262 h 782"/>
              <a:gd name="T98" fmla="*/ 66 w 881"/>
              <a:gd name="T99" fmla="*/ 329 h 782"/>
              <a:gd name="T100" fmla="*/ 91 w 881"/>
              <a:gd name="T101" fmla="*/ 332 h 782"/>
              <a:gd name="T102" fmla="*/ 122 w 881"/>
              <a:gd name="T103" fmla="*/ 305 h 782"/>
              <a:gd name="T104" fmla="*/ 138 w 881"/>
              <a:gd name="T105" fmla="*/ 25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1" h="782">
                <a:moveTo>
                  <a:pt x="121" y="699"/>
                </a:moveTo>
                <a:lnTo>
                  <a:pt x="121" y="699"/>
                </a:lnTo>
                <a:cubicBezTo>
                  <a:pt x="111" y="708"/>
                  <a:pt x="111" y="723"/>
                  <a:pt x="121" y="732"/>
                </a:cubicBezTo>
                <a:lnTo>
                  <a:pt x="162" y="773"/>
                </a:lnTo>
                <a:cubicBezTo>
                  <a:pt x="171" y="782"/>
                  <a:pt x="186" y="779"/>
                  <a:pt x="195" y="769"/>
                </a:cubicBezTo>
                <a:lnTo>
                  <a:pt x="410" y="558"/>
                </a:lnTo>
                <a:lnTo>
                  <a:pt x="344" y="483"/>
                </a:lnTo>
                <a:lnTo>
                  <a:pt x="121" y="699"/>
                </a:lnTo>
                <a:close/>
                <a:moveTo>
                  <a:pt x="874" y="100"/>
                </a:moveTo>
                <a:lnTo>
                  <a:pt x="874" y="100"/>
                </a:lnTo>
                <a:cubicBezTo>
                  <a:pt x="871" y="78"/>
                  <a:pt x="859" y="82"/>
                  <a:pt x="853" y="92"/>
                </a:cubicBezTo>
                <a:cubicBezTo>
                  <a:pt x="848" y="101"/>
                  <a:pt x="822" y="140"/>
                  <a:pt x="811" y="158"/>
                </a:cubicBezTo>
                <a:cubicBezTo>
                  <a:pt x="801" y="175"/>
                  <a:pt x="775" y="210"/>
                  <a:pt x="726" y="176"/>
                </a:cubicBezTo>
                <a:cubicBezTo>
                  <a:pt x="676" y="140"/>
                  <a:pt x="693" y="115"/>
                  <a:pt x="702" y="99"/>
                </a:cubicBezTo>
                <a:cubicBezTo>
                  <a:pt x="711" y="82"/>
                  <a:pt x="738" y="35"/>
                  <a:pt x="742" y="29"/>
                </a:cubicBezTo>
                <a:cubicBezTo>
                  <a:pt x="746" y="23"/>
                  <a:pt x="741" y="6"/>
                  <a:pt x="726" y="13"/>
                </a:cubicBezTo>
                <a:cubicBezTo>
                  <a:pt x="710" y="20"/>
                  <a:pt x="615" y="58"/>
                  <a:pt x="602" y="112"/>
                </a:cubicBezTo>
                <a:cubicBezTo>
                  <a:pt x="588" y="167"/>
                  <a:pt x="613" y="216"/>
                  <a:pt x="565" y="265"/>
                </a:cubicBezTo>
                <a:lnTo>
                  <a:pt x="506" y="327"/>
                </a:lnTo>
                <a:lnTo>
                  <a:pt x="565" y="396"/>
                </a:lnTo>
                <a:lnTo>
                  <a:pt x="637" y="327"/>
                </a:lnTo>
                <a:cubicBezTo>
                  <a:pt x="655" y="309"/>
                  <a:pt x="692" y="292"/>
                  <a:pt x="725" y="300"/>
                </a:cubicBezTo>
                <a:cubicBezTo>
                  <a:pt x="797" y="316"/>
                  <a:pt x="836" y="289"/>
                  <a:pt x="859" y="245"/>
                </a:cubicBezTo>
                <a:cubicBezTo>
                  <a:pt x="881" y="205"/>
                  <a:pt x="877" y="121"/>
                  <a:pt x="874" y="100"/>
                </a:cubicBezTo>
                <a:close/>
                <a:moveTo>
                  <a:pt x="388" y="276"/>
                </a:moveTo>
                <a:lnTo>
                  <a:pt x="388" y="276"/>
                </a:lnTo>
                <a:cubicBezTo>
                  <a:pt x="383" y="270"/>
                  <a:pt x="377" y="270"/>
                  <a:pt x="371" y="275"/>
                </a:cubicBezTo>
                <a:lnTo>
                  <a:pt x="308" y="330"/>
                </a:lnTo>
                <a:cubicBezTo>
                  <a:pt x="303" y="334"/>
                  <a:pt x="302" y="342"/>
                  <a:pt x="307" y="347"/>
                </a:cubicBezTo>
                <a:lnTo>
                  <a:pt x="671" y="761"/>
                </a:lnTo>
                <a:cubicBezTo>
                  <a:pt x="679" y="771"/>
                  <a:pt x="694" y="772"/>
                  <a:pt x="704" y="764"/>
                </a:cubicBezTo>
                <a:lnTo>
                  <a:pt x="746" y="728"/>
                </a:lnTo>
                <a:cubicBezTo>
                  <a:pt x="756" y="719"/>
                  <a:pt x="757" y="705"/>
                  <a:pt x="749" y="695"/>
                </a:cubicBezTo>
                <a:lnTo>
                  <a:pt x="388" y="276"/>
                </a:lnTo>
                <a:close/>
                <a:moveTo>
                  <a:pt x="138" y="253"/>
                </a:moveTo>
                <a:lnTo>
                  <a:pt x="138" y="253"/>
                </a:lnTo>
                <a:cubicBezTo>
                  <a:pt x="179" y="221"/>
                  <a:pt x="213" y="243"/>
                  <a:pt x="258" y="296"/>
                </a:cubicBezTo>
                <a:cubicBezTo>
                  <a:pt x="263" y="302"/>
                  <a:pt x="270" y="295"/>
                  <a:pt x="274" y="291"/>
                </a:cubicBezTo>
                <a:cubicBezTo>
                  <a:pt x="278" y="288"/>
                  <a:pt x="338" y="234"/>
                  <a:pt x="341" y="232"/>
                </a:cubicBezTo>
                <a:cubicBezTo>
                  <a:pt x="344" y="229"/>
                  <a:pt x="347" y="224"/>
                  <a:pt x="342" y="219"/>
                </a:cubicBezTo>
                <a:cubicBezTo>
                  <a:pt x="338" y="213"/>
                  <a:pt x="321" y="191"/>
                  <a:pt x="310" y="177"/>
                </a:cubicBezTo>
                <a:cubicBezTo>
                  <a:pt x="230" y="73"/>
                  <a:pt x="527" y="3"/>
                  <a:pt x="481" y="2"/>
                </a:cubicBezTo>
                <a:cubicBezTo>
                  <a:pt x="458" y="1"/>
                  <a:pt x="365" y="0"/>
                  <a:pt x="351" y="2"/>
                </a:cubicBezTo>
                <a:cubicBezTo>
                  <a:pt x="295" y="8"/>
                  <a:pt x="224" y="60"/>
                  <a:pt x="189" y="85"/>
                </a:cubicBezTo>
                <a:cubicBezTo>
                  <a:pt x="142" y="117"/>
                  <a:pt x="125" y="135"/>
                  <a:pt x="122" y="138"/>
                </a:cubicBezTo>
                <a:cubicBezTo>
                  <a:pt x="109" y="149"/>
                  <a:pt x="120" y="176"/>
                  <a:pt x="96" y="197"/>
                </a:cubicBezTo>
                <a:cubicBezTo>
                  <a:pt x="71" y="219"/>
                  <a:pt x="55" y="202"/>
                  <a:pt x="40" y="215"/>
                </a:cubicBezTo>
                <a:cubicBezTo>
                  <a:pt x="33" y="221"/>
                  <a:pt x="13" y="237"/>
                  <a:pt x="7" y="242"/>
                </a:cubicBezTo>
                <a:cubicBezTo>
                  <a:pt x="1" y="247"/>
                  <a:pt x="0" y="256"/>
                  <a:pt x="6" y="262"/>
                </a:cubicBezTo>
                <a:cubicBezTo>
                  <a:pt x="6" y="262"/>
                  <a:pt x="62" y="324"/>
                  <a:pt x="66" y="329"/>
                </a:cubicBezTo>
                <a:cubicBezTo>
                  <a:pt x="71" y="334"/>
                  <a:pt x="83" y="339"/>
                  <a:pt x="91" y="332"/>
                </a:cubicBezTo>
                <a:cubicBezTo>
                  <a:pt x="99" y="325"/>
                  <a:pt x="119" y="308"/>
                  <a:pt x="122" y="305"/>
                </a:cubicBezTo>
                <a:cubicBezTo>
                  <a:pt x="126" y="302"/>
                  <a:pt x="120" y="267"/>
                  <a:pt x="138" y="25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4"/>
          <p:cNvSpPr>
            <a:spLocks/>
          </p:cNvSpPr>
          <p:nvPr/>
        </p:nvSpPr>
        <p:spPr bwMode="auto">
          <a:xfrm flipV="1">
            <a:off x="558006" y="6561387"/>
            <a:ext cx="324141" cy="359319"/>
          </a:xfrm>
          <a:custGeom>
            <a:avLst/>
            <a:gdLst>
              <a:gd name="T0" fmla="*/ 611 w 642"/>
              <a:gd name="T1" fmla="*/ 565 h 709"/>
              <a:gd name="T2" fmla="*/ 611 w 642"/>
              <a:gd name="T3" fmla="*/ 565 h 709"/>
              <a:gd name="T4" fmla="*/ 427 w 642"/>
              <a:gd name="T5" fmla="*/ 355 h 709"/>
              <a:gd name="T6" fmla="*/ 611 w 642"/>
              <a:gd name="T7" fmla="*/ 144 h 709"/>
              <a:gd name="T8" fmla="*/ 611 w 642"/>
              <a:gd name="T9" fmla="*/ 31 h 709"/>
              <a:gd name="T10" fmla="*/ 498 w 642"/>
              <a:gd name="T11" fmla="*/ 31 h 709"/>
              <a:gd name="T12" fmla="*/ 321 w 642"/>
              <a:gd name="T13" fmla="*/ 233 h 709"/>
              <a:gd name="T14" fmla="*/ 144 w 642"/>
              <a:gd name="T15" fmla="*/ 31 h 709"/>
              <a:gd name="T16" fmla="*/ 31 w 642"/>
              <a:gd name="T17" fmla="*/ 31 h 709"/>
              <a:gd name="T18" fmla="*/ 31 w 642"/>
              <a:gd name="T19" fmla="*/ 144 h 709"/>
              <a:gd name="T20" fmla="*/ 215 w 642"/>
              <a:gd name="T21" fmla="*/ 355 h 709"/>
              <a:gd name="T22" fmla="*/ 31 w 642"/>
              <a:gd name="T23" fmla="*/ 565 h 709"/>
              <a:gd name="T24" fmla="*/ 31 w 642"/>
              <a:gd name="T25" fmla="*/ 678 h 709"/>
              <a:gd name="T26" fmla="*/ 144 w 642"/>
              <a:gd name="T27" fmla="*/ 678 h 709"/>
              <a:gd name="T28" fmla="*/ 321 w 642"/>
              <a:gd name="T29" fmla="*/ 476 h 709"/>
              <a:gd name="T30" fmla="*/ 498 w 642"/>
              <a:gd name="T31" fmla="*/ 678 h 709"/>
              <a:gd name="T32" fmla="*/ 611 w 642"/>
              <a:gd name="T33" fmla="*/ 678 h 709"/>
              <a:gd name="T34" fmla="*/ 611 w 642"/>
              <a:gd name="T35" fmla="*/ 565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2" h="709">
                <a:moveTo>
                  <a:pt x="611" y="565"/>
                </a:moveTo>
                <a:lnTo>
                  <a:pt x="611" y="565"/>
                </a:lnTo>
                <a:lnTo>
                  <a:pt x="427" y="355"/>
                </a:lnTo>
                <a:lnTo>
                  <a:pt x="611" y="144"/>
                </a:lnTo>
                <a:cubicBezTo>
                  <a:pt x="642" y="113"/>
                  <a:pt x="642" y="63"/>
                  <a:pt x="611" y="31"/>
                </a:cubicBezTo>
                <a:cubicBezTo>
                  <a:pt x="580" y="0"/>
                  <a:pt x="529" y="0"/>
                  <a:pt x="498" y="31"/>
                </a:cubicBezTo>
                <a:lnTo>
                  <a:pt x="321" y="233"/>
                </a:lnTo>
                <a:lnTo>
                  <a:pt x="144" y="31"/>
                </a:lnTo>
                <a:cubicBezTo>
                  <a:pt x="113" y="0"/>
                  <a:pt x="63" y="0"/>
                  <a:pt x="31" y="31"/>
                </a:cubicBezTo>
                <a:cubicBezTo>
                  <a:pt x="0" y="63"/>
                  <a:pt x="0" y="113"/>
                  <a:pt x="31" y="144"/>
                </a:cubicBezTo>
                <a:lnTo>
                  <a:pt x="215" y="355"/>
                </a:lnTo>
                <a:lnTo>
                  <a:pt x="31" y="565"/>
                </a:lnTo>
                <a:cubicBezTo>
                  <a:pt x="0" y="596"/>
                  <a:pt x="0" y="647"/>
                  <a:pt x="31" y="678"/>
                </a:cubicBezTo>
                <a:cubicBezTo>
                  <a:pt x="63" y="709"/>
                  <a:pt x="113" y="709"/>
                  <a:pt x="144" y="678"/>
                </a:cubicBezTo>
                <a:lnTo>
                  <a:pt x="321" y="476"/>
                </a:lnTo>
                <a:lnTo>
                  <a:pt x="498" y="678"/>
                </a:lnTo>
                <a:cubicBezTo>
                  <a:pt x="529" y="709"/>
                  <a:pt x="580" y="709"/>
                  <a:pt x="611" y="678"/>
                </a:cubicBezTo>
                <a:cubicBezTo>
                  <a:pt x="642" y="647"/>
                  <a:pt x="642" y="596"/>
                  <a:pt x="611" y="565"/>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5"/>
          <p:cNvSpPr>
            <a:spLocks noEditPoints="1"/>
          </p:cNvSpPr>
          <p:nvPr/>
        </p:nvSpPr>
        <p:spPr bwMode="auto">
          <a:xfrm>
            <a:off x="558006" y="7461812"/>
            <a:ext cx="381000" cy="373294"/>
          </a:xfrm>
          <a:custGeom>
            <a:avLst/>
            <a:gdLst>
              <a:gd name="T0" fmla="*/ 346 w 1306"/>
              <a:gd name="T1" fmla="*/ 708 h 1278"/>
              <a:gd name="T2" fmla="*/ 346 w 1306"/>
              <a:gd name="T3" fmla="*/ 708 h 1278"/>
              <a:gd name="T4" fmla="*/ 320 w 1306"/>
              <a:gd name="T5" fmla="*/ 691 h 1278"/>
              <a:gd name="T6" fmla="*/ 250 w 1306"/>
              <a:gd name="T7" fmla="*/ 534 h 1278"/>
              <a:gd name="T8" fmla="*/ 276 w 1306"/>
              <a:gd name="T9" fmla="*/ 421 h 1278"/>
              <a:gd name="T10" fmla="*/ 277 w 1306"/>
              <a:gd name="T11" fmla="*/ 351 h 1278"/>
              <a:gd name="T12" fmla="*/ 653 w 1306"/>
              <a:gd name="T13" fmla="*/ 0 h 1278"/>
              <a:gd name="T14" fmla="*/ 1030 w 1306"/>
              <a:gd name="T15" fmla="*/ 324 h 1278"/>
              <a:gd name="T16" fmla="*/ 1035 w 1306"/>
              <a:gd name="T17" fmla="*/ 432 h 1278"/>
              <a:gd name="T18" fmla="*/ 1045 w 1306"/>
              <a:gd name="T19" fmla="*/ 596 h 1278"/>
              <a:gd name="T20" fmla="*/ 959 w 1306"/>
              <a:gd name="T21" fmla="*/ 708 h 1278"/>
              <a:gd name="T22" fmla="*/ 346 w 1306"/>
              <a:gd name="T23" fmla="*/ 708 h 1278"/>
              <a:gd name="T24" fmla="*/ 392 w 1306"/>
              <a:gd name="T25" fmla="*/ 666 h 1278"/>
              <a:gd name="T26" fmla="*/ 392 w 1306"/>
              <a:gd name="T27" fmla="*/ 666 h 1278"/>
              <a:gd name="T28" fmla="*/ 401 w 1306"/>
              <a:gd name="T29" fmla="*/ 695 h 1278"/>
              <a:gd name="T30" fmla="*/ 897 w 1306"/>
              <a:gd name="T31" fmla="*/ 714 h 1278"/>
              <a:gd name="T32" fmla="*/ 790 w 1306"/>
              <a:gd name="T33" fmla="*/ 735 h 1278"/>
              <a:gd name="T34" fmla="*/ 730 w 1306"/>
              <a:gd name="T35" fmla="*/ 771 h 1278"/>
              <a:gd name="T36" fmla="*/ 661 w 1306"/>
              <a:gd name="T37" fmla="*/ 703 h 1278"/>
              <a:gd name="T38" fmla="*/ 730 w 1306"/>
              <a:gd name="T39" fmla="*/ 634 h 1278"/>
              <a:gd name="T40" fmla="*/ 794 w 1306"/>
              <a:gd name="T41" fmla="*/ 679 h 1278"/>
              <a:gd name="T42" fmla="*/ 866 w 1306"/>
              <a:gd name="T43" fmla="*/ 665 h 1278"/>
              <a:gd name="T44" fmla="*/ 923 w 1306"/>
              <a:gd name="T45" fmla="*/ 640 h 1278"/>
              <a:gd name="T46" fmla="*/ 923 w 1306"/>
              <a:gd name="T47" fmla="*/ 640 h 1278"/>
              <a:gd name="T48" fmla="*/ 976 w 1306"/>
              <a:gd name="T49" fmla="*/ 601 h 1278"/>
              <a:gd name="T50" fmla="*/ 991 w 1306"/>
              <a:gd name="T51" fmla="*/ 580 h 1278"/>
              <a:gd name="T52" fmla="*/ 980 w 1306"/>
              <a:gd name="T53" fmla="*/ 450 h 1278"/>
              <a:gd name="T54" fmla="*/ 964 w 1306"/>
              <a:gd name="T55" fmla="*/ 435 h 1278"/>
              <a:gd name="T56" fmla="*/ 527 w 1306"/>
              <a:gd name="T57" fmla="*/ 240 h 1278"/>
              <a:gd name="T58" fmla="*/ 360 w 1306"/>
              <a:gd name="T59" fmla="*/ 430 h 1278"/>
              <a:gd name="T60" fmla="*/ 331 w 1306"/>
              <a:gd name="T61" fmla="*/ 442 h 1278"/>
              <a:gd name="T62" fmla="*/ 307 w 1306"/>
              <a:gd name="T63" fmla="*/ 532 h 1278"/>
              <a:gd name="T64" fmla="*/ 356 w 1306"/>
              <a:gd name="T65" fmla="*/ 648 h 1278"/>
              <a:gd name="T66" fmla="*/ 392 w 1306"/>
              <a:gd name="T67" fmla="*/ 666 h 1278"/>
              <a:gd name="T68" fmla="*/ 125 w 1306"/>
              <a:gd name="T69" fmla="*/ 1011 h 1278"/>
              <a:gd name="T70" fmla="*/ 125 w 1306"/>
              <a:gd name="T71" fmla="*/ 1011 h 1278"/>
              <a:gd name="T72" fmla="*/ 407 w 1306"/>
              <a:gd name="T73" fmla="*/ 905 h 1278"/>
              <a:gd name="T74" fmla="*/ 552 w 1306"/>
              <a:gd name="T75" fmla="*/ 1234 h 1278"/>
              <a:gd name="T76" fmla="*/ 591 w 1306"/>
              <a:gd name="T77" fmla="*/ 1121 h 1278"/>
              <a:gd name="T78" fmla="*/ 571 w 1306"/>
              <a:gd name="T79" fmla="*/ 1095 h 1278"/>
              <a:gd name="T80" fmla="*/ 558 w 1306"/>
              <a:gd name="T81" fmla="*/ 1026 h 1278"/>
              <a:gd name="T82" fmla="*/ 567 w 1306"/>
              <a:gd name="T83" fmla="*/ 987 h 1278"/>
              <a:gd name="T84" fmla="*/ 600 w 1306"/>
              <a:gd name="T85" fmla="*/ 973 h 1278"/>
              <a:gd name="T86" fmla="*/ 705 w 1306"/>
              <a:gd name="T87" fmla="*/ 973 h 1278"/>
              <a:gd name="T88" fmla="*/ 738 w 1306"/>
              <a:gd name="T89" fmla="*/ 987 h 1278"/>
              <a:gd name="T90" fmla="*/ 747 w 1306"/>
              <a:gd name="T91" fmla="*/ 1026 h 1278"/>
              <a:gd name="T92" fmla="*/ 734 w 1306"/>
              <a:gd name="T93" fmla="*/ 1095 h 1278"/>
              <a:gd name="T94" fmla="*/ 715 w 1306"/>
              <a:gd name="T95" fmla="*/ 1121 h 1278"/>
              <a:gd name="T96" fmla="*/ 753 w 1306"/>
              <a:gd name="T97" fmla="*/ 1234 h 1278"/>
              <a:gd name="T98" fmla="*/ 900 w 1306"/>
              <a:gd name="T99" fmla="*/ 906 h 1278"/>
              <a:gd name="T100" fmla="*/ 1180 w 1306"/>
              <a:gd name="T101" fmla="*/ 1011 h 1278"/>
              <a:gd name="T102" fmla="*/ 1306 w 1306"/>
              <a:gd name="T103" fmla="*/ 1174 h 1278"/>
              <a:gd name="T104" fmla="*/ 1306 w 1306"/>
              <a:gd name="T105" fmla="*/ 1226 h 1278"/>
              <a:gd name="T106" fmla="*/ 1253 w 1306"/>
              <a:gd name="T107" fmla="*/ 1278 h 1278"/>
              <a:gd name="T108" fmla="*/ 52 w 1306"/>
              <a:gd name="T109" fmla="*/ 1278 h 1278"/>
              <a:gd name="T110" fmla="*/ 0 w 1306"/>
              <a:gd name="T111" fmla="*/ 1226 h 1278"/>
              <a:gd name="T112" fmla="*/ 0 w 1306"/>
              <a:gd name="T113" fmla="*/ 1174 h 1278"/>
              <a:gd name="T114" fmla="*/ 125 w 1306"/>
              <a:gd name="T115" fmla="*/ 1011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6" h="1278">
                <a:moveTo>
                  <a:pt x="346" y="708"/>
                </a:moveTo>
                <a:lnTo>
                  <a:pt x="346" y="708"/>
                </a:lnTo>
                <a:cubicBezTo>
                  <a:pt x="336" y="704"/>
                  <a:pt x="328" y="698"/>
                  <a:pt x="320" y="691"/>
                </a:cubicBezTo>
                <a:cubicBezTo>
                  <a:pt x="274" y="653"/>
                  <a:pt x="252" y="592"/>
                  <a:pt x="250" y="534"/>
                </a:cubicBezTo>
                <a:cubicBezTo>
                  <a:pt x="249" y="496"/>
                  <a:pt x="255" y="453"/>
                  <a:pt x="276" y="421"/>
                </a:cubicBezTo>
                <a:cubicBezTo>
                  <a:pt x="276" y="397"/>
                  <a:pt x="276" y="355"/>
                  <a:pt x="277" y="351"/>
                </a:cubicBezTo>
                <a:cubicBezTo>
                  <a:pt x="301" y="146"/>
                  <a:pt x="411" y="0"/>
                  <a:pt x="653" y="0"/>
                </a:cubicBezTo>
                <a:cubicBezTo>
                  <a:pt x="887" y="0"/>
                  <a:pt x="1000" y="130"/>
                  <a:pt x="1030" y="324"/>
                </a:cubicBezTo>
                <a:cubicBezTo>
                  <a:pt x="1035" y="360"/>
                  <a:pt x="1034" y="396"/>
                  <a:pt x="1035" y="432"/>
                </a:cubicBezTo>
                <a:cubicBezTo>
                  <a:pt x="1060" y="480"/>
                  <a:pt x="1061" y="544"/>
                  <a:pt x="1045" y="596"/>
                </a:cubicBezTo>
                <a:cubicBezTo>
                  <a:pt x="1031" y="642"/>
                  <a:pt x="1003" y="687"/>
                  <a:pt x="959" y="708"/>
                </a:cubicBezTo>
                <a:cubicBezTo>
                  <a:pt x="871" y="993"/>
                  <a:pt x="433" y="989"/>
                  <a:pt x="346" y="708"/>
                </a:cubicBezTo>
                <a:close/>
                <a:moveTo>
                  <a:pt x="392" y="666"/>
                </a:moveTo>
                <a:lnTo>
                  <a:pt x="392" y="666"/>
                </a:lnTo>
                <a:cubicBezTo>
                  <a:pt x="395" y="675"/>
                  <a:pt x="398" y="685"/>
                  <a:pt x="401" y="695"/>
                </a:cubicBezTo>
                <a:cubicBezTo>
                  <a:pt x="476" y="912"/>
                  <a:pt x="806" y="922"/>
                  <a:pt x="897" y="714"/>
                </a:cubicBezTo>
                <a:cubicBezTo>
                  <a:pt x="863" y="726"/>
                  <a:pt x="826" y="734"/>
                  <a:pt x="790" y="735"/>
                </a:cubicBezTo>
                <a:cubicBezTo>
                  <a:pt x="779" y="756"/>
                  <a:pt x="756" y="771"/>
                  <a:pt x="730" y="771"/>
                </a:cubicBezTo>
                <a:cubicBezTo>
                  <a:pt x="692" y="771"/>
                  <a:pt x="661" y="741"/>
                  <a:pt x="661" y="703"/>
                </a:cubicBezTo>
                <a:cubicBezTo>
                  <a:pt x="661" y="665"/>
                  <a:pt x="692" y="634"/>
                  <a:pt x="730" y="634"/>
                </a:cubicBezTo>
                <a:cubicBezTo>
                  <a:pt x="759" y="634"/>
                  <a:pt x="784" y="653"/>
                  <a:pt x="794" y="679"/>
                </a:cubicBezTo>
                <a:cubicBezTo>
                  <a:pt x="818" y="677"/>
                  <a:pt x="843" y="673"/>
                  <a:pt x="866" y="665"/>
                </a:cubicBezTo>
                <a:cubicBezTo>
                  <a:pt x="886" y="659"/>
                  <a:pt x="905" y="651"/>
                  <a:pt x="923" y="640"/>
                </a:cubicBezTo>
                <a:lnTo>
                  <a:pt x="923" y="640"/>
                </a:lnTo>
                <a:cubicBezTo>
                  <a:pt x="942" y="629"/>
                  <a:pt x="960" y="616"/>
                  <a:pt x="976" y="601"/>
                </a:cubicBezTo>
                <a:cubicBezTo>
                  <a:pt x="986" y="593"/>
                  <a:pt x="987" y="592"/>
                  <a:pt x="991" y="580"/>
                </a:cubicBezTo>
                <a:cubicBezTo>
                  <a:pt x="1003" y="539"/>
                  <a:pt x="1004" y="486"/>
                  <a:pt x="980" y="450"/>
                </a:cubicBezTo>
                <a:cubicBezTo>
                  <a:pt x="975" y="442"/>
                  <a:pt x="970" y="438"/>
                  <a:pt x="964" y="435"/>
                </a:cubicBezTo>
                <a:cubicBezTo>
                  <a:pt x="703" y="429"/>
                  <a:pt x="570" y="245"/>
                  <a:pt x="527" y="240"/>
                </a:cubicBezTo>
                <a:cubicBezTo>
                  <a:pt x="384" y="223"/>
                  <a:pt x="403" y="381"/>
                  <a:pt x="360" y="430"/>
                </a:cubicBezTo>
                <a:cubicBezTo>
                  <a:pt x="354" y="437"/>
                  <a:pt x="339" y="434"/>
                  <a:pt x="331" y="442"/>
                </a:cubicBezTo>
                <a:cubicBezTo>
                  <a:pt x="309" y="461"/>
                  <a:pt x="306" y="505"/>
                  <a:pt x="307" y="532"/>
                </a:cubicBezTo>
                <a:cubicBezTo>
                  <a:pt x="308" y="574"/>
                  <a:pt x="323" y="620"/>
                  <a:pt x="356" y="648"/>
                </a:cubicBezTo>
                <a:cubicBezTo>
                  <a:pt x="367" y="657"/>
                  <a:pt x="379" y="661"/>
                  <a:pt x="392" y="666"/>
                </a:cubicBezTo>
                <a:close/>
                <a:moveTo>
                  <a:pt x="125" y="1011"/>
                </a:moveTo>
                <a:lnTo>
                  <a:pt x="125" y="1011"/>
                </a:lnTo>
                <a:lnTo>
                  <a:pt x="407" y="905"/>
                </a:lnTo>
                <a:lnTo>
                  <a:pt x="552" y="1234"/>
                </a:lnTo>
                <a:lnTo>
                  <a:pt x="591" y="1121"/>
                </a:lnTo>
                <a:cubicBezTo>
                  <a:pt x="580" y="1116"/>
                  <a:pt x="573" y="1107"/>
                  <a:pt x="571" y="1095"/>
                </a:cubicBezTo>
                <a:lnTo>
                  <a:pt x="558" y="1026"/>
                </a:lnTo>
                <a:cubicBezTo>
                  <a:pt x="555" y="1012"/>
                  <a:pt x="557" y="999"/>
                  <a:pt x="567" y="987"/>
                </a:cubicBezTo>
                <a:cubicBezTo>
                  <a:pt x="575" y="979"/>
                  <a:pt x="586" y="973"/>
                  <a:pt x="600" y="973"/>
                </a:cubicBezTo>
                <a:lnTo>
                  <a:pt x="705" y="973"/>
                </a:lnTo>
                <a:cubicBezTo>
                  <a:pt x="719" y="973"/>
                  <a:pt x="730" y="979"/>
                  <a:pt x="738" y="987"/>
                </a:cubicBezTo>
                <a:cubicBezTo>
                  <a:pt x="748" y="999"/>
                  <a:pt x="750" y="1012"/>
                  <a:pt x="747" y="1026"/>
                </a:cubicBezTo>
                <a:lnTo>
                  <a:pt x="734" y="1095"/>
                </a:lnTo>
                <a:cubicBezTo>
                  <a:pt x="732" y="1107"/>
                  <a:pt x="725" y="1116"/>
                  <a:pt x="715" y="1121"/>
                </a:cubicBezTo>
                <a:lnTo>
                  <a:pt x="753" y="1234"/>
                </a:lnTo>
                <a:lnTo>
                  <a:pt x="900" y="906"/>
                </a:lnTo>
                <a:lnTo>
                  <a:pt x="1180" y="1011"/>
                </a:lnTo>
                <a:cubicBezTo>
                  <a:pt x="1243" y="1039"/>
                  <a:pt x="1306" y="1100"/>
                  <a:pt x="1306" y="1174"/>
                </a:cubicBezTo>
                <a:lnTo>
                  <a:pt x="1306" y="1226"/>
                </a:lnTo>
                <a:cubicBezTo>
                  <a:pt x="1306" y="1255"/>
                  <a:pt x="1282" y="1278"/>
                  <a:pt x="1253" y="1278"/>
                </a:cubicBezTo>
                <a:lnTo>
                  <a:pt x="52" y="1278"/>
                </a:lnTo>
                <a:cubicBezTo>
                  <a:pt x="23" y="1278"/>
                  <a:pt x="0" y="1255"/>
                  <a:pt x="0" y="1226"/>
                </a:cubicBezTo>
                <a:lnTo>
                  <a:pt x="0" y="1174"/>
                </a:lnTo>
                <a:cubicBezTo>
                  <a:pt x="0" y="1102"/>
                  <a:pt x="58" y="1041"/>
                  <a:pt x="125" y="10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387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14" y="676804"/>
            <a:ext cx="11702892" cy="1443302"/>
          </a:xfrm>
        </p:spPr>
        <p:txBody>
          <a:bodyPr/>
          <a:lstStyle/>
          <a:p>
            <a:r>
              <a:rPr lang="en-US" dirty="0" smtClean="0"/>
              <a:t>A Day with Insight </a:t>
            </a:r>
            <a:endParaRPr lang="en-US" dirty="0"/>
          </a:p>
        </p:txBody>
      </p:sp>
      <p:pic>
        <p:nvPicPr>
          <p:cNvPr id="2049" name="Picture 1" descr="Invit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206" y="2196306"/>
            <a:ext cx="9067800" cy="534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4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34162" y="1053306"/>
            <a:ext cx="12008832" cy="6556506"/>
          </a:xfrm>
          <a:prstGeom prst="rect">
            <a:avLst/>
          </a:prstGeom>
          <a:solidFill>
            <a:schemeClr val="bg1"/>
          </a:solidFill>
          <a:ln>
            <a:noFill/>
          </a:ln>
          <a:effectLst>
            <a:outerShdw blurRad="1270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66" name="Rectangle 65"/>
          <p:cNvSpPr/>
          <p:nvPr/>
        </p:nvSpPr>
        <p:spPr>
          <a:xfrm>
            <a:off x="626066" y="1262702"/>
            <a:ext cx="12008832" cy="7193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67" name="Title 1"/>
          <p:cNvSpPr txBox="1">
            <a:spLocks/>
          </p:cNvSpPr>
          <p:nvPr/>
        </p:nvSpPr>
        <p:spPr>
          <a:xfrm>
            <a:off x="914930" y="1286826"/>
            <a:ext cx="6731650" cy="671090"/>
          </a:xfrm>
          <a:prstGeom prst="rect">
            <a:avLst/>
          </a:prstGeom>
        </p:spPr>
        <p:txBody>
          <a:bodyPr lIns="123782" tIns="61891" rIns="123782" bIns="61891"/>
          <a:lstStyle>
            <a:lvl1pPr algn="l" defTabSz="457200" rtl="0" eaLnBrk="1" latinLnBrk="0" hangingPunct="1">
              <a:spcBef>
                <a:spcPct val="0"/>
              </a:spcBef>
              <a:buNone/>
              <a:defRPr lang="en-US" sz="2800" b="1" kern="1200" dirty="0">
                <a:solidFill>
                  <a:schemeClr val="tx2"/>
                </a:solidFill>
                <a:latin typeface="Arial" pitchFamily="34" charset="0"/>
                <a:ea typeface="+mn-ea"/>
                <a:cs typeface="Arial" pitchFamily="34" charset="0"/>
              </a:defRPr>
            </a:lvl1pPr>
          </a:lstStyle>
          <a:p>
            <a:r>
              <a:rPr lang="en-US" dirty="0" smtClean="0"/>
              <a:t>Topics</a:t>
            </a:r>
            <a:endParaRPr lang="en-US" dirty="0"/>
          </a:p>
        </p:txBody>
      </p:sp>
      <p:sp>
        <p:nvSpPr>
          <p:cNvPr id="63" name="Rectangle 62"/>
          <p:cNvSpPr/>
          <p:nvPr/>
        </p:nvSpPr>
        <p:spPr>
          <a:xfrm>
            <a:off x="955337" y="5329766"/>
            <a:ext cx="1200116" cy="9963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55" name="Rectangle 54"/>
          <p:cNvSpPr/>
          <p:nvPr/>
        </p:nvSpPr>
        <p:spPr>
          <a:xfrm>
            <a:off x="966026" y="3903209"/>
            <a:ext cx="1200116" cy="996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50" name="Freeform 7"/>
          <p:cNvSpPr>
            <a:spLocks/>
          </p:cNvSpPr>
          <p:nvPr/>
        </p:nvSpPr>
        <p:spPr bwMode="auto">
          <a:xfrm>
            <a:off x="527194" y="2283895"/>
            <a:ext cx="26466" cy="14478"/>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latin typeface="Calibri Light"/>
              <a:cs typeface="Calibri Light"/>
            </a:endParaRPr>
          </a:p>
        </p:txBody>
      </p:sp>
      <p:sp>
        <p:nvSpPr>
          <p:cNvPr id="61" name="Rectangle 60"/>
          <p:cNvSpPr/>
          <p:nvPr/>
        </p:nvSpPr>
        <p:spPr>
          <a:xfrm>
            <a:off x="2181889" y="4146313"/>
            <a:ext cx="6407974" cy="709748"/>
          </a:xfrm>
          <a:prstGeom prst="rect">
            <a:avLst/>
          </a:prstGeom>
        </p:spPr>
        <p:txBody>
          <a:bodyPr wrap="none" lIns="123762" tIns="61882" rIns="123762" bIns="61882">
            <a:spAutoFit/>
          </a:bodyPr>
          <a:lstStyle/>
          <a:p>
            <a:pPr defTabSz="618814">
              <a:buClr>
                <a:srgbClr val="EF8201"/>
              </a:buClr>
            </a:pPr>
            <a:r>
              <a:rPr lang="en-US" sz="3800" dirty="0">
                <a:solidFill>
                  <a:schemeClr val="tx2"/>
                </a:solidFill>
                <a:latin typeface="Calibri Light"/>
                <a:cs typeface="Calibri Light"/>
              </a:rPr>
              <a:t>Paradox Insight Tech. Overview </a:t>
            </a:r>
          </a:p>
        </p:txBody>
      </p:sp>
      <p:sp>
        <p:nvSpPr>
          <p:cNvPr id="65" name="Freeform 15"/>
          <p:cNvSpPr>
            <a:spLocks noEditPoints="1"/>
          </p:cNvSpPr>
          <p:nvPr/>
        </p:nvSpPr>
        <p:spPr bwMode="auto">
          <a:xfrm rot="20790486">
            <a:off x="1085395" y="3957326"/>
            <a:ext cx="991056" cy="888086"/>
          </a:xfrm>
          <a:custGeom>
            <a:avLst/>
            <a:gdLst>
              <a:gd name="T0" fmla="*/ 393 w 400"/>
              <a:gd name="T1" fmla="*/ 368 h 398"/>
              <a:gd name="T2" fmla="*/ 315 w 400"/>
              <a:gd name="T3" fmla="*/ 290 h 398"/>
              <a:gd name="T4" fmla="*/ 299 w 400"/>
              <a:gd name="T5" fmla="*/ 286 h 398"/>
              <a:gd name="T6" fmla="*/ 252 w 400"/>
              <a:gd name="T7" fmla="*/ 240 h 398"/>
              <a:gd name="T8" fmla="*/ 249 w 400"/>
              <a:gd name="T9" fmla="*/ 238 h 398"/>
              <a:gd name="T10" fmla="*/ 286 w 400"/>
              <a:gd name="T11" fmla="*/ 143 h 398"/>
              <a:gd name="T12" fmla="*/ 143 w 400"/>
              <a:gd name="T13" fmla="*/ 0 h 398"/>
              <a:gd name="T14" fmla="*/ 0 w 400"/>
              <a:gd name="T15" fmla="*/ 143 h 398"/>
              <a:gd name="T16" fmla="*/ 143 w 400"/>
              <a:gd name="T17" fmla="*/ 285 h 398"/>
              <a:gd name="T18" fmla="*/ 238 w 400"/>
              <a:gd name="T19" fmla="*/ 249 h 398"/>
              <a:gd name="T20" fmla="*/ 240 w 400"/>
              <a:gd name="T21" fmla="*/ 252 h 398"/>
              <a:gd name="T22" fmla="*/ 286 w 400"/>
              <a:gd name="T23" fmla="*/ 298 h 398"/>
              <a:gd name="T24" fmla="*/ 291 w 400"/>
              <a:gd name="T25" fmla="*/ 315 h 398"/>
              <a:gd name="T26" fmla="*/ 369 w 400"/>
              <a:gd name="T27" fmla="*/ 393 h 398"/>
              <a:gd name="T28" fmla="*/ 381 w 400"/>
              <a:gd name="T29" fmla="*/ 398 h 398"/>
              <a:gd name="T30" fmla="*/ 393 w 400"/>
              <a:gd name="T31" fmla="*/ 393 h 398"/>
              <a:gd name="T32" fmla="*/ 393 w 400"/>
              <a:gd name="T33" fmla="*/ 368 h 398"/>
              <a:gd name="T34" fmla="*/ 143 w 400"/>
              <a:gd name="T35" fmla="*/ 272 h 398"/>
              <a:gd name="T36" fmla="*/ 13 w 400"/>
              <a:gd name="T37" fmla="*/ 143 h 398"/>
              <a:gd name="T38" fmla="*/ 143 w 400"/>
              <a:gd name="T39" fmla="*/ 13 h 398"/>
              <a:gd name="T40" fmla="*/ 273 w 400"/>
              <a:gd name="T41" fmla="*/ 143 h 398"/>
              <a:gd name="T42" fmla="*/ 143 w 400"/>
              <a:gd name="T43" fmla="*/ 27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398">
                <a:moveTo>
                  <a:pt x="393" y="368"/>
                </a:moveTo>
                <a:cubicBezTo>
                  <a:pt x="315" y="290"/>
                  <a:pt x="315" y="290"/>
                  <a:pt x="315" y="290"/>
                </a:cubicBezTo>
                <a:cubicBezTo>
                  <a:pt x="311" y="286"/>
                  <a:pt x="304" y="284"/>
                  <a:pt x="299" y="286"/>
                </a:cubicBezTo>
                <a:cubicBezTo>
                  <a:pt x="252" y="240"/>
                  <a:pt x="252" y="240"/>
                  <a:pt x="252" y="240"/>
                </a:cubicBezTo>
                <a:cubicBezTo>
                  <a:pt x="251" y="239"/>
                  <a:pt x="250" y="238"/>
                  <a:pt x="249" y="238"/>
                </a:cubicBezTo>
                <a:cubicBezTo>
                  <a:pt x="272" y="212"/>
                  <a:pt x="286" y="179"/>
                  <a:pt x="286" y="143"/>
                </a:cubicBezTo>
                <a:cubicBezTo>
                  <a:pt x="286" y="64"/>
                  <a:pt x="222" y="0"/>
                  <a:pt x="143" y="0"/>
                </a:cubicBezTo>
                <a:cubicBezTo>
                  <a:pt x="64" y="0"/>
                  <a:pt x="0" y="64"/>
                  <a:pt x="0" y="143"/>
                </a:cubicBezTo>
                <a:cubicBezTo>
                  <a:pt x="0" y="221"/>
                  <a:pt x="64" y="285"/>
                  <a:pt x="143" y="285"/>
                </a:cubicBezTo>
                <a:cubicBezTo>
                  <a:pt x="179" y="285"/>
                  <a:pt x="213" y="272"/>
                  <a:pt x="238" y="249"/>
                </a:cubicBezTo>
                <a:cubicBezTo>
                  <a:pt x="238" y="250"/>
                  <a:pt x="239" y="251"/>
                  <a:pt x="240" y="252"/>
                </a:cubicBezTo>
                <a:cubicBezTo>
                  <a:pt x="286" y="298"/>
                  <a:pt x="286" y="298"/>
                  <a:pt x="286" y="298"/>
                </a:cubicBezTo>
                <a:cubicBezTo>
                  <a:pt x="285" y="304"/>
                  <a:pt x="286" y="311"/>
                  <a:pt x="291" y="315"/>
                </a:cubicBezTo>
                <a:cubicBezTo>
                  <a:pt x="369" y="393"/>
                  <a:pt x="369" y="393"/>
                  <a:pt x="369" y="393"/>
                </a:cubicBezTo>
                <a:cubicBezTo>
                  <a:pt x="372" y="396"/>
                  <a:pt x="376" y="398"/>
                  <a:pt x="381" y="398"/>
                </a:cubicBezTo>
                <a:cubicBezTo>
                  <a:pt x="385" y="398"/>
                  <a:pt x="390" y="396"/>
                  <a:pt x="393" y="393"/>
                </a:cubicBezTo>
                <a:cubicBezTo>
                  <a:pt x="400" y="386"/>
                  <a:pt x="400" y="375"/>
                  <a:pt x="393" y="368"/>
                </a:cubicBezTo>
                <a:close/>
                <a:moveTo>
                  <a:pt x="143" y="272"/>
                </a:moveTo>
                <a:cubicBezTo>
                  <a:pt x="71" y="272"/>
                  <a:pt x="13" y="214"/>
                  <a:pt x="13" y="143"/>
                </a:cubicBezTo>
                <a:cubicBezTo>
                  <a:pt x="13" y="71"/>
                  <a:pt x="71" y="13"/>
                  <a:pt x="143" y="13"/>
                </a:cubicBezTo>
                <a:cubicBezTo>
                  <a:pt x="214" y="13"/>
                  <a:pt x="273" y="71"/>
                  <a:pt x="273" y="143"/>
                </a:cubicBezTo>
                <a:cubicBezTo>
                  <a:pt x="273" y="214"/>
                  <a:pt x="214" y="272"/>
                  <a:pt x="143" y="272"/>
                </a:cubicBezTo>
                <a:close/>
              </a:path>
            </a:pathLst>
          </a:custGeom>
          <a:solidFill>
            <a:schemeClr val="accent4"/>
          </a:solidFill>
          <a:ln>
            <a:solidFill>
              <a:schemeClr val="accent4"/>
            </a:solidFill>
          </a:ln>
          <a:extLst/>
        </p:spPr>
        <p:txBody>
          <a:bodyPr vert="horz" wrap="square" lIns="91440" tIns="45720" rIns="91440" bIns="45720" numCol="1" anchor="t" anchorCtr="0" compatLnSpc="1">
            <a:prstTxWarp prst="textNoShape">
              <a:avLst/>
            </a:prstTxWarp>
          </a:bodyPr>
          <a:lstStyle/>
          <a:p>
            <a:endParaRPr lang="en-GB">
              <a:latin typeface="Calibri Light"/>
              <a:cs typeface="Calibri Light"/>
            </a:endParaRPr>
          </a:p>
        </p:txBody>
      </p:sp>
      <p:grpSp>
        <p:nvGrpSpPr>
          <p:cNvPr id="4" name="Group 3"/>
          <p:cNvGrpSpPr/>
          <p:nvPr/>
        </p:nvGrpSpPr>
        <p:grpSpPr>
          <a:xfrm>
            <a:off x="992814" y="2419197"/>
            <a:ext cx="6094029" cy="996309"/>
            <a:chOff x="992814" y="2163176"/>
            <a:chExt cx="6094029" cy="996309"/>
          </a:xfrm>
        </p:grpSpPr>
        <p:sp>
          <p:nvSpPr>
            <p:cNvPr id="54" name="Rectangle 53"/>
            <p:cNvSpPr/>
            <p:nvPr/>
          </p:nvSpPr>
          <p:spPr>
            <a:xfrm>
              <a:off x="992814" y="2163176"/>
              <a:ext cx="1200116" cy="996308"/>
            </a:xfrm>
            <a:prstGeom prst="rect">
              <a:avLst/>
            </a:prstGeom>
            <a:solidFill>
              <a:schemeClr val="accent4">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3782" tIns="61891" rIns="123782" bIns="61891" rtlCol="0" anchor="ctr"/>
            <a:lstStyle/>
            <a:p>
              <a:pPr algn="ctr"/>
              <a:endParaRPr lang="en-GB"/>
            </a:p>
          </p:txBody>
        </p:sp>
        <p:sp>
          <p:nvSpPr>
            <p:cNvPr id="13" name="Rectangle 12"/>
            <p:cNvSpPr/>
            <p:nvPr/>
          </p:nvSpPr>
          <p:spPr>
            <a:xfrm>
              <a:off x="2120162" y="2331716"/>
              <a:ext cx="4966681" cy="677109"/>
            </a:xfrm>
            <a:prstGeom prst="rect">
              <a:avLst/>
            </a:prstGeom>
          </p:spPr>
          <p:txBody>
            <a:bodyPr wrap="none">
              <a:spAutoFit/>
            </a:bodyPr>
            <a:lstStyle/>
            <a:p>
              <a:pPr defTabSz="618814">
                <a:buClr>
                  <a:srgbClr val="EF8201"/>
                </a:buClr>
              </a:pPr>
              <a:r>
                <a:rPr lang="en-US" sz="3800" dirty="0">
                  <a:solidFill>
                    <a:srgbClr val="473931"/>
                  </a:solidFill>
                  <a:latin typeface="Calibri Light"/>
                  <a:cs typeface="Calibri Light"/>
                </a:rPr>
                <a:t> Paradox Insight Offering</a:t>
              </a:r>
            </a:p>
          </p:txBody>
        </p:sp>
        <p:sp>
          <p:nvSpPr>
            <p:cNvPr id="30" name="Freeform 5"/>
            <p:cNvSpPr>
              <a:spLocks/>
            </p:cNvSpPr>
            <p:nvPr/>
          </p:nvSpPr>
          <p:spPr bwMode="auto">
            <a:xfrm>
              <a:off x="1765667" y="2765677"/>
              <a:ext cx="86957" cy="65635"/>
            </a:xfrm>
            <a:custGeom>
              <a:avLst/>
              <a:gdLst>
                <a:gd name="T0" fmla="*/ 0 w 69"/>
                <a:gd name="T1" fmla="*/ 35 h 68"/>
                <a:gd name="T2" fmla="*/ 0 w 69"/>
                <a:gd name="T3" fmla="*/ 35 h 68"/>
                <a:gd name="T4" fmla="*/ 2 w 69"/>
                <a:gd name="T5" fmla="*/ 27 h 68"/>
                <a:gd name="T6" fmla="*/ 3 w 69"/>
                <a:gd name="T7" fmla="*/ 21 h 68"/>
                <a:gd name="T8" fmla="*/ 6 w 69"/>
                <a:gd name="T9" fmla="*/ 15 h 68"/>
                <a:gd name="T10" fmla="*/ 11 w 69"/>
                <a:gd name="T11" fmla="*/ 10 h 68"/>
                <a:gd name="T12" fmla="*/ 15 w 69"/>
                <a:gd name="T13" fmla="*/ 6 h 68"/>
                <a:gd name="T14" fmla="*/ 21 w 69"/>
                <a:gd name="T15" fmla="*/ 3 h 68"/>
                <a:gd name="T16" fmla="*/ 28 w 69"/>
                <a:gd name="T17" fmla="*/ 1 h 68"/>
                <a:gd name="T18" fmla="*/ 35 w 69"/>
                <a:gd name="T19" fmla="*/ 0 h 68"/>
                <a:gd name="T20" fmla="*/ 35 w 69"/>
                <a:gd name="T21" fmla="*/ 0 h 68"/>
                <a:gd name="T22" fmla="*/ 41 w 69"/>
                <a:gd name="T23" fmla="*/ 1 h 68"/>
                <a:gd name="T24" fmla="*/ 47 w 69"/>
                <a:gd name="T25" fmla="*/ 3 h 68"/>
                <a:gd name="T26" fmla="*/ 53 w 69"/>
                <a:gd name="T27" fmla="*/ 6 h 68"/>
                <a:gd name="T28" fmla="*/ 58 w 69"/>
                <a:gd name="T29" fmla="*/ 10 h 68"/>
                <a:gd name="T30" fmla="*/ 62 w 69"/>
                <a:gd name="T31" fmla="*/ 15 h 68"/>
                <a:gd name="T32" fmla="*/ 66 w 69"/>
                <a:gd name="T33" fmla="*/ 21 h 68"/>
                <a:gd name="T34" fmla="*/ 69 w 69"/>
                <a:gd name="T35" fmla="*/ 27 h 68"/>
                <a:gd name="T36" fmla="*/ 69 w 69"/>
                <a:gd name="T37" fmla="*/ 35 h 68"/>
                <a:gd name="T38" fmla="*/ 69 w 69"/>
                <a:gd name="T39" fmla="*/ 35 h 68"/>
                <a:gd name="T40" fmla="*/ 69 w 69"/>
                <a:gd name="T41" fmla="*/ 41 h 68"/>
                <a:gd name="T42" fmla="*/ 66 w 69"/>
                <a:gd name="T43" fmla="*/ 47 h 68"/>
                <a:gd name="T44" fmla="*/ 62 w 69"/>
                <a:gd name="T45" fmla="*/ 53 h 68"/>
                <a:gd name="T46" fmla="*/ 58 w 69"/>
                <a:gd name="T47" fmla="*/ 59 h 68"/>
                <a:gd name="T48" fmla="*/ 53 w 69"/>
                <a:gd name="T49" fmla="*/ 62 h 68"/>
                <a:gd name="T50" fmla="*/ 47 w 69"/>
                <a:gd name="T51" fmla="*/ 65 h 68"/>
                <a:gd name="T52" fmla="*/ 41 w 69"/>
                <a:gd name="T53" fmla="*/ 68 h 68"/>
                <a:gd name="T54" fmla="*/ 35 w 69"/>
                <a:gd name="T55" fmla="*/ 68 h 68"/>
                <a:gd name="T56" fmla="*/ 35 w 69"/>
                <a:gd name="T57" fmla="*/ 68 h 68"/>
                <a:gd name="T58" fmla="*/ 28 w 69"/>
                <a:gd name="T59" fmla="*/ 68 h 68"/>
                <a:gd name="T60" fmla="*/ 21 w 69"/>
                <a:gd name="T61" fmla="*/ 65 h 68"/>
                <a:gd name="T62" fmla="*/ 15 w 69"/>
                <a:gd name="T63" fmla="*/ 62 h 68"/>
                <a:gd name="T64" fmla="*/ 11 w 69"/>
                <a:gd name="T65" fmla="*/ 59 h 68"/>
                <a:gd name="T66" fmla="*/ 6 w 69"/>
                <a:gd name="T67" fmla="*/ 53 h 68"/>
                <a:gd name="T68" fmla="*/ 3 w 69"/>
                <a:gd name="T69" fmla="*/ 47 h 68"/>
                <a:gd name="T70" fmla="*/ 2 w 69"/>
                <a:gd name="T71" fmla="*/ 41 h 68"/>
                <a:gd name="T72" fmla="*/ 0 w 69"/>
                <a:gd name="T73" fmla="*/ 35 h 68"/>
                <a:gd name="T74" fmla="*/ 0 w 69"/>
                <a:gd name="T7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68">
                  <a:moveTo>
                    <a:pt x="0" y="35"/>
                  </a:moveTo>
                  <a:lnTo>
                    <a:pt x="0" y="35"/>
                  </a:lnTo>
                  <a:lnTo>
                    <a:pt x="2" y="27"/>
                  </a:lnTo>
                  <a:lnTo>
                    <a:pt x="3" y="21"/>
                  </a:lnTo>
                  <a:lnTo>
                    <a:pt x="6" y="15"/>
                  </a:lnTo>
                  <a:lnTo>
                    <a:pt x="11" y="10"/>
                  </a:lnTo>
                  <a:lnTo>
                    <a:pt x="15" y="6"/>
                  </a:lnTo>
                  <a:lnTo>
                    <a:pt x="21" y="3"/>
                  </a:lnTo>
                  <a:lnTo>
                    <a:pt x="28" y="1"/>
                  </a:lnTo>
                  <a:lnTo>
                    <a:pt x="35" y="0"/>
                  </a:lnTo>
                  <a:lnTo>
                    <a:pt x="35" y="0"/>
                  </a:lnTo>
                  <a:lnTo>
                    <a:pt x="41" y="1"/>
                  </a:lnTo>
                  <a:lnTo>
                    <a:pt x="47" y="3"/>
                  </a:lnTo>
                  <a:lnTo>
                    <a:pt x="53" y="6"/>
                  </a:lnTo>
                  <a:lnTo>
                    <a:pt x="58" y="10"/>
                  </a:lnTo>
                  <a:lnTo>
                    <a:pt x="62" y="15"/>
                  </a:lnTo>
                  <a:lnTo>
                    <a:pt x="66" y="21"/>
                  </a:lnTo>
                  <a:lnTo>
                    <a:pt x="69" y="27"/>
                  </a:lnTo>
                  <a:lnTo>
                    <a:pt x="69" y="35"/>
                  </a:lnTo>
                  <a:lnTo>
                    <a:pt x="69" y="35"/>
                  </a:lnTo>
                  <a:lnTo>
                    <a:pt x="69" y="41"/>
                  </a:lnTo>
                  <a:lnTo>
                    <a:pt x="66" y="47"/>
                  </a:lnTo>
                  <a:lnTo>
                    <a:pt x="62" y="53"/>
                  </a:lnTo>
                  <a:lnTo>
                    <a:pt x="58" y="59"/>
                  </a:lnTo>
                  <a:lnTo>
                    <a:pt x="53" y="62"/>
                  </a:lnTo>
                  <a:lnTo>
                    <a:pt x="47" y="65"/>
                  </a:lnTo>
                  <a:lnTo>
                    <a:pt x="41" y="68"/>
                  </a:lnTo>
                  <a:lnTo>
                    <a:pt x="35" y="68"/>
                  </a:lnTo>
                  <a:lnTo>
                    <a:pt x="35" y="68"/>
                  </a:lnTo>
                  <a:lnTo>
                    <a:pt x="28" y="68"/>
                  </a:lnTo>
                  <a:lnTo>
                    <a:pt x="21" y="65"/>
                  </a:lnTo>
                  <a:lnTo>
                    <a:pt x="15" y="62"/>
                  </a:lnTo>
                  <a:lnTo>
                    <a:pt x="11" y="59"/>
                  </a:lnTo>
                  <a:lnTo>
                    <a:pt x="6" y="53"/>
                  </a:lnTo>
                  <a:lnTo>
                    <a:pt x="3" y="47"/>
                  </a:lnTo>
                  <a:lnTo>
                    <a:pt x="2" y="41"/>
                  </a:lnTo>
                  <a:lnTo>
                    <a:pt x="0" y="35"/>
                  </a:lnTo>
                  <a:lnTo>
                    <a:pt x="0" y="3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1" name="Freeform 6"/>
            <p:cNvSpPr>
              <a:spLocks/>
            </p:cNvSpPr>
            <p:nvPr/>
          </p:nvSpPr>
          <p:spPr bwMode="auto">
            <a:xfrm>
              <a:off x="1162009" y="2295617"/>
              <a:ext cx="89478" cy="142852"/>
            </a:xfrm>
            <a:custGeom>
              <a:avLst/>
              <a:gdLst>
                <a:gd name="T0" fmla="*/ 65 w 71"/>
                <a:gd name="T1" fmla="*/ 0 h 148"/>
                <a:gd name="T2" fmla="*/ 65 w 71"/>
                <a:gd name="T3" fmla="*/ 0 h 148"/>
                <a:gd name="T4" fmla="*/ 27 w 71"/>
                <a:gd name="T5" fmla="*/ 27 h 148"/>
                <a:gd name="T6" fmla="*/ 27 w 71"/>
                <a:gd name="T7" fmla="*/ 27 h 148"/>
                <a:gd name="T8" fmla="*/ 16 w 71"/>
                <a:gd name="T9" fmla="*/ 36 h 148"/>
                <a:gd name="T10" fmla="*/ 7 w 71"/>
                <a:gd name="T11" fmla="*/ 45 h 148"/>
                <a:gd name="T12" fmla="*/ 1 w 71"/>
                <a:gd name="T13" fmla="*/ 56 h 148"/>
                <a:gd name="T14" fmla="*/ 0 w 71"/>
                <a:gd name="T15" fmla="*/ 65 h 148"/>
                <a:gd name="T16" fmla="*/ 0 w 71"/>
                <a:gd name="T17" fmla="*/ 65 h 148"/>
                <a:gd name="T18" fmla="*/ 0 w 71"/>
                <a:gd name="T19" fmla="*/ 71 h 148"/>
                <a:gd name="T20" fmla="*/ 1 w 71"/>
                <a:gd name="T21" fmla="*/ 75 h 148"/>
                <a:gd name="T22" fmla="*/ 4 w 71"/>
                <a:gd name="T23" fmla="*/ 80 h 148"/>
                <a:gd name="T24" fmla="*/ 4 w 71"/>
                <a:gd name="T25" fmla="*/ 80 h 148"/>
                <a:gd name="T26" fmla="*/ 6 w 71"/>
                <a:gd name="T27" fmla="*/ 82 h 148"/>
                <a:gd name="T28" fmla="*/ 6 w 71"/>
                <a:gd name="T29" fmla="*/ 82 h 148"/>
                <a:gd name="T30" fmla="*/ 48 w 71"/>
                <a:gd name="T31" fmla="*/ 148 h 148"/>
                <a:gd name="T32" fmla="*/ 48 w 71"/>
                <a:gd name="T33" fmla="*/ 148 h 148"/>
                <a:gd name="T34" fmla="*/ 71 w 71"/>
                <a:gd name="T35" fmla="*/ 66 h 148"/>
                <a:gd name="T36" fmla="*/ 71 w 71"/>
                <a:gd name="T37" fmla="*/ 66 h 148"/>
                <a:gd name="T38" fmla="*/ 66 w 71"/>
                <a:gd name="T39" fmla="*/ 36 h 148"/>
                <a:gd name="T40" fmla="*/ 65 w 71"/>
                <a:gd name="T41" fmla="*/ 18 h 148"/>
                <a:gd name="T42" fmla="*/ 65 w 71"/>
                <a:gd name="T43" fmla="*/ 0 h 148"/>
                <a:gd name="T44" fmla="*/ 65 w 71"/>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48">
                  <a:moveTo>
                    <a:pt x="65" y="0"/>
                  </a:moveTo>
                  <a:lnTo>
                    <a:pt x="65" y="0"/>
                  </a:lnTo>
                  <a:lnTo>
                    <a:pt x="27" y="27"/>
                  </a:lnTo>
                  <a:lnTo>
                    <a:pt x="27" y="27"/>
                  </a:lnTo>
                  <a:lnTo>
                    <a:pt x="16" y="36"/>
                  </a:lnTo>
                  <a:lnTo>
                    <a:pt x="7" y="45"/>
                  </a:lnTo>
                  <a:lnTo>
                    <a:pt x="1" y="56"/>
                  </a:lnTo>
                  <a:lnTo>
                    <a:pt x="0" y="65"/>
                  </a:lnTo>
                  <a:lnTo>
                    <a:pt x="0" y="65"/>
                  </a:lnTo>
                  <a:lnTo>
                    <a:pt x="0" y="71"/>
                  </a:lnTo>
                  <a:lnTo>
                    <a:pt x="1" y="75"/>
                  </a:lnTo>
                  <a:lnTo>
                    <a:pt x="4" y="80"/>
                  </a:lnTo>
                  <a:lnTo>
                    <a:pt x="4" y="80"/>
                  </a:lnTo>
                  <a:lnTo>
                    <a:pt x="6" y="82"/>
                  </a:lnTo>
                  <a:lnTo>
                    <a:pt x="6" y="82"/>
                  </a:lnTo>
                  <a:lnTo>
                    <a:pt x="48" y="148"/>
                  </a:lnTo>
                  <a:lnTo>
                    <a:pt x="48" y="148"/>
                  </a:lnTo>
                  <a:lnTo>
                    <a:pt x="71" y="66"/>
                  </a:lnTo>
                  <a:lnTo>
                    <a:pt x="71" y="66"/>
                  </a:lnTo>
                  <a:lnTo>
                    <a:pt x="66" y="36"/>
                  </a:lnTo>
                  <a:lnTo>
                    <a:pt x="65" y="18"/>
                  </a:lnTo>
                  <a:lnTo>
                    <a:pt x="65" y="0"/>
                  </a:lnTo>
                  <a:lnTo>
                    <a:pt x="65"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2" name="Freeform 7"/>
            <p:cNvSpPr>
              <a:spLocks/>
            </p:cNvSpPr>
            <p:nvPr/>
          </p:nvSpPr>
          <p:spPr bwMode="auto">
            <a:xfrm>
              <a:off x="1274171" y="2264730"/>
              <a:ext cx="26466" cy="14479"/>
            </a:xfrm>
            <a:custGeom>
              <a:avLst/>
              <a:gdLst>
                <a:gd name="T0" fmla="*/ 17 w 21"/>
                <a:gd name="T1" fmla="*/ 0 h 15"/>
                <a:gd name="T2" fmla="*/ 17 w 21"/>
                <a:gd name="T3" fmla="*/ 0 h 15"/>
                <a:gd name="T4" fmla="*/ 9 w 21"/>
                <a:gd name="T5" fmla="*/ 1 h 15"/>
                <a:gd name="T6" fmla="*/ 5 w 21"/>
                <a:gd name="T7" fmla="*/ 3 h 15"/>
                <a:gd name="T8" fmla="*/ 5 w 21"/>
                <a:gd name="T9" fmla="*/ 3 h 15"/>
                <a:gd name="T10" fmla="*/ 2 w 21"/>
                <a:gd name="T11" fmla="*/ 7 h 15"/>
                <a:gd name="T12" fmla="*/ 0 w 21"/>
                <a:gd name="T13" fmla="*/ 15 h 15"/>
                <a:gd name="T14" fmla="*/ 0 w 21"/>
                <a:gd name="T15" fmla="*/ 15 h 15"/>
                <a:gd name="T16" fmla="*/ 21 w 21"/>
                <a:gd name="T17" fmla="*/ 0 h 15"/>
                <a:gd name="T18" fmla="*/ 21 w 21"/>
                <a:gd name="T19" fmla="*/ 0 h 15"/>
                <a:gd name="T20" fmla="*/ 17 w 21"/>
                <a:gd name="T21" fmla="*/ 0 h 15"/>
                <a:gd name="T22" fmla="*/ 17 w 2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17" y="0"/>
                  </a:moveTo>
                  <a:lnTo>
                    <a:pt x="17" y="0"/>
                  </a:lnTo>
                  <a:lnTo>
                    <a:pt x="9" y="1"/>
                  </a:lnTo>
                  <a:lnTo>
                    <a:pt x="5" y="3"/>
                  </a:lnTo>
                  <a:lnTo>
                    <a:pt x="5" y="3"/>
                  </a:lnTo>
                  <a:lnTo>
                    <a:pt x="2" y="7"/>
                  </a:lnTo>
                  <a:lnTo>
                    <a:pt x="0" y="15"/>
                  </a:lnTo>
                  <a:lnTo>
                    <a:pt x="0" y="15"/>
                  </a:lnTo>
                  <a:lnTo>
                    <a:pt x="21" y="0"/>
                  </a:lnTo>
                  <a:lnTo>
                    <a:pt x="21" y="0"/>
                  </a:lnTo>
                  <a:lnTo>
                    <a:pt x="17" y="0"/>
                  </a:lnTo>
                  <a:lnTo>
                    <a:pt x="17"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3" name="Freeform 8"/>
            <p:cNvSpPr>
              <a:spLocks/>
            </p:cNvSpPr>
            <p:nvPr/>
          </p:nvSpPr>
          <p:spPr bwMode="auto">
            <a:xfrm>
              <a:off x="1169570" y="2264730"/>
              <a:ext cx="627601" cy="894755"/>
            </a:xfrm>
            <a:custGeom>
              <a:avLst/>
              <a:gdLst>
                <a:gd name="T0" fmla="*/ 441 w 498"/>
                <a:gd name="T1" fmla="*/ 733 h 927"/>
                <a:gd name="T2" fmla="*/ 409 w 498"/>
                <a:gd name="T3" fmla="*/ 740 h 927"/>
                <a:gd name="T4" fmla="*/ 390 w 498"/>
                <a:gd name="T5" fmla="*/ 737 h 927"/>
                <a:gd name="T6" fmla="*/ 365 w 498"/>
                <a:gd name="T7" fmla="*/ 721 h 927"/>
                <a:gd name="T8" fmla="*/ 347 w 498"/>
                <a:gd name="T9" fmla="*/ 698 h 927"/>
                <a:gd name="T10" fmla="*/ 261 w 498"/>
                <a:gd name="T11" fmla="*/ 564 h 927"/>
                <a:gd name="T12" fmla="*/ 261 w 498"/>
                <a:gd name="T13" fmla="*/ 561 h 927"/>
                <a:gd name="T14" fmla="*/ 264 w 498"/>
                <a:gd name="T15" fmla="*/ 535 h 927"/>
                <a:gd name="T16" fmla="*/ 264 w 498"/>
                <a:gd name="T17" fmla="*/ 516 h 927"/>
                <a:gd name="T18" fmla="*/ 256 w 498"/>
                <a:gd name="T19" fmla="*/ 475 h 927"/>
                <a:gd name="T20" fmla="*/ 235 w 498"/>
                <a:gd name="T21" fmla="*/ 423 h 927"/>
                <a:gd name="T22" fmla="*/ 205 w 498"/>
                <a:gd name="T23" fmla="*/ 384 h 927"/>
                <a:gd name="T24" fmla="*/ 153 w 498"/>
                <a:gd name="T25" fmla="*/ 341 h 927"/>
                <a:gd name="T26" fmla="*/ 145 w 498"/>
                <a:gd name="T27" fmla="*/ 337 h 927"/>
                <a:gd name="T28" fmla="*/ 142 w 498"/>
                <a:gd name="T29" fmla="*/ 335 h 927"/>
                <a:gd name="T30" fmla="*/ 141 w 498"/>
                <a:gd name="T31" fmla="*/ 329 h 927"/>
                <a:gd name="T32" fmla="*/ 139 w 498"/>
                <a:gd name="T33" fmla="*/ 306 h 927"/>
                <a:gd name="T34" fmla="*/ 147 w 498"/>
                <a:gd name="T35" fmla="*/ 268 h 927"/>
                <a:gd name="T36" fmla="*/ 162 w 498"/>
                <a:gd name="T37" fmla="*/ 227 h 927"/>
                <a:gd name="T38" fmla="*/ 171 w 498"/>
                <a:gd name="T39" fmla="*/ 185 h 927"/>
                <a:gd name="T40" fmla="*/ 171 w 498"/>
                <a:gd name="T41" fmla="*/ 120 h 927"/>
                <a:gd name="T42" fmla="*/ 162 w 498"/>
                <a:gd name="T43" fmla="*/ 66 h 927"/>
                <a:gd name="T44" fmla="*/ 136 w 498"/>
                <a:gd name="T45" fmla="*/ 18 h 927"/>
                <a:gd name="T46" fmla="*/ 104 w 498"/>
                <a:gd name="T47" fmla="*/ 0 h 927"/>
                <a:gd name="T48" fmla="*/ 83 w 498"/>
                <a:gd name="T49" fmla="*/ 15 h 927"/>
                <a:gd name="T50" fmla="*/ 83 w 498"/>
                <a:gd name="T51" fmla="*/ 73 h 927"/>
                <a:gd name="T52" fmla="*/ 86 w 498"/>
                <a:gd name="T53" fmla="*/ 98 h 927"/>
                <a:gd name="T54" fmla="*/ 86 w 498"/>
                <a:gd name="T55" fmla="*/ 101 h 927"/>
                <a:gd name="T56" fmla="*/ 54 w 498"/>
                <a:gd name="T57" fmla="*/ 220 h 927"/>
                <a:gd name="T58" fmla="*/ 50 w 498"/>
                <a:gd name="T59" fmla="*/ 233 h 927"/>
                <a:gd name="T60" fmla="*/ 12 w 498"/>
                <a:gd name="T61" fmla="*/ 355 h 927"/>
                <a:gd name="T62" fmla="*/ 3 w 498"/>
                <a:gd name="T63" fmla="*/ 381 h 927"/>
                <a:gd name="T64" fmla="*/ 1 w 498"/>
                <a:gd name="T65" fmla="*/ 406 h 927"/>
                <a:gd name="T66" fmla="*/ 9 w 498"/>
                <a:gd name="T67" fmla="*/ 426 h 927"/>
                <a:gd name="T68" fmla="*/ 16 w 498"/>
                <a:gd name="T69" fmla="*/ 446 h 927"/>
                <a:gd name="T70" fmla="*/ 62 w 498"/>
                <a:gd name="T71" fmla="*/ 592 h 927"/>
                <a:gd name="T72" fmla="*/ 77 w 498"/>
                <a:gd name="T73" fmla="*/ 652 h 927"/>
                <a:gd name="T74" fmla="*/ 75 w 498"/>
                <a:gd name="T75" fmla="*/ 687 h 927"/>
                <a:gd name="T76" fmla="*/ 65 w 498"/>
                <a:gd name="T77" fmla="*/ 718 h 927"/>
                <a:gd name="T78" fmla="*/ 161 w 498"/>
                <a:gd name="T79" fmla="*/ 812 h 927"/>
                <a:gd name="T80" fmla="*/ 259 w 498"/>
                <a:gd name="T81" fmla="*/ 892 h 927"/>
                <a:gd name="T82" fmla="*/ 309 w 498"/>
                <a:gd name="T83" fmla="*/ 921 h 927"/>
                <a:gd name="T84" fmla="*/ 337 w 498"/>
                <a:gd name="T85" fmla="*/ 927 h 927"/>
                <a:gd name="T86" fmla="*/ 350 w 498"/>
                <a:gd name="T87" fmla="*/ 922 h 927"/>
                <a:gd name="T88" fmla="*/ 382 w 498"/>
                <a:gd name="T89" fmla="*/ 872 h 927"/>
                <a:gd name="T90" fmla="*/ 498 w 498"/>
                <a:gd name="T91" fmla="*/ 69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927">
                  <a:moveTo>
                    <a:pt x="454" y="725"/>
                  </a:moveTo>
                  <a:lnTo>
                    <a:pt x="454" y="725"/>
                  </a:lnTo>
                  <a:lnTo>
                    <a:pt x="441" y="733"/>
                  </a:lnTo>
                  <a:lnTo>
                    <a:pt x="429" y="737"/>
                  </a:lnTo>
                  <a:lnTo>
                    <a:pt x="419" y="740"/>
                  </a:lnTo>
                  <a:lnTo>
                    <a:pt x="409" y="740"/>
                  </a:lnTo>
                  <a:lnTo>
                    <a:pt x="409" y="740"/>
                  </a:lnTo>
                  <a:lnTo>
                    <a:pt x="399" y="740"/>
                  </a:lnTo>
                  <a:lnTo>
                    <a:pt x="390" y="737"/>
                  </a:lnTo>
                  <a:lnTo>
                    <a:pt x="381" y="733"/>
                  </a:lnTo>
                  <a:lnTo>
                    <a:pt x="373" y="728"/>
                  </a:lnTo>
                  <a:lnTo>
                    <a:pt x="365" y="721"/>
                  </a:lnTo>
                  <a:lnTo>
                    <a:pt x="359" y="713"/>
                  </a:lnTo>
                  <a:lnTo>
                    <a:pt x="347" y="698"/>
                  </a:lnTo>
                  <a:lnTo>
                    <a:pt x="347" y="698"/>
                  </a:lnTo>
                  <a:lnTo>
                    <a:pt x="262" y="569"/>
                  </a:lnTo>
                  <a:lnTo>
                    <a:pt x="262" y="569"/>
                  </a:lnTo>
                  <a:lnTo>
                    <a:pt x="261" y="564"/>
                  </a:lnTo>
                  <a:lnTo>
                    <a:pt x="261" y="564"/>
                  </a:lnTo>
                  <a:lnTo>
                    <a:pt x="261" y="561"/>
                  </a:lnTo>
                  <a:lnTo>
                    <a:pt x="261" y="561"/>
                  </a:lnTo>
                  <a:lnTo>
                    <a:pt x="262" y="554"/>
                  </a:lnTo>
                  <a:lnTo>
                    <a:pt x="262" y="554"/>
                  </a:lnTo>
                  <a:lnTo>
                    <a:pt x="264" y="535"/>
                  </a:lnTo>
                  <a:lnTo>
                    <a:pt x="264" y="535"/>
                  </a:lnTo>
                  <a:lnTo>
                    <a:pt x="264" y="526"/>
                  </a:lnTo>
                  <a:lnTo>
                    <a:pt x="264" y="516"/>
                  </a:lnTo>
                  <a:lnTo>
                    <a:pt x="264" y="516"/>
                  </a:lnTo>
                  <a:lnTo>
                    <a:pt x="261" y="494"/>
                  </a:lnTo>
                  <a:lnTo>
                    <a:pt x="256" y="475"/>
                  </a:lnTo>
                  <a:lnTo>
                    <a:pt x="250" y="457"/>
                  </a:lnTo>
                  <a:lnTo>
                    <a:pt x="244" y="440"/>
                  </a:lnTo>
                  <a:lnTo>
                    <a:pt x="235" y="423"/>
                  </a:lnTo>
                  <a:lnTo>
                    <a:pt x="226" y="409"/>
                  </a:lnTo>
                  <a:lnTo>
                    <a:pt x="215" y="396"/>
                  </a:lnTo>
                  <a:lnTo>
                    <a:pt x="205" y="384"/>
                  </a:lnTo>
                  <a:lnTo>
                    <a:pt x="185" y="364"/>
                  </a:lnTo>
                  <a:lnTo>
                    <a:pt x="167" y="350"/>
                  </a:lnTo>
                  <a:lnTo>
                    <a:pt x="153" y="341"/>
                  </a:lnTo>
                  <a:lnTo>
                    <a:pt x="147" y="338"/>
                  </a:lnTo>
                  <a:lnTo>
                    <a:pt x="147" y="338"/>
                  </a:lnTo>
                  <a:lnTo>
                    <a:pt x="145" y="337"/>
                  </a:lnTo>
                  <a:lnTo>
                    <a:pt x="145" y="337"/>
                  </a:lnTo>
                  <a:lnTo>
                    <a:pt x="142" y="335"/>
                  </a:lnTo>
                  <a:lnTo>
                    <a:pt x="142" y="335"/>
                  </a:lnTo>
                  <a:lnTo>
                    <a:pt x="141" y="331"/>
                  </a:lnTo>
                  <a:lnTo>
                    <a:pt x="141" y="331"/>
                  </a:lnTo>
                  <a:lnTo>
                    <a:pt x="141" y="329"/>
                  </a:lnTo>
                  <a:lnTo>
                    <a:pt x="141" y="329"/>
                  </a:lnTo>
                  <a:lnTo>
                    <a:pt x="139" y="317"/>
                  </a:lnTo>
                  <a:lnTo>
                    <a:pt x="139" y="306"/>
                  </a:lnTo>
                  <a:lnTo>
                    <a:pt x="141" y="296"/>
                  </a:lnTo>
                  <a:lnTo>
                    <a:pt x="142" y="285"/>
                  </a:lnTo>
                  <a:lnTo>
                    <a:pt x="147" y="268"/>
                  </a:lnTo>
                  <a:lnTo>
                    <a:pt x="153" y="250"/>
                  </a:lnTo>
                  <a:lnTo>
                    <a:pt x="153" y="250"/>
                  </a:lnTo>
                  <a:lnTo>
                    <a:pt x="162" y="227"/>
                  </a:lnTo>
                  <a:lnTo>
                    <a:pt x="165" y="215"/>
                  </a:lnTo>
                  <a:lnTo>
                    <a:pt x="170" y="200"/>
                  </a:lnTo>
                  <a:lnTo>
                    <a:pt x="171" y="185"/>
                  </a:lnTo>
                  <a:lnTo>
                    <a:pt x="173" y="165"/>
                  </a:lnTo>
                  <a:lnTo>
                    <a:pt x="173" y="144"/>
                  </a:lnTo>
                  <a:lnTo>
                    <a:pt x="171" y="120"/>
                  </a:lnTo>
                  <a:lnTo>
                    <a:pt x="171" y="120"/>
                  </a:lnTo>
                  <a:lnTo>
                    <a:pt x="168" y="91"/>
                  </a:lnTo>
                  <a:lnTo>
                    <a:pt x="162" y="66"/>
                  </a:lnTo>
                  <a:lnTo>
                    <a:pt x="154" y="47"/>
                  </a:lnTo>
                  <a:lnTo>
                    <a:pt x="145" y="30"/>
                  </a:lnTo>
                  <a:lnTo>
                    <a:pt x="136" y="18"/>
                  </a:lnTo>
                  <a:lnTo>
                    <a:pt x="126" y="9"/>
                  </a:lnTo>
                  <a:lnTo>
                    <a:pt x="115" y="3"/>
                  </a:lnTo>
                  <a:lnTo>
                    <a:pt x="104" y="0"/>
                  </a:lnTo>
                  <a:lnTo>
                    <a:pt x="104" y="0"/>
                  </a:lnTo>
                  <a:lnTo>
                    <a:pt x="83" y="15"/>
                  </a:lnTo>
                  <a:lnTo>
                    <a:pt x="83" y="15"/>
                  </a:lnTo>
                  <a:lnTo>
                    <a:pt x="82" y="30"/>
                  </a:lnTo>
                  <a:lnTo>
                    <a:pt x="82" y="51"/>
                  </a:lnTo>
                  <a:lnTo>
                    <a:pt x="83" y="73"/>
                  </a:lnTo>
                  <a:lnTo>
                    <a:pt x="86" y="97"/>
                  </a:lnTo>
                  <a:lnTo>
                    <a:pt x="86" y="97"/>
                  </a:lnTo>
                  <a:lnTo>
                    <a:pt x="86" y="98"/>
                  </a:lnTo>
                  <a:lnTo>
                    <a:pt x="86" y="98"/>
                  </a:lnTo>
                  <a:lnTo>
                    <a:pt x="86" y="101"/>
                  </a:lnTo>
                  <a:lnTo>
                    <a:pt x="86" y="101"/>
                  </a:lnTo>
                  <a:lnTo>
                    <a:pt x="59" y="205"/>
                  </a:lnTo>
                  <a:lnTo>
                    <a:pt x="59" y="205"/>
                  </a:lnTo>
                  <a:lnTo>
                    <a:pt x="54" y="220"/>
                  </a:lnTo>
                  <a:lnTo>
                    <a:pt x="54" y="220"/>
                  </a:lnTo>
                  <a:lnTo>
                    <a:pt x="50" y="233"/>
                  </a:lnTo>
                  <a:lnTo>
                    <a:pt x="50" y="233"/>
                  </a:lnTo>
                  <a:lnTo>
                    <a:pt x="28" y="305"/>
                  </a:lnTo>
                  <a:lnTo>
                    <a:pt x="19" y="334"/>
                  </a:lnTo>
                  <a:lnTo>
                    <a:pt x="12" y="355"/>
                  </a:lnTo>
                  <a:lnTo>
                    <a:pt x="12" y="355"/>
                  </a:lnTo>
                  <a:lnTo>
                    <a:pt x="6" y="368"/>
                  </a:lnTo>
                  <a:lnTo>
                    <a:pt x="3" y="381"/>
                  </a:lnTo>
                  <a:lnTo>
                    <a:pt x="0" y="390"/>
                  </a:lnTo>
                  <a:lnTo>
                    <a:pt x="0" y="399"/>
                  </a:lnTo>
                  <a:lnTo>
                    <a:pt x="1" y="406"/>
                  </a:lnTo>
                  <a:lnTo>
                    <a:pt x="3" y="413"/>
                  </a:lnTo>
                  <a:lnTo>
                    <a:pt x="9" y="426"/>
                  </a:lnTo>
                  <a:lnTo>
                    <a:pt x="9" y="426"/>
                  </a:lnTo>
                  <a:lnTo>
                    <a:pt x="12" y="432"/>
                  </a:lnTo>
                  <a:lnTo>
                    <a:pt x="12" y="432"/>
                  </a:lnTo>
                  <a:lnTo>
                    <a:pt x="16" y="446"/>
                  </a:lnTo>
                  <a:lnTo>
                    <a:pt x="25" y="467"/>
                  </a:lnTo>
                  <a:lnTo>
                    <a:pt x="44" y="528"/>
                  </a:lnTo>
                  <a:lnTo>
                    <a:pt x="62" y="592"/>
                  </a:lnTo>
                  <a:lnTo>
                    <a:pt x="74" y="640"/>
                  </a:lnTo>
                  <a:lnTo>
                    <a:pt x="74" y="640"/>
                  </a:lnTo>
                  <a:lnTo>
                    <a:pt x="77" y="652"/>
                  </a:lnTo>
                  <a:lnTo>
                    <a:pt x="77" y="664"/>
                  </a:lnTo>
                  <a:lnTo>
                    <a:pt x="77" y="677"/>
                  </a:lnTo>
                  <a:lnTo>
                    <a:pt x="75" y="687"/>
                  </a:lnTo>
                  <a:lnTo>
                    <a:pt x="69" y="704"/>
                  </a:lnTo>
                  <a:lnTo>
                    <a:pt x="65" y="718"/>
                  </a:lnTo>
                  <a:lnTo>
                    <a:pt x="65" y="718"/>
                  </a:lnTo>
                  <a:lnTo>
                    <a:pt x="91" y="745"/>
                  </a:lnTo>
                  <a:lnTo>
                    <a:pt x="124" y="777"/>
                  </a:lnTo>
                  <a:lnTo>
                    <a:pt x="161" y="812"/>
                  </a:lnTo>
                  <a:lnTo>
                    <a:pt x="200" y="847"/>
                  </a:lnTo>
                  <a:lnTo>
                    <a:pt x="239" y="878"/>
                  </a:lnTo>
                  <a:lnTo>
                    <a:pt x="259" y="892"/>
                  </a:lnTo>
                  <a:lnTo>
                    <a:pt x="277" y="904"/>
                  </a:lnTo>
                  <a:lnTo>
                    <a:pt x="294" y="913"/>
                  </a:lnTo>
                  <a:lnTo>
                    <a:pt x="309" y="921"/>
                  </a:lnTo>
                  <a:lnTo>
                    <a:pt x="324" y="925"/>
                  </a:lnTo>
                  <a:lnTo>
                    <a:pt x="337" y="927"/>
                  </a:lnTo>
                  <a:lnTo>
                    <a:pt x="337" y="927"/>
                  </a:lnTo>
                  <a:lnTo>
                    <a:pt x="343" y="927"/>
                  </a:lnTo>
                  <a:lnTo>
                    <a:pt x="347" y="925"/>
                  </a:lnTo>
                  <a:lnTo>
                    <a:pt x="350" y="922"/>
                  </a:lnTo>
                  <a:lnTo>
                    <a:pt x="352" y="919"/>
                  </a:lnTo>
                  <a:lnTo>
                    <a:pt x="352" y="919"/>
                  </a:lnTo>
                  <a:lnTo>
                    <a:pt x="382" y="872"/>
                  </a:lnTo>
                  <a:lnTo>
                    <a:pt x="420" y="812"/>
                  </a:lnTo>
                  <a:lnTo>
                    <a:pt x="498" y="695"/>
                  </a:lnTo>
                  <a:lnTo>
                    <a:pt x="498" y="695"/>
                  </a:lnTo>
                  <a:lnTo>
                    <a:pt x="454" y="725"/>
                  </a:lnTo>
                  <a:lnTo>
                    <a:pt x="454" y="7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4" name="Freeform 9"/>
            <p:cNvSpPr>
              <a:spLocks/>
            </p:cNvSpPr>
            <p:nvPr/>
          </p:nvSpPr>
          <p:spPr bwMode="auto">
            <a:xfrm>
              <a:off x="1658545" y="2234807"/>
              <a:ext cx="117203" cy="89765"/>
            </a:xfrm>
            <a:custGeom>
              <a:avLst/>
              <a:gdLst>
                <a:gd name="T0" fmla="*/ 67 w 93"/>
                <a:gd name="T1" fmla="*/ 12 h 93"/>
                <a:gd name="T2" fmla="*/ 67 w 93"/>
                <a:gd name="T3" fmla="*/ 12 h 93"/>
                <a:gd name="T4" fmla="*/ 58 w 93"/>
                <a:gd name="T5" fmla="*/ 8 h 93"/>
                <a:gd name="T6" fmla="*/ 47 w 93"/>
                <a:gd name="T7" fmla="*/ 3 h 93"/>
                <a:gd name="T8" fmla="*/ 38 w 93"/>
                <a:gd name="T9" fmla="*/ 2 h 93"/>
                <a:gd name="T10" fmla="*/ 29 w 93"/>
                <a:gd name="T11" fmla="*/ 0 h 93"/>
                <a:gd name="T12" fmla="*/ 29 w 93"/>
                <a:gd name="T13" fmla="*/ 0 h 93"/>
                <a:gd name="T14" fmla="*/ 20 w 93"/>
                <a:gd name="T15" fmla="*/ 2 h 93"/>
                <a:gd name="T16" fmla="*/ 11 w 93"/>
                <a:gd name="T17" fmla="*/ 5 h 93"/>
                <a:gd name="T18" fmla="*/ 5 w 93"/>
                <a:gd name="T19" fmla="*/ 9 h 93"/>
                <a:gd name="T20" fmla="*/ 0 w 93"/>
                <a:gd name="T21" fmla="*/ 14 h 93"/>
                <a:gd name="T22" fmla="*/ 0 w 93"/>
                <a:gd name="T23" fmla="*/ 14 h 93"/>
                <a:gd name="T24" fmla="*/ 11 w 93"/>
                <a:gd name="T25" fmla="*/ 29 h 93"/>
                <a:gd name="T26" fmla="*/ 11 w 93"/>
                <a:gd name="T27" fmla="*/ 29 h 93"/>
                <a:gd name="T28" fmla="*/ 11 w 93"/>
                <a:gd name="T29" fmla="*/ 32 h 93"/>
                <a:gd name="T30" fmla="*/ 11 w 93"/>
                <a:gd name="T31" fmla="*/ 32 h 93"/>
                <a:gd name="T32" fmla="*/ 11 w 93"/>
                <a:gd name="T33" fmla="*/ 34 h 93"/>
                <a:gd name="T34" fmla="*/ 11 w 93"/>
                <a:gd name="T35" fmla="*/ 34 h 93"/>
                <a:gd name="T36" fmla="*/ 11 w 93"/>
                <a:gd name="T37" fmla="*/ 38 h 93"/>
                <a:gd name="T38" fmla="*/ 11 w 93"/>
                <a:gd name="T39" fmla="*/ 50 h 93"/>
                <a:gd name="T40" fmla="*/ 11 w 93"/>
                <a:gd name="T41" fmla="*/ 50 h 93"/>
                <a:gd name="T42" fmla="*/ 12 w 93"/>
                <a:gd name="T43" fmla="*/ 61 h 93"/>
                <a:gd name="T44" fmla="*/ 15 w 93"/>
                <a:gd name="T45" fmla="*/ 72 h 93"/>
                <a:gd name="T46" fmla="*/ 17 w 93"/>
                <a:gd name="T47" fmla="*/ 76 h 93"/>
                <a:gd name="T48" fmla="*/ 21 w 93"/>
                <a:gd name="T49" fmla="*/ 81 h 93"/>
                <a:gd name="T50" fmla="*/ 25 w 93"/>
                <a:gd name="T51" fmla="*/ 84 h 93"/>
                <a:gd name="T52" fmla="*/ 29 w 93"/>
                <a:gd name="T53" fmla="*/ 87 h 93"/>
                <a:gd name="T54" fmla="*/ 29 w 93"/>
                <a:gd name="T55" fmla="*/ 87 h 93"/>
                <a:gd name="T56" fmla="*/ 38 w 93"/>
                <a:gd name="T57" fmla="*/ 90 h 93"/>
                <a:gd name="T58" fmla="*/ 38 w 93"/>
                <a:gd name="T59" fmla="*/ 90 h 93"/>
                <a:gd name="T60" fmla="*/ 46 w 93"/>
                <a:gd name="T61" fmla="*/ 91 h 93"/>
                <a:gd name="T62" fmla="*/ 53 w 93"/>
                <a:gd name="T63" fmla="*/ 93 h 93"/>
                <a:gd name="T64" fmla="*/ 53 w 93"/>
                <a:gd name="T65" fmla="*/ 93 h 93"/>
                <a:gd name="T66" fmla="*/ 55 w 93"/>
                <a:gd name="T67" fmla="*/ 93 h 93"/>
                <a:gd name="T68" fmla="*/ 55 w 93"/>
                <a:gd name="T69" fmla="*/ 93 h 93"/>
                <a:gd name="T70" fmla="*/ 62 w 93"/>
                <a:gd name="T71" fmla="*/ 91 h 93"/>
                <a:gd name="T72" fmla="*/ 69 w 93"/>
                <a:gd name="T73" fmla="*/ 90 h 93"/>
                <a:gd name="T74" fmla="*/ 75 w 93"/>
                <a:gd name="T75" fmla="*/ 87 h 93"/>
                <a:gd name="T76" fmla="*/ 79 w 93"/>
                <a:gd name="T77" fmla="*/ 84 h 93"/>
                <a:gd name="T78" fmla="*/ 84 w 93"/>
                <a:gd name="T79" fmla="*/ 79 h 93"/>
                <a:gd name="T80" fmla="*/ 87 w 93"/>
                <a:gd name="T81" fmla="*/ 75 h 93"/>
                <a:gd name="T82" fmla="*/ 90 w 93"/>
                <a:gd name="T83" fmla="*/ 66 h 93"/>
                <a:gd name="T84" fmla="*/ 90 w 93"/>
                <a:gd name="T85" fmla="*/ 66 h 93"/>
                <a:gd name="T86" fmla="*/ 91 w 93"/>
                <a:gd name="T87" fmla="*/ 60 h 93"/>
                <a:gd name="T88" fmla="*/ 93 w 93"/>
                <a:gd name="T89" fmla="*/ 53 h 93"/>
                <a:gd name="T90" fmla="*/ 91 w 93"/>
                <a:gd name="T91" fmla="*/ 46 h 93"/>
                <a:gd name="T92" fmla="*/ 90 w 93"/>
                <a:gd name="T93" fmla="*/ 40 h 93"/>
                <a:gd name="T94" fmla="*/ 87 w 93"/>
                <a:gd name="T95" fmla="*/ 32 h 93"/>
                <a:gd name="T96" fmla="*/ 82 w 93"/>
                <a:gd name="T97" fmla="*/ 26 h 93"/>
                <a:gd name="T98" fmla="*/ 75 w 93"/>
                <a:gd name="T99" fmla="*/ 19 h 93"/>
                <a:gd name="T100" fmla="*/ 67 w 93"/>
                <a:gd name="T101" fmla="*/ 12 h 93"/>
                <a:gd name="T102" fmla="*/ 67 w 93"/>
                <a:gd name="T103"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93">
                  <a:moveTo>
                    <a:pt x="67" y="12"/>
                  </a:moveTo>
                  <a:lnTo>
                    <a:pt x="67" y="12"/>
                  </a:lnTo>
                  <a:lnTo>
                    <a:pt x="58" y="8"/>
                  </a:lnTo>
                  <a:lnTo>
                    <a:pt x="47" y="3"/>
                  </a:lnTo>
                  <a:lnTo>
                    <a:pt x="38" y="2"/>
                  </a:lnTo>
                  <a:lnTo>
                    <a:pt x="29" y="0"/>
                  </a:lnTo>
                  <a:lnTo>
                    <a:pt x="29" y="0"/>
                  </a:lnTo>
                  <a:lnTo>
                    <a:pt x="20" y="2"/>
                  </a:lnTo>
                  <a:lnTo>
                    <a:pt x="11" y="5"/>
                  </a:lnTo>
                  <a:lnTo>
                    <a:pt x="5" y="9"/>
                  </a:lnTo>
                  <a:lnTo>
                    <a:pt x="0" y="14"/>
                  </a:lnTo>
                  <a:lnTo>
                    <a:pt x="0" y="14"/>
                  </a:lnTo>
                  <a:lnTo>
                    <a:pt x="11" y="29"/>
                  </a:lnTo>
                  <a:lnTo>
                    <a:pt x="11" y="29"/>
                  </a:lnTo>
                  <a:lnTo>
                    <a:pt x="11" y="32"/>
                  </a:lnTo>
                  <a:lnTo>
                    <a:pt x="11" y="32"/>
                  </a:lnTo>
                  <a:lnTo>
                    <a:pt x="11" y="34"/>
                  </a:lnTo>
                  <a:lnTo>
                    <a:pt x="11" y="34"/>
                  </a:lnTo>
                  <a:lnTo>
                    <a:pt x="11" y="38"/>
                  </a:lnTo>
                  <a:lnTo>
                    <a:pt x="11" y="50"/>
                  </a:lnTo>
                  <a:lnTo>
                    <a:pt x="11" y="50"/>
                  </a:lnTo>
                  <a:lnTo>
                    <a:pt x="12" y="61"/>
                  </a:lnTo>
                  <a:lnTo>
                    <a:pt x="15" y="72"/>
                  </a:lnTo>
                  <a:lnTo>
                    <a:pt x="17" y="76"/>
                  </a:lnTo>
                  <a:lnTo>
                    <a:pt x="21" y="81"/>
                  </a:lnTo>
                  <a:lnTo>
                    <a:pt x="25" y="84"/>
                  </a:lnTo>
                  <a:lnTo>
                    <a:pt x="29" y="87"/>
                  </a:lnTo>
                  <a:lnTo>
                    <a:pt x="29" y="87"/>
                  </a:lnTo>
                  <a:lnTo>
                    <a:pt x="38" y="90"/>
                  </a:lnTo>
                  <a:lnTo>
                    <a:pt x="38" y="90"/>
                  </a:lnTo>
                  <a:lnTo>
                    <a:pt x="46" y="91"/>
                  </a:lnTo>
                  <a:lnTo>
                    <a:pt x="53" y="93"/>
                  </a:lnTo>
                  <a:lnTo>
                    <a:pt x="53" y="93"/>
                  </a:lnTo>
                  <a:lnTo>
                    <a:pt x="55" y="93"/>
                  </a:lnTo>
                  <a:lnTo>
                    <a:pt x="55" y="93"/>
                  </a:lnTo>
                  <a:lnTo>
                    <a:pt x="62" y="91"/>
                  </a:lnTo>
                  <a:lnTo>
                    <a:pt x="69" y="90"/>
                  </a:lnTo>
                  <a:lnTo>
                    <a:pt x="75" y="87"/>
                  </a:lnTo>
                  <a:lnTo>
                    <a:pt x="79" y="84"/>
                  </a:lnTo>
                  <a:lnTo>
                    <a:pt x="84" y="79"/>
                  </a:lnTo>
                  <a:lnTo>
                    <a:pt x="87" y="75"/>
                  </a:lnTo>
                  <a:lnTo>
                    <a:pt x="90" y="66"/>
                  </a:lnTo>
                  <a:lnTo>
                    <a:pt x="90" y="66"/>
                  </a:lnTo>
                  <a:lnTo>
                    <a:pt x="91" y="60"/>
                  </a:lnTo>
                  <a:lnTo>
                    <a:pt x="93" y="53"/>
                  </a:lnTo>
                  <a:lnTo>
                    <a:pt x="91" y="46"/>
                  </a:lnTo>
                  <a:lnTo>
                    <a:pt x="90" y="40"/>
                  </a:lnTo>
                  <a:lnTo>
                    <a:pt x="87" y="32"/>
                  </a:lnTo>
                  <a:lnTo>
                    <a:pt x="82" y="26"/>
                  </a:lnTo>
                  <a:lnTo>
                    <a:pt x="75" y="19"/>
                  </a:lnTo>
                  <a:lnTo>
                    <a:pt x="67" y="12"/>
                  </a:lnTo>
                  <a:lnTo>
                    <a:pt x="67"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5" name="Freeform 10"/>
            <p:cNvSpPr>
              <a:spLocks/>
            </p:cNvSpPr>
            <p:nvPr/>
          </p:nvSpPr>
          <p:spPr bwMode="auto">
            <a:xfrm>
              <a:off x="1720298" y="2327469"/>
              <a:ext cx="162572" cy="130304"/>
            </a:xfrm>
            <a:custGeom>
              <a:avLst/>
              <a:gdLst>
                <a:gd name="T0" fmla="*/ 108 w 129"/>
                <a:gd name="T1" fmla="*/ 12 h 135"/>
                <a:gd name="T2" fmla="*/ 108 w 129"/>
                <a:gd name="T3" fmla="*/ 12 h 135"/>
                <a:gd name="T4" fmla="*/ 102 w 129"/>
                <a:gd name="T5" fmla="*/ 6 h 135"/>
                <a:gd name="T6" fmla="*/ 95 w 129"/>
                <a:gd name="T7" fmla="*/ 3 h 135"/>
                <a:gd name="T8" fmla="*/ 89 w 129"/>
                <a:gd name="T9" fmla="*/ 0 h 135"/>
                <a:gd name="T10" fmla="*/ 82 w 129"/>
                <a:gd name="T11" fmla="*/ 0 h 135"/>
                <a:gd name="T12" fmla="*/ 82 w 129"/>
                <a:gd name="T13" fmla="*/ 0 h 135"/>
                <a:gd name="T14" fmla="*/ 74 w 129"/>
                <a:gd name="T15" fmla="*/ 0 h 135"/>
                <a:gd name="T16" fmla="*/ 68 w 129"/>
                <a:gd name="T17" fmla="*/ 3 h 135"/>
                <a:gd name="T18" fmla="*/ 61 w 129"/>
                <a:gd name="T19" fmla="*/ 8 h 135"/>
                <a:gd name="T20" fmla="*/ 53 w 129"/>
                <a:gd name="T21" fmla="*/ 12 h 135"/>
                <a:gd name="T22" fmla="*/ 41 w 129"/>
                <a:gd name="T23" fmla="*/ 23 h 135"/>
                <a:gd name="T24" fmla="*/ 32 w 129"/>
                <a:gd name="T25" fmla="*/ 35 h 135"/>
                <a:gd name="T26" fmla="*/ 32 w 129"/>
                <a:gd name="T27" fmla="*/ 35 h 135"/>
                <a:gd name="T28" fmla="*/ 27 w 129"/>
                <a:gd name="T29" fmla="*/ 41 h 135"/>
                <a:gd name="T30" fmla="*/ 27 w 129"/>
                <a:gd name="T31" fmla="*/ 41 h 135"/>
                <a:gd name="T32" fmla="*/ 24 w 129"/>
                <a:gd name="T33" fmla="*/ 42 h 135"/>
                <a:gd name="T34" fmla="*/ 24 w 129"/>
                <a:gd name="T35" fmla="*/ 42 h 135"/>
                <a:gd name="T36" fmla="*/ 24 w 129"/>
                <a:gd name="T37" fmla="*/ 44 h 135"/>
                <a:gd name="T38" fmla="*/ 24 w 129"/>
                <a:gd name="T39" fmla="*/ 44 h 135"/>
                <a:gd name="T40" fmla="*/ 17 w 129"/>
                <a:gd name="T41" fmla="*/ 53 h 135"/>
                <a:gd name="T42" fmla="*/ 17 w 129"/>
                <a:gd name="T43" fmla="*/ 53 h 135"/>
                <a:gd name="T44" fmla="*/ 10 w 129"/>
                <a:gd name="T45" fmla="*/ 64 h 135"/>
                <a:gd name="T46" fmla="*/ 4 w 129"/>
                <a:gd name="T47" fmla="*/ 74 h 135"/>
                <a:gd name="T48" fmla="*/ 1 w 129"/>
                <a:gd name="T49" fmla="*/ 83 h 135"/>
                <a:gd name="T50" fmla="*/ 0 w 129"/>
                <a:gd name="T51" fmla="*/ 93 h 135"/>
                <a:gd name="T52" fmla="*/ 0 w 129"/>
                <a:gd name="T53" fmla="*/ 100 h 135"/>
                <a:gd name="T54" fmla="*/ 1 w 129"/>
                <a:gd name="T55" fmla="*/ 108 h 135"/>
                <a:gd name="T56" fmla="*/ 4 w 129"/>
                <a:gd name="T57" fmla="*/ 115 h 135"/>
                <a:gd name="T58" fmla="*/ 10 w 129"/>
                <a:gd name="T59" fmla="*/ 121 h 135"/>
                <a:gd name="T60" fmla="*/ 10 w 129"/>
                <a:gd name="T61" fmla="*/ 121 h 135"/>
                <a:gd name="T62" fmla="*/ 18 w 129"/>
                <a:gd name="T63" fmla="*/ 127 h 135"/>
                <a:gd name="T64" fmla="*/ 26 w 129"/>
                <a:gd name="T65" fmla="*/ 132 h 135"/>
                <a:gd name="T66" fmla="*/ 33 w 129"/>
                <a:gd name="T67" fmla="*/ 135 h 135"/>
                <a:gd name="T68" fmla="*/ 41 w 129"/>
                <a:gd name="T69" fmla="*/ 135 h 135"/>
                <a:gd name="T70" fmla="*/ 41 w 129"/>
                <a:gd name="T71" fmla="*/ 135 h 135"/>
                <a:gd name="T72" fmla="*/ 47 w 129"/>
                <a:gd name="T73" fmla="*/ 135 h 135"/>
                <a:gd name="T74" fmla="*/ 53 w 129"/>
                <a:gd name="T75" fmla="*/ 134 h 135"/>
                <a:gd name="T76" fmla="*/ 61 w 129"/>
                <a:gd name="T77" fmla="*/ 130 h 135"/>
                <a:gd name="T78" fmla="*/ 68 w 129"/>
                <a:gd name="T79" fmla="*/ 126 h 135"/>
                <a:gd name="T80" fmla="*/ 68 w 129"/>
                <a:gd name="T81" fmla="*/ 126 h 135"/>
                <a:gd name="T82" fmla="*/ 77 w 129"/>
                <a:gd name="T83" fmla="*/ 118 h 135"/>
                <a:gd name="T84" fmla="*/ 77 w 129"/>
                <a:gd name="T85" fmla="*/ 118 h 135"/>
                <a:gd name="T86" fmla="*/ 85 w 129"/>
                <a:gd name="T87" fmla="*/ 111 h 135"/>
                <a:gd name="T88" fmla="*/ 85 w 129"/>
                <a:gd name="T89" fmla="*/ 111 h 135"/>
                <a:gd name="T90" fmla="*/ 89 w 129"/>
                <a:gd name="T91" fmla="*/ 108 h 135"/>
                <a:gd name="T92" fmla="*/ 89 w 129"/>
                <a:gd name="T93" fmla="*/ 108 h 135"/>
                <a:gd name="T94" fmla="*/ 105 w 129"/>
                <a:gd name="T95" fmla="*/ 91 h 135"/>
                <a:gd name="T96" fmla="*/ 118 w 129"/>
                <a:gd name="T97" fmla="*/ 74 h 135"/>
                <a:gd name="T98" fmla="*/ 123 w 129"/>
                <a:gd name="T99" fmla="*/ 68 h 135"/>
                <a:gd name="T100" fmla="*/ 126 w 129"/>
                <a:gd name="T101" fmla="*/ 61 h 135"/>
                <a:gd name="T102" fmla="*/ 129 w 129"/>
                <a:gd name="T103" fmla="*/ 55 h 135"/>
                <a:gd name="T104" fmla="*/ 129 w 129"/>
                <a:gd name="T105" fmla="*/ 47 h 135"/>
                <a:gd name="T106" fmla="*/ 129 w 129"/>
                <a:gd name="T107" fmla="*/ 47 h 135"/>
                <a:gd name="T108" fmla="*/ 127 w 129"/>
                <a:gd name="T109" fmla="*/ 39 h 135"/>
                <a:gd name="T110" fmla="*/ 124 w 129"/>
                <a:gd name="T111" fmla="*/ 32 h 135"/>
                <a:gd name="T112" fmla="*/ 118 w 129"/>
                <a:gd name="T113" fmla="*/ 21 h 135"/>
                <a:gd name="T114" fmla="*/ 108 w 129"/>
                <a:gd name="T115" fmla="*/ 12 h 135"/>
                <a:gd name="T116" fmla="*/ 108 w 129"/>
                <a:gd name="T117" fmla="*/ 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135">
                  <a:moveTo>
                    <a:pt x="108" y="12"/>
                  </a:moveTo>
                  <a:lnTo>
                    <a:pt x="108" y="12"/>
                  </a:lnTo>
                  <a:lnTo>
                    <a:pt x="102" y="6"/>
                  </a:lnTo>
                  <a:lnTo>
                    <a:pt x="95" y="3"/>
                  </a:lnTo>
                  <a:lnTo>
                    <a:pt x="89" y="0"/>
                  </a:lnTo>
                  <a:lnTo>
                    <a:pt x="82" y="0"/>
                  </a:lnTo>
                  <a:lnTo>
                    <a:pt x="82" y="0"/>
                  </a:lnTo>
                  <a:lnTo>
                    <a:pt x="74" y="0"/>
                  </a:lnTo>
                  <a:lnTo>
                    <a:pt x="68" y="3"/>
                  </a:lnTo>
                  <a:lnTo>
                    <a:pt x="61" y="8"/>
                  </a:lnTo>
                  <a:lnTo>
                    <a:pt x="53" y="12"/>
                  </a:lnTo>
                  <a:lnTo>
                    <a:pt x="41" y="23"/>
                  </a:lnTo>
                  <a:lnTo>
                    <a:pt x="32" y="35"/>
                  </a:lnTo>
                  <a:lnTo>
                    <a:pt x="32" y="35"/>
                  </a:lnTo>
                  <a:lnTo>
                    <a:pt x="27" y="41"/>
                  </a:lnTo>
                  <a:lnTo>
                    <a:pt x="27" y="41"/>
                  </a:lnTo>
                  <a:lnTo>
                    <a:pt x="24" y="42"/>
                  </a:lnTo>
                  <a:lnTo>
                    <a:pt x="24" y="42"/>
                  </a:lnTo>
                  <a:lnTo>
                    <a:pt x="24" y="44"/>
                  </a:lnTo>
                  <a:lnTo>
                    <a:pt x="24" y="44"/>
                  </a:lnTo>
                  <a:lnTo>
                    <a:pt x="17" y="53"/>
                  </a:lnTo>
                  <a:lnTo>
                    <a:pt x="17" y="53"/>
                  </a:lnTo>
                  <a:lnTo>
                    <a:pt x="10" y="64"/>
                  </a:lnTo>
                  <a:lnTo>
                    <a:pt x="4" y="74"/>
                  </a:lnTo>
                  <a:lnTo>
                    <a:pt x="1" y="83"/>
                  </a:lnTo>
                  <a:lnTo>
                    <a:pt x="0" y="93"/>
                  </a:lnTo>
                  <a:lnTo>
                    <a:pt x="0" y="100"/>
                  </a:lnTo>
                  <a:lnTo>
                    <a:pt x="1" y="108"/>
                  </a:lnTo>
                  <a:lnTo>
                    <a:pt x="4" y="115"/>
                  </a:lnTo>
                  <a:lnTo>
                    <a:pt x="10" y="121"/>
                  </a:lnTo>
                  <a:lnTo>
                    <a:pt x="10" y="121"/>
                  </a:lnTo>
                  <a:lnTo>
                    <a:pt x="18" y="127"/>
                  </a:lnTo>
                  <a:lnTo>
                    <a:pt x="26" y="132"/>
                  </a:lnTo>
                  <a:lnTo>
                    <a:pt x="33" y="135"/>
                  </a:lnTo>
                  <a:lnTo>
                    <a:pt x="41" y="135"/>
                  </a:lnTo>
                  <a:lnTo>
                    <a:pt x="41" y="135"/>
                  </a:lnTo>
                  <a:lnTo>
                    <a:pt x="47" y="135"/>
                  </a:lnTo>
                  <a:lnTo>
                    <a:pt x="53" y="134"/>
                  </a:lnTo>
                  <a:lnTo>
                    <a:pt x="61" y="130"/>
                  </a:lnTo>
                  <a:lnTo>
                    <a:pt x="68" y="126"/>
                  </a:lnTo>
                  <a:lnTo>
                    <a:pt x="68" y="126"/>
                  </a:lnTo>
                  <a:lnTo>
                    <a:pt x="77" y="118"/>
                  </a:lnTo>
                  <a:lnTo>
                    <a:pt x="77" y="118"/>
                  </a:lnTo>
                  <a:lnTo>
                    <a:pt x="85" y="111"/>
                  </a:lnTo>
                  <a:lnTo>
                    <a:pt x="85" y="111"/>
                  </a:lnTo>
                  <a:lnTo>
                    <a:pt x="89" y="108"/>
                  </a:lnTo>
                  <a:lnTo>
                    <a:pt x="89" y="108"/>
                  </a:lnTo>
                  <a:lnTo>
                    <a:pt x="105" y="91"/>
                  </a:lnTo>
                  <a:lnTo>
                    <a:pt x="118" y="74"/>
                  </a:lnTo>
                  <a:lnTo>
                    <a:pt x="123" y="68"/>
                  </a:lnTo>
                  <a:lnTo>
                    <a:pt x="126" y="61"/>
                  </a:lnTo>
                  <a:lnTo>
                    <a:pt x="129" y="55"/>
                  </a:lnTo>
                  <a:lnTo>
                    <a:pt x="129" y="47"/>
                  </a:lnTo>
                  <a:lnTo>
                    <a:pt x="129" y="47"/>
                  </a:lnTo>
                  <a:lnTo>
                    <a:pt x="127" y="39"/>
                  </a:lnTo>
                  <a:lnTo>
                    <a:pt x="124" y="32"/>
                  </a:lnTo>
                  <a:lnTo>
                    <a:pt x="118" y="21"/>
                  </a:lnTo>
                  <a:lnTo>
                    <a:pt x="108" y="12"/>
                  </a:lnTo>
                  <a:lnTo>
                    <a:pt x="108"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6" name="Freeform 11"/>
            <p:cNvSpPr>
              <a:spLocks/>
            </p:cNvSpPr>
            <p:nvPr/>
          </p:nvSpPr>
          <p:spPr bwMode="auto">
            <a:xfrm>
              <a:off x="1860185" y="2519548"/>
              <a:ext cx="175174" cy="108104"/>
            </a:xfrm>
            <a:custGeom>
              <a:avLst/>
              <a:gdLst>
                <a:gd name="T0" fmla="*/ 121 w 139"/>
                <a:gd name="T1" fmla="*/ 15 h 112"/>
                <a:gd name="T2" fmla="*/ 121 w 139"/>
                <a:gd name="T3" fmla="*/ 15 h 112"/>
                <a:gd name="T4" fmla="*/ 117 w 139"/>
                <a:gd name="T5" fmla="*/ 7 h 112"/>
                <a:gd name="T6" fmla="*/ 109 w 139"/>
                <a:gd name="T7" fmla="*/ 4 h 112"/>
                <a:gd name="T8" fmla="*/ 103 w 139"/>
                <a:gd name="T9" fmla="*/ 1 h 112"/>
                <a:gd name="T10" fmla="*/ 95 w 139"/>
                <a:gd name="T11" fmla="*/ 0 h 112"/>
                <a:gd name="T12" fmla="*/ 95 w 139"/>
                <a:gd name="T13" fmla="*/ 0 h 112"/>
                <a:gd name="T14" fmla="*/ 88 w 139"/>
                <a:gd name="T15" fmla="*/ 9 h 112"/>
                <a:gd name="T16" fmla="*/ 80 w 139"/>
                <a:gd name="T17" fmla="*/ 16 h 112"/>
                <a:gd name="T18" fmla="*/ 65 w 139"/>
                <a:gd name="T19" fmla="*/ 30 h 112"/>
                <a:gd name="T20" fmla="*/ 65 w 139"/>
                <a:gd name="T21" fmla="*/ 30 h 112"/>
                <a:gd name="T22" fmla="*/ 62 w 139"/>
                <a:gd name="T23" fmla="*/ 33 h 112"/>
                <a:gd name="T24" fmla="*/ 59 w 139"/>
                <a:gd name="T25" fmla="*/ 35 h 112"/>
                <a:gd name="T26" fmla="*/ 59 w 139"/>
                <a:gd name="T27" fmla="*/ 35 h 112"/>
                <a:gd name="T28" fmla="*/ 50 w 139"/>
                <a:gd name="T29" fmla="*/ 42 h 112"/>
                <a:gd name="T30" fmla="*/ 50 w 139"/>
                <a:gd name="T31" fmla="*/ 42 h 112"/>
                <a:gd name="T32" fmla="*/ 48 w 139"/>
                <a:gd name="T33" fmla="*/ 45 h 112"/>
                <a:gd name="T34" fmla="*/ 48 w 139"/>
                <a:gd name="T35" fmla="*/ 45 h 112"/>
                <a:gd name="T36" fmla="*/ 42 w 139"/>
                <a:gd name="T37" fmla="*/ 50 h 112"/>
                <a:gd name="T38" fmla="*/ 42 w 139"/>
                <a:gd name="T39" fmla="*/ 50 h 112"/>
                <a:gd name="T40" fmla="*/ 22 w 139"/>
                <a:gd name="T41" fmla="*/ 67 h 112"/>
                <a:gd name="T42" fmla="*/ 12 w 139"/>
                <a:gd name="T43" fmla="*/ 74 h 112"/>
                <a:gd name="T44" fmla="*/ 0 w 139"/>
                <a:gd name="T45" fmla="*/ 79 h 112"/>
                <a:gd name="T46" fmla="*/ 0 w 139"/>
                <a:gd name="T47" fmla="*/ 79 h 112"/>
                <a:gd name="T48" fmla="*/ 4 w 139"/>
                <a:gd name="T49" fmla="*/ 86 h 112"/>
                <a:gd name="T50" fmla="*/ 4 w 139"/>
                <a:gd name="T51" fmla="*/ 86 h 112"/>
                <a:gd name="T52" fmla="*/ 10 w 139"/>
                <a:gd name="T53" fmla="*/ 92 h 112"/>
                <a:gd name="T54" fmla="*/ 16 w 139"/>
                <a:gd name="T55" fmla="*/ 97 h 112"/>
                <a:gd name="T56" fmla="*/ 25 w 139"/>
                <a:gd name="T57" fmla="*/ 100 h 112"/>
                <a:gd name="T58" fmla="*/ 38 w 139"/>
                <a:gd name="T59" fmla="*/ 101 h 112"/>
                <a:gd name="T60" fmla="*/ 38 w 139"/>
                <a:gd name="T61" fmla="*/ 101 h 112"/>
                <a:gd name="T62" fmla="*/ 38 w 139"/>
                <a:gd name="T63" fmla="*/ 101 h 112"/>
                <a:gd name="T64" fmla="*/ 54 w 139"/>
                <a:gd name="T65" fmla="*/ 100 h 112"/>
                <a:gd name="T66" fmla="*/ 76 w 139"/>
                <a:gd name="T67" fmla="*/ 97 h 112"/>
                <a:gd name="T68" fmla="*/ 76 w 139"/>
                <a:gd name="T69" fmla="*/ 97 h 112"/>
                <a:gd name="T70" fmla="*/ 86 w 139"/>
                <a:gd name="T71" fmla="*/ 94 h 112"/>
                <a:gd name="T72" fmla="*/ 86 w 139"/>
                <a:gd name="T73" fmla="*/ 94 h 112"/>
                <a:gd name="T74" fmla="*/ 92 w 139"/>
                <a:gd name="T75" fmla="*/ 92 h 112"/>
                <a:gd name="T76" fmla="*/ 92 w 139"/>
                <a:gd name="T77" fmla="*/ 92 h 112"/>
                <a:gd name="T78" fmla="*/ 97 w 139"/>
                <a:gd name="T79" fmla="*/ 91 h 112"/>
                <a:gd name="T80" fmla="*/ 97 w 139"/>
                <a:gd name="T81" fmla="*/ 91 h 112"/>
                <a:gd name="T82" fmla="*/ 100 w 139"/>
                <a:gd name="T83" fmla="*/ 89 h 112"/>
                <a:gd name="T84" fmla="*/ 100 w 139"/>
                <a:gd name="T85" fmla="*/ 89 h 112"/>
                <a:gd name="T86" fmla="*/ 113 w 139"/>
                <a:gd name="T87" fmla="*/ 112 h 112"/>
                <a:gd name="T88" fmla="*/ 113 w 139"/>
                <a:gd name="T89" fmla="*/ 112 h 112"/>
                <a:gd name="T90" fmla="*/ 121 w 139"/>
                <a:gd name="T91" fmla="*/ 103 h 112"/>
                <a:gd name="T92" fmla="*/ 129 w 139"/>
                <a:gd name="T93" fmla="*/ 94 h 112"/>
                <a:gd name="T94" fmla="*/ 135 w 139"/>
                <a:gd name="T95" fmla="*/ 80 h 112"/>
                <a:gd name="T96" fmla="*/ 138 w 139"/>
                <a:gd name="T97" fmla="*/ 74 h 112"/>
                <a:gd name="T98" fmla="*/ 139 w 139"/>
                <a:gd name="T99" fmla="*/ 67 h 112"/>
                <a:gd name="T100" fmla="*/ 139 w 139"/>
                <a:gd name="T101" fmla="*/ 67 h 112"/>
                <a:gd name="T102" fmla="*/ 139 w 139"/>
                <a:gd name="T103" fmla="*/ 54 h 112"/>
                <a:gd name="T104" fmla="*/ 136 w 139"/>
                <a:gd name="T105" fmla="*/ 41 h 112"/>
                <a:gd name="T106" fmla="*/ 130 w 139"/>
                <a:gd name="T107" fmla="*/ 27 h 112"/>
                <a:gd name="T108" fmla="*/ 121 w 139"/>
                <a:gd name="T109" fmla="*/ 15 h 112"/>
                <a:gd name="T110" fmla="*/ 121 w 139"/>
                <a:gd name="T111" fmla="*/ 1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12">
                  <a:moveTo>
                    <a:pt x="121" y="15"/>
                  </a:moveTo>
                  <a:lnTo>
                    <a:pt x="121" y="15"/>
                  </a:lnTo>
                  <a:lnTo>
                    <a:pt x="117" y="7"/>
                  </a:lnTo>
                  <a:lnTo>
                    <a:pt x="109" y="4"/>
                  </a:lnTo>
                  <a:lnTo>
                    <a:pt x="103" y="1"/>
                  </a:lnTo>
                  <a:lnTo>
                    <a:pt x="95" y="0"/>
                  </a:lnTo>
                  <a:lnTo>
                    <a:pt x="95" y="0"/>
                  </a:lnTo>
                  <a:lnTo>
                    <a:pt x="88" y="9"/>
                  </a:lnTo>
                  <a:lnTo>
                    <a:pt x="80" y="16"/>
                  </a:lnTo>
                  <a:lnTo>
                    <a:pt x="65" y="30"/>
                  </a:lnTo>
                  <a:lnTo>
                    <a:pt x="65" y="30"/>
                  </a:lnTo>
                  <a:lnTo>
                    <a:pt x="62" y="33"/>
                  </a:lnTo>
                  <a:lnTo>
                    <a:pt x="59" y="35"/>
                  </a:lnTo>
                  <a:lnTo>
                    <a:pt x="59" y="35"/>
                  </a:lnTo>
                  <a:lnTo>
                    <a:pt x="50" y="42"/>
                  </a:lnTo>
                  <a:lnTo>
                    <a:pt x="50" y="42"/>
                  </a:lnTo>
                  <a:lnTo>
                    <a:pt x="48" y="45"/>
                  </a:lnTo>
                  <a:lnTo>
                    <a:pt x="48" y="45"/>
                  </a:lnTo>
                  <a:lnTo>
                    <a:pt x="42" y="50"/>
                  </a:lnTo>
                  <a:lnTo>
                    <a:pt x="42" y="50"/>
                  </a:lnTo>
                  <a:lnTo>
                    <a:pt x="22" y="67"/>
                  </a:lnTo>
                  <a:lnTo>
                    <a:pt x="12" y="74"/>
                  </a:lnTo>
                  <a:lnTo>
                    <a:pt x="0" y="79"/>
                  </a:lnTo>
                  <a:lnTo>
                    <a:pt x="0" y="79"/>
                  </a:lnTo>
                  <a:lnTo>
                    <a:pt x="4" y="86"/>
                  </a:lnTo>
                  <a:lnTo>
                    <a:pt x="4" y="86"/>
                  </a:lnTo>
                  <a:lnTo>
                    <a:pt x="10" y="92"/>
                  </a:lnTo>
                  <a:lnTo>
                    <a:pt x="16" y="97"/>
                  </a:lnTo>
                  <a:lnTo>
                    <a:pt x="25" y="100"/>
                  </a:lnTo>
                  <a:lnTo>
                    <a:pt x="38" y="101"/>
                  </a:lnTo>
                  <a:lnTo>
                    <a:pt x="38" y="101"/>
                  </a:lnTo>
                  <a:lnTo>
                    <a:pt x="38" y="101"/>
                  </a:lnTo>
                  <a:lnTo>
                    <a:pt x="54" y="100"/>
                  </a:lnTo>
                  <a:lnTo>
                    <a:pt x="76" y="97"/>
                  </a:lnTo>
                  <a:lnTo>
                    <a:pt x="76" y="97"/>
                  </a:lnTo>
                  <a:lnTo>
                    <a:pt x="86" y="94"/>
                  </a:lnTo>
                  <a:lnTo>
                    <a:pt x="86" y="94"/>
                  </a:lnTo>
                  <a:lnTo>
                    <a:pt x="92" y="92"/>
                  </a:lnTo>
                  <a:lnTo>
                    <a:pt x="92" y="92"/>
                  </a:lnTo>
                  <a:lnTo>
                    <a:pt x="97" y="91"/>
                  </a:lnTo>
                  <a:lnTo>
                    <a:pt x="97" y="91"/>
                  </a:lnTo>
                  <a:lnTo>
                    <a:pt x="100" y="89"/>
                  </a:lnTo>
                  <a:lnTo>
                    <a:pt x="100" y="89"/>
                  </a:lnTo>
                  <a:lnTo>
                    <a:pt x="113" y="112"/>
                  </a:lnTo>
                  <a:lnTo>
                    <a:pt x="113" y="112"/>
                  </a:lnTo>
                  <a:lnTo>
                    <a:pt x="121" y="103"/>
                  </a:lnTo>
                  <a:lnTo>
                    <a:pt x="129" y="94"/>
                  </a:lnTo>
                  <a:lnTo>
                    <a:pt x="135" y="80"/>
                  </a:lnTo>
                  <a:lnTo>
                    <a:pt x="138" y="74"/>
                  </a:lnTo>
                  <a:lnTo>
                    <a:pt x="139" y="67"/>
                  </a:lnTo>
                  <a:lnTo>
                    <a:pt x="139" y="67"/>
                  </a:lnTo>
                  <a:lnTo>
                    <a:pt x="139" y="54"/>
                  </a:lnTo>
                  <a:lnTo>
                    <a:pt x="136" y="41"/>
                  </a:lnTo>
                  <a:lnTo>
                    <a:pt x="130" y="27"/>
                  </a:lnTo>
                  <a:lnTo>
                    <a:pt x="121" y="15"/>
                  </a:lnTo>
                  <a:lnTo>
                    <a:pt x="121" y="1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7" name="Freeform 12"/>
            <p:cNvSpPr>
              <a:spLocks/>
            </p:cNvSpPr>
            <p:nvPr/>
          </p:nvSpPr>
          <p:spPr bwMode="auto">
            <a:xfrm>
              <a:off x="1790872" y="2437503"/>
              <a:ext cx="173914" cy="139956"/>
            </a:xfrm>
            <a:custGeom>
              <a:avLst/>
              <a:gdLst>
                <a:gd name="T0" fmla="*/ 128 w 138"/>
                <a:gd name="T1" fmla="*/ 26 h 145"/>
                <a:gd name="T2" fmla="*/ 108 w 138"/>
                <a:gd name="T3" fmla="*/ 7 h 145"/>
                <a:gd name="T4" fmla="*/ 90 w 138"/>
                <a:gd name="T5" fmla="*/ 0 h 145"/>
                <a:gd name="T6" fmla="*/ 83 w 138"/>
                <a:gd name="T7" fmla="*/ 1 h 145"/>
                <a:gd name="T8" fmla="*/ 68 w 138"/>
                <a:gd name="T9" fmla="*/ 7 h 145"/>
                <a:gd name="T10" fmla="*/ 49 w 138"/>
                <a:gd name="T11" fmla="*/ 26 h 145"/>
                <a:gd name="T12" fmla="*/ 41 w 138"/>
                <a:gd name="T13" fmla="*/ 35 h 145"/>
                <a:gd name="T14" fmla="*/ 38 w 138"/>
                <a:gd name="T15" fmla="*/ 39 h 145"/>
                <a:gd name="T16" fmla="*/ 33 w 138"/>
                <a:gd name="T17" fmla="*/ 44 h 145"/>
                <a:gd name="T18" fmla="*/ 33 w 138"/>
                <a:gd name="T19" fmla="*/ 45 h 145"/>
                <a:gd name="T20" fmla="*/ 12 w 138"/>
                <a:gd name="T21" fmla="*/ 74 h 145"/>
                <a:gd name="T22" fmla="*/ 1 w 138"/>
                <a:gd name="T23" fmla="*/ 97 h 145"/>
                <a:gd name="T24" fmla="*/ 0 w 138"/>
                <a:gd name="T25" fmla="*/ 117 h 145"/>
                <a:gd name="T26" fmla="*/ 12 w 138"/>
                <a:gd name="T27" fmla="*/ 135 h 145"/>
                <a:gd name="T28" fmla="*/ 18 w 138"/>
                <a:gd name="T29" fmla="*/ 139 h 145"/>
                <a:gd name="T30" fmla="*/ 27 w 138"/>
                <a:gd name="T31" fmla="*/ 145 h 145"/>
                <a:gd name="T32" fmla="*/ 33 w 138"/>
                <a:gd name="T33" fmla="*/ 145 h 145"/>
                <a:gd name="T34" fmla="*/ 35 w 138"/>
                <a:gd name="T35" fmla="*/ 145 h 145"/>
                <a:gd name="T36" fmla="*/ 46 w 138"/>
                <a:gd name="T37" fmla="*/ 144 h 145"/>
                <a:gd name="T38" fmla="*/ 56 w 138"/>
                <a:gd name="T39" fmla="*/ 139 h 145"/>
                <a:gd name="T40" fmla="*/ 67 w 138"/>
                <a:gd name="T41" fmla="*/ 132 h 145"/>
                <a:gd name="T42" fmla="*/ 85 w 138"/>
                <a:gd name="T43" fmla="*/ 117 h 145"/>
                <a:gd name="T44" fmla="*/ 88 w 138"/>
                <a:gd name="T45" fmla="*/ 114 h 145"/>
                <a:gd name="T46" fmla="*/ 93 w 138"/>
                <a:gd name="T47" fmla="*/ 109 h 145"/>
                <a:gd name="T48" fmla="*/ 94 w 138"/>
                <a:gd name="T49" fmla="*/ 108 h 145"/>
                <a:gd name="T50" fmla="*/ 102 w 138"/>
                <a:gd name="T51" fmla="*/ 101 h 145"/>
                <a:gd name="T52" fmla="*/ 105 w 138"/>
                <a:gd name="T53" fmla="*/ 98 h 145"/>
                <a:gd name="T54" fmla="*/ 128 w 138"/>
                <a:gd name="T55" fmla="*/ 77 h 145"/>
                <a:gd name="T56" fmla="*/ 132 w 138"/>
                <a:gd name="T57" fmla="*/ 70 h 145"/>
                <a:gd name="T58" fmla="*/ 137 w 138"/>
                <a:gd name="T59" fmla="*/ 64 h 145"/>
                <a:gd name="T60" fmla="*/ 138 w 138"/>
                <a:gd name="T61" fmla="*/ 45 h 145"/>
                <a:gd name="T62" fmla="*/ 128 w 138"/>
                <a:gd name="T63"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45">
                  <a:moveTo>
                    <a:pt x="128" y="26"/>
                  </a:moveTo>
                  <a:lnTo>
                    <a:pt x="128" y="26"/>
                  </a:lnTo>
                  <a:lnTo>
                    <a:pt x="118" y="15"/>
                  </a:lnTo>
                  <a:lnTo>
                    <a:pt x="108" y="7"/>
                  </a:lnTo>
                  <a:lnTo>
                    <a:pt x="99" y="3"/>
                  </a:lnTo>
                  <a:lnTo>
                    <a:pt x="90" y="0"/>
                  </a:lnTo>
                  <a:lnTo>
                    <a:pt x="90" y="0"/>
                  </a:lnTo>
                  <a:lnTo>
                    <a:pt x="83" y="1"/>
                  </a:lnTo>
                  <a:lnTo>
                    <a:pt x="79" y="3"/>
                  </a:lnTo>
                  <a:lnTo>
                    <a:pt x="68" y="7"/>
                  </a:lnTo>
                  <a:lnTo>
                    <a:pt x="58" y="16"/>
                  </a:lnTo>
                  <a:lnTo>
                    <a:pt x="49" y="26"/>
                  </a:lnTo>
                  <a:lnTo>
                    <a:pt x="49" y="26"/>
                  </a:lnTo>
                  <a:lnTo>
                    <a:pt x="41" y="35"/>
                  </a:lnTo>
                  <a:lnTo>
                    <a:pt x="41" y="35"/>
                  </a:lnTo>
                  <a:lnTo>
                    <a:pt x="38" y="39"/>
                  </a:lnTo>
                  <a:lnTo>
                    <a:pt x="38" y="39"/>
                  </a:lnTo>
                  <a:lnTo>
                    <a:pt x="33" y="44"/>
                  </a:lnTo>
                  <a:lnTo>
                    <a:pt x="33" y="44"/>
                  </a:lnTo>
                  <a:lnTo>
                    <a:pt x="33" y="45"/>
                  </a:lnTo>
                  <a:lnTo>
                    <a:pt x="33" y="45"/>
                  </a:lnTo>
                  <a:lnTo>
                    <a:pt x="12" y="74"/>
                  </a:lnTo>
                  <a:lnTo>
                    <a:pt x="6" y="86"/>
                  </a:lnTo>
                  <a:lnTo>
                    <a:pt x="1" y="97"/>
                  </a:lnTo>
                  <a:lnTo>
                    <a:pt x="0" y="106"/>
                  </a:lnTo>
                  <a:lnTo>
                    <a:pt x="0" y="117"/>
                  </a:lnTo>
                  <a:lnTo>
                    <a:pt x="5" y="126"/>
                  </a:lnTo>
                  <a:lnTo>
                    <a:pt x="12" y="135"/>
                  </a:lnTo>
                  <a:lnTo>
                    <a:pt x="12" y="135"/>
                  </a:lnTo>
                  <a:lnTo>
                    <a:pt x="18" y="139"/>
                  </a:lnTo>
                  <a:lnTo>
                    <a:pt x="23" y="142"/>
                  </a:lnTo>
                  <a:lnTo>
                    <a:pt x="27" y="145"/>
                  </a:lnTo>
                  <a:lnTo>
                    <a:pt x="33" y="145"/>
                  </a:lnTo>
                  <a:lnTo>
                    <a:pt x="33" y="145"/>
                  </a:lnTo>
                  <a:lnTo>
                    <a:pt x="35" y="145"/>
                  </a:lnTo>
                  <a:lnTo>
                    <a:pt x="35" y="145"/>
                  </a:lnTo>
                  <a:lnTo>
                    <a:pt x="39" y="145"/>
                  </a:lnTo>
                  <a:lnTo>
                    <a:pt x="46" y="144"/>
                  </a:lnTo>
                  <a:lnTo>
                    <a:pt x="46" y="144"/>
                  </a:lnTo>
                  <a:lnTo>
                    <a:pt x="56" y="139"/>
                  </a:lnTo>
                  <a:lnTo>
                    <a:pt x="67" y="132"/>
                  </a:lnTo>
                  <a:lnTo>
                    <a:pt x="67" y="132"/>
                  </a:lnTo>
                  <a:lnTo>
                    <a:pt x="85" y="117"/>
                  </a:lnTo>
                  <a:lnTo>
                    <a:pt x="85" y="117"/>
                  </a:lnTo>
                  <a:lnTo>
                    <a:pt x="88" y="114"/>
                  </a:lnTo>
                  <a:lnTo>
                    <a:pt x="88" y="114"/>
                  </a:lnTo>
                  <a:lnTo>
                    <a:pt x="93" y="109"/>
                  </a:lnTo>
                  <a:lnTo>
                    <a:pt x="93" y="109"/>
                  </a:lnTo>
                  <a:lnTo>
                    <a:pt x="94" y="108"/>
                  </a:lnTo>
                  <a:lnTo>
                    <a:pt x="94" y="108"/>
                  </a:lnTo>
                  <a:lnTo>
                    <a:pt x="102" y="101"/>
                  </a:lnTo>
                  <a:lnTo>
                    <a:pt x="102" y="101"/>
                  </a:lnTo>
                  <a:lnTo>
                    <a:pt x="105" y="98"/>
                  </a:lnTo>
                  <a:lnTo>
                    <a:pt x="105" y="98"/>
                  </a:lnTo>
                  <a:lnTo>
                    <a:pt x="117" y="88"/>
                  </a:lnTo>
                  <a:lnTo>
                    <a:pt x="128" y="77"/>
                  </a:lnTo>
                  <a:lnTo>
                    <a:pt x="128" y="77"/>
                  </a:lnTo>
                  <a:lnTo>
                    <a:pt x="132" y="70"/>
                  </a:lnTo>
                  <a:lnTo>
                    <a:pt x="137" y="64"/>
                  </a:lnTo>
                  <a:lnTo>
                    <a:pt x="137" y="64"/>
                  </a:lnTo>
                  <a:lnTo>
                    <a:pt x="138" y="54"/>
                  </a:lnTo>
                  <a:lnTo>
                    <a:pt x="138" y="45"/>
                  </a:lnTo>
                  <a:lnTo>
                    <a:pt x="135" y="36"/>
                  </a:lnTo>
                  <a:lnTo>
                    <a:pt x="128" y="26"/>
                  </a:lnTo>
                  <a:lnTo>
                    <a:pt x="128"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8" name="Freeform 13"/>
            <p:cNvSpPr>
              <a:spLocks noEditPoints="1"/>
            </p:cNvSpPr>
            <p:nvPr/>
          </p:nvSpPr>
          <p:spPr bwMode="auto">
            <a:xfrm>
              <a:off x="1332141" y="2166278"/>
              <a:ext cx="724641" cy="781825"/>
            </a:xfrm>
            <a:custGeom>
              <a:avLst/>
              <a:gdLst>
                <a:gd name="T0" fmla="*/ 558 w 575"/>
                <a:gd name="T1" fmla="*/ 557 h 810"/>
                <a:gd name="T2" fmla="*/ 507 w 575"/>
                <a:gd name="T3" fmla="*/ 481 h 810"/>
                <a:gd name="T4" fmla="*/ 455 w 575"/>
                <a:gd name="T5" fmla="*/ 489 h 810"/>
                <a:gd name="T6" fmla="*/ 416 w 575"/>
                <a:gd name="T7" fmla="*/ 477 h 810"/>
                <a:gd name="T8" fmla="*/ 399 w 575"/>
                <a:gd name="T9" fmla="*/ 458 h 810"/>
                <a:gd name="T10" fmla="*/ 387 w 575"/>
                <a:gd name="T11" fmla="*/ 448 h 810"/>
                <a:gd name="T12" fmla="*/ 359 w 575"/>
                <a:gd name="T13" fmla="*/ 433 h 810"/>
                <a:gd name="T14" fmla="*/ 349 w 575"/>
                <a:gd name="T15" fmla="*/ 417 h 810"/>
                <a:gd name="T16" fmla="*/ 341 w 575"/>
                <a:gd name="T17" fmla="*/ 396 h 810"/>
                <a:gd name="T18" fmla="*/ 347 w 575"/>
                <a:gd name="T19" fmla="*/ 361 h 810"/>
                <a:gd name="T20" fmla="*/ 375 w 575"/>
                <a:gd name="T21" fmla="*/ 319 h 810"/>
                <a:gd name="T22" fmla="*/ 347 w 575"/>
                <a:gd name="T23" fmla="*/ 325 h 810"/>
                <a:gd name="T24" fmla="*/ 334 w 575"/>
                <a:gd name="T25" fmla="*/ 323 h 810"/>
                <a:gd name="T26" fmla="*/ 303 w 575"/>
                <a:gd name="T27" fmla="*/ 304 h 810"/>
                <a:gd name="T28" fmla="*/ 291 w 575"/>
                <a:gd name="T29" fmla="*/ 290 h 810"/>
                <a:gd name="T30" fmla="*/ 285 w 575"/>
                <a:gd name="T31" fmla="*/ 255 h 810"/>
                <a:gd name="T32" fmla="*/ 311 w 575"/>
                <a:gd name="T33" fmla="*/ 200 h 810"/>
                <a:gd name="T34" fmla="*/ 299 w 575"/>
                <a:gd name="T35" fmla="*/ 185 h 810"/>
                <a:gd name="T36" fmla="*/ 268 w 575"/>
                <a:gd name="T37" fmla="*/ 173 h 810"/>
                <a:gd name="T38" fmla="*/ 252 w 575"/>
                <a:gd name="T39" fmla="*/ 146 h 810"/>
                <a:gd name="T40" fmla="*/ 247 w 575"/>
                <a:gd name="T41" fmla="*/ 109 h 810"/>
                <a:gd name="T42" fmla="*/ 185 w 575"/>
                <a:gd name="T43" fmla="*/ 23 h 810"/>
                <a:gd name="T44" fmla="*/ 156 w 575"/>
                <a:gd name="T45" fmla="*/ 2 h 810"/>
                <a:gd name="T46" fmla="*/ 138 w 575"/>
                <a:gd name="T47" fmla="*/ 0 h 810"/>
                <a:gd name="T48" fmla="*/ 126 w 575"/>
                <a:gd name="T49" fmla="*/ 6 h 810"/>
                <a:gd name="T50" fmla="*/ 85 w 575"/>
                <a:gd name="T51" fmla="*/ 32 h 810"/>
                <a:gd name="T52" fmla="*/ 9 w 575"/>
                <a:gd name="T53" fmla="*/ 93 h 810"/>
                <a:gd name="T54" fmla="*/ 39 w 575"/>
                <a:gd name="T55" fmla="*/ 126 h 810"/>
                <a:gd name="T56" fmla="*/ 60 w 575"/>
                <a:gd name="T57" fmla="*/ 190 h 810"/>
                <a:gd name="T58" fmla="*/ 66 w 575"/>
                <a:gd name="T59" fmla="*/ 246 h 810"/>
                <a:gd name="T60" fmla="*/ 62 w 575"/>
                <a:gd name="T61" fmla="*/ 308 h 810"/>
                <a:gd name="T62" fmla="*/ 45 w 575"/>
                <a:gd name="T63" fmla="*/ 361 h 810"/>
                <a:gd name="T64" fmla="*/ 35 w 575"/>
                <a:gd name="T65" fmla="*/ 390 h 810"/>
                <a:gd name="T66" fmla="*/ 33 w 575"/>
                <a:gd name="T67" fmla="*/ 423 h 810"/>
                <a:gd name="T68" fmla="*/ 86 w 575"/>
                <a:gd name="T69" fmla="*/ 466 h 810"/>
                <a:gd name="T70" fmla="*/ 120 w 575"/>
                <a:gd name="T71" fmla="*/ 507 h 810"/>
                <a:gd name="T72" fmla="*/ 145 w 575"/>
                <a:gd name="T73" fmla="*/ 560 h 810"/>
                <a:gd name="T74" fmla="*/ 156 w 575"/>
                <a:gd name="T75" fmla="*/ 625 h 810"/>
                <a:gd name="T76" fmla="*/ 224 w 575"/>
                <a:gd name="T77" fmla="*/ 756 h 810"/>
                <a:gd name="T78" fmla="*/ 255 w 575"/>
                <a:gd name="T79" fmla="*/ 797 h 810"/>
                <a:gd name="T80" fmla="*/ 274 w 575"/>
                <a:gd name="T81" fmla="*/ 810 h 810"/>
                <a:gd name="T82" fmla="*/ 287 w 575"/>
                <a:gd name="T83" fmla="*/ 810 h 810"/>
                <a:gd name="T84" fmla="*/ 306 w 575"/>
                <a:gd name="T85" fmla="*/ 800 h 810"/>
                <a:gd name="T86" fmla="*/ 417 w 575"/>
                <a:gd name="T87" fmla="*/ 730 h 810"/>
                <a:gd name="T88" fmla="*/ 548 w 575"/>
                <a:gd name="T89" fmla="*/ 645 h 810"/>
                <a:gd name="T90" fmla="*/ 572 w 575"/>
                <a:gd name="T91" fmla="*/ 616 h 810"/>
                <a:gd name="T92" fmla="*/ 575 w 575"/>
                <a:gd name="T93" fmla="*/ 596 h 810"/>
                <a:gd name="T94" fmla="*/ 569 w 575"/>
                <a:gd name="T95" fmla="*/ 572 h 810"/>
                <a:gd name="T96" fmla="*/ 558 w 575"/>
                <a:gd name="T97" fmla="*/ 557 h 810"/>
                <a:gd name="T98" fmla="*/ 369 w 575"/>
                <a:gd name="T99" fmla="*/ 703 h 810"/>
                <a:gd name="T100" fmla="*/ 344 w 575"/>
                <a:gd name="T101" fmla="*/ 689 h 810"/>
                <a:gd name="T102" fmla="*/ 331 w 575"/>
                <a:gd name="T103" fmla="*/ 665 h 810"/>
                <a:gd name="T104" fmla="*/ 331 w 575"/>
                <a:gd name="T105" fmla="*/ 645 h 810"/>
                <a:gd name="T106" fmla="*/ 344 w 575"/>
                <a:gd name="T107" fmla="*/ 619 h 810"/>
                <a:gd name="T108" fmla="*/ 369 w 575"/>
                <a:gd name="T109" fmla="*/ 607 h 810"/>
                <a:gd name="T110" fmla="*/ 388 w 575"/>
                <a:gd name="T111" fmla="*/ 607 h 810"/>
                <a:gd name="T112" fmla="*/ 413 w 575"/>
                <a:gd name="T113" fmla="*/ 619 h 810"/>
                <a:gd name="T114" fmla="*/ 426 w 575"/>
                <a:gd name="T115" fmla="*/ 645 h 810"/>
                <a:gd name="T116" fmla="*/ 426 w 575"/>
                <a:gd name="T117" fmla="*/ 665 h 810"/>
                <a:gd name="T118" fmla="*/ 413 w 575"/>
                <a:gd name="T119" fmla="*/ 689 h 810"/>
                <a:gd name="T120" fmla="*/ 388 w 575"/>
                <a:gd name="T121" fmla="*/ 70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810">
                  <a:moveTo>
                    <a:pt x="558" y="557"/>
                  </a:moveTo>
                  <a:lnTo>
                    <a:pt x="558" y="557"/>
                  </a:lnTo>
                  <a:lnTo>
                    <a:pt x="558" y="557"/>
                  </a:lnTo>
                  <a:lnTo>
                    <a:pt x="558" y="557"/>
                  </a:lnTo>
                  <a:lnTo>
                    <a:pt x="507" y="481"/>
                  </a:lnTo>
                  <a:lnTo>
                    <a:pt x="507" y="481"/>
                  </a:lnTo>
                  <a:lnTo>
                    <a:pt x="478" y="487"/>
                  </a:lnTo>
                  <a:lnTo>
                    <a:pt x="455" y="489"/>
                  </a:lnTo>
                  <a:lnTo>
                    <a:pt x="455" y="489"/>
                  </a:lnTo>
                  <a:lnTo>
                    <a:pt x="440" y="489"/>
                  </a:lnTo>
                  <a:lnTo>
                    <a:pt x="426" y="484"/>
                  </a:lnTo>
                  <a:lnTo>
                    <a:pt x="416" y="477"/>
                  </a:lnTo>
                  <a:lnTo>
                    <a:pt x="405" y="467"/>
                  </a:lnTo>
                  <a:lnTo>
                    <a:pt x="405" y="467"/>
                  </a:lnTo>
                  <a:lnTo>
                    <a:pt x="399" y="458"/>
                  </a:lnTo>
                  <a:lnTo>
                    <a:pt x="396" y="449"/>
                  </a:lnTo>
                  <a:lnTo>
                    <a:pt x="396" y="449"/>
                  </a:lnTo>
                  <a:lnTo>
                    <a:pt x="387" y="448"/>
                  </a:lnTo>
                  <a:lnTo>
                    <a:pt x="378" y="445"/>
                  </a:lnTo>
                  <a:lnTo>
                    <a:pt x="369" y="439"/>
                  </a:lnTo>
                  <a:lnTo>
                    <a:pt x="359" y="433"/>
                  </a:lnTo>
                  <a:lnTo>
                    <a:pt x="359" y="433"/>
                  </a:lnTo>
                  <a:lnTo>
                    <a:pt x="353" y="425"/>
                  </a:lnTo>
                  <a:lnTo>
                    <a:pt x="349" y="417"/>
                  </a:lnTo>
                  <a:lnTo>
                    <a:pt x="344" y="410"/>
                  </a:lnTo>
                  <a:lnTo>
                    <a:pt x="343" y="404"/>
                  </a:lnTo>
                  <a:lnTo>
                    <a:pt x="341" y="396"/>
                  </a:lnTo>
                  <a:lnTo>
                    <a:pt x="341" y="389"/>
                  </a:lnTo>
                  <a:lnTo>
                    <a:pt x="343" y="375"/>
                  </a:lnTo>
                  <a:lnTo>
                    <a:pt x="347" y="361"/>
                  </a:lnTo>
                  <a:lnTo>
                    <a:pt x="355" y="346"/>
                  </a:lnTo>
                  <a:lnTo>
                    <a:pt x="364" y="332"/>
                  </a:lnTo>
                  <a:lnTo>
                    <a:pt x="375" y="319"/>
                  </a:lnTo>
                  <a:lnTo>
                    <a:pt x="375" y="319"/>
                  </a:lnTo>
                  <a:lnTo>
                    <a:pt x="361" y="323"/>
                  </a:lnTo>
                  <a:lnTo>
                    <a:pt x="347" y="325"/>
                  </a:lnTo>
                  <a:lnTo>
                    <a:pt x="347" y="325"/>
                  </a:lnTo>
                  <a:lnTo>
                    <a:pt x="340" y="325"/>
                  </a:lnTo>
                  <a:lnTo>
                    <a:pt x="334" y="323"/>
                  </a:lnTo>
                  <a:lnTo>
                    <a:pt x="321" y="319"/>
                  </a:lnTo>
                  <a:lnTo>
                    <a:pt x="311" y="311"/>
                  </a:lnTo>
                  <a:lnTo>
                    <a:pt x="303" y="304"/>
                  </a:lnTo>
                  <a:lnTo>
                    <a:pt x="303" y="304"/>
                  </a:lnTo>
                  <a:lnTo>
                    <a:pt x="297" y="297"/>
                  </a:lnTo>
                  <a:lnTo>
                    <a:pt x="291" y="290"/>
                  </a:lnTo>
                  <a:lnTo>
                    <a:pt x="287" y="281"/>
                  </a:lnTo>
                  <a:lnTo>
                    <a:pt x="285" y="269"/>
                  </a:lnTo>
                  <a:lnTo>
                    <a:pt x="285" y="255"/>
                  </a:lnTo>
                  <a:lnTo>
                    <a:pt x="290" y="240"/>
                  </a:lnTo>
                  <a:lnTo>
                    <a:pt x="297" y="222"/>
                  </a:lnTo>
                  <a:lnTo>
                    <a:pt x="311" y="200"/>
                  </a:lnTo>
                  <a:lnTo>
                    <a:pt x="311" y="200"/>
                  </a:lnTo>
                  <a:lnTo>
                    <a:pt x="299" y="185"/>
                  </a:lnTo>
                  <a:lnTo>
                    <a:pt x="299" y="185"/>
                  </a:lnTo>
                  <a:lnTo>
                    <a:pt x="279" y="179"/>
                  </a:lnTo>
                  <a:lnTo>
                    <a:pt x="279" y="179"/>
                  </a:lnTo>
                  <a:lnTo>
                    <a:pt x="268" y="173"/>
                  </a:lnTo>
                  <a:lnTo>
                    <a:pt x="261" y="164"/>
                  </a:lnTo>
                  <a:lnTo>
                    <a:pt x="255" y="155"/>
                  </a:lnTo>
                  <a:lnTo>
                    <a:pt x="252" y="146"/>
                  </a:lnTo>
                  <a:lnTo>
                    <a:pt x="249" y="135"/>
                  </a:lnTo>
                  <a:lnTo>
                    <a:pt x="247" y="126"/>
                  </a:lnTo>
                  <a:lnTo>
                    <a:pt x="247" y="109"/>
                  </a:lnTo>
                  <a:lnTo>
                    <a:pt x="247" y="109"/>
                  </a:lnTo>
                  <a:lnTo>
                    <a:pt x="185" y="23"/>
                  </a:lnTo>
                  <a:lnTo>
                    <a:pt x="185" y="23"/>
                  </a:lnTo>
                  <a:lnTo>
                    <a:pt x="176" y="12"/>
                  </a:lnTo>
                  <a:lnTo>
                    <a:pt x="167" y="5"/>
                  </a:lnTo>
                  <a:lnTo>
                    <a:pt x="156" y="2"/>
                  </a:lnTo>
                  <a:lnTo>
                    <a:pt x="147" y="0"/>
                  </a:lnTo>
                  <a:lnTo>
                    <a:pt x="147" y="0"/>
                  </a:lnTo>
                  <a:lnTo>
                    <a:pt x="138" y="0"/>
                  </a:lnTo>
                  <a:lnTo>
                    <a:pt x="132" y="3"/>
                  </a:lnTo>
                  <a:lnTo>
                    <a:pt x="126" y="6"/>
                  </a:lnTo>
                  <a:lnTo>
                    <a:pt x="126" y="6"/>
                  </a:lnTo>
                  <a:lnTo>
                    <a:pt x="124" y="6"/>
                  </a:lnTo>
                  <a:lnTo>
                    <a:pt x="124" y="6"/>
                  </a:lnTo>
                  <a:lnTo>
                    <a:pt x="85" y="32"/>
                  </a:lnTo>
                  <a:lnTo>
                    <a:pt x="0" y="88"/>
                  </a:lnTo>
                  <a:lnTo>
                    <a:pt x="0" y="88"/>
                  </a:lnTo>
                  <a:lnTo>
                    <a:pt x="9" y="93"/>
                  </a:lnTo>
                  <a:lnTo>
                    <a:pt x="19" y="102"/>
                  </a:lnTo>
                  <a:lnTo>
                    <a:pt x="28" y="112"/>
                  </a:lnTo>
                  <a:lnTo>
                    <a:pt x="39" y="126"/>
                  </a:lnTo>
                  <a:lnTo>
                    <a:pt x="47" y="143"/>
                  </a:lnTo>
                  <a:lnTo>
                    <a:pt x="54" y="164"/>
                  </a:lnTo>
                  <a:lnTo>
                    <a:pt x="60" y="190"/>
                  </a:lnTo>
                  <a:lnTo>
                    <a:pt x="65" y="220"/>
                  </a:lnTo>
                  <a:lnTo>
                    <a:pt x="65" y="220"/>
                  </a:lnTo>
                  <a:lnTo>
                    <a:pt x="66" y="246"/>
                  </a:lnTo>
                  <a:lnTo>
                    <a:pt x="66" y="270"/>
                  </a:lnTo>
                  <a:lnTo>
                    <a:pt x="65" y="290"/>
                  </a:lnTo>
                  <a:lnTo>
                    <a:pt x="62" y="308"/>
                  </a:lnTo>
                  <a:lnTo>
                    <a:pt x="59" y="323"/>
                  </a:lnTo>
                  <a:lnTo>
                    <a:pt x="54" y="337"/>
                  </a:lnTo>
                  <a:lnTo>
                    <a:pt x="45" y="361"/>
                  </a:lnTo>
                  <a:lnTo>
                    <a:pt x="45" y="361"/>
                  </a:lnTo>
                  <a:lnTo>
                    <a:pt x="39" y="376"/>
                  </a:lnTo>
                  <a:lnTo>
                    <a:pt x="35" y="390"/>
                  </a:lnTo>
                  <a:lnTo>
                    <a:pt x="33" y="405"/>
                  </a:lnTo>
                  <a:lnTo>
                    <a:pt x="33" y="423"/>
                  </a:lnTo>
                  <a:lnTo>
                    <a:pt x="33" y="423"/>
                  </a:lnTo>
                  <a:lnTo>
                    <a:pt x="47" y="431"/>
                  </a:lnTo>
                  <a:lnTo>
                    <a:pt x="65" y="446"/>
                  </a:lnTo>
                  <a:lnTo>
                    <a:pt x="86" y="466"/>
                  </a:lnTo>
                  <a:lnTo>
                    <a:pt x="98" y="478"/>
                  </a:lnTo>
                  <a:lnTo>
                    <a:pt x="109" y="492"/>
                  </a:lnTo>
                  <a:lnTo>
                    <a:pt x="120" y="507"/>
                  </a:lnTo>
                  <a:lnTo>
                    <a:pt x="129" y="524"/>
                  </a:lnTo>
                  <a:lnTo>
                    <a:pt x="138" y="540"/>
                  </a:lnTo>
                  <a:lnTo>
                    <a:pt x="145" y="560"/>
                  </a:lnTo>
                  <a:lnTo>
                    <a:pt x="151" y="580"/>
                  </a:lnTo>
                  <a:lnTo>
                    <a:pt x="154" y="603"/>
                  </a:lnTo>
                  <a:lnTo>
                    <a:pt x="156" y="625"/>
                  </a:lnTo>
                  <a:lnTo>
                    <a:pt x="156" y="651"/>
                  </a:lnTo>
                  <a:lnTo>
                    <a:pt x="156" y="651"/>
                  </a:lnTo>
                  <a:lnTo>
                    <a:pt x="224" y="756"/>
                  </a:lnTo>
                  <a:lnTo>
                    <a:pt x="224" y="756"/>
                  </a:lnTo>
                  <a:lnTo>
                    <a:pt x="241" y="780"/>
                  </a:lnTo>
                  <a:lnTo>
                    <a:pt x="255" y="797"/>
                  </a:lnTo>
                  <a:lnTo>
                    <a:pt x="262" y="803"/>
                  </a:lnTo>
                  <a:lnTo>
                    <a:pt x="268" y="807"/>
                  </a:lnTo>
                  <a:lnTo>
                    <a:pt x="274" y="810"/>
                  </a:lnTo>
                  <a:lnTo>
                    <a:pt x="280" y="810"/>
                  </a:lnTo>
                  <a:lnTo>
                    <a:pt x="280" y="810"/>
                  </a:lnTo>
                  <a:lnTo>
                    <a:pt x="287" y="810"/>
                  </a:lnTo>
                  <a:lnTo>
                    <a:pt x="293" y="807"/>
                  </a:lnTo>
                  <a:lnTo>
                    <a:pt x="306" y="800"/>
                  </a:lnTo>
                  <a:lnTo>
                    <a:pt x="306" y="800"/>
                  </a:lnTo>
                  <a:lnTo>
                    <a:pt x="311" y="797"/>
                  </a:lnTo>
                  <a:lnTo>
                    <a:pt x="311" y="797"/>
                  </a:lnTo>
                  <a:lnTo>
                    <a:pt x="417" y="730"/>
                  </a:lnTo>
                  <a:lnTo>
                    <a:pt x="488" y="684"/>
                  </a:lnTo>
                  <a:lnTo>
                    <a:pt x="548" y="645"/>
                  </a:lnTo>
                  <a:lnTo>
                    <a:pt x="548" y="645"/>
                  </a:lnTo>
                  <a:lnTo>
                    <a:pt x="558" y="636"/>
                  </a:lnTo>
                  <a:lnTo>
                    <a:pt x="567" y="627"/>
                  </a:lnTo>
                  <a:lnTo>
                    <a:pt x="572" y="616"/>
                  </a:lnTo>
                  <a:lnTo>
                    <a:pt x="575" y="606"/>
                  </a:lnTo>
                  <a:lnTo>
                    <a:pt x="575" y="606"/>
                  </a:lnTo>
                  <a:lnTo>
                    <a:pt x="575" y="596"/>
                  </a:lnTo>
                  <a:lnTo>
                    <a:pt x="573" y="587"/>
                  </a:lnTo>
                  <a:lnTo>
                    <a:pt x="572" y="580"/>
                  </a:lnTo>
                  <a:lnTo>
                    <a:pt x="569" y="572"/>
                  </a:lnTo>
                  <a:lnTo>
                    <a:pt x="563" y="562"/>
                  </a:lnTo>
                  <a:lnTo>
                    <a:pt x="558" y="557"/>
                  </a:lnTo>
                  <a:lnTo>
                    <a:pt x="558" y="557"/>
                  </a:lnTo>
                  <a:close/>
                  <a:moveTo>
                    <a:pt x="378" y="703"/>
                  </a:moveTo>
                  <a:lnTo>
                    <a:pt x="378" y="703"/>
                  </a:lnTo>
                  <a:lnTo>
                    <a:pt x="369" y="703"/>
                  </a:lnTo>
                  <a:lnTo>
                    <a:pt x="359" y="700"/>
                  </a:lnTo>
                  <a:lnTo>
                    <a:pt x="350" y="695"/>
                  </a:lnTo>
                  <a:lnTo>
                    <a:pt x="344" y="689"/>
                  </a:lnTo>
                  <a:lnTo>
                    <a:pt x="338" y="681"/>
                  </a:lnTo>
                  <a:lnTo>
                    <a:pt x="334" y="674"/>
                  </a:lnTo>
                  <a:lnTo>
                    <a:pt x="331" y="665"/>
                  </a:lnTo>
                  <a:lnTo>
                    <a:pt x="329" y="654"/>
                  </a:lnTo>
                  <a:lnTo>
                    <a:pt x="329" y="654"/>
                  </a:lnTo>
                  <a:lnTo>
                    <a:pt x="331" y="645"/>
                  </a:lnTo>
                  <a:lnTo>
                    <a:pt x="334" y="636"/>
                  </a:lnTo>
                  <a:lnTo>
                    <a:pt x="338" y="627"/>
                  </a:lnTo>
                  <a:lnTo>
                    <a:pt x="344" y="619"/>
                  </a:lnTo>
                  <a:lnTo>
                    <a:pt x="350" y="613"/>
                  </a:lnTo>
                  <a:lnTo>
                    <a:pt x="359" y="609"/>
                  </a:lnTo>
                  <a:lnTo>
                    <a:pt x="369" y="607"/>
                  </a:lnTo>
                  <a:lnTo>
                    <a:pt x="378" y="606"/>
                  </a:lnTo>
                  <a:lnTo>
                    <a:pt x="378" y="606"/>
                  </a:lnTo>
                  <a:lnTo>
                    <a:pt x="388" y="607"/>
                  </a:lnTo>
                  <a:lnTo>
                    <a:pt x="397" y="609"/>
                  </a:lnTo>
                  <a:lnTo>
                    <a:pt x="405" y="613"/>
                  </a:lnTo>
                  <a:lnTo>
                    <a:pt x="413" y="619"/>
                  </a:lnTo>
                  <a:lnTo>
                    <a:pt x="419" y="627"/>
                  </a:lnTo>
                  <a:lnTo>
                    <a:pt x="423" y="636"/>
                  </a:lnTo>
                  <a:lnTo>
                    <a:pt x="426" y="645"/>
                  </a:lnTo>
                  <a:lnTo>
                    <a:pt x="428" y="654"/>
                  </a:lnTo>
                  <a:lnTo>
                    <a:pt x="428" y="654"/>
                  </a:lnTo>
                  <a:lnTo>
                    <a:pt x="426" y="665"/>
                  </a:lnTo>
                  <a:lnTo>
                    <a:pt x="423" y="674"/>
                  </a:lnTo>
                  <a:lnTo>
                    <a:pt x="419" y="681"/>
                  </a:lnTo>
                  <a:lnTo>
                    <a:pt x="413" y="689"/>
                  </a:lnTo>
                  <a:lnTo>
                    <a:pt x="405" y="695"/>
                  </a:lnTo>
                  <a:lnTo>
                    <a:pt x="397" y="700"/>
                  </a:lnTo>
                  <a:lnTo>
                    <a:pt x="388" y="703"/>
                  </a:lnTo>
                  <a:lnTo>
                    <a:pt x="378" y="703"/>
                  </a:lnTo>
                  <a:lnTo>
                    <a:pt x="378" y="70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39" name="Freeform 14"/>
            <p:cNvSpPr>
              <a:spLocks/>
            </p:cNvSpPr>
            <p:nvPr/>
          </p:nvSpPr>
          <p:spPr bwMode="auto">
            <a:xfrm>
              <a:off x="1406496" y="2410478"/>
              <a:ext cx="243228" cy="137061"/>
            </a:xfrm>
            <a:custGeom>
              <a:avLst/>
              <a:gdLst>
                <a:gd name="T0" fmla="*/ 18 w 193"/>
                <a:gd name="T1" fmla="*/ 142 h 142"/>
                <a:gd name="T2" fmla="*/ 193 w 193"/>
                <a:gd name="T3" fmla="*/ 29 h 142"/>
                <a:gd name="T4" fmla="*/ 174 w 193"/>
                <a:gd name="T5" fmla="*/ 0 h 142"/>
                <a:gd name="T6" fmla="*/ 0 w 193"/>
                <a:gd name="T7" fmla="*/ 114 h 142"/>
                <a:gd name="T8" fmla="*/ 18 w 193"/>
                <a:gd name="T9" fmla="*/ 142 h 142"/>
              </a:gdLst>
              <a:ahLst/>
              <a:cxnLst>
                <a:cxn ang="0">
                  <a:pos x="T0" y="T1"/>
                </a:cxn>
                <a:cxn ang="0">
                  <a:pos x="T2" y="T3"/>
                </a:cxn>
                <a:cxn ang="0">
                  <a:pos x="T4" y="T5"/>
                </a:cxn>
                <a:cxn ang="0">
                  <a:pos x="T6" y="T7"/>
                </a:cxn>
                <a:cxn ang="0">
                  <a:pos x="T8" y="T9"/>
                </a:cxn>
              </a:cxnLst>
              <a:rect l="0" t="0" r="r" b="b"/>
              <a:pathLst>
                <a:path w="193" h="142">
                  <a:moveTo>
                    <a:pt x="18" y="142"/>
                  </a:moveTo>
                  <a:lnTo>
                    <a:pt x="193" y="29"/>
                  </a:lnTo>
                  <a:lnTo>
                    <a:pt x="174" y="0"/>
                  </a:lnTo>
                  <a:lnTo>
                    <a:pt x="0" y="114"/>
                  </a:lnTo>
                  <a:lnTo>
                    <a:pt x="18"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0" name="Freeform 15"/>
            <p:cNvSpPr>
              <a:spLocks/>
            </p:cNvSpPr>
            <p:nvPr/>
          </p:nvSpPr>
          <p:spPr bwMode="auto">
            <a:xfrm>
              <a:off x="1454386" y="2499278"/>
              <a:ext cx="181475" cy="105209"/>
            </a:xfrm>
            <a:custGeom>
              <a:avLst/>
              <a:gdLst>
                <a:gd name="T0" fmla="*/ 18 w 144"/>
                <a:gd name="T1" fmla="*/ 109 h 109"/>
                <a:gd name="T2" fmla="*/ 144 w 144"/>
                <a:gd name="T3" fmla="*/ 27 h 109"/>
                <a:gd name="T4" fmla="*/ 126 w 144"/>
                <a:gd name="T5" fmla="*/ 0 h 109"/>
                <a:gd name="T6" fmla="*/ 0 w 144"/>
                <a:gd name="T7" fmla="*/ 81 h 109"/>
                <a:gd name="T8" fmla="*/ 18 w 144"/>
                <a:gd name="T9" fmla="*/ 109 h 109"/>
              </a:gdLst>
              <a:ahLst/>
              <a:cxnLst>
                <a:cxn ang="0">
                  <a:pos x="T0" y="T1"/>
                </a:cxn>
                <a:cxn ang="0">
                  <a:pos x="T2" y="T3"/>
                </a:cxn>
                <a:cxn ang="0">
                  <a:pos x="T4" y="T5"/>
                </a:cxn>
                <a:cxn ang="0">
                  <a:pos x="T6" y="T7"/>
                </a:cxn>
                <a:cxn ang="0">
                  <a:pos x="T8" y="T9"/>
                </a:cxn>
              </a:cxnLst>
              <a:rect l="0" t="0" r="r" b="b"/>
              <a:pathLst>
                <a:path w="144" h="109">
                  <a:moveTo>
                    <a:pt x="18" y="109"/>
                  </a:moveTo>
                  <a:lnTo>
                    <a:pt x="144" y="27"/>
                  </a:lnTo>
                  <a:lnTo>
                    <a:pt x="126" y="0"/>
                  </a:lnTo>
                  <a:lnTo>
                    <a:pt x="0" y="81"/>
                  </a:lnTo>
                  <a:lnTo>
                    <a:pt x="18"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1" name="Freeform 16"/>
            <p:cNvSpPr>
              <a:spLocks/>
            </p:cNvSpPr>
            <p:nvPr/>
          </p:nvSpPr>
          <p:spPr bwMode="auto">
            <a:xfrm>
              <a:off x="1503536" y="2537886"/>
              <a:ext cx="214242" cy="121617"/>
            </a:xfrm>
            <a:custGeom>
              <a:avLst/>
              <a:gdLst>
                <a:gd name="T0" fmla="*/ 17 w 170"/>
                <a:gd name="T1" fmla="*/ 126 h 126"/>
                <a:gd name="T2" fmla="*/ 170 w 170"/>
                <a:gd name="T3" fmla="*/ 28 h 126"/>
                <a:gd name="T4" fmla="*/ 152 w 170"/>
                <a:gd name="T5" fmla="*/ 0 h 126"/>
                <a:gd name="T6" fmla="*/ 0 w 170"/>
                <a:gd name="T7" fmla="*/ 99 h 126"/>
                <a:gd name="T8" fmla="*/ 17 w 170"/>
                <a:gd name="T9" fmla="*/ 126 h 126"/>
              </a:gdLst>
              <a:ahLst/>
              <a:cxnLst>
                <a:cxn ang="0">
                  <a:pos x="T0" y="T1"/>
                </a:cxn>
                <a:cxn ang="0">
                  <a:pos x="T2" y="T3"/>
                </a:cxn>
                <a:cxn ang="0">
                  <a:pos x="T4" y="T5"/>
                </a:cxn>
                <a:cxn ang="0">
                  <a:pos x="T6" y="T7"/>
                </a:cxn>
                <a:cxn ang="0">
                  <a:pos x="T8" y="T9"/>
                </a:cxn>
              </a:cxnLst>
              <a:rect l="0" t="0" r="r" b="b"/>
              <a:pathLst>
                <a:path w="170" h="126">
                  <a:moveTo>
                    <a:pt x="17" y="126"/>
                  </a:moveTo>
                  <a:lnTo>
                    <a:pt x="170" y="28"/>
                  </a:lnTo>
                  <a:lnTo>
                    <a:pt x="152" y="0"/>
                  </a:lnTo>
                  <a:lnTo>
                    <a:pt x="0" y="99"/>
                  </a:lnTo>
                  <a:lnTo>
                    <a:pt x="17"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sp>
          <p:nvSpPr>
            <p:cNvPr id="42" name="Freeform 17"/>
            <p:cNvSpPr>
              <a:spLocks/>
            </p:cNvSpPr>
            <p:nvPr/>
          </p:nvSpPr>
          <p:spPr bwMode="auto">
            <a:xfrm>
              <a:off x="1550164" y="2618965"/>
              <a:ext cx="162572" cy="96522"/>
            </a:xfrm>
            <a:custGeom>
              <a:avLst/>
              <a:gdLst>
                <a:gd name="T0" fmla="*/ 18 w 129"/>
                <a:gd name="T1" fmla="*/ 100 h 100"/>
                <a:gd name="T2" fmla="*/ 129 w 129"/>
                <a:gd name="T3" fmla="*/ 27 h 100"/>
                <a:gd name="T4" fmla="*/ 111 w 129"/>
                <a:gd name="T5" fmla="*/ 0 h 100"/>
                <a:gd name="T6" fmla="*/ 0 w 129"/>
                <a:gd name="T7" fmla="*/ 71 h 100"/>
                <a:gd name="T8" fmla="*/ 18 w 129"/>
                <a:gd name="T9" fmla="*/ 100 h 100"/>
              </a:gdLst>
              <a:ahLst/>
              <a:cxnLst>
                <a:cxn ang="0">
                  <a:pos x="T0" y="T1"/>
                </a:cxn>
                <a:cxn ang="0">
                  <a:pos x="T2" y="T3"/>
                </a:cxn>
                <a:cxn ang="0">
                  <a:pos x="T4" y="T5"/>
                </a:cxn>
                <a:cxn ang="0">
                  <a:pos x="T6" y="T7"/>
                </a:cxn>
                <a:cxn ang="0">
                  <a:pos x="T8" y="T9"/>
                </a:cxn>
              </a:cxnLst>
              <a:rect l="0" t="0" r="r" b="b"/>
              <a:pathLst>
                <a:path w="129" h="100">
                  <a:moveTo>
                    <a:pt x="18" y="100"/>
                  </a:moveTo>
                  <a:lnTo>
                    <a:pt x="129" y="27"/>
                  </a:lnTo>
                  <a:lnTo>
                    <a:pt x="111" y="0"/>
                  </a:lnTo>
                  <a:lnTo>
                    <a:pt x="0" y="71"/>
                  </a:lnTo>
                  <a:lnTo>
                    <a:pt x="18"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36265"/>
              <a:endParaRPr lang="en-GB">
                <a:solidFill>
                  <a:srgbClr val="473931"/>
                </a:solidFill>
              </a:endParaRPr>
            </a:p>
          </p:txBody>
        </p:sp>
      </p:grpSp>
      <p:sp>
        <p:nvSpPr>
          <p:cNvPr id="44" name="Rectangle 43"/>
          <p:cNvSpPr/>
          <p:nvPr/>
        </p:nvSpPr>
        <p:spPr>
          <a:xfrm>
            <a:off x="908194" y="5476591"/>
            <a:ext cx="1279551" cy="702658"/>
          </a:xfrm>
          <a:prstGeom prst="rect">
            <a:avLst/>
          </a:prstGeom>
        </p:spPr>
        <p:txBody>
          <a:bodyPr wrap="none">
            <a:spAutoFit/>
          </a:bodyPr>
          <a:lstStyle/>
          <a:p>
            <a:pPr defTabSz="618814"/>
            <a:r>
              <a:rPr lang="en-GB" sz="4400" b="1" dirty="0">
                <a:solidFill>
                  <a:schemeClr val="accent6">
                    <a:lumMod val="50000"/>
                  </a:schemeClr>
                </a:solidFill>
              </a:rPr>
              <a:t>Q&amp;A</a:t>
            </a:r>
          </a:p>
        </p:txBody>
      </p:sp>
      <p:sp>
        <p:nvSpPr>
          <p:cNvPr id="45" name="Rectangle 44"/>
          <p:cNvSpPr/>
          <p:nvPr/>
        </p:nvSpPr>
        <p:spPr>
          <a:xfrm>
            <a:off x="2192930" y="5524910"/>
            <a:ext cx="4445648" cy="648146"/>
          </a:xfrm>
          <a:prstGeom prst="rect">
            <a:avLst/>
          </a:prstGeom>
        </p:spPr>
        <p:txBody>
          <a:bodyPr wrap="none" lIns="123762" tIns="61882" rIns="123762" bIns="61882">
            <a:spAutoFit/>
          </a:bodyPr>
          <a:lstStyle/>
          <a:p>
            <a:pPr defTabSz="618814">
              <a:buClr>
                <a:srgbClr val="EF8201"/>
              </a:buClr>
            </a:pPr>
            <a:r>
              <a:rPr lang="en-US" sz="3800" dirty="0" smtClean="0">
                <a:solidFill>
                  <a:srgbClr val="473931"/>
                </a:solidFill>
                <a:latin typeface="Calibri Light"/>
                <a:cs typeface="Calibri Light"/>
              </a:rPr>
              <a:t>Questions &amp; Answers</a:t>
            </a:r>
            <a:endParaRPr lang="en-US" sz="3800" dirty="0">
              <a:solidFill>
                <a:srgbClr val="473931"/>
              </a:solidFill>
              <a:latin typeface="Calibri Light"/>
              <a:cs typeface="Calibri Light"/>
            </a:endParaRPr>
          </a:p>
        </p:txBody>
      </p:sp>
      <p:sp>
        <p:nvSpPr>
          <p:cNvPr id="49" name="AutoShape 3"/>
          <p:cNvSpPr>
            <a:spLocks noChangeAspect="1" noChangeArrowheads="1" noTextEdit="1"/>
          </p:cNvSpPr>
          <p:nvPr/>
        </p:nvSpPr>
        <p:spPr bwMode="auto">
          <a:xfrm>
            <a:off x="1081265" y="4950138"/>
            <a:ext cx="956881" cy="93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14174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606" y="600604"/>
            <a:ext cx="11702892" cy="1443302"/>
          </a:xfrm>
        </p:spPr>
        <p:txBody>
          <a:bodyPr>
            <a:normAutofit/>
          </a:bodyPr>
          <a:lstStyle/>
          <a:p>
            <a:r>
              <a:rPr lang="en-GB" dirty="0"/>
              <a:t>The Paradox Insight™</a:t>
            </a:r>
            <a:r>
              <a:rPr lang="en-GB" dirty="0" smtClean="0"/>
              <a:t>: The </a:t>
            </a:r>
            <a:r>
              <a:rPr lang="en-GB" dirty="0"/>
              <a:t>Big </a:t>
            </a:r>
            <a:r>
              <a:rPr lang="en-GB" dirty="0" smtClean="0"/>
              <a:t>Picture</a:t>
            </a:r>
            <a:endParaRPr lang="en-GB" dirty="0"/>
          </a:p>
        </p:txBody>
      </p:sp>
      <p:sp>
        <p:nvSpPr>
          <p:cNvPr id="2" name="Rectangle 1"/>
          <p:cNvSpPr/>
          <p:nvPr/>
        </p:nvSpPr>
        <p:spPr>
          <a:xfrm>
            <a:off x="2158206" y="2001087"/>
            <a:ext cx="8991600" cy="5867400"/>
          </a:xfrm>
          <a:prstGeom prst="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51" t="15120" r="21660" b="12614"/>
          <a:stretch/>
        </p:blipFill>
        <p:spPr bwMode="auto">
          <a:xfrm>
            <a:off x="2844006" y="2320219"/>
            <a:ext cx="7772400" cy="522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rot="5400000">
            <a:off x="8960564" y="5210254"/>
            <a:ext cx="1021556" cy="1699261"/>
          </a:xfrm>
          <a:prstGeom prst="wedgeRoundRectCallout">
            <a:avLst/>
          </a:prstGeom>
          <a:solidFill>
            <a:schemeClr val="bg1">
              <a:alpha val="91000"/>
            </a:schemeClr>
          </a:solidFill>
          <a:ln>
            <a:solidFill>
              <a:srgbClr val="FF3300"/>
            </a:solidFill>
          </a:ln>
        </p:spPr>
        <p:txBody>
          <a:bodyPr vert="vert270" wrap="square">
            <a:spAutoFit/>
          </a:bodyPr>
          <a:lstStyle/>
          <a:p>
            <a:r>
              <a:rPr lang="en-US" sz="1200" b="1" i="1" dirty="0" smtClean="0">
                <a:solidFill>
                  <a:srgbClr val="FF3300"/>
                </a:solidFill>
              </a:rPr>
              <a:t>A </a:t>
            </a:r>
            <a:r>
              <a:rPr lang="en-US" sz="1200" b="1" i="1" dirty="0">
                <a:solidFill>
                  <a:srgbClr val="FF3300"/>
                </a:solidFill>
              </a:rPr>
              <a:t>single CAT5</a:t>
            </a:r>
            <a:r>
              <a:rPr lang="en-US" sz="1200" i="1" dirty="0">
                <a:solidFill>
                  <a:srgbClr val="FF3300"/>
                </a:solidFill>
              </a:rPr>
              <a:t> or higher </a:t>
            </a:r>
            <a:r>
              <a:rPr lang="en-US" sz="1200" i="1" dirty="0" smtClean="0">
                <a:solidFill>
                  <a:srgbClr val="FF3300"/>
                </a:solidFill>
              </a:rPr>
              <a:t>cable can </a:t>
            </a:r>
            <a:r>
              <a:rPr lang="en-US" sz="1200" i="1" dirty="0">
                <a:solidFill>
                  <a:srgbClr val="FF3300"/>
                </a:solidFill>
              </a:rPr>
              <a:t>be used to wire a single HD77 camera. </a:t>
            </a:r>
          </a:p>
        </p:txBody>
      </p:sp>
    </p:spTree>
    <p:extLst>
      <p:ext uri="{BB962C8B-B14F-4D97-AF65-F5344CB8AC3E}">
        <p14:creationId xmlns:p14="http://schemas.microsoft.com/office/powerpoint/2010/main" val="399849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4206" y="2348706"/>
            <a:ext cx="10439400" cy="5116885"/>
            <a:chOff x="634206" y="2501106"/>
            <a:chExt cx="11734800" cy="4953000"/>
          </a:xfrm>
        </p:grpSpPr>
        <p:sp>
          <p:nvSpPr>
            <p:cNvPr id="9" name="Rectangle 8"/>
            <p:cNvSpPr/>
            <p:nvPr/>
          </p:nvSpPr>
          <p:spPr>
            <a:xfrm>
              <a:off x="634206" y="2501106"/>
              <a:ext cx="11734800" cy="4953000"/>
            </a:xfrm>
            <a:prstGeom prst="rect">
              <a:avLst/>
            </a:prstGeom>
            <a:solidFill>
              <a:schemeClr val="bg1"/>
            </a:solidFill>
            <a:ln w="12700" cap="sq">
              <a:no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Rectangle 10"/>
            <p:cNvSpPr/>
            <p:nvPr/>
          </p:nvSpPr>
          <p:spPr>
            <a:xfrm>
              <a:off x="634207" y="2501106"/>
              <a:ext cx="76200" cy="4953000"/>
            </a:xfrm>
            <a:prstGeom prst="rect">
              <a:avLst/>
            </a:prstGeom>
            <a:solidFill>
              <a:schemeClr val="accent4">
                <a:lumMod val="65000"/>
              </a:schemeClr>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4" name="Content Placeholder 2"/>
          <p:cNvSpPr txBox="1">
            <a:spLocks/>
          </p:cNvSpPr>
          <p:nvPr/>
        </p:nvSpPr>
        <p:spPr>
          <a:xfrm>
            <a:off x="634206" y="2352336"/>
            <a:ext cx="10172700" cy="4568370"/>
          </a:xfrm>
          <a:prstGeom prst="rect">
            <a:avLst/>
          </a:prstGeom>
        </p:spPr>
        <p:txBody>
          <a:bodyPr vert="horz" lIns="123782" tIns="61891" rIns="123782" bIns="61891" rtlCol="0">
            <a:noAutofit/>
          </a:bodyPr>
          <a:lstStyle>
            <a:lvl1pPr marL="464184" indent="-464184" algn="l" defTabSz="123782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5731" indent="-386820" algn="l" defTabSz="1237823"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7279" indent="-309456" algn="l" defTabSz="12378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6191"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85102"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404014"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22926"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41837"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60749" indent="-309456" algn="l" defTabSz="123782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buClr>
                <a:schemeClr val="bg2"/>
              </a:buClr>
            </a:pPr>
            <a:r>
              <a:rPr lang="en-US" sz="2600" dirty="0">
                <a:solidFill>
                  <a:srgbClr val="473931"/>
                </a:solidFill>
                <a:latin typeface="Calibri Light"/>
                <a:cs typeface="Calibri Light"/>
              </a:rPr>
              <a:t>HD (720p) color video </a:t>
            </a:r>
            <a:r>
              <a:rPr lang="en-US" sz="2600" dirty="0" smtClean="0">
                <a:solidFill>
                  <a:srgbClr val="473931"/>
                </a:solidFill>
                <a:latin typeface="Calibri Light"/>
                <a:cs typeface="Calibri Light"/>
              </a:rPr>
              <a:t>&amp; high </a:t>
            </a:r>
            <a:r>
              <a:rPr lang="en-US" sz="2600" dirty="0">
                <a:solidFill>
                  <a:srgbClr val="473931"/>
                </a:solidFill>
                <a:latin typeface="Calibri Light"/>
                <a:cs typeface="Calibri Light"/>
              </a:rPr>
              <a:t>quality </a:t>
            </a:r>
            <a:r>
              <a:rPr lang="en-US" sz="2600" dirty="0" smtClean="0">
                <a:solidFill>
                  <a:srgbClr val="473931"/>
                </a:solidFill>
                <a:latin typeface="Calibri Light"/>
                <a:cs typeface="Calibri Light"/>
              </a:rPr>
              <a:t>audio recording  </a:t>
            </a:r>
            <a:br>
              <a:rPr lang="en-US" sz="2600" dirty="0" smtClean="0">
                <a:solidFill>
                  <a:srgbClr val="473931"/>
                </a:solidFill>
                <a:latin typeface="Calibri Light"/>
                <a:cs typeface="Calibri Light"/>
              </a:rPr>
            </a:br>
            <a:r>
              <a:rPr lang="en-US" sz="2600" dirty="0" smtClean="0">
                <a:solidFill>
                  <a:srgbClr val="473931"/>
                </a:solidFill>
                <a:latin typeface="Calibri Light"/>
                <a:cs typeface="Calibri Light"/>
              </a:rPr>
              <a:t>(</a:t>
            </a:r>
            <a:r>
              <a:rPr lang="en-US" sz="2600" dirty="0">
                <a:solidFill>
                  <a:srgbClr val="473931"/>
                </a:solidFill>
                <a:latin typeface="Calibri Light"/>
                <a:cs typeface="Calibri Light"/>
              </a:rPr>
              <a:t>3 seconds </a:t>
            </a:r>
            <a:r>
              <a:rPr lang="en-US" sz="2600" dirty="0" smtClean="0">
                <a:solidFill>
                  <a:srgbClr val="473931"/>
                </a:solidFill>
                <a:latin typeface="Calibri Light"/>
                <a:cs typeface="Calibri Light"/>
              </a:rPr>
              <a:t>pre-alarm recording)</a:t>
            </a:r>
          </a:p>
          <a:p>
            <a:pPr>
              <a:buClr>
                <a:schemeClr val="bg2"/>
              </a:buClr>
            </a:pPr>
            <a:r>
              <a:rPr lang="en-US" sz="2600" dirty="0">
                <a:solidFill>
                  <a:srgbClr val="473931"/>
                </a:solidFill>
                <a:latin typeface="Calibri Light"/>
                <a:cs typeface="Calibri Light"/>
              </a:rPr>
              <a:t>Superior Quad PIR detector</a:t>
            </a:r>
          </a:p>
          <a:p>
            <a:pPr>
              <a:buClr>
                <a:schemeClr val="bg2"/>
              </a:buClr>
            </a:pPr>
            <a:r>
              <a:rPr lang="en-US" sz="2800" dirty="0">
                <a:solidFill>
                  <a:srgbClr val="473931"/>
                </a:solidFill>
                <a:latin typeface="Calibri Light"/>
                <a:cs typeface="Calibri Light"/>
              </a:rPr>
              <a:t>Illumination IR for clear &amp; concise view of premises </a:t>
            </a:r>
          </a:p>
          <a:p>
            <a:pPr>
              <a:buClr>
                <a:schemeClr val="bg2"/>
              </a:buClr>
            </a:pPr>
            <a:r>
              <a:rPr lang="en-US" sz="2600" dirty="0" smtClean="0">
                <a:solidFill>
                  <a:srgbClr val="473931"/>
                </a:solidFill>
                <a:latin typeface="Calibri Light"/>
                <a:cs typeface="Calibri Light"/>
              </a:rPr>
              <a:t>Video </a:t>
            </a:r>
            <a:r>
              <a:rPr lang="en-US" sz="2600" dirty="0">
                <a:solidFill>
                  <a:srgbClr val="473931"/>
                </a:solidFill>
                <a:latin typeface="Calibri Light"/>
                <a:cs typeface="Calibri Light"/>
              </a:rPr>
              <a:t>Verification of alarm events</a:t>
            </a:r>
          </a:p>
          <a:p>
            <a:pPr lvl="1">
              <a:buClr>
                <a:schemeClr val="bg2"/>
              </a:buClr>
            </a:pPr>
            <a:r>
              <a:rPr lang="en-US" sz="2600" dirty="0">
                <a:solidFill>
                  <a:srgbClr val="473931"/>
                </a:solidFill>
                <a:latin typeface="Calibri Light"/>
                <a:cs typeface="Calibri Light"/>
              </a:rPr>
              <a:t>Email (end-user &amp; CMS)</a:t>
            </a:r>
          </a:p>
          <a:p>
            <a:pPr lvl="1">
              <a:buClr>
                <a:schemeClr val="bg2"/>
              </a:buClr>
            </a:pPr>
            <a:r>
              <a:rPr lang="en-US" sz="2600" dirty="0">
                <a:solidFill>
                  <a:srgbClr val="473931"/>
                </a:solidFill>
                <a:latin typeface="Calibri Light"/>
                <a:cs typeface="Calibri Light"/>
              </a:rPr>
              <a:t>CMS via IPRS-7 </a:t>
            </a:r>
            <a:r>
              <a:rPr lang="en-US" sz="2600" dirty="0" smtClean="0">
                <a:solidFill>
                  <a:srgbClr val="473931"/>
                </a:solidFill>
                <a:latin typeface="Calibri Light"/>
                <a:cs typeface="Calibri Light"/>
              </a:rPr>
              <a:t>integrated  with automation </a:t>
            </a:r>
            <a:r>
              <a:rPr lang="en-US" sz="2600" dirty="0">
                <a:solidFill>
                  <a:srgbClr val="473931"/>
                </a:solidFill>
                <a:latin typeface="Calibri Light"/>
                <a:cs typeface="Calibri Light"/>
              </a:rPr>
              <a:t>Software</a:t>
            </a:r>
          </a:p>
          <a:p>
            <a:pPr>
              <a:buClr>
                <a:schemeClr val="bg2"/>
              </a:buClr>
            </a:pPr>
            <a:r>
              <a:rPr lang="en-US" sz="2600" dirty="0">
                <a:solidFill>
                  <a:srgbClr val="473931"/>
                </a:solidFill>
                <a:latin typeface="Calibri Light"/>
                <a:cs typeface="Calibri Light"/>
              </a:rPr>
              <a:t>Covering areas up to 12m x 12m (40ft x 40ft)</a:t>
            </a:r>
          </a:p>
          <a:p>
            <a:pPr>
              <a:buClr>
                <a:schemeClr val="bg2"/>
              </a:buClr>
            </a:pPr>
            <a:r>
              <a:rPr lang="en-US" sz="2600" dirty="0">
                <a:solidFill>
                  <a:srgbClr val="473931"/>
                </a:solidFill>
                <a:latin typeface="Calibri Light"/>
                <a:cs typeface="Calibri Light"/>
              </a:rPr>
              <a:t>Onboard </a:t>
            </a:r>
            <a:r>
              <a:rPr lang="en-US" sz="2600" dirty="0" smtClean="0">
                <a:solidFill>
                  <a:srgbClr val="473931"/>
                </a:solidFill>
                <a:latin typeface="Calibri Light"/>
                <a:cs typeface="Calibri Light"/>
              </a:rPr>
              <a:t>4GB SD card, </a:t>
            </a:r>
            <a:r>
              <a:rPr lang="en-US" sz="2600" dirty="0">
                <a:solidFill>
                  <a:srgbClr val="473931"/>
                </a:solidFill>
                <a:latin typeface="Calibri Light"/>
                <a:cs typeface="Calibri Light"/>
              </a:rPr>
              <a:t>3GB </a:t>
            </a:r>
            <a:r>
              <a:rPr lang="en-US" sz="2600" dirty="0" smtClean="0">
                <a:solidFill>
                  <a:srgbClr val="473931"/>
                </a:solidFill>
                <a:latin typeface="Calibri Light"/>
                <a:cs typeface="Calibri Light"/>
              </a:rPr>
              <a:t>available for recording </a:t>
            </a:r>
          </a:p>
        </p:txBody>
      </p:sp>
      <p:pic>
        <p:nvPicPr>
          <p:cNvPr id="5" name="Picture 4" descr="HD7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606" y="2120106"/>
            <a:ext cx="2514600" cy="5539407"/>
          </a:xfrm>
          <a:prstGeom prst="rect">
            <a:avLst/>
          </a:prstGeom>
        </p:spPr>
      </p:pic>
      <p:sp>
        <p:nvSpPr>
          <p:cNvPr id="2" name="Title 1"/>
          <p:cNvSpPr>
            <a:spLocks noGrp="1"/>
          </p:cNvSpPr>
          <p:nvPr>
            <p:ph type="title"/>
          </p:nvPr>
        </p:nvSpPr>
        <p:spPr>
          <a:xfrm>
            <a:off x="513714" y="448204"/>
            <a:ext cx="11702892" cy="1443302"/>
          </a:xfrm>
        </p:spPr>
        <p:txBody>
          <a:bodyPr>
            <a:normAutofit fontScale="90000"/>
          </a:bodyPr>
          <a:lstStyle/>
          <a:p>
            <a:r>
              <a:rPr lang="en-US" sz="6000" dirty="0"/>
              <a:t>HD77 Camera</a:t>
            </a:r>
            <a:r>
              <a:rPr lang="en-US" dirty="0"/>
              <a:t/>
            </a:r>
            <a:br>
              <a:rPr lang="en-US" dirty="0"/>
            </a:br>
            <a:r>
              <a:rPr lang="en-US" sz="3600" b="0" dirty="0" smtClean="0"/>
              <a:t>HD video and audio camera</a:t>
            </a:r>
            <a:endParaRPr lang="en-GB" dirty="0"/>
          </a:p>
        </p:txBody>
      </p:sp>
    </p:spTree>
    <p:extLst>
      <p:ext uri="{BB962C8B-B14F-4D97-AF65-F5344CB8AC3E}">
        <p14:creationId xmlns:p14="http://schemas.microsoft.com/office/powerpoint/2010/main" val="3987011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1">
      <a:dk1>
        <a:srgbClr val="473931"/>
      </a:dk1>
      <a:lt1>
        <a:sysClr val="window" lastClr="FFFFFF"/>
      </a:lt1>
      <a:dk2>
        <a:srgbClr val="748E3A"/>
      </a:dk2>
      <a:lt2>
        <a:srgbClr val="716558"/>
      </a:lt2>
      <a:accent1>
        <a:srgbClr val="98B91F"/>
      </a:accent1>
      <a:accent2>
        <a:srgbClr val="FF0000"/>
      </a:accent2>
      <a:accent3>
        <a:srgbClr val="9BBB59"/>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docs 2012 Master - Jan062012_v02">
  <a:themeElements>
    <a:clrScheme name="Amdocs 2012">
      <a:dk1>
        <a:sysClr val="windowText" lastClr="000000"/>
      </a:dk1>
      <a:lt1>
        <a:srgbClr val="FFFFFF"/>
      </a:lt1>
      <a:dk2>
        <a:srgbClr val="404040"/>
      </a:dk2>
      <a:lt2>
        <a:srgbClr val="B0B1B3"/>
      </a:lt2>
      <a:accent1>
        <a:srgbClr val="EF8201"/>
      </a:accent1>
      <a:accent2>
        <a:srgbClr val="AAB300"/>
      </a:accent2>
      <a:accent3>
        <a:srgbClr val="569199"/>
      </a:accent3>
      <a:accent4>
        <a:srgbClr val="0067C6"/>
      </a:accent4>
      <a:accent5>
        <a:srgbClr val="F02233"/>
      </a:accent5>
      <a:accent6>
        <a:srgbClr val="EFAA23"/>
      </a:accent6>
      <a:hlink>
        <a:srgbClr val="569199"/>
      </a:hlink>
      <a:folHlink>
        <a:srgbClr val="EF8201"/>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42813</TotalTime>
  <Words>3797</Words>
  <Application>Microsoft Office PowerPoint</Application>
  <PresentationFormat>Custom</PresentationFormat>
  <Paragraphs>541</Paragraphs>
  <Slides>26</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Calibri Light</vt:lpstr>
      <vt:lpstr>Helvetica</vt:lpstr>
      <vt:lpstr>Metric Light</vt:lpstr>
      <vt:lpstr>Times New Roman</vt:lpstr>
      <vt:lpstr>Wingdings</vt:lpstr>
      <vt:lpstr>Wingdings 3</vt:lpstr>
      <vt:lpstr>2_Office Theme</vt:lpstr>
      <vt:lpstr>Amdocs 2012 Master - Jan062012_v02</vt:lpstr>
      <vt:lpstr>PowerPoint Presentation</vt:lpstr>
      <vt:lpstr>PowerPoint Presentation</vt:lpstr>
      <vt:lpstr>Paradox Insight™ Offering</vt:lpstr>
      <vt:lpstr>Paradox Insight™ Highlights</vt:lpstr>
      <vt:lpstr>Customer/CMS/Installer Benefits</vt:lpstr>
      <vt:lpstr>A Day with Insight </vt:lpstr>
      <vt:lpstr>PowerPoint Presentation</vt:lpstr>
      <vt:lpstr>The Paradox Insight™: The Big Picture</vt:lpstr>
      <vt:lpstr>HD77 Camera HD video and audio camera</vt:lpstr>
      <vt:lpstr>PowerPoint Presentation</vt:lpstr>
      <vt:lpstr>HD77 Comparison of Features</vt:lpstr>
      <vt:lpstr>EVOHD Control Panel Robust to support enhanced security capabilities </vt:lpstr>
      <vt:lpstr>EVOHD Control Panel Robust to support enhanced security capabilities </vt:lpstr>
      <vt:lpstr>Insight Mobile App Protect and manage from your smartphone</vt:lpstr>
      <vt:lpstr>Paradox Insight App Movie </vt:lpstr>
      <vt:lpstr>Increased Security &amp; Privacy Control</vt:lpstr>
      <vt:lpstr>PowerPoint Presentation</vt:lpstr>
      <vt:lpstr>Paradox Insight @ Bank</vt:lpstr>
      <vt:lpstr>Paradox Insight @ Pharmacy</vt:lpstr>
      <vt:lpstr>Paradox Insight @ Home</vt:lpstr>
      <vt:lpstr>PowerPoint Presentation</vt:lpstr>
      <vt:lpstr>PowerPoint Presentation</vt:lpstr>
      <vt:lpstr>Thank You</vt:lpstr>
      <vt:lpstr>PowerPoint Presentation</vt:lpstr>
      <vt:lpstr>Paradox Insight™ Security designed for your lifestyle</vt:lpstr>
      <vt:lpstr>Paradox Insight™ System Highlights</vt:lpstr>
    </vt:vector>
  </TitlesOfParts>
  <Company>Paradox Security Systems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Kavouris - Paradox</dc:creator>
  <cp:lastModifiedBy>Alex Savoie</cp:lastModifiedBy>
  <cp:revision>1315</cp:revision>
  <cp:lastPrinted>2014-04-28T11:38:21Z</cp:lastPrinted>
  <dcterms:created xsi:type="dcterms:W3CDTF">2013-12-02T16:28:36Z</dcterms:created>
  <dcterms:modified xsi:type="dcterms:W3CDTF">2015-10-26T12:10:40Z</dcterms:modified>
</cp:coreProperties>
</file>