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02" r:id="rId2"/>
  </p:sldMasterIdLst>
  <p:notesMasterIdLst>
    <p:notesMasterId r:id="rId23"/>
  </p:notesMasterIdLst>
  <p:sldIdLst>
    <p:sldId id="499" r:id="rId3"/>
    <p:sldId id="509" r:id="rId4"/>
    <p:sldId id="500" r:id="rId5"/>
    <p:sldId id="504" r:id="rId6"/>
    <p:sldId id="526" r:id="rId7"/>
    <p:sldId id="511" r:id="rId8"/>
    <p:sldId id="527" r:id="rId9"/>
    <p:sldId id="528" r:id="rId10"/>
    <p:sldId id="529" r:id="rId11"/>
    <p:sldId id="512" r:id="rId12"/>
    <p:sldId id="513" r:id="rId13"/>
    <p:sldId id="514" r:id="rId14"/>
    <p:sldId id="515" r:id="rId15"/>
    <p:sldId id="516" r:id="rId16"/>
    <p:sldId id="517" r:id="rId17"/>
    <p:sldId id="519" r:id="rId18"/>
    <p:sldId id="520" r:id="rId19"/>
    <p:sldId id="521" r:id="rId20"/>
    <p:sldId id="525" r:id="rId21"/>
    <p:sldId id="461" r:id="rId22"/>
  </p:sldIdLst>
  <p:sldSz cx="13003213" cy="8659813"/>
  <p:notesSz cx="6794500" cy="9931400"/>
  <p:defaultTextStyle>
    <a:defPPr>
      <a:defRPr lang="en-US"/>
    </a:defPPr>
    <a:lvl1pPr marL="0" algn="l" defTabSz="12376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8814" algn="l" defTabSz="12376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37628" algn="l" defTabSz="12376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56443" algn="l" defTabSz="12376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75258" algn="l" defTabSz="12376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94072" algn="l" defTabSz="12376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712886" algn="l" defTabSz="12376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31701" algn="l" defTabSz="12376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50515" algn="l" defTabSz="12376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90">
          <p15:clr>
            <a:srgbClr val="A4A3A4"/>
          </p15:clr>
        </p15:guide>
        <p15:guide id="2" pos="414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galit Keidar - Paradox" initials="SK-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FF"/>
    <a:srgbClr val="333399"/>
    <a:srgbClr val="9DC431"/>
    <a:srgbClr val="5F5F5F"/>
    <a:srgbClr val="4D4D4D"/>
    <a:srgbClr val="336699"/>
    <a:srgbClr val="6CB535"/>
    <a:srgbClr val="CCD626"/>
    <a:srgbClr val="4739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7" autoAdjust="0"/>
    <p:restoredTop sz="92497" autoAdjust="0"/>
  </p:normalViewPr>
  <p:slideViewPr>
    <p:cSldViewPr>
      <p:cViewPr varScale="1">
        <p:scale>
          <a:sx n="86" d="100"/>
          <a:sy n="86" d="100"/>
        </p:scale>
        <p:origin x="1548" y="90"/>
      </p:cViewPr>
      <p:guideLst>
        <p:guide orient="horz" pos="990"/>
        <p:guide pos="4144"/>
      </p:guideLst>
    </p:cSldViewPr>
  </p:slideViewPr>
  <p:outlineViewPr>
    <p:cViewPr>
      <p:scale>
        <a:sx n="33" d="100"/>
        <a:sy n="33" d="100"/>
      </p:scale>
      <p:origin x="0" y="184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9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50217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73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C40628E-B55D-4293-9957-423737F879A0}" type="datetimeFigureOut">
              <a:rPr lang="he-IL" smtClean="0"/>
              <a:pPr/>
              <a:t>כ"ב/ניסן/תשפ"ג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1663" y="744538"/>
            <a:ext cx="55911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50217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73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76102E9-6D1E-4294-BECB-EF18376FCC25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38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25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28" algn="r" defTabSz="91425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56" algn="r" defTabSz="91425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85" algn="r" defTabSz="91425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13" algn="r" defTabSz="91425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41" algn="r" defTabSz="91425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69" algn="r" defTabSz="91425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96" algn="r" defTabSz="91425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25" algn="r" defTabSz="91425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AA5EB-C665-406F-8452-5AFD6B9E043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85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66E9A-5678-4100-AC94-08F508DFE4FA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48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66E9A-5678-4100-AC94-08F508DFE4FA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11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66E9A-5678-4100-AC94-08F508DFE4FA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70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66E9A-5678-4100-AC94-08F508DFE4FA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79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66E9A-5678-4100-AC94-08F508DFE4FA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35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66E9A-5678-4100-AC94-08F508DFE4FA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14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66E9A-5678-4100-AC94-08F508DFE4FA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70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66E9A-5678-4100-AC94-08F508DFE4FA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060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66E9A-5678-4100-AC94-08F508DFE4FA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7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102E9-6D1E-4294-BECB-EF18376FCC25}" type="slidenum">
              <a:rPr lang="he-IL" smtClean="0"/>
              <a:pPr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661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66E9A-5678-4100-AC94-08F508DFE4FA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12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66E9A-5678-4100-AC94-08F508DFE4FA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83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102E9-6D1E-4294-BECB-EF18376FCC25}" type="slidenum">
              <a:rPr lang="he-IL" smtClean="0">
                <a:solidFill>
                  <a:prstClr val="black"/>
                </a:solidFill>
              </a:rPr>
              <a:pPr/>
              <a:t>4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383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66E9A-5678-4100-AC94-08F508DFE4FA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61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66E9A-5678-4100-AC94-08F508DFE4FA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8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66E9A-5678-4100-AC94-08F508DFE4FA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89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66E9A-5678-4100-AC94-08F508DFE4FA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27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1663" y="744538"/>
            <a:ext cx="55911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66E9A-5678-4100-AC94-08F508DFE4FA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0406" y="2690155"/>
            <a:ext cx="11052731" cy="185624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482" y="4907228"/>
            <a:ext cx="9102249" cy="221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8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37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56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75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94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13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32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51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4B9A9-EA05-4318-9CB2-4A59EDAF9EBF}" type="datetime4">
              <a:rPr lang="en-US" smtClean="0"/>
              <a:pPr/>
              <a:t>April 13,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91DBF-7137-458D-A1D9-571955F60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9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02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 preferRelativeResize="0"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229710" y="8064453"/>
            <a:ext cx="4239047" cy="40027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108448" y="8101388"/>
            <a:ext cx="3367823" cy="401990"/>
          </a:xfrm>
          <a:prstGeom prst="rect">
            <a:avLst/>
          </a:prstGeom>
          <a:noFill/>
        </p:spPr>
        <p:txBody>
          <a:bodyPr wrap="none" lIns="123782" tIns="61891" rIns="123782" bIns="61891" anchor="b">
            <a:spAutoFit/>
          </a:bodyPr>
          <a:lstStyle/>
          <a:p>
            <a:pPr defTabSz="1237773">
              <a:tabLst>
                <a:tab pos="3489297" algn="l"/>
              </a:tabLst>
              <a:defRPr/>
            </a:pPr>
            <a:r>
              <a:rPr lang="en-US" sz="900">
                <a:solidFill>
                  <a:srgbClr val="808084"/>
                </a:solidFill>
                <a:cs typeface="Arial" pitchFamily="34" charset="0"/>
              </a:rPr>
              <a:t>Information Security Level 1 – Confidential</a:t>
            </a:r>
          </a:p>
          <a:p>
            <a:pPr defTabSz="1237773">
              <a:tabLst>
                <a:tab pos="3489297" algn="l"/>
              </a:tabLst>
              <a:defRPr/>
            </a:pPr>
            <a:r>
              <a:rPr lang="en-US" sz="900">
                <a:solidFill>
                  <a:srgbClr val="808084"/>
                </a:solidFill>
                <a:cs typeface="Arial" pitchFamily="34" charset="0"/>
              </a:rPr>
              <a:t>© 2012 – Proprietary and Confidential Information of Amdocs</a:t>
            </a:r>
            <a:endParaRPr lang="en-US" sz="900" dirty="0">
              <a:solidFill>
                <a:srgbClr val="808084"/>
              </a:solidFill>
              <a:cs typeface="Arial" pitchFamily="34" charset="0"/>
            </a:endParaRPr>
          </a:p>
        </p:txBody>
      </p:sp>
      <p:sp>
        <p:nvSpPr>
          <p:cNvPr id="6" name="Slide Number Placeholder 4"/>
          <p:cNvSpPr txBox="1">
            <a:spLocks/>
          </p:cNvSpPr>
          <p:nvPr userDrawn="1"/>
        </p:nvSpPr>
        <p:spPr bwMode="white">
          <a:xfrm>
            <a:off x="351086" y="8231776"/>
            <a:ext cx="767794" cy="309657"/>
          </a:xfrm>
          <a:prstGeom prst="rect">
            <a:avLst/>
          </a:prstGeom>
          <a:noFill/>
        </p:spPr>
        <p:txBody>
          <a:bodyPr wrap="square" lIns="123782" tIns="61891" rIns="123782" bIns="61891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12ADAA-ABC8-4CC2-84D6-F52FAA46FABC}" type="slidenum">
              <a:rPr>
                <a:solidFill>
                  <a:srgbClr val="808084"/>
                </a:solidFill>
              </a:rPr>
              <a:pPr/>
              <a:t>‹#›</a:t>
            </a:fld>
            <a:endParaRPr dirty="0">
              <a:solidFill>
                <a:srgbClr val="8080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4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294311"/>
            <a:ext cx="11702892" cy="10391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161" y="1675834"/>
            <a:ext cx="11702892" cy="6063874"/>
          </a:xfrm>
        </p:spPr>
        <p:txBody>
          <a:bodyPr/>
          <a:lstStyle>
            <a:lvl1pPr marL="311605" indent="-311605">
              <a:buSzPct val="85000"/>
              <a:defRPr/>
            </a:lvl1pPr>
            <a:lvl2pPr>
              <a:buSzPct val="85000"/>
              <a:defRPr/>
            </a:lvl2pPr>
            <a:lvl3pPr>
              <a:buSzPct val="85000"/>
              <a:defRPr/>
            </a:lvl3pPr>
            <a:lvl4pPr>
              <a:buSzPct val="85000"/>
              <a:defRPr/>
            </a:lvl4pPr>
            <a:lvl5pPr>
              <a:buSzPct val="85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44976" y="1333330"/>
            <a:ext cx="11456825" cy="0"/>
          </a:xfrm>
          <a:prstGeom prst="line">
            <a:avLst/>
          </a:prstGeom>
          <a:ln w="6350">
            <a:solidFill>
              <a:srgbClr val="ED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819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 Orang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294311"/>
            <a:ext cx="11702892" cy="10391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44976" y="1333330"/>
            <a:ext cx="11456825" cy="0"/>
          </a:xfrm>
          <a:prstGeom prst="line">
            <a:avLst/>
          </a:prstGeom>
          <a:ln w="6350">
            <a:solidFill>
              <a:srgbClr val="ED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81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-860" y="1020"/>
            <a:ext cx="13004933" cy="8437794"/>
            <a:chOff x="0" y="4"/>
            <a:chExt cx="8192" cy="5315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5"/>
              <a:ext cx="8184" cy="5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1668" y="5014"/>
              <a:ext cx="3" cy="2"/>
            </a:xfrm>
            <a:custGeom>
              <a:avLst/>
              <a:gdLst>
                <a:gd name="T0" fmla="*/ 2 w 5"/>
                <a:gd name="T1" fmla="*/ 3 h 3"/>
                <a:gd name="T2" fmla="*/ 2 w 5"/>
                <a:gd name="T3" fmla="*/ 3 h 3"/>
                <a:gd name="T4" fmla="*/ 5 w 5"/>
                <a:gd name="T5" fmla="*/ 3 h 3"/>
                <a:gd name="T6" fmla="*/ 0 w 5"/>
                <a:gd name="T7" fmla="*/ 0 h 3"/>
                <a:gd name="T8" fmla="*/ 2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lnTo>
                    <a:pt x="2" y="3"/>
                  </a:lnTo>
                  <a:lnTo>
                    <a:pt x="5" y="3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0" y="5085"/>
              <a:ext cx="1856" cy="234"/>
            </a:xfrm>
            <a:custGeom>
              <a:avLst/>
              <a:gdLst>
                <a:gd name="T0" fmla="*/ 0 w 3091"/>
                <a:gd name="T1" fmla="*/ 0 h 390"/>
                <a:gd name="T2" fmla="*/ 0 w 3091"/>
                <a:gd name="T3" fmla="*/ 0 h 390"/>
                <a:gd name="T4" fmla="*/ 0 w 3091"/>
                <a:gd name="T5" fmla="*/ 390 h 390"/>
                <a:gd name="T6" fmla="*/ 3091 w 3091"/>
                <a:gd name="T7" fmla="*/ 390 h 390"/>
                <a:gd name="T8" fmla="*/ 2866 w 3091"/>
                <a:gd name="T9" fmla="*/ 0 h 390"/>
                <a:gd name="T10" fmla="*/ 0 w 3091"/>
                <a:gd name="T11" fmla="*/ 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91" h="390">
                  <a:moveTo>
                    <a:pt x="0" y="0"/>
                  </a:moveTo>
                  <a:lnTo>
                    <a:pt x="0" y="0"/>
                  </a:lnTo>
                  <a:lnTo>
                    <a:pt x="0" y="390"/>
                  </a:lnTo>
                  <a:lnTo>
                    <a:pt x="3091" y="390"/>
                  </a:lnTo>
                  <a:lnTo>
                    <a:pt x="28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978" y="5249"/>
              <a:ext cx="3" cy="2"/>
            </a:xfrm>
            <a:custGeom>
              <a:avLst/>
              <a:gdLst>
                <a:gd name="T0" fmla="*/ 0 w 5"/>
                <a:gd name="T1" fmla="*/ 0 h 3"/>
                <a:gd name="T2" fmla="*/ 0 w 5"/>
                <a:gd name="T3" fmla="*/ 0 h 3"/>
                <a:gd name="T4" fmla="*/ 5 w 5"/>
                <a:gd name="T5" fmla="*/ 3 h 3"/>
                <a:gd name="T6" fmla="*/ 4 w 5"/>
                <a:gd name="T7" fmla="*/ 0 h 3"/>
                <a:gd name="T8" fmla="*/ 0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1774" y="5083"/>
              <a:ext cx="6418" cy="235"/>
            </a:xfrm>
            <a:custGeom>
              <a:avLst/>
              <a:gdLst>
                <a:gd name="T0" fmla="*/ 10687 w 10687"/>
                <a:gd name="T1" fmla="*/ 0 h 391"/>
                <a:gd name="T2" fmla="*/ 10687 w 10687"/>
                <a:gd name="T3" fmla="*/ 0 h 391"/>
                <a:gd name="T4" fmla="*/ 0 w 10687"/>
                <a:gd name="T5" fmla="*/ 0 h 391"/>
                <a:gd name="T6" fmla="*/ 226 w 10687"/>
                <a:gd name="T7" fmla="*/ 391 h 391"/>
                <a:gd name="T8" fmla="*/ 10687 w 10687"/>
                <a:gd name="T9" fmla="*/ 390 h 391"/>
                <a:gd name="T10" fmla="*/ 10687 w 10687"/>
                <a:gd name="T11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87" h="391">
                  <a:moveTo>
                    <a:pt x="10687" y="0"/>
                  </a:moveTo>
                  <a:lnTo>
                    <a:pt x="10687" y="0"/>
                  </a:lnTo>
                  <a:lnTo>
                    <a:pt x="0" y="0"/>
                  </a:lnTo>
                  <a:lnTo>
                    <a:pt x="226" y="391"/>
                  </a:lnTo>
                  <a:lnTo>
                    <a:pt x="10687" y="390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1" y="7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358" y="49"/>
              <a:ext cx="483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636" y="8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913" y="49"/>
              <a:ext cx="483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1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1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190" y="7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1468" y="49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745" y="70"/>
              <a:ext cx="482" cy="418"/>
            </a:xfrm>
            <a:custGeom>
              <a:avLst/>
              <a:gdLst>
                <a:gd name="T0" fmla="*/ 402 w 803"/>
                <a:gd name="T1" fmla="*/ 0 h 696"/>
                <a:gd name="T2" fmla="*/ 402 w 803"/>
                <a:gd name="T3" fmla="*/ 0 h 696"/>
                <a:gd name="T4" fmla="*/ 803 w 803"/>
                <a:gd name="T5" fmla="*/ 696 h 696"/>
                <a:gd name="T6" fmla="*/ 0 w 803"/>
                <a:gd name="T7" fmla="*/ 696 h 696"/>
                <a:gd name="T8" fmla="*/ 402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402" y="0"/>
                  </a:moveTo>
                  <a:lnTo>
                    <a:pt x="402" y="0"/>
                  </a:lnTo>
                  <a:lnTo>
                    <a:pt x="803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2299" y="7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2577" y="49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0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2854" y="70"/>
              <a:ext cx="482" cy="418"/>
            </a:xfrm>
            <a:custGeom>
              <a:avLst/>
              <a:gdLst>
                <a:gd name="T0" fmla="*/ 401 w 803"/>
                <a:gd name="T1" fmla="*/ 0 h 696"/>
                <a:gd name="T2" fmla="*/ 401 w 803"/>
                <a:gd name="T3" fmla="*/ 0 h 696"/>
                <a:gd name="T4" fmla="*/ 803 w 803"/>
                <a:gd name="T5" fmla="*/ 696 h 696"/>
                <a:gd name="T6" fmla="*/ 0 w 803"/>
                <a:gd name="T7" fmla="*/ 696 h 696"/>
                <a:gd name="T8" fmla="*/ 401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401" y="0"/>
                  </a:moveTo>
                  <a:lnTo>
                    <a:pt x="401" y="0"/>
                  </a:lnTo>
                  <a:lnTo>
                    <a:pt x="803" y="696"/>
                  </a:lnTo>
                  <a:lnTo>
                    <a:pt x="0" y="696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3131" y="49"/>
              <a:ext cx="483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1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1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auto">
            <a:xfrm>
              <a:off x="3408" y="7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81" y="1039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auto">
            <a:xfrm>
              <a:off x="81" y="1996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81" y="1495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358" y="1516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358" y="1976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636" y="1495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0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" name="Freeform 30"/>
            <p:cNvSpPr>
              <a:spLocks/>
            </p:cNvSpPr>
            <p:nvPr userDrawn="1"/>
          </p:nvSpPr>
          <p:spPr bwMode="auto">
            <a:xfrm>
              <a:off x="913" y="1976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1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1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1190" y="1996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1190" y="1495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auto">
            <a:xfrm>
              <a:off x="1468" y="1516"/>
              <a:ext cx="482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1468" y="1976"/>
              <a:ext cx="482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1745" y="1996"/>
              <a:ext cx="482" cy="418"/>
            </a:xfrm>
            <a:custGeom>
              <a:avLst/>
              <a:gdLst>
                <a:gd name="T0" fmla="*/ 402 w 803"/>
                <a:gd name="T1" fmla="*/ 0 h 696"/>
                <a:gd name="T2" fmla="*/ 402 w 803"/>
                <a:gd name="T3" fmla="*/ 0 h 696"/>
                <a:gd name="T4" fmla="*/ 803 w 803"/>
                <a:gd name="T5" fmla="*/ 696 h 696"/>
                <a:gd name="T6" fmla="*/ 0 w 803"/>
                <a:gd name="T7" fmla="*/ 696 h 696"/>
                <a:gd name="T8" fmla="*/ 402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402" y="0"/>
                  </a:moveTo>
                  <a:lnTo>
                    <a:pt x="402" y="0"/>
                  </a:lnTo>
                  <a:lnTo>
                    <a:pt x="803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" name="Freeform 36"/>
            <p:cNvSpPr>
              <a:spLocks/>
            </p:cNvSpPr>
            <p:nvPr userDrawn="1"/>
          </p:nvSpPr>
          <p:spPr bwMode="auto">
            <a:xfrm>
              <a:off x="2022" y="1516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" name="Freeform 37"/>
            <p:cNvSpPr>
              <a:spLocks/>
            </p:cNvSpPr>
            <p:nvPr userDrawn="1"/>
          </p:nvSpPr>
          <p:spPr bwMode="auto">
            <a:xfrm>
              <a:off x="2299" y="1495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2577" y="1976"/>
              <a:ext cx="482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auto">
            <a:xfrm>
              <a:off x="2854" y="1495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1 w 803"/>
                <a:gd name="T5" fmla="*/ 696 h 696"/>
                <a:gd name="T6" fmla="*/ 0 w 803"/>
                <a:gd name="T7" fmla="*/ 0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1" y="696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3131" y="1516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auto">
            <a:xfrm>
              <a:off x="3408" y="1996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" name="Freeform 42"/>
            <p:cNvSpPr>
              <a:spLocks/>
            </p:cNvSpPr>
            <p:nvPr userDrawn="1"/>
          </p:nvSpPr>
          <p:spPr bwMode="auto">
            <a:xfrm>
              <a:off x="81" y="2454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358" y="2475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358" y="2935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636" y="2955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9F9F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913" y="2475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1190" y="2955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1468" y="2935"/>
              <a:ext cx="482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1191" y="3414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1 w 803"/>
                <a:gd name="T5" fmla="*/ 696 h 696"/>
                <a:gd name="T6" fmla="*/ 0 w 803"/>
                <a:gd name="T7" fmla="*/ 0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1" y="696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9F9F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3408" y="3414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F9F9F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2577" y="3414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0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auto">
            <a:xfrm>
              <a:off x="2022" y="2475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0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4" name="Freeform 53"/>
            <p:cNvSpPr>
              <a:spLocks/>
            </p:cNvSpPr>
            <p:nvPr userDrawn="1"/>
          </p:nvSpPr>
          <p:spPr bwMode="auto">
            <a:xfrm>
              <a:off x="358" y="3883"/>
              <a:ext cx="483" cy="418"/>
            </a:xfrm>
            <a:custGeom>
              <a:avLst/>
              <a:gdLst>
                <a:gd name="T0" fmla="*/ 804 w 804"/>
                <a:gd name="T1" fmla="*/ 696 h 696"/>
                <a:gd name="T2" fmla="*/ 804 w 804"/>
                <a:gd name="T3" fmla="*/ 696 h 696"/>
                <a:gd name="T4" fmla="*/ 0 w 804"/>
                <a:gd name="T5" fmla="*/ 696 h 696"/>
                <a:gd name="T6" fmla="*/ 402 w 804"/>
                <a:gd name="T7" fmla="*/ 0 h 696"/>
                <a:gd name="T8" fmla="*/ 804 w 804"/>
                <a:gd name="T9" fmla="*/ 69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696"/>
                  </a:move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auto">
            <a:xfrm>
              <a:off x="2022" y="2935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1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1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auto">
            <a:xfrm>
              <a:off x="2022" y="4343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1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1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7" name="Freeform 56"/>
            <p:cNvSpPr>
              <a:spLocks/>
            </p:cNvSpPr>
            <p:nvPr userDrawn="1"/>
          </p:nvSpPr>
          <p:spPr bwMode="auto">
            <a:xfrm>
              <a:off x="2577" y="2475"/>
              <a:ext cx="482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9F9F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8" name="Freeform 57"/>
            <p:cNvSpPr>
              <a:spLocks/>
            </p:cNvSpPr>
            <p:nvPr userDrawn="1"/>
          </p:nvSpPr>
          <p:spPr bwMode="auto">
            <a:xfrm>
              <a:off x="45" y="2935"/>
              <a:ext cx="241" cy="417"/>
            </a:xfrm>
            <a:custGeom>
              <a:avLst/>
              <a:gdLst>
                <a:gd name="T0" fmla="*/ 0 w 402"/>
                <a:gd name="T1" fmla="*/ 0 h 695"/>
                <a:gd name="T2" fmla="*/ 0 w 402"/>
                <a:gd name="T3" fmla="*/ 0 h 695"/>
                <a:gd name="T4" fmla="*/ 0 w 402"/>
                <a:gd name="T5" fmla="*/ 695 h 695"/>
                <a:gd name="T6" fmla="*/ 0 w 402"/>
                <a:gd name="T7" fmla="*/ 695 h 695"/>
                <a:gd name="T8" fmla="*/ 402 w 402"/>
                <a:gd name="T9" fmla="*/ 0 h 695"/>
                <a:gd name="T10" fmla="*/ 0 w 402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695">
                  <a:moveTo>
                    <a:pt x="0" y="0"/>
                  </a:moveTo>
                  <a:lnTo>
                    <a:pt x="0" y="0"/>
                  </a:lnTo>
                  <a:lnTo>
                    <a:pt x="0" y="695"/>
                  </a:lnTo>
                  <a:lnTo>
                    <a:pt x="0" y="695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9" name="Freeform 58"/>
            <p:cNvSpPr>
              <a:spLocks/>
            </p:cNvSpPr>
            <p:nvPr userDrawn="1"/>
          </p:nvSpPr>
          <p:spPr bwMode="auto">
            <a:xfrm>
              <a:off x="45" y="2475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402 w 402"/>
                <a:gd name="T7" fmla="*/ 696 h 696"/>
                <a:gd name="T8" fmla="*/ 0 w 402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402" y="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0" name="Freeform 59"/>
            <p:cNvSpPr>
              <a:spLocks/>
            </p:cNvSpPr>
            <p:nvPr userDrawn="1"/>
          </p:nvSpPr>
          <p:spPr bwMode="auto">
            <a:xfrm>
              <a:off x="45" y="1976"/>
              <a:ext cx="241" cy="417"/>
            </a:xfrm>
            <a:custGeom>
              <a:avLst/>
              <a:gdLst>
                <a:gd name="T0" fmla="*/ 0 w 402"/>
                <a:gd name="T1" fmla="*/ 0 h 695"/>
                <a:gd name="T2" fmla="*/ 0 w 402"/>
                <a:gd name="T3" fmla="*/ 0 h 695"/>
                <a:gd name="T4" fmla="*/ 0 w 402"/>
                <a:gd name="T5" fmla="*/ 695 h 695"/>
                <a:gd name="T6" fmla="*/ 0 w 402"/>
                <a:gd name="T7" fmla="*/ 695 h 695"/>
                <a:gd name="T8" fmla="*/ 402 w 402"/>
                <a:gd name="T9" fmla="*/ 0 h 695"/>
                <a:gd name="T10" fmla="*/ 0 w 402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695">
                  <a:moveTo>
                    <a:pt x="0" y="0"/>
                  </a:moveTo>
                  <a:lnTo>
                    <a:pt x="0" y="0"/>
                  </a:lnTo>
                  <a:lnTo>
                    <a:pt x="0" y="695"/>
                  </a:lnTo>
                  <a:lnTo>
                    <a:pt x="0" y="695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1" name="Freeform 60"/>
            <p:cNvSpPr>
              <a:spLocks/>
            </p:cNvSpPr>
            <p:nvPr userDrawn="1"/>
          </p:nvSpPr>
          <p:spPr bwMode="auto">
            <a:xfrm>
              <a:off x="45" y="1516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402 w 402"/>
                <a:gd name="T7" fmla="*/ 696 h 696"/>
                <a:gd name="T8" fmla="*/ 0 w 402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402" y="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2" name="Freeform 61"/>
            <p:cNvSpPr>
              <a:spLocks/>
            </p:cNvSpPr>
            <p:nvPr userDrawn="1"/>
          </p:nvSpPr>
          <p:spPr bwMode="auto">
            <a:xfrm>
              <a:off x="45" y="1018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0 w 402"/>
                <a:gd name="T7" fmla="*/ 696 h 696"/>
                <a:gd name="T8" fmla="*/ 402 w 402"/>
                <a:gd name="T9" fmla="*/ 0 h 696"/>
                <a:gd name="T10" fmla="*/ 0 w 402"/>
                <a:gd name="T1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0" y="696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3" name="Freeform 62"/>
            <p:cNvSpPr>
              <a:spLocks/>
            </p:cNvSpPr>
            <p:nvPr userDrawn="1"/>
          </p:nvSpPr>
          <p:spPr bwMode="auto">
            <a:xfrm>
              <a:off x="45" y="559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402 w 402"/>
                <a:gd name="T7" fmla="*/ 696 h 696"/>
                <a:gd name="T8" fmla="*/ 0 w 402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402" y="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4" name="Freeform 63"/>
            <p:cNvSpPr>
              <a:spLocks/>
            </p:cNvSpPr>
            <p:nvPr userDrawn="1"/>
          </p:nvSpPr>
          <p:spPr bwMode="auto">
            <a:xfrm>
              <a:off x="45" y="49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0 w 402"/>
                <a:gd name="T7" fmla="*/ 696 h 696"/>
                <a:gd name="T8" fmla="*/ 402 w 402"/>
                <a:gd name="T9" fmla="*/ 0 h 696"/>
                <a:gd name="T10" fmla="*/ 0 w 402"/>
                <a:gd name="T1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0" y="696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5" name="Freeform 64"/>
            <p:cNvSpPr>
              <a:spLocks/>
            </p:cNvSpPr>
            <p:nvPr userDrawn="1"/>
          </p:nvSpPr>
          <p:spPr bwMode="auto">
            <a:xfrm>
              <a:off x="7102" y="530"/>
              <a:ext cx="1014" cy="878"/>
            </a:xfrm>
            <a:custGeom>
              <a:avLst/>
              <a:gdLst>
                <a:gd name="T0" fmla="*/ 1688 w 1688"/>
                <a:gd name="T1" fmla="*/ 0 h 1462"/>
                <a:gd name="T2" fmla="*/ 1688 w 1688"/>
                <a:gd name="T3" fmla="*/ 0 h 1462"/>
                <a:gd name="T4" fmla="*/ 844 w 1688"/>
                <a:gd name="T5" fmla="*/ 1462 h 1462"/>
                <a:gd name="T6" fmla="*/ 0 w 1688"/>
                <a:gd name="T7" fmla="*/ 0 h 1462"/>
                <a:gd name="T8" fmla="*/ 1688 w 1688"/>
                <a:gd name="T9" fmla="*/ 0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8" h="1462">
                  <a:moveTo>
                    <a:pt x="1688" y="0"/>
                  </a:moveTo>
                  <a:lnTo>
                    <a:pt x="1688" y="0"/>
                  </a:lnTo>
                  <a:lnTo>
                    <a:pt x="844" y="1462"/>
                  </a:lnTo>
                  <a:lnTo>
                    <a:pt x="0" y="0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8" name="Freeform 67"/>
            <p:cNvSpPr>
              <a:spLocks/>
            </p:cNvSpPr>
            <p:nvPr userDrawn="1"/>
          </p:nvSpPr>
          <p:spPr bwMode="auto">
            <a:xfrm>
              <a:off x="83" y="531"/>
              <a:ext cx="7445" cy="921"/>
            </a:xfrm>
            <a:custGeom>
              <a:avLst/>
              <a:gdLst>
                <a:gd name="T0" fmla="*/ 11532 w 12398"/>
                <a:gd name="T1" fmla="*/ 11 h 1533"/>
                <a:gd name="T2" fmla="*/ 11532 w 12398"/>
                <a:gd name="T3" fmla="*/ 11 h 1533"/>
                <a:gd name="T4" fmla="*/ 11513 w 12398"/>
                <a:gd name="T5" fmla="*/ 0 h 1533"/>
                <a:gd name="T6" fmla="*/ 12398 w 12398"/>
                <a:gd name="T7" fmla="*/ 1533 h 1533"/>
                <a:gd name="T8" fmla="*/ 867 w 12398"/>
                <a:gd name="T9" fmla="*/ 1533 h 1533"/>
                <a:gd name="T10" fmla="*/ 0 w 12398"/>
                <a:gd name="T11" fmla="*/ 13 h 1533"/>
                <a:gd name="T12" fmla="*/ 11532 w 12398"/>
                <a:gd name="T13" fmla="*/ 11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98" h="1533">
                  <a:moveTo>
                    <a:pt x="11532" y="11"/>
                  </a:moveTo>
                  <a:lnTo>
                    <a:pt x="11532" y="11"/>
                  </a:lnTo>
                  <a:lnTo>
                    <a:pt x="11513" y="0"/>
                  </a:lnTo>
                  <a:lnTo>
                    <a:pt x="12398" y="1533"/>
                  </a:lnTo>
                  <a:lnTo>
                    <a:pt x="867" y="1533"/>
                  </a:lnTo>
                  <a:lnTo>
                    <a:pt x="0" y="13"/>
                  </a:lnTo>
                  <a:lnTo>
                    <a:pt x="11532" y="1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9" name="Freeform 68"/>
            <p:cNvSpPr>
              <a:spLocks/>
            </p:cNvSpPr>
            <p:nvPr userDrawn="1"/>
          </p:nvSpPr>
          <p:spPr bwMode="auto">
            <a:xfrm>
              <a:off x="7102" y="4"/>
              <a:ext cx="1015" cy="438"/>
            </a:xfrm>
            <a:custGeom>
              <a:avLst/>
              <a:gdLst>
                <a:gd name="T0" fmla="*/ 422 w 1689"/>
                <a:gd name="T1" fmla="*/ 0 h 730"/>
                <a:gd name="T2" fmla="*/ 422 w 1689"/>
                <a:gd name="T3" fmla="*/ 0 h 730"/>
                <a:gd name="T4" fmla="*/ 0 w 1689"/>
                <a:gd name="T5" fmla="*/ 730 h 730"/>
                <a:gd name="T6" fmla="*/ 1689 w 1689"/>
                <a:gd name="T7" fmla="*/ 730 h 730"/>
                <a:gd name="T8" fmla="*/ 1266 w 1689"/>
                <a:gd name="T9" fmla="*/ 0 h 730"/>
                <a:gd name="T10" fmla="*/ 422 w 1689"/>
                <a:gd name="T11" fmla="*/ 0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9" h="730">
                  <a:moveTo>
                    <a:pt x="422" y="0"/>
                  </a:moveTo>
                  <a:lnTo>
                    <a:pt x="422" y="0"/>
                  </a:lnTo>
                  <a:lnTo>
                    <a:pt x="0" y="730"/>
                  </a:lnTo>
                  <a:lnTo>
                    <a:pt x="1689" y="730"/>
                  </a:lnTo>
                  <a:lnTo>
                    <a:pt x="1266" y="0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EC1D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0" name="Freeform 69"/>
            <p:cNvSpPr>
              <a:spLocks/>
            </p:cNvSpPr>
            <p:nvPr userDrawn="1"/>
          </p:nvSpPr>
          <p:spPr bwMode="auto">
            <a:xfrm>
              <a:off x="7963" y="4"/>
              <a:ext cx="229" cy="394"/>
            </a:xfrm>
            <a:custGeom>
              <a:avLst/>
              <a:gdLst>
                <a:gd name="T0" fmla="*/ 380 w 380"/>
                <a:gd name="T1" fmla="*/ 0 h 657"/>
                <a:gd name="T2" fmla="*/ 380 w 380"/>
                <a:gd name="T3" fmla="*/ 0 h 657"/>
                <a:gd name="T4" fmla="*/ 0 w 380"/>
                <a:gd name="T5" fmla="*/ 0 h 657"/>
                <a:gd name="T6" fmla="*/ 380 w 380"/>
                <a:gd name="T7" fmla="*/ 657 h 657"/>
                <a:gd name="T8" fmla="*/ 380 w 380"/>
                <a:gd name="T9" fmla="*/ 0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657">
                  <a:moveTo>
                    <a:pt x="380" y="0"/>
                  </a:moveTo>
                  <a:lnTo>
                    <a:pt x="380" y="0"/>
                  </a:lnTo>
                  <a:lnTo>
                    <a:pt x="0" y="0"/>
                  </a:lnTo>
                  <a:lnTo>
                    <a:pt x="380" y="657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1" name="Freeform 70"/>
            <p:cNvSpPr>
              <a:spLocks/>
            </p:cNvSpPr>
            <p:nvPr userDrawn="1"/>
          </p:nvSpPr>
          <p:spPr bwMode="auto">
            <a:xfrm>
              <a:off x="7685" y="574"/>
              <a:ext cx="507" cy="878"/>
            </a:xfrm>
            <a:custGeom>
              <a:avLst/>
              <a:gdLst>
                <a:gd name="T0" fmla="*/ 844 w 844"/>
                <a:gd name="T1" fmla="*/ 0 h 1462"/>
                <a:gd name="T2" fmla="*/ 844 w 844"/>
                <a:gd name="T3" fmla="*/ 0 h 1462"/>
                <a:gd name="T4" fmla="*/ 0 w 844"/>
                <a:gd name="T5" fmla="*/ 1462 h 1462"/>
                <a:gd name="T6" fmla="*/ 844 w 844"/>
                <a:gd name="T7" fmla="*/ 1462 h 1462"/>
                <a:gd name="T8" fmla="*/ 844 w 844"/>
                <a:gd name="T9" fmla="*/ 0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1462">
                  <a:moveTo>
                    <a:pt x="844" y="0"/>
                  </a:moveTo>
                  <a:lnTo>
                    <a:pt x="844" y="0"/>
                  </a:lnTo>
                  <a:lnTo>
                    <a:pt x="0" y="1462"/>
                  </a:lnTo>
                  <a:lnTo>
                    <a:pt x="844" y="1462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EC1D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5" name="Freeform 74"/>
            <p:cNvSpPr>
              <a:spLocks/>
            </p:cNvSpPr>
            <p:nvPr userDrawn="1"/>
          </p:nvSpPr>
          <p:spPr bwMode="auto">
            <a:xfrm>
              <a:off x="864" y="5161"/>
              <a:ext cx="90" cy="80"/>
            </a:xfrm>
            <a:custGeom>
              <a:avLst/>
              <a:gdLst>
                <a:gd name="T0" fmla="*/ 75 w 150"/>
                <a:gd name="T1" fmla="*/ 0 h 133"/>
                <a:gd name="T2" fmla="*/ 75 w 150"/>
                <a:gd name="T3" fmla="*/ 0 h 133"/>
                <a:gd name="T4" fmla="*/ 0 w 150"/>
                <a:gd name="T5" fmla="*/ 133 h 133"/>
                <a:gd name="T6" fmla="*/ 150 w 150"/>
                <a:gd name="T7" fmla="*/ 133 h 133"/>
                <a:gd name="T8" fmla="*/ 75 w 150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33">
                  <a:moveTo>
                    <a:pt x="75" y="0"/>
                  </a:moveTo>
                  <a:lnTo>
                    <a:pt x="75" y="0"/>
                  </a:lnTo>
                  <a:lnTo>
                    <a:pt x="0" y="133"/>
                  </a:lnTo>
                  <a:lnTo>
                    <a:pt x="150" y="13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39F5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6" name="Freeform 75"/>
            <p:cNvSpPr>
              <a:spLocks/>
            </p:cNvSpPr>
            <p:nvPr userDrawn="1"/>
          </p:nvSpPr>
          <p:spPr bwMode="auto">
            <a:xfrm>
              <a:off x="472" y="5161"/>
              <a:ext cx="90" cy="80"/>
            </a:xfrm>
            <a:custGeom>
              <a:avLst/>
              <a:gdLst>
                <a:gd name="T0" fmla="*/ 74 w 150"/>
                <a:gd name="T1" fmla="*/ 0 h 133"/>
                <a:gd name="T2" fmla="*/ 74 w 150"/>
                <a:gd name="T3" fmla="*/ 0 h 133"/>
                <a:gd name="T4" fmla="*/ 0 w 150"/>
                <a:gd name="T5" fmla="*/ 133 h 133"/>
                <a:gd name="T6" fmla="*/ 150 w 150"/>
                <a:gd name="T7" fmla="*/ 133 h 133"/>
                <a:gd name="T8" fmla="*/ 74 w 150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33">
                  <a:moveTo>
                    <a:pt x="74" y="0"/>
                  </a:moveTo>
                  <a:lnTo>
                    <a:pt x="74" y="0"/>
                  </a:lnTo>
                  <a:lnTo>
                    <a:pt x="0" y="133"/>
                  </a:lnTo>
                  <a:lnTo>
                    <a:pt x="150" y="13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EC1D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7" name="Freeform 76"/>
            <p:cNvSpPr>
              <a:spLocks noEditPoints="1"/>
            </p:cNvSpPr>
            <p:nvPr userDrawn="1"/>
          </p:nvSpPr>
          <p:spPr bwMode="auto">
            <a:xfrm>
              <a:off x="303" y="5162"/>
              <a:ext cx="55" cy="79"/>
            </a:xfrm>
            <a:custGeom>
              <a:avLst/>
              <a:gdLst>
                <a:gd name="T0" fmla="*/ 92 w 93"/>
                <a:gd name="T1" fmla="*/ 40 h 131"/>
                <a:gd name="T2" fmla="*/ 92 w 93"/>
                <a:gd name="T3" fmla="*/ 40 h 131"/>
                <a:gd name="T4" fmla="*/ 87 w 93"/>
                <a:gd name="T5" fmla="*/ 63 h 131"/>
                <a:gd name="T6" fmla="*/ 70 w 93"/>
                <a:gd name="T7" fmla="*/ 79 h 131"/>
                <a:gd name="T8" fmla="*/ 45 w 93"/>
                <a:gd name="T9" fmla="*/ 84 h 131"/>
                <a:gd name="T10" fmla="*/ 27 w 93"/>
                <a:gd name="T11" fmla="*/ 84 h 131"/>
                <a:gd name="T12" fmla="*/ 27 w 93"/>
                <a:gd name="T13" fmla="*/ 124 h 131"/>
                <a:gd name="T14" fmla="*/ 27 w 93"/>
                <a:gd name="T15" fmla="*/ 131 h 131"/>
                <a:gd name="T16" fmla="*/ 20 w 93"/>
                <a:gd name="T17" fmla="*/ 131 h 131"/>
                <a:gd name="T18" fmla="*/ 8 w 93"/>
                <a:gd name="T19" fmla="*/ 131 h 131"/>
                <a:gd name="T20" fmla="*/ 0 w 93"/>
                <a:gd name="T21" fmla="*/ 131 h 131"/>
                <a:gd name="T22" fmla="*/ 0 w 93"/>
                <a:gd name="T23" fmla="*/ 124 h 131"/>
                <a:gd name="T24" fmla="*/ 0 w 93"/>
                <a:gd name="T25" fmla="*/ 8 h 131"/>
                <a:gd name="T26" fmla="*/ 0 w 93"/>
                <a:gd name="T27" fmla="*/ 0 h 131"/>
                <a:gd name="T28" fmla="*/ 8 w 93"/>
                <a:gd name="T29" fmla="*/ 0 h 131"/>
                <a:gd name="T30" fmla="*/ 38 w 93"/>
                <a:gd name="T31" fmla="*/ 0 h 131"/>
                <a:gd name="T32" fmla="*/ 75 w 93"/>
                <a:gd name="T33" fmla="*/ 9 h 131"/>
                <a:gd name="T34" fmla="*/ 92 w 93"/>
                <a:gd name="T35" fmla="*/ 40 h 131"/>
                <a:gd name="T36" fmla="*/ 60 w 93"/>
                <a:gd name="T37" fmla="*/ 29 h 131"/>
                <a:gd name="T38" fmla="*/ 60 w 93"/>
                <a:gd name="T39" fmla="*/ 29 h 131"/>
                <a:gd name="T40" fmla="*/ 40 w 93"/>
                <a:gd name="T41" fmla="*/ 25 h 131"/>
                <a:gd name="T42" fmla="*/ 27 w 93"/>
                <a:gd name="T43" fmla="*/ 25 h 131"/>
                <a:gd name="T44" fmla="*/ 27 w 93"/>
                <a:gd name="T45" fmla="*/ 59 h 131"/>
                <a:gd name="T46" fmla="*/ 44 w 93"/>
                <a:gd name="T47" fmla="*/ 59 h 131"/>
                <a:gd name="T48" fmla="*/ 61 w 93"/>
                <a:gd name="T49" fmla="*/ 54 h 131"/>
                <a:gd name="T50" fmla="*/ 66 w 93"/>
                <a:gd name="T51" fmla="*/ 41 h 131"/>
                <a:gd name="T52" fmla="*/ 60 w 93"/>
                <a:gd name="T53" fmla="*/ 2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3" h="131">
                  <a:moveTo>
                    <a:pt x="92" y="40"/>
                  </a:moveTo>
                  <a:lnTo>
                    <a:pt x="92" y="40"/>
                  </a:lnTo>
                  <a:cubicBezTo>
                    <a:pt x="93" y="48"/>
                    <a:pt x="91" y="56"/>
                    <a:pt x="87" y="63"/>
                  </a:cubicBezTo>
                  <a:cubicBezTo>
                    <a:pt x="83" y="70"/>
                    <a:pt x="77" y="75"/>
                    <a:pt x="70" y="79"/>
                  </a:cubicBezTo>
                  <a:cubicBezTo>
                    <a:pt x="62" y="83"/>
                    <a:pt x="54" y="84"/>
                    <a:pt x="45" y="84"/>
                  </a:cubicBezTo>
                  <a:lnTo>
                    <a:pt x="27" y="84"/>
                  </a:lnTo>
                  <a:lnTo>
                    <a:pt x="27" y="124"/>
                  </a:lnTo>
                  <a:lnTo>
                    <a:pt x="27" y="131"/>
                  </a:lnTo>
                  <a:lnTo>
                    <a:pt x="20" y="131"/>
                  </a:lnTo>
                  <a:lnTo>
                    <a:pt x="8" y="131"/>
                  </a:lnTo>
                  <a:lnTo>
                    <a:pt x="0" y="131"/>
                  </a:lnTo>
                  <a:lnTo>
                    <a:pt x="0" y="1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38" y="0"/>
                  </a:lnTo>
                  <a:cubicBezTo>
                    <a:pt x="54" y="0"/>
                    <a:pt x="66" y="3"/>
                    <a:pt x="75" y="9"/>
                  </a:cubicBezTo>
                  <a:cubicBezTo>
                    <a:pt x="86" y="15"/>
                    <a:pt x="92" y="25"/>
                    <a:pt x="92" y="40"/>
                  </a:cubicBezTo>
                  <a:close/>
                  <a:moveTo>
                    <a:pt x="60" y="29"/>
                  </a:moveTo>
                  <a:lnTo>
                    <a:pt x="60" y="29"/>
                  </a:lnTo>
                  <a:cubicBezTo>
                    <a:pt x="55" y="27"/>
                    <a:pt x="49" y="25"/>
                    <a:pt x="40" y="25"/>
                  </a:cubicBezTo>
                  <a:lnTo>
                    <a:pt x="27" y="25"/>
                  </a:lnTo>
                  <a:lnTo>
                    <a:pt x="27" y="59"/>
                  </a:lnTo>
                  <a:lnTo>
                    <a:pt x="44" y="59"/>
                  </a:lnTo>
                  <a:cubicBezTo>
                    <a:pt x="52" y="59"/>
                    <a:pt x="58" y="58"/>
                    <a:pt x="61" y="54"/>
                  </a:cubicBezTo>
                  <a:cubicBezTo>
                    <a:pt x="65" y="51"/>
                    <a:pt x="66" y="46"/>
                    <a:pt x="66" y="41"/>
                  </a:cubicBezTo>
                  <a:cubicBezTo>
                    <a:pt x="66" y="33"/>
                    <a:pt x="62" y="31"/>
                    <a:pt x="60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8" name="Freeform 77"/>
            <p:cNvSpPr>
              <a:spLocks noEditPoints="1"/>
            </p:cNvSpPr>
            <p:nvPr userDrawn="1"/>
          </p:nvSpPr>
          <p:spPr bwMode="auto">
            <a:xfrm>
              <a:off x="686" y="5162"/>
              <a:ext cx="60" cy="79"/>
            </a:xfrm>
            <a:custGeom>
              <a:avLst/>
              <a:gdLst>
                <a:gd name="T0" fmla="*/ 91 w 100"/>
                <a:gd name="T1" fmla="*/ 120 h 131"/>
                <a:gd name="T2" fmla="*/ 91 w 100"/>
                <a:gd name="T3" fmla="*/ 120 h 131"/>
                <a:gd name="T4" fmla="*/ 100 w 100"/>
                <a:gd name="T5" fmla="*/ 131 h 131"/>
                <a:gd name="T6" fmla="*/ 85 w 100"/>
                <a:gd name="T7" fmla="*/ 131 h 131"/>
                <a:gd name="T8" fmla="*/ 70 w 100"/>
                <a:gd name="T9" fmla="*/ 131 h 131"/>
                <a:gd name="T10" fmla="*/ 67 w 100"/>
                <a:gd name="T11" fmla="*/ 131 h 131"/>
                <a:gd name="T12" fmla="*/ 64 w 100"/>
                <a:gd name="T13" fmla="*/ 128 h 131"/>
                <a:gd name="T14" fmla="*/ 27 w 100"/>
                <a:gd name="T15" fmla="*/ 78 h 131"/>
                <a:gd name="T16" fmla="*/ 27 w 100"/>
                <a:gd name="T17" fmla="*/ 124 h 131"/>
                <a:gd name="T18" fmla="*/ 27 w 100"/>
                <a:gd name="T19" fmla="*/ 131 h 131"/>
                <a:gd name="T20" fmla="*/ 19 w 100"/>
                <a:gd name="T21" fmla="*/ 131 h 131"/>
                <a:gd name="T22" fmla="*/ 8 w 100"/>
                <a:gd name="T23" fmla="*/ 131 h 131"/>
                <a:gd name="T24" fmla="*/ 0 w 100"/>
                <a:gd name="T25" fmla="*/ 131 h 131"/>
                <a:gd name="T26" fmla="*/ 0 w 100"/>
                <a:gd name="T27" fmla="*/ 124 h 131"/>
                <a:gd name="T28" fmla="*/ 0 w 100"/>
                <a:gd name="T29" fmla="*/ 8 h 131"/>
                <a:gd name="T30" fmla="*/ 0 w 100"/>
                <a:gd name="T31" fmla="*/ 0 h 131"/>
                <a:gd name="T32" fmla="*/ 8 w 100"/>
                <a:gd name="T33" fmla="*/ 0 h 131"/>
                <a:gd name="T34" fmla="*/ 39 w 100"/>
                <a:gd name="T35" fmla="*/ 0 h 131"/>
                <a:gd name="T36" fmla="*/ 81 w 100"/>
                <a:gd name="T37" fmla="*/ 13 h 131"/>
                <a:gd name="T38" fmla="*/ 94 w 100"/>
                <a:gd name="T39" fmla="*/ 43 h 131"/>
                <a:gd name="T40" fmla="*/ 90 w 100"/>
                <a:gd name="T41" fmla="*/ 65 h 131"/>
                <a:gd name="T42" fmla="*/ 75 w 100"/>
                <a:gd name="T43" fmla="*/ 81 h 131"/>
                <a:gd name="T44" fmla="*/ 65 w 100"/>
                <a:gd name="T45" fmla="*/ 86 h 131"/>
                <a:gd name="T46" fmla="*/ 91 w 100"/>
                <a:gd name="T47" fmla="*/ 120 h 131"/>
                <a:gd name="T48" fmla="*/ 27 w 100"/>
                <a:gd name="T49" fmla="*/ 64 h 131"/>
                <a:gd name="T50" fmla="*/ 27 w 100"/>
                <a:gd name="T51" fmla="*/ 64 h 131"/>
                <a:gd name="T52" fmla="*/ 31 w 100"/>
                <a:gd name="T53" fmla="*/ 64 h 131"/>
                <a:gd name="T54" fmla="*/ 41 w 100"/>
                <a:gd name="T55" fmla="*/ 64 h 131"/>
                <a:gd name="T56" fmla="*/ 61 w 100"/>
                <a:gd name="T57" fmla="*/ 59 h 131"/>
                <a:gd name="T58" fmla="*/ 68 w 100"/>
                <a:gd name="T59" fmla="*/ 45 h 131"/>
                <a:gd name="T60" fmla="*/ 61 w 100"/>
                <a:gd name="T61" fmla="*/ 31 h 131"/>
                <a:gd name="T62" fmla="*/ 43 w 100"/>
                <a:gd name="T63" fmla="*/ 26 h 131"/>
                <a:gd name="T64" fmla="*/ 27 w 100"/>
                <a:gd name="T65" fmla="*/ 26 h 131"/>
                <a:gd name="T66" fmla="*/ 27 w 100"/>
                <a:gd name="T67" fmla="*/ 6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31">
                  <a:moveTo>
                    <a:pt x="91" y="120"/>
                  </a:moveTo>
                  <a:lnTo>
                    <a:pt x="91" y="120"/>
                  </a:lnTo>
                  <a:lnTo>
                    <a:pt x="100" y="131"/>
                  </a:lnTo>
                  <a:lnTo>
                    <a:pt x="85" y="131"/>
                  </a:lnTo>
                  <a:lnTo>
                    <a:pt x="70" y="131"/>
                  </a:lnTo>
                  <a:lnTo>
                    <a:pt x="67" y="131"/>
                  </a:lnTo>
                  <a:lnTo>
                    <a:pt x="64" y="128"/>
                  </a:lnTo>
                  <a:lnTo>
                    <a:pt x="27" y="78"/>
                  </a:lnTo>
                  <a:lnTo>
                    <a:pt x="27" y="124"/>
                  </a:lnTo>
                  <a:lnTo>
                    <a:pt x="27" y="131"/>
                  </a:lnTo>
                  <a:lnTo>
                    <a:pt x="19" y="131"/>
                  </a:lnTo>
                  <a:lnTo>
                    <a:pt x="8" y="131"/>
                  </a:lnTo>
                  <a:lnTo>
                    <a:pt x="0" y="131"/>
                  </a:lnTo>
                  <a:lnTo>
                    <a:pt x="0" y="1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39" y="0"/>
                  </a:lnTo>
                  <a:cubicBezTo>
                    <a:pt x="59" y="0"/>
                    <a:pt x="73" y="4"/>
                    <a:pt x="81" y="13"/>
                  </a:cubicBezTo>
                  <a:cubicBezTo>
                    <a:pt x="89" y="21"/>
                    <a:pt x="93" y="31"/>
                    <a:pt x="94" y="43"/>
                  </a:cubicBezTo>
                  <a:cubicBezTo>
                    <a:pt x="95" y="51"/>
                    <a:pt x="93" y="58"/>
                    <a:pt x="90" y="65"/>
                  </a:cubicBezTo>
                  <a:cubicBezTo>
                    <a:pt x="86" y="72"/>
                    <a:pt x="81" y="77"/>
                    <a:pt x="75" y="81"/>
                  </a:cubicBezTo>
                  <a:cubicBezTo>
                    <a:pt x="72" y="83"/>
                    <a:pt x="69" y="85"/>
                    <a:pt x="65" y="86"/>
                  </a:cubicBezTo>
                  <a:lnTo>
                    <a:pt x="91" y="120"/>
                  </a:lnTo>
                  <a:close/>
                  <a:moveTo>
                    <a:pt x="27" y="64"/>
                  </a:moveTo>
                  <a:lnTo>
                    <a:pt x="27" y="64"/>
                  </a:lnTo>
                  <a:lnTo>
                    <a:pt x="31" y="64"/>
                  </a:lnTo>
                  <a:lnTo>
                    <a:pt x="41" y="64"/>
                  </a:lnTo>
                  <a:cubicBezTo>
                    <a:pt x="49" y="64"/>
                    <a:pt x="56" y="62"/>
                    <a:pt x="61" y="59"/>
                  </a:cubicBezTo>
                  <a:cubicBezTo>
                    <a:pt x="65" y="55"/>
                    <a:pt x="68" y="51"/>
                    <a:pt x="68" y="45"/>
                  </a:cubicBezTo>
                  <a:cubicBezTo>
                    <a:pt x="68" y="39"/>
                    <a:pt x="65" y="35"/>
                    <a:pt x="61" y="31"/>
                  </a:cubicBezTo>
                  <a:cubicBezTo>
                    <a:pt x="56" y="27"/>
                    <a:pt x="50" y="26"/>
                    <a:pt x="43" y="26"/>
                  </a:cubicBezTo>
                  <a:lnTo>
                    <a:pt x="27" y="26"/>
                  </a:lnTo>
                  <a:lnTo>
                    <a:pt x="27" y="6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9" name="Freeform 78"/>
            <p:cNvSpPr>
              <a:spLocks noEditPoints="1"/>
            </p:cNvSpPr>
            <p:nvPr userDrawn="1"/>
          </p:nvSpPr>
          <p:spPr bwMode="auto">
            <a:xfrm>
              <a:off x="1078" y="5162"/>
              <a:ext cx="68" cy="79"/>
            </a:xfrm>
            <a:custGeom>
              <a:avLst/>
              <a:gdLst>
                <a:gd name="T0" fmla="*/ 105 w 113"/>
                <a:gd name="T1" fmla="*/ 33 h 131"/>
                <a:gd name="T2" fmla="*/ 105 w 113"/>
                <a:gd name="T3" fmla="*/ 33 h 131"/>
                <a:gd name="T4" fmla="*/ 113 w 113"/>
                <a:gd name="T5" fmla="*/ 67 h 131"/>
                <a:gd name="T6" fmla="*/ 103 w 113"/>
                <a:gd name="T7" fmla="*/ 101 h 131"/>
                <a:gd name="T8" fmla="*/ 78 w 113"/>
                <a:gd name="T9" fmla="*/ 124 h 131"/>
                <a:gd name="T10" fmla="*/ 45 w 113"/>
                <a:gd name="T11" fmla="*/ 131 h 131"/>
                <a:gd name="T12" fmla="*/ 7 w 113"/>
                <a:gd name="T13" fmla="*/ 131 h 131"/>
                <a:gd name="T14" fmla="*/ 0 w 113"/>
                <a:gd name="T15" fmla="*/ 131 h 131"/>
                <a:gd name="T16" fmla="*/ 0 w 113"/>
                <a:gd name="T17" fmla="*/ 124 h 131"/>
                <a:gd name="T18" fmla="*/ 0 w 113"/>
                <a:gd name="T19" fmla="*/ 8 h 131"/>
                <a:gd name="T20" fmla="*/ 0 w 113"/>
                <a:gd name="T21" fmla="*/ 0 h 131"/>
                <a:gd name="T22" fmla="*/ 7 w 113"/>
                <a:gd name="T23" fmla="*/ 0 h 131"/>
                <a:gd name="T24" fmla="*/ 39 w 113"/>
                <a:gd name="T25" fmla="*/ 0 h 131"/>
                <a:gd name="T26" fmla="*/ 79 w 113"/>
                <a:gd name="T27" fmla="*/ 9 h 131"/>
                <a:gd name="T28" fmla="*/ 105 w 113"/>
                <a:gd name="T29" fmla="*/ 33 h 131"/>
                <a:gd name="T30" fmla="*/ 76 w 113"/>
                <a:gd name="T31" fmla="*/ 38 h 131"/>
                <a:gd name="T32" fmla="*/ 76 w 113"/>
                <a:gd name="T33" fmla="*/ 38 h 131"/>
                <a:gd name="T34" fmla="*/ 39 w 113"/>
                <a:gd name="T35" fmla="*/ 25 h 131"/>
                <a:gd name="T36" fmla="*/ 26 w 113"/>
                <a:gd name="T37" fmla="*/ 25 h 131"/>
                <a:gd name="T38" fmla="*/ 26 w 113"/>
                <a:gd name="T39" fmla="*/ 106 h 131"/>
                <a:gd name="T40" fmla="*/ 37 w 113"/>
                <a:gd name="T41" fmla="*/ 106 h 131"/>
                <a:gd name="T42" fmla="*/ 72 w 113"/>
                <a:gd name="T43" fmla="*/ 96 h 131"/>
                <a:gd name="T44" fmla="*/ 87 w 113"/>
                <a:gd name="T45" fmla="*/ 66 h 131"/>
                <a:gd name="T46" fmla="*/ 76 w 113"/>
                <a:gd name="T47" fmla="*/ 38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3" h="131">
                  <a:moveTo>
                    <a:pt x="105" y="33"/>
                  </a:moveTo>
                  <a:lnTo>
                    <a:pt x="105" y="33"/>
                  </a:lnTo>
                  <a:cubicBezTo>
                    <a:pt x="110" y="44"/>
                    <a:pt x="113" y="55"/>
                    <a:pt x="113" y="67"/>
                  </a:cubicBezTo>
                  <a:cubicBezTo>
                    <a:pt x="113" y="80"/>
                    <a:pt x="110" y="91"/>
                    <a:pt x="103" y="101"/>
                  </a:cubicBezTo>
                  <a:cubicBezTo>
                    <a:pt x="97" y="111"/>
                    <a:pt x="88" y="119"/>
                    <a:pt x="78" y="124"/>
                  </a:cubicBezTo>
                  <a:cubicBezTo>
                    <a:pt x="67" y="129"/>
                    <a:pt x="56" y="131"/>
                    <a:pt x="45" y="131"/>
                  </a:cubicBezTo>
                  <a:lnTo>
                    <a:pt x="7" y="131"/>
                  </a:lnTo>
                  <a:lnTo>
                    <a:pt x="0" y="131"/>
                  </a:lnTo>
                  <a:lnTo>
                    <a:pt x="0" y="1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7" y="0"/>
                  </a:lnTo>
                  <a:lnTo>
                    <a:pt x="39" y="0"/>
                  </a:lnTo>
                  <a:cubicBezTo>
                    <a:pt x="54" y="0"/>
                    <a:pt x="68" y="3"/>
                    <a:pt x="79" y="9"/>
                  </a:cubicBezTo>
                  <a:cubicBezTo>
                    <a:pt x="90" y="15"/>
                    <a:pt x="99" y="23"/>
                    <a:pt x="105" y="33"/>
                  </a:cubicBezTo>
                  <a:close/>
                  <a:moveTo>
                    <a:pt x="76" y="38"/>
                  </a:moveTo>
                  <a:lnTo>
                    <a:pt x="76" y="38"/>
                  </a:lnTo>
                  <a:cubicBezTo>
                    <a:pt x="67" y="29"/>
                    <a:pt x="55" y="25"/>
                    <a:pt x="39" y="25"/>
                  </a:cubicBezTo>
                  <a:lnTo>
                    <a:pt x="26" y="25"/>
                  </a:lnTo>
                  <a:lnTo>
                    <a:pt x="26" y="106"/>
                  </a:lnTo>
                  <a:lnTo>
                    <a:pt x="37" y="106"/>
                  </a:lnTo>
                  <a:cubicBezTo>
                    <a:pt x="51" y="106"/>
                    <a:pt x="63" y="103"/>
                    <a:pt x="72" y="96"/>
                  </a:cubicBezTo>
                  <a:cubicBezTo>
                    <a:pt x="81" y="89"/>
                    <a:pt x="86" y="80"/>
                    <a:pt x="87" y="66"/>
                  </a:cubicBezTo>
                  <a:cubicBezTo>
                    <a:pt x="87" y="55"/>
                    <a:pt x="84" y="46"/>
                    <a:pt x="76" y="3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80" name="Freeform 79"/>
            <p:cNvSpPr>
              <a:spLocks noEditPoints="1"/>
            </p:cNvSpPr>
            <p:nvPr userDrawn="1"/>
          </p:nvSpPr>
          <p:spPr bwMode="auto">
            <a:xfrm>
              <a:off x="1278" y="5161"/>
              <a:ext cx="83" cy="81"/>
            </a:xfrm>
            <a:custGeom>
              <a:avLst/>
              <a:gdLst>
                <a:gd name="T0" fmla="*/ 138 w 138"/>
                <a:gd name="T1" fmla="*/ 69 h 136"/>
                <a:gd name="T2" fmla="*/ 138 w 138"/>
                <a:gd name="T3" fmla="*/ 69 h 136"/>
                <a:gd name="T4" fmla="*/ 128 w 138"/>
                <a:gd name="T5" fmla="*/ 104 h 136"/>
                <a:gd name="T6" fmla="*/ 101 w 138"/>
                <a:gd name="T7" fmla="*/ 128 h 136"/>
                <a:gd name="T8" fmla="*/ 68 w 138"/>
                <a:gd name="T9" fmla="*/ 136 h 136"/>
                <a:gd name="T10" fmla="*/ 35 w 138"/>
                <a:gd name="T11" fmla="*/ 126 h 136"/>
                <a:gd name="T12" fmla="*/ 10 w 138"/>
                <a:gd name="T13" fmla="*/ 102 h 136"/>
                <a:gd name="T14" fmla="*/ 1 w 138"/>
                <a:gd name="T15" fmla="*/ 66 h 136"/>
                <a:gd name="T16" fmla="*/ 6 w 138"/>
                <a:gd name="T17" fmla="*/ 42 h 136"/>
                <a:gd name="T18" fmla="*/ 20 w 138"/>
                <a:gd name="T19" fmla="*/ 21 h 136"/>
                <a:gd name="T20" fmla="*/ 41 w 138"/>
                <a:gd name="T21" fmla="*/ 6 h 136"/>
                <a:gd name="T22" fmla="*/ 69 w 138"/>
                <a:gd name="T23" fmla="*/ 0 h 136"/>
                <a:gd name="T24" fmla="*/ 104 w 138"/>
                <a:gd name="T25" fmla="*/ 9 h 136"/>
                <a:gd name="T26" fmla="*/ 129 w 138"/>
                <a:gd name="T27" fmla="*/ 34 h 136"/>
                <a:gd name="T28" fmla="*/ 138 w 138"/>
                <a:gd name="T29" fmla="*/ 69 h 136"/>
                <a:gd name="T30" fmla="*/ 107 w 138"/>
                <a:gd name="T31" fmla="*/ 47 h 136"/>
                <a:gd name="T32" fmla="*/ 107 w 138"/>
                <a:gd name="T33" fmla="*/ 47 h 136"/>
                <a:gd name="T34" fmla="*/ 90 w 138"/>
                <a:gd name="T35" fmla="*/ 31 h 136"/>
                <a:gd name="T36" fmla="*/ 69 w 138"/>
                <a:gd name="T37" fmla="*/ 26 h 136"/>
                <a:gd name="T38" fmla="*/ 48 w 138"/>
                <a:gd name="T39" fmla="*/ 32 h 136"/>
                <a:gd name="T40" fmla="*/ 32 w 138"/>
                <a:gd name="T41" fmla="*/ 47 h 136"/>
                <a:gd name="T42" fmla="*/ 27 w 138"/>
                <a:gd name="T43" fmla="*/ 66 h 136"/>
                <a:gd name="T44" fmla="*/ 34 w 138"/>
                <a:gd name="T45" fmla="*/ 91 h 136"/>
                <a:gd name="T46" fmla="*/ 50 w 138"/>
                <a:gd name="T47" fmla="*/ 105 h 136"/>
                <a:gd name="T48" fmla="*/ 69 w 138"/>
                <a:gd name="T49" fmla="*/ 109 h 136"/>
                <a:gd name="T50" fmla="*/ 98 w 138"/>
                <a:gd name="T51" fmla="*/ 99 h 136"/>
                <a:gd name="T52" fmla="*/ 112 w 138"/>
                <a:gd name="T53" fmla="*/ 68 h 136"/>
                <a:gd name="T54" fmla="*/ 107 w 138"/>
                <a:gd name="T55" fmla="*/ 4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8" h="136">
                  <a:moveTo>
                    <a:pt x="138" y="69"/>
                  </a:moveTo>
                  <a:lnTo>
                    <a:pt x="138" y="69"/>
                  </a:lnTo>
                  <a:cubicBezTo>
                    <a:pt x="138" y="82"/>
                    <a:pt x="135" y="94"/>
                    <a:pt x="128" y="104"/>
                  </a:cubicBezTo>
                  <a:cubicBezTo>
                    <a:pt x="121" y="114"/>
                    <a:pt x="112" y="122"/>
                    <a:pt x="101" y="128"/>
                  </a:cubicBezTo>
                  <a:cubicBezTo>
                    <a:pt x="90" y="133"/>
                    <a:pt x="79" y="136"/>
                    <a:pt x="68" y="136"/>
                  </a:cubicBezTo>
                  <a:cubicBezTo>
                    <a:pt x="57" y="135"/>
                    <a:pt x="46" y="132"/>
                    <a:pt x="35" y="126"/>
                  </a:cubicBezTo>
                  <a:cubicBezTo>
                    <a:pt x="25" y="121"/>
                    <a:pt x="16" y="112"/>
                    <a:pt x="10" y="102"/>
                  </a:cubicBezTo>
                  <a:cubicBezTo>
                    <a:pt x="4" y="92"/>
                    <a:pt x="0" y="80"/>
                    <a:pt x="1" y="66"/>
                  </a:cubicBezTo>
                  <a:cubicBezTo>
                    <a:pt x="1" y="58"/>
                    <a:pt x="3" y="50"/>
                    <a:pt x="6" y="42"/>
                  </a:cubicBezTo>
                  <a:cubicBezTo>
                    <a:pt x="9" y="34"/>
                    <a:pt x="14" y="27"/>
                    <a:pt x="20" y="21"/>
                  </a:cubicBezTo>
                  <a:cubicBezTo>
                    <a:pt x="26" y="15"/>
                    <a:pt x="33" y="10"/>
                    <a:pt x="41" y="6"/>
                  </a:cubicBezTo>
                  <a:cubicBezTo>
                    <a:pt x="50" y="2"/>
                    <a:pt x="59" y="0"/>
                    <a:pt x="69" y="0"/>
                  </a:cubicBezTo>
                  <a:cubicBezTo>
                    <a:pt x="81" y="0"/>
                    <a:pt x="93" y="3"/>
                    <a:pt x="104" y="9"/>
                  </a:cubicBezTo>
                  <a:cubicBezTo>
                    <a:pt x="114" y="15"/>
                    <a:pt x="123" y="24"/>
                    <a:pt x="129" y="34"/>
                  </a:cubicBezTo>
                  <a:cubicBezTo>
                    <a:pt x="135" y="45"/>
                    <a:pt x="138" y="57"/>
                    <a:pt x="138" y="69"/>
                  </a:cubicBezTo>
                  <a:close/>
                  <a:moveTo>
                    <a:pt x="107" y="47"/>
                  </a:moveTo>
                  <a:lnTo>
                    <a:pt x="107" y="47"/>
                  </a:lnTo>
                  <a:cubicBezTo>
                    <a:pt x="103" y="40"/>
                    <a:pt x="97" y="35"/>
                    <a:pt x="90" y="31"/>
                  </a:cubicBezTo>
                  <a:cubicBezTo>
                    <a:pt x="84" y="28"/>
                    <a:pt x="76" y="26"/>
                    <a:pt x="69" y="26"/>
                  </a:cubicBezTo>
                  <a:cubicBezTo>
                    <a:pt x="62" y="26"/>
                    <a:pt x="55" y="28"/>
                    <a:pt x="48" y="32"/>
                  </a:cubicBezTo>
                  <a:cubicBezTo>
                    <a:pt x="41" y="36"/>
                    <a:pt x="36" y="41"/>
                    <a:pt x="32" y="47"/>
                  </a:cubicBezTo>
                  <a:cubicBezTo>
                    <a:pt x="29" y="54"/>
                    <a:pt x="27" y="60"/>
                    <a:pt x="27" y="66"/>
                  </a:cubicBezTo>
                  <a:cubicBezTo>
                    <a:pt x="27" y="76"/>
                    <a:pt x="29" y="84"/>
                    <a:pt x="34" y="91"/>
                  </a:cubicBezTo>
                  <a:cubicBezTo>
                    <a:pt x="38" y="98"/>
                    <a:pt x="44" y="102"/>
                    <a:pt x="50" y="105"/>
                  </a:cubicBezTo>
                  <a:cubicBezTo>
                    <a:pt x="56" y="108"/>
                    <a:pt x="63" y="109"/>
                    <a:pt x="69" y="109"/>
                  </a:cubicBezTo>
                  <a:cubicBezTo>
                    <a:pt x="79" y="109"/>
                    <a:pt x="89" y="106"/>
                    <a:pt x="98" y="99"/>
                  </a:cubicBezTo>
                  <a:cubicBezTo>
                    <a:pt x="107" y="92"/>
                    <a:pt x="111" y="82"/>
                    <a:pt x="112" y="68"/>
                  </a:cubicBezTo>
                  <a:cubicBezTo>
                    <a:pt x="112" y="60"/>
                    <a:pt x="111" y="53"/>
                    <a:pt x="107" y="4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81" name="Freeform 80"/>
            <p:cNvSpPr>
              <a:spLocks/>
            </p:cNvSpPr>
            <p:nvPr userDrawn="1"/>
          </p:nvSpPr>
          <p:spPr bwMode="auto">
            <a:xfrm>
              <a:off x="1485" y="5162"/>
              <a:ext cx="73" cy="79"/>
            </a:xfrm>
            <a:custGeom>
              <a:avLst/>
              <a:gdLst>
                <a:gd name="T0" fmla="*/ 90 w 122"/>
                <a:gd name="T1" fmla="*/ 131 h 131"/>
                <a:gd name="T2" fmla="*/ 90 w 122"/>
                <a:gd name="T3" fmla="*/ 131 h 131"/>
                <a:gd name="T4" fmla="*/ 94 w 122"/>
                <a:gd name="T5" fmla="*/ 131 h 131"/>
                <a:gd name="T6" fmla="*/ 108 w 122"/>
                <a:gd name="T7" fmla="*/ 131 h 131"/>
                <a:gd name="T8" fmla="*/ 122 w 122"/>
                <a:gd name="T9" fmla="*/ 131 h 131"/>
                <a:gd name="T10" fmla="*/ 114 w 122"/>
                <a:gd name="T11" fmla="*/ 120 h 131"/>
                <a:gd name="T12" fmla="*/ 77 w 122"/>
                <a:gd name="T13" fmla="*/ 64 h 131"/>
                <a:gd name="T14" fmla="*/ 111 w 122"/>
                <a:gd name="T15" fmla="*/ 12 h 131"/>
                <a:gd name="T16" fmla="*/ 119 w 122"/>
                <a:gd name="T17" fmla="*/ 0 h 131"/>
                <a:gd name="T18" fmla="*/ 105 w 122"/>
                <a:gd name="T19" fmla="*/ 0 h 131"/>
                <a:gd name="T20" fmla="*/ 92 w 122"/>
                <a:gd name="T21" fmla="*/ 0 h 131"/>
                <a:gd name="T22" fmla="*/ 88 w 122"/>
                <a:gd name="T23" fmla="*/ 0 h 131"/>
                <a:gd name="T24" fmla="*/ 85 w 122"/>
                <a:gd name="T25" fmla="*/ 3 h 131"/>
                <a:gd name="T26" fmla="*/ 61 w 122"/>
                <a:gd name="T27" fmla="*/ 41 h 131"/>
                <a:gd name="T28" fmla="*/ 36 w 122"/>
                <a:gd name="T29" fmla="*/ 3 h 131"/>
                <a:gd name="T30" fmla="*/ 34 w 122"/>
                <a:gd name="T31" fmla="*/ 0 h 131"/>
                <a:gd name="T32" fmla="*/ 30 w 122"/>
                <a:gd name="T33" fmla="*/ 0 h 131"/>
                <a:gd name="T34" fmla="*/ 17 w 122"/>
                <a:gd name="T35" fmla="*/ 0 h 131"/>
                <a:gd name="T36" fmla="*/ 3 w 122"/>
                <a:gd name="T37" fmla="*/ 0 h 131"/>
                <a:gd name="T38" fmla="*/ 10 w 122"/>
                <a:gd name="T39" fmla="*/ 12 h 131"/>
                <a:gd name="T40" fmla="*/ 45 w 122"/>
                <a:gd name="T41" fmla="*/ 64 h 131"/>
                <a:gd name="T42" fmla="*/ 8 w 122"/>
                <a:gd name="T43" fmla="*/ 120 h 131"/>
                <a:gd name="T44" fmla="*/ 0 w 122"/>
                <a:gd name="T45" fmla="*/ 131 h 131"/>
                <a:gd name="T46" fmla="*/ 14 w 122"/>
                <a:gd name="T47" fmla="*/ 131 h 131"/>
                <a:gd name="T48" fmla="*/ 28 w 122"/>
                <a:gd name="T49" fmla="*/ 131 h 131"/>
                <a:gd name="T50" fmla="*/ 32 w 122"/>
                <a:gd name="T51" fmla="*/ 131 h 131"/>
                <a:gd name="T52" fmla="*/ 34 w 122"/>
                <a:gd name="T53" fmla="*/ 128 h 131"/>
                <a:gd name="T54" fmla="*/ 61 w 122"/>
                <a:gd name="T55" fmla="*/ 88 h 131"/>
                <a:gd name="T56" fmla="*/ 88 w 122"/>
                <a:gd name="T57" fmla="*/ 128 h 131"/>
                <a:gd name="T58" fmla="*/ 90 w 122"/>
                <a:gd name="T59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2" h="131">
                  <a:moveTo>
                    <a:pt x="90" y="131"/>
                  </a:moveTo>
                  <a:lnTo>
                    <a:pt x="90" y="131"/>
                  </a:lnTo>
                  <a:lnTo>
                    <a:pt x="94" y="131"/>
                  </a:lnTo>
                  <a:lnTo>
                    <a:pt x="108" y="131"/>
                  </a:lnTo>
                  <a:lnTo>
                    <a:pt x="122" y="131"/>
                  </a:lnTo>
                  <a:lnTo>
                    <a:pt x="114" y="120"/>
                  </a:lnTo>
                  <a:lnTo>
                    <a:pt x="77" y="64"/>
                  </a:lnTo>
                  <a:lnTo>
                    <a:pt x="111" y="12"/>
                  </a:lnTo>
                  <a:lnTo>
                    <a:pt x="119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88" y="0"/>
                  </a:lnTo>
                  <a:lnTo>
                    <a:pt x="85" y="3"/>
                  </a:lnTo>
                  <a:lnTo>
                    <a:pt x="61" y="41"/>
                  </a:lnTo>
                  <a:lnTo>
                    <a:pt x="36" y="3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17" y="0"/>
                  </a:lnTo>
                  <a:lnTo>
                    <a:pt x="3" y="0"/>
                  </a:lnTo>
                  <a:lnTo>
                    <a:pt x="10" y="12"/>
                  </a:lnTo>
                  <a:lnTo>
                    <a:pt x="45" y="64"/>
                  </a:lnTo>
                  <a:lnTo>
                    <a:pt x="8" y="120"/>
                  </a:lnTo>
                  <a:lnTo>
                    <a:pt x="0" y="131"/>
                  </a:lnTo>
                  <a:lnTo>
                    <a:pt x="14" y="131"/>
                  </a:lnTo>
                  <a:lnTo>
                    <a:pt x="28" y="131"/>
                  </a:lnTo>
                  <a:lnTo>
                    <a:pt x="32" y="131"/>
                  </a:lnTo>
                  <a:lnTo>
                    <a:pt x="34" y="128"/>
                  </a:lnTo>
                  <a:lnTo>
                    <a:pt x="61" y="88"/>
                  </a:lnTo>
                  <a:lnTo>
                    <a:pt x="88" y="128"/>
                  </a:lnTo>
                  <a:lnTo>
                    <a:pt x="90" y="13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82" name="Freeform 81"/>
            <p:cNvSpPr>
              <a:spLocks noEditPoints="1"/>
            </p:cNvSpPr>
            <p:nvPr userDrawn="1"/>
          </p:nvSpPr>
          <p:spPr bwMode="auto">
            <a:xfrm>
              <a:off x="1566" y="5161"/>
              <a:ext cx="33" cy="15"/>
            </a:xfrm>
            <a:custGeom>
              <a:avLst/>
              <a:gdLst>
                <a:gd name="T0" fmla="*/ 21 w 55"/>
                <a:gd name="T1" fmla="*/ 0 h 26"/>
                <a:gd name="T2" fmla="*/ 21 w 55"/>
                <a:gd name="T3" fmla="*/ 0 h 26"/>
                <a:gd name="T4" fmla="*/ 21 w 55"/>
                <a:gd name="T5" fmla="*/ 4 h 26"/>
                <a:gd name="T6" fmla="*/ 13 w 55"/>
                <a:gd name="T7" fmla="*/ 4 h 26"/>
                <a:gd name="T8" fmla="*/ 13 w 55"/>
                <a:gd name="T9" fmla="*/ 26 h 26"/>
                <a:gd name="T10" fmla="*/ 8 w 55"/>
                <a:gd name="T11" fmla="*/ 26 h 26"/>
                <a:gd name="T12" fmla="*/ 8 w 55"/>
                <a:gd name="T13" fmla="*/ 4 h 26"/>
                <a:gd name="T14" fmla="*/ 0 w 55"/>
                <a:gd name="T15" fmla="*/ 4 h 26"/>
                <a:gd name="T16" fmla="*/ 0 w 55"/>
                <a:gd name="T17" fmla="*/ 0 h 26"/>
                <a:gd name="T18" fmla="*/ 21 w 55"/>
                <a:gd name="T19" fmla="*/ 0 h 26"/>
                <a:gd name="T20" fmla="*/ 49 w 55"/>
                <a:gd name="T21" fmla="*/ 26 h 26"/>
                <a:gd name="T22" fmla="*/ 49 w 55"/>
                <a:gd name="T23" fmla="*/ 26 h 26"/>
                <a:gd name="T24" fmla="*/ 48 w 55"/>
                <a:gd name="T25" fmla="*/ 11 h 26"/>
                <a:gd name="T26" fmla="*/ 48 w 55"/>
                <a:gd name="T27" fmla="*/ 3 h 26"/>
                <a:gd name="T28" fmla="*/ 48 w 55"/>
                <a:gd name="T29" fmla="*/ 3 h 26"/>
                <a:gd name="T30" fmla="*/ 46 w 55"/>
                <a:gd name="T31" fmla="*/ 11 h 26"/>
                <a:gd name="T32" fmla="*/ 41 w 55"/>
                <a:gd name="T33" fmla="*/ 25 h 26"/>
                <a:gd name="T34" fmla="*/ 36 w 55"/>
                <a:gd name="T35" fmla="*/ 25 h 26"/>
                <a:gd name="T36" fmla="*/ 31 w 55"/>
                <a:gd name="T37" fmla="*/ 11 h 26"/>
                <a:gd name="T38" fmla="*/ 29 w 55"/>
                <a:gd name="T39" fmla="*/ 3 h 26"/>
                <a:gd name="T40" fmla="*/ 29 w 55"/>
                <a:gd name="T41" fmla="*/ 3 h 26"/>
                <a:gd name="T42" fmla="*/ 29 w 55"/>
                <a:gd name="T43" fmla="*/ 11 h 26"/>
                <a:gd name="T44" fmla="*/ 28 w 55"/>
                <a:gd name="T45" fmla="*/ 26 h 26"/>
                <a:gd name="T46" fmla="*/ 23 w 55"/>
                <a:gd name="T47" fmla="*/ 26 h 26"/>
                <a:gd name="T48" fmla="*/ 25 w 55"/>
                <a:gd name="T49" fmla="*/ 0 h 26"/>
                <a:gd name="T50" fmla="*/ 33 w 55"/>
                <a:gd name="T51" fmla="*/ 0 h 26"/>
                <a:gd name="T52" fmla="*/ 37 w 55"/>
                <a:gd name="T53" fmla="*/ 13 h 26"/>
                <a:gd name="T54" fmla="*/ 39 w 55"/>
                <a:gd name="T55" fmla="*/ 19 h 26"/>
                <a:gd name="T56" fmla="*/ 39 w 55"/>
                <a:gd name="T57" fmla="*/ 19 h 26"/>
                <a:gd name="T58" fmla="*/ 41 w 55"/>
                <a:gd name="T59" fmla="*/ 13 h 26"/>
                <a:gd name="T60" fmla="*/ 45 w 55"/>
                <a:gd name="T61" fmla="*/ 0 h 26"/>
                <a:gd name="T62" fmla="*/ 53 w 55"/>
                <a:gd name="T63" fmla="*/ 0 h 26"/>
                <a:gd name="T64" fmla="*/ 55 w 55"/>
                <a:gd name="T65" fmla="*/ 26 h 26"/>
                <a:gd name="T66" fmla="*/ 49 w 55"/>
                <a:gd name="T6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" h="26">
                  <a:moveTo>
                    <a:pt x="21" y="0"/>
                  </a:moveTo>
                  <a:lnTo>
                    <a:pt x="21" y="0"/>
                  </a:lnTo>
                  <a:lnTo>
                    <a:pt x="21" y="4"/>
                  </a:lnTo>
                  <a:lnTo>
                    <a:pt x="13" y="4"/>
                  </a:lnTo>
                  <a:lnTo>
                    <a:pt x="13" y="26"/>
                  </a:lnTo>
                  <a:lnTo>
                    <a:pt x="8" y="26"/>
                  </a:lnTo>
                  <a:lnTo>
                    <a:pt x="8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1" y="0"/>
                  </a:lnTo>
                  <a:close/>
                  <a:moveTo>
                    <a:pt x="49" y="26"/>
                  </a:moveTo>
                  <a:lnTo>
                    <a:pt x="49" y="26"/>
                  </a:lnTo>
                  <a:lnTo>
                    <a:pt x="48" y="11"/>
                  </a:lnTo>
                  <a:cubicBezTo>
                    <a:pt x="48" y="9"/>
                    <a:pt x="48" y="6"/>
                    <a:pt x="48" y="3"/>
                  </a:cubicBezTo>
                  <a:lnTo>
                    <a:pt x="48" y="3"/>
                  </a:lnTo>
                  <a:cubicBezTo>
                    <a:pt x="47" y="6"/>
                    <a:pt x="46" y="9"/>
                    <a:pt x="46" y="11"/>
                  </a:cubicBezTo>
                  <a:lnTo>
                    <a:pt x="41" y="25"/>
                  </a:lnTo>
                  <a:lnTo>
                    <a:pt x="36" y="25"/>
                  </a:lnTo>
                  <a:lnTo>
                    <a:pt x="31" y="11"/>
                  </a:lnTo>
                  <a:cubicBezTo>
                    <a:pt x="31" y="9"/>
                    <a:pt x="30" y="6"/>
                    <a:pt x="29" y="3"/>
                  </a:cubicBezTo>
                  <a:lnTo>
                    <a:pt x="29" y="3"/>
                  </a:lnTo>
                  <a:cubicBezTo>
                    <a:pt x="29" y="6"/>
                    <a:pt x="29" y="8"/>
                    <a:pt x="29" y="11"/>
                  </a:cubicBezTo>
                  <a:lnTo>
                    <a:pt x="28" y="26"/>
                  </a:lnTo>
                  <a:lnTo>
                    <a:pt x="23" y="26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7" y="13"/>
                  </a:lnTo>
                  <a:cubicBezTo>
                    <a:pt x="38" y="15"/>
                    <a:pt x="38" y="17"/>
                    <a:pt x="39" y="19"/>
                  </a:cubicBezTo>
                  <a:lnTo>
                    <a:pt x="39" y="19"/>
                  </a:lnTo>
                  <a:cubicBezTo>
                    <a:pt x="40" y="17"/>
                    <a:pt x="40" y="15"/>
                    <a:pt x="41" y="13"/>
                  </a:cubicBezTo>
                  <a:lnTo>
                    <a:pt x="45" y="0"/>
                  </a:lnTo>
                  <a:lnTo>
                    <a:pt x="53" y="0"/>
                  </a:lnTo>
                  <a:lnTo>
                    <a:pt x="55" y="26"/>
                  </a:lnTo>
                  <a:lnTo>
                    <a:pt x="49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83" name="TextBox 1"/>
          <p:cNvSpPr txBox="1"/>
          <p:nvPr userDrawn="1"/>
        </p:nvSpPr>
        <p:spPr>
          <a:xfrm>
            <a:off x="10085190" y="8102573"/>
            <a:ext cx="2587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8814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7628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6443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5258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4072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2886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1701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0515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>
                <a:latin typeface="Calibri" panose="020F0502020204030204" pitchFamily="34" charset="0"/>
              </a:rPr>
              <a:t>Copyright ©2014 Paradox </a:t>
            </a:r>
          </a:p>
        </p:txBody>
      </p:sp>
      <p:sp>
        <p:nvSpPr>
          <p:cNvPr id="74" name="Freeform 73"/>
          <p:cNvSpPr>
            <a:spLocks/>
          </p:cNvSpPr>
          <p:nvPr userDrawn="1"/>
        </p:nvSpPr>
        <p:spPr bwMode="auto">
          <a:xfrm>
            <a:off x="12199202" y="2437899"/>
            <a:ext cx="804871" cy="1393863"/>
          </a:xfrm>
          <a:custGeom>
            <a:avLst/>
            <a:gdLst>
              <a:gd name="T0" fmla="*/ 843 w 843"/>
              <a:gd name="T1" fmla="*/ 0 h 1461"/>
              <a:gd name="T2" fmla="*/ 843 w 843"/>
              <a:gd name="T3" fmla="*/ 0 h 1461"/>
              <a:gd name="T4" fmla="*/ 0 w 843"/>
              <a:gd name="T5" fmla="*/ 0 h 1461"/>
              <a:gd name="T6" fmla="*/ 843 w 843"/>
              <a:gd name="T7" fmla="*/ 1461 h 1461"/>
              <a:gd name="T8" fmla="*/ 843 w 843"/>
              <a:gd name="T9" fmla="*/ 0 h 1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3" h="1461">
                <a:moveTo>
                  <a:pt x="843" y="0"/>
                </a:moveTo>
                <a:lnTo>
                  <a:pt x="843" y="0"/>
                </a:lnTo>
                <a:lnTo>
                  <a:pt x="0" y="0"/>
                </a:lnTo>
                <a:lnTo>
                  <a:pt x="843" y="1461"/>
                </a:lnTo>
                <a:lnTo>
                  <a:pt x="84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8814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7628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6443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5258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4072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2886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1701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0515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355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34206" y="1662906"/>
            <a:ext cx="114300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50161" y="346794"/>
            <a:ext cx="11702892" cy="144330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50161" y="2020625"/>
            <a:ext cx="11702892" cy="5715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9728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5606" y="346794"/>
            <a:ext cx="11702892" cy="144330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1806" y="2272430"/>
            <a:ext cx="11702892" cy="5715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34206" y="1891506"/>
            <a:ext cx="114300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814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 userDrawn="1"/>
        </p:nvGrpSpPr>
        <p:grpSpPr bwMode="auto">
          <a:xfrm>
            <a:off x="-860" y="1020"/>
            <a:ext cx="13004933" cy="8437794"/>
            <a:chOff x="0" y="4"/>
            <a:chExt cx="8192" cy="5315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5"/>
              <a:ext cx="8184" cy="5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1668" y="5014"/>
              <a:ext cx="3" cy="2"/>
            </a:xfrm>
            <a:custGeom>
              <a:avLst/>
              <a:gdLst>
                <a:gd name="T0" fmla="*/ 2 w 5"/>
                <a:gd name="T1" fmla="*/ 3 h 3"/>
                <a:gd name="T2" fmla="*/ 2 w 5"/>
                <a:gd name="T3" fmla="*/ 3 h 3"/>
                <a:gd name="T4" fmla="*/ 5 w 5"/>
                <a:gd name="T5" fmla="*/ 3 h 3"/>
                <a:gd name="T6" fmla="*/ 0 w 5"/>
                <a:gd name="T7" fmla="*/ 0 h 3"/>
                <a:gd name="T8" fmla="*/ 2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lnTo>
                    <a:pt x="2" y="3"/>
                  </a:lnTo>
                  <a:lnTo>
                    <a:pt x="5" y="3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0" y="5085"/>
              <a:ext cx="1856" cy="234"/>
            </a:xfrm>
            <a:custGeom>
              <a:avLst/>
              <a:gdLst>
                <a:gd name="T0" fmla="*/ 0 w 3091"/>
                <a:gd name="T1" fmla="*/ 0 h 390"/>
                <a:gd name="T2" fmla="*/ 0 w 3091"/>
                <a:gd name="T3" fmla="*/ 0 h 390"/>
                <a:gd name="T4" fmla="*/ 0 w 3091"/>
                <a:gd name="T5" fmla="*/ 390 h 390"/>
                <a:gd name="T6" fmla="*/ 3091 w 3091"/>
                <a:gd name="T7" fmla="*/ 390 h 390"/>
                <a:gd name="T8" fmla="*/ 2866 w 3091"/>
                <a:gd name="T9" fmla="*/ 0 h 390"/>
                <a:gd name="T10" fmla="*/ 0 w 3091"/>
                <a:gd name="T11" fmla="*/ 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91" h="390">
                  <a:moveTo>
                    <a:pt x="0" y="0"/>
                  </a:moveTo>
                  <a:lnTo>
                    <a:pt x="0" y="0"/>
                  </a:lnTo>
                  <a:lnTo>
                    <a:pt x="0" y="390"/>
                  </a:lnTo>
                  <a:lnTo>
                    <a:pt x="3091" y="390"/>
                  </a:lnTo>
                  <a:lnTo>
                    <a:pt x="28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1978" y="5249"/>
              <a:ext cx="3" cy="2"/>
            </a:xfrm>
            <a:custGeom>
              <a:avLst/>
              <a:gdLst>
                <a:gd name="T0" fmla="*/ 0 w 5"/>
                <a:gd name="T1" fmla="*/ 0 h 3"/>
                <a:gd name="T2" fmla="*/ 0 w 5"/>
                <a:gd name="T3" fmla="*/ 0 h 3"/>
                <a:gd name="T4" fmla="*/ 5 w 5"/>
                <a:gd name="T5" fmla="*/ 3 h 3"/>
                <a:gd name="T6" fmla="*/ 4 w 5"/>
                <a:gd name="T7" fmla="*/ 0 h 3"/>
                <a:gd name="T8" fmla="*/ 0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774" y="5083"/>
              <a:ext cx="6418" cy="235"/>
            </a:xfrm>
            <a:custGeom>
              <a:avLst/>
              <a:gdLst>
                <a:gd name="T0" fmla="*/ 10687 w 10687"/>
                <a:gd name="T1" fmla="*/ 0 h 391"/>
                <a:gd name="T2" fmla="*/ 10687 w 10687"/>
                <a:gd name="T3" fmla="*/ 0 h 391"/>
                <a:gd name="T4" fmla="*/ 0 w 10687"/>
                <a:gd name="T5" fmla="*/ 0 h 391"/>
                <a:gd name="T6" fmla="*/ 226 w 10687"/>
                <a:gd name="T7" fmla="*/ 391 h 391"/>
                <a:gd name="T8" fmla="*/ 10687 w 10687"/>
                <a:gd name="T9" fmla="*/ 390 h 391"/>
                <a:gd name="T10" fmla="*/ 10687 w 10687"/>
                <a:gd name="T11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87" h="391">
                  <a:moveTo>
                    <a:pt x="10687" y="0"/>
                  </a:moveTo>
                  <a:lnTo>
                    <a:pt x="10687" y="0"/>
                  </a:lnTo>
                  <a:lnTo>
                    <a:pt x="0" y="0"/>
                  </a:lnTo>
                  <a:lnTo>
                    <a:pt x="226" y="391"/>
                  </a:lnTo>
                  <a:lnTo>
                    <a:pt x="10687" y="390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81" y="7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358" y="49"/>
              <a:ext cx="483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636" y="8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913" y="49"/>
              <a:ext cx="483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1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1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1190" y="7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468" y="49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1745" y="70"/>
              <a:ext cx="482" cy="418"/>
            </a:xfrm>
            <a:custGeom>
              <a:avLst/>
              <a:gdLst>
                <a:gd name="T0" fmla="*/ 402 w 803"/>
                <a:gd name="T1" fmla="*/ 0 h 696"/>
                <a:gd name="T2" fmla="*/ 402 w 803"/>
                <a:gd name="T3" fmla="*/ 0 h 696"/>
                <a:gd name="T4" fmla="*/ 803 w 803"/>
                <a:gd name="T5" fmla="*/ 696 h 696"/>
                <a:gd name="T6" fmla="*/ 0 w 803"/>
                <a:gd name="T7" fmla="*/ 696 h 696"/>
                <a:gd name="T8" fmla="*/ 402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402" y="0"/>
                  </a:moveTo>
                  <a:lnTo>
                    <a:pt x="402" y="0"/>
                  </a:lnTo>
                  <a:lnTo>
                    <a:pt x="803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2299" y="7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2577" y="49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0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2854" y="70"/>
              <a:ext cx="482" cy="418"/>
            </a:xfrm>
            <a:custGeom>
              <a:avLst/>
              <a:gdLst>
                <a:gd name="T0" fmla="*/ 401 w 803"/>
                <a:gd name="T1" fmla="*/ 0 h 696"/>
                <a:gd name="T2" fmla="*/ 401 w 803"/>
                <a:gd name="T3" fmla="*/ 0 h 696"/>
                <a:gd name="T4" fmla="*/ 803 w 803"/>
                <a:gd name="T5" fmla="*/ 696 h 696"/>
                <a:gd name="T6" fmla="*/ 0 w 803"/>
                <a:gd name="T7" fmla="*/ 696 h 696"/>
                <a:gd name="T8" fmla="*/ 401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401" y="0"/>
                  </a:moveTo>
                  <a:lnTo>
                    <a:pt x="401" y="0"/>
                  </a:lnTo>
                  <a:lnTo>
                    <a:pt x="803" y="696"/>
                  </a:lnTo>
                  <a:lnTo>
                    <a:pt x="0" y="696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3131" y="49"/>
              <a:ext cx="483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1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1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3408" y="7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auto">
            <a:xfrm>
              <a:off x="81" y="1039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81" y="1996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auto">
            <a:xfrm>
              <a:off x="81" y="1495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358" y="1516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358" y="1976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636" y="1495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0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913" y="1976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1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1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" name="Freeform 30"/>
            <p:cNvSpPr>
              <a:spLocks/>
            </p:cNvSpPr>
            <p:nvPr userDrawn="1"/>
          </p:nvSpPr>
          <p:spPr bwMode="auto">
            <a:xfrm>
              <a:off x="1190" y="1996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1190" y="1495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1468" y="1516"/>
              <a:ext cx="482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auto">
            <a:xfrm>
              <a:off x="1468" y="1976"/>
              <a:ext cx="482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1745" y="1996"/>
              <a:ext cx="482" cy="418"/>
            </a:xfrm>
            <a:custGeom>
              <a:avLst/>
              <a:gdLst>
                <a:gd name="T0" fmla="*/ 402 w 803"/>
                <a:gd name="T1" fmla="*/ 0 h 696"/>
                <a:gd name="T2" fmla="*/ 402 w 803"/>
                <a:gd name="T3" fmla="*/ 0 h 696"/>
                <a:gd name="T4" fmla="*/ 803 w 803"/>
                <a:gd name="T5" fmla="*/ 696 h 696"/>
                <a:gd name="T6" fmla="*/ 0 w 803"/>
                <a:gd name="T7" fmla="*/ 696 h 696"/>
                <a:gd name="T8" fmla="*/ 402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402" y="0"/>
                  </a:moveTo>
                  <a:lnTo>
                    <a:pt x="402" y="0"/>
                  </a:lnTo>
                  <a:lnTo>
                    <a:pt x="803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2022" y="1516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" name="Freeform 36"/>
            <p:cNvSpPr>
              <a:spLocks/>
            </p:cNvSpPr>
            <p:nvPr userDrawn="1"/>
          </p:nvSpPr>
          <p:spPr bwMode="auto">
            <a:xfrm>
              <a:off x="2299" y="1495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" name="Freeform 37"/>
            <p:cNvSpPr>
              <a:spLocks/>
            </p:cNvSpPr>
            <p:nvPr userDrawn="1"/>
          </p:nvSpPr>
          <p:spPr bwMode="auto">
            <a:xfrm>
              <a:off x="2577" y="1976"/>
              <a:ext cx="482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2854" y="1495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1 w 803"/>
                <a:gd name="T5" fmla="*/ 696 h 696"/>
                <a:gd name="T6" fmla="*/ 0 w 803"/>
                <a:gd name="T7" fmla="*/ 0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1" y="696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auto">
            <a:xfrm>
              <a:off x="3131" y="1516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3408" y="1996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auto">
            <a:xfrm>
              <a:off x="81" y="2454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" name="Freeform 42"/>
            <p:cNvSpPr>
              <a:spLocks/>
            </p:cNvSpPr>
            <p:nvPr userDrawn="1"/>
          </p:nvSpPr>
          <p:spPr bwMode="auto">
            <a:xfrm>
              <a:off x="358" y="2475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358" y="2935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636" y="2955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9F9F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913" y="2475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1190" y="2955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1468" y="2935"/>
              <a:ext cx="482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1191" y="3414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1 w 803"/>
                <a:gd name="T5" fmla="*/ 696 h 696"/>
                <a:gd name="T6" fmla="*/ 0 w 803"/>
                <a:gd name="T7" fmla="*/ 0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1" y="696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9F9F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3408" y="3414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F9F9F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2577" y="3414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0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2022" y="2475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0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auto">
            <a:xfrm>
              <a:off x="358" y="3883"/>
              <a:ext cx="483" cy="418"/>
            </a:xfrm>
            <a:custGeom>
              <a:avLst/>
              <a:gdLst>
                <a:gd name="T0" fmla="*/ 804 w 804"/>
                <a:gd name="T1" fmla="*/ 696 h 696"/>
                <a:gd name="T2" fmla="*/ 804 w 804"/>
                <a:gd name="T3" fmla="*/ 696 h 696"/>
                <a:gd name="T4" fmla="*/ 0 w 804"/>
                <a:gd name="T5" fmla="*/ 696 h 696"/>
                <a:gd name="T6" fmla="*/ 402 w 804"/>
                <a:gd name="T7" fmla="*/ 0 h 696"/>
                <a:gd name="T8" fmla="*/ 804 w 804"/>
                <a:gd name="T9" fmla="*/ 69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696"/>
                  </a:move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4" name="Freeform 53"/>
            <p:cNvSpPr>
              <a:spLocks/>
            </p:cNvSpPr>
            <p:nvPr userDrawn="1"/>
          </p:nvSpPr>
          <p:spPr bwMode="auto">
            <a:xfrm>
              <a:off x="2022" y="2935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1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1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auto">
            <a:xfrm>
              <a:off x="2022" y="4343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1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1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auto">
            <a:xfrm>
              <a:off x="2577" y="2475"/>
              <a:ext cx="482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9F9F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7" name="Freeform 56"/>
            <p:cNvSpPr>
              <a:spLocks/>
            </p:cNvSpPr>
            <p:nvPr userDrawn="1"/>
          </p:nvSpPr>
          <p:spPr bwMode="auto">
            <a:xfrm>
              <a:off x="45" y="2935"/>
              <a:ext cx="241" cy="417"/>
            </a:xfrm>
            <a:custGeom>
              <a:avLst/>
              <a:gdLst>
                <a:gd name="T0" fmla="*/ 0 w 402"/>
                <a:gd name="T1" fmla="*/ 0 h 695"/>
                <a:gd name="T2" fmla="*/ 0 w 402"/>
                <a:gd name="T3" fmla="*/ 0 h 695"/>
                <a:gd name="T4" fmla="*/ 0 w 402"/>
                <a:gd name="T5" fmla="*/ 695 h 695"/>
                <a:gd name="T6" fmla="*/ 0 w 402"/>
                <a:gd name="T7" fmla="*/ 695 h 695"/>
                <a:gd name="T8" fmla="*/ 402 w 402"/>
                <a:gd name="T9" fmla="*/ 0 h 695"/>
                <a:gd name="T10" fmla="*/ 0 w 402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695">
                  <a:moveTo>
                    <a:pt x="0" y="0"/>
                  </a:moveTo>
                  <a:lnTo>
                    <a:pt x="0" y="0"/>
                  </a:lnTo>
                  <a:lnTo>
                    <a:pt x="0" y="695"/>
                  </a:lnTo>
                  <a:lnTo>
                    <a:pt x="0" y="695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8" name="Freeform 57"/>
            <p:cNvSpPr>
              <a:spLocks/>
            </p:cNvSpPr>
            <p:nvPr userDrawn="1"/>
          </p:nvSpPr>
          <p:spPr bwMode="auto">
            <a:xfrm>
              <a:off x="45" y="2475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402 w 402"/>
                <a:gd name="T7" fmla="*/ 696 h 696"/>
                <a:gd name="T8" fmla="*/ 0 w 402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402" y="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9" name="Freeform 58"/>
            <p:cNvSpPr>
              <a:spLocks/>
            </p:cNvSpPr>
            <p:nvPr userDrawn="1"/>
          </p:nvSpPr>
          <p:spPr bwMode="auto">
            <a:xfrm>
              <a:off x="45" y="1976"/>
              <a:ext cx="241" cy="417"/>
            </a:xfrm>
            <a:custGeom>
              <a:avLst/>
              <a:gdLst>
                <a:gd name="T0" fmla="*/ 0 w 402"/>
                <a:gd name="T1" fmla="*/ 0 h 695"/>
                <a:gd name="T2" fmla="*/ 0 w 402"/>
                <a:gd name="T3" fmla="*/ 0 h 695"/>
                <a:gd name="T4" fmla="*/ 0 w 402"/>
                <a:gd name="T5" fmla="*/ 695 h 695"/>
                <a:gd name="T6" fmla="*/ 0 w 402"/>
                <a:gd name="T7" fmla="*/ 695 h 695"/>
                <a:gd name="T8" fmla="*/ 402 w 402"/>
                <a:gd name="T9" fmla="*/ 0 h 695"/>
                <a:gd name="T10" fmla="*/ 0 w 402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695">
                  <a:moveTo>
                    <a:pt x="0" y="0"/>
                  </a:moveTo>
                  <a:lnTo>
                    <a:pt x="0" y="0"/>
                  </a:lnTo>
                  <a:lnTo>
                    <a:pt x="0" y="695"/>
                  </a:lnTo>
                  <a:lnTo>
                    <a:pt x="0" y="695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0" name="Freeform 59"/>
            <p:cNvSpPr>
              <a:spLocks/>
            </p:cNvSpPr>
            <p:nvPr userDrawn="1"/>
          </p:nvSpPr>
          <p:spPr bwMode="auto">
            <a:xfrm>
              <a:off x="45" y="1516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402 w 402"/>
                <a:gd name="T7" fmla="*/ 696 h 696"/>
                <a:gd name="T8" fmla="*/ 0 w 402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402" y="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1" name="Freeform 60"/>
            <p:cNvSpPr>
              <a:spLocks/>
            </p:cNvSpPr>
            <p:nvPr userDrawn="1"/>
          </p:nvSpPr>
          <p:spPr bwMode="auto">
            <a:xfrm>
              <a:off x="45" y="1018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0 w 402"/>
                <a:gd name="T7" fmla="*/ 696 h 696"/>
                <a:gd name="T8" fmla="*/ 402 w 402"/>
                <a:gd name="T9" fmla="*/ 0 h 696"/>
                <a:gd name="T10" fmla="*/ 0 w 402"/>
                <a:gd name="T1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0" y="696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2" name="Freeform 61"/>
            <p:cNvSpPr>
              <a:spLocks/>
            </p:cNvSpPr>
            <p:nvPr userDrawn="1"/>
          </p:nvSpPr>
          <p:spPr bwMode="auto">
            <a:xfrm>
              <a:off x="45" y="559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402 w 402"/>
                <a:gd name="T7" fmla="*/ 696 h 696"/>
                <a:gd name="T8" fmla="*/ 0 w 402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402" y="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3" name="Freeform 62"/>
            <p:cNvSpPr>
              <a:spLocks/>
            </p:cNvSpPr>
            <p:nvPr userDrawn="1"/>
          </p:nvSpPr>
          <p:spPr bwMode="auto">
            <a:xfrm>
              <a:off x="45" y="49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0 w 402"/>
                <a:gd name="T7" fmla="*/ 696 h 696"/>
                <a:gd name="T8" fmla="*/ 402 w 402"/>
                <a:gd name="T9" fmla="*/ 0 h 696"/>
                <a:gd name="T10" fmla="*/ 0 w 402"/>
                <a:gd name="T1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0" y="696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4" name="Freeform 63"/>
            <p:cNvSpPr>
              <a:spLocks/>
            </p:cNvSpPr>
            <p:nvPr userDrawn="1"/>
          </p:nvSpPr>
          <p:spPr bwMode="auto">
            <a:xfrm>
              <a:off x="7102" y="530"/>
              <a:ext cx="1014" cy="878"/>
            </a:xfrm>
            <a:custGeom>
              <a:avLst/>
              <a:gdLst>
                <a:gd name="T0" fmla="*/ 1688 w 1688"/>
                <a:gd name="T1" fmla="*/ 0 h 1462"/>
                <a:gd name="T2" fmla="*/ 1688 w 1688"/>
                <a:gd name="T3" fmla="*/ 0 h 1462"/>
                <a:gd name="T4" fmla="*/ 844 w 1688"/>
                <a:gd name="T5" fmla="*/ 1462 h 1462"/>
                <a:gd name="T6" fmla="*/ 0 w 1688"/>
                <a:gd name="T7" fmla="*/ 0 h 1462"/>
                <a:gd name="T8" fmla="*/ 1688 w 1688"/>
                <a:gd name="T9" fmla="*/ 0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8" h="1462">
                  <a:moveTo>
                    <a:pt x="1688" y="0"/>
                  </a:moveTo>
                  <a:lnTo>
                    <a:pt x="1688" y="0"/>
                  </a:lnTo>
                  <a:lnTo>
                    <a:pt x="844" y="1462"/>
                  </a:lnTo>
                  <a:lnTo>
                    <a:pt x="0" y="0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7" name="Freeform 66"/>
            <p:cNvSpPr>
              <a:spLocks/>
            </p:cNvSpPr>
            <p:nvPr userDrawn="1"/>
          </p:nvSpPr>
          <p:spPr bwMode="auto">
            <a:xfrm>
              <a:off x="83" y="531"/>
              <a:ext cx="7445" cy="921"/>
            </a:xfrm>
            <a:custGeom>
              <a:avLst/>
              <a:gdLst>
                <a:gd name="T0" fmla="*/ 11532 w 12398"/>
                <a:gd name="T1" fmla="*/ 11 h 1533"/>
                <a:gd name="T2" fmla="*/ 11532 w 12398"/>
                <a:gd name="T3" fmla="*/ 11 h 1533"/>
                <a:gd name="T4" fmla="*/ 11513 w 12398"/>
                <a:gd name="T5" fmla="*/ 0 h 1533"/>
                <a:gd name="T6" fmla="*/ 12398 w 12398"/>
                <a:gd name="T7" fmla="*/ 1533 h 1533"/>
                <a:gd name="T8" fmla="*/ 867 w 12398"/>
                <a:gd name="T9" fmla="*/ 1533 h 1533"/>
                <a:gd name="T10" fmla="*/ 0 w 12398"/>
                <a:gd name="T11" fmla="*/ 13 h 1533"/>
                <a:gd name="T12" fmla="*/ 11532 w 12398"/>
                <a:gd name="T13" fmla="*/ 11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98" h="1533">
                  <a:moveTo>
                    <a:pt x="11532" y="11"/>
                  </a:moveTo>
                  <a:lnTo>
                    <a:pt x="11532" y="11"/>
                  </a:lnTo>
                  <a:lnTo>
                    <a:pt x="11513" y="0"/>
                  </a:lnTo>
                  <a:lnTo>
                    <a:pt x="12398" y="1533"/>
                  </a:lnTo>
                  <a:lnTo>
                    <a:pt x="867" y="1533"/>
                  </a:lnTo>
                  <a:lnTo>
                    <a:pt x="0" y="13"/>
                  </a:lnTo>
                  <a:lnTo>
                    <a:pt x="11532" y="1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8" name="Freeform 67"/>
            <p:cNvSpPr>
              <a:spLocks/>
            </p:cNvSpPr>
            <p:nvPr userDrawn="1"/>
          </p:nvSpPr>
          <p:spPr bwMode="auto">
            <a:xfrm>
              <a:off x="7102" y="4"/>
              <a:ext cx="1015" cy="438"/>
            </a:xfrm>
            <a:custGeom>
              <a:avLst/>
              <a:gdLst>
                <a:gd name="T0" fmla="*/ 422 w 1689"/>
                <a:gd name="T1" fmla="*/ 0 h 730"/>
                <a:gd name="T2" fmla="*/ 422 w 1689"/>
                <a:gd name="T3" fmla="*/ 0 h 730"/>
                <a:gd name="T4" fmla="*/ 0 w 1689"/>
                <a:gd name="T5" fmla="*/ 730 h 730"/>
                <a:gd name="T6" fmla="*/ 1689 w 1689"/>
                <a:gd name="T7" fmla="*/ 730 h 730"/>
                <a:gd name="T8" fmla="*/ 1266 w 1689"/>
                <a:gd name="T9" fmla="*/ 0 h 730"/>
                <a:gd name="T10" fmla="*/ 422 w 1689"/>
                <a:gd name="T11" fmla="*/ 0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9" h="730">
                  <a:moveTo>
                    <a:pt x="422" y="0"/>
                  </a:moveTo>
                  <a:lnTo>
                    <a:pt x="422" y="0"/>
                  </a:lnTo>
                  <a:lnTo>
                    <a:pt x="0" y="730"/>
                  </a:lnTo>
                  <a:lnTo>
                    <a:pt x="1689" y="730"/>
                  </a:lnTo>
                  <a:lnTo>
                    <a:pt x="1266" y="0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EC1D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9" name="Freeform 68"/>
            <p:cNvSpPr>
              <a:spLocks/>
            </p:cNvSpPr>
            <p:nvPr userDrawn="1"/>
          </p:nvSpPr>
          <p:spPr bwMode="auto">
            <a:xfrm>
              <a:off x="7963" y="4"/>
              <a:ext cx="229" cy="394"/>
            </a:xfrm>
            <a:custGeom>
              <a:avLst/>
              <a:gdLst>
                <a:gd name="T0" fmla="*/ 380 w 380"/>
                <a:gd name="T1" fmla="*/ 0 h 657"/>
                <a:gd name="T2" fmla="*/ 380 w 380"/>
                <a:gd name="T3" fmla="*/ 0 h 657"/>
                <a:gd name="T4" fmla="*/ 0 w 380"/>
                <a:gd name="T5" fmla="*/ 0 h 657"/>
                <a:gd name="T6" fmla="*/ 380 w 380"/>
                <a:gd name="T7" fmla="*/ 657 h 657"/>
                <a:gd name="T8" fmla="*/ 380 w 380"/>
                <a:gd name="T9" fmla="*/ 0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657">
                  <a:moveTo>
                    <a:pt x="380" y="0"/>
                  </a:moveTo>
                  <a:lnTo>
                    <a:pt x="380" y="0"/>
                  </a:lnTo>
                  <a:lnTo>
                    <a:pt x="0" y="0"/>
                  </a:lnTo>
                  <a:lnTo>
                    <a:pt x="380" y="657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0" name="Freeform 69"/>
            <p:cNvSpPr>
              <a:spLocks/>
            </p:cNvSpPr>
            <p:nvPr userDrawn="1"/>
          </p:nvSpPr>
          <p:spPr bwMode="auto">
            <a:xfrm>
              <a:off x="7685" y="574"/>
              <a:ext cx="507" cy="878"/>
            </a:xfrm>
            <a:custGeom>
              <a:avLst/>
              <a:gdLst>
                <a:gd name="T0" fmla="*/ 844 w 844"/>
                <a:gd name="T1" fmla="*/ 0 h 1462"/>
                <a:gd name="T2" fmla="*/ 844 w 844"/>
                <a:gd name="T3" fmla="*/ 0 h 1462"/>
                <a:gd name="T4" fmla="*/ 0 w 844"/>
                <a:gd name="T5" fmla="*/ 1462 h 1462"/>
                <a:gd name="T6" fmla="*/ 844 w 844"/>
                <a:gd name="T7" fmla="*/ 1462 h 1462"/>
                <a:gd name="T8" fmla="*/ 844 w 844"/>
                <a:gd name="T9" fmla="*/ 0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1462">
                  <a:moveTo>
                    <a:pt x="844" y="0"/>
                  </a:moveTo>
                  <a:lnTo>
                    <a:pt x="844" y="0"/>
                  </a:lnTo>
                  <a:lnTo>
                    <a:pt x="0" y="1462"/>
                  </a:lnTo>
                  <a:lnTo>
                    <a:pt x="844" y="1462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EC1D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1" name="Freeform 70"/>
            <p:cNvSpPr>
              <a:spLocks/>
            </p:cNvSpPr>
            <p:nvPr userDrawn="1"/>
          </p:nvSpPr>
          <p:spPr bwMode="auto">
            <a:xfrm>
              <a:off x="7685" y="1539"/>
              <a:ext cx="507" cy="878"/>
            </a:xfrm>
            <a:custGeom>
              <a:avLst/>
              <a:gdLst>
                <a:gd name="T0" fmla="*/ 843 w 843"/>
                <a:gd name="T1" fmla="*/ 0 h 1461"/>
                <a:gd name="T2" fmla="*/ 843 w 843"/>
                <a:gd name="T3" fmla="*/ 0 h 1461"/>
                <a:gd name="T4" fmla="*/ 0 w 843"/>
                <a:gd name="T5" fmla="*/ 0 h 1461"/>
                <a:gd name="T6" fmla="*/ 843 w 843"/>
                <a:gd name="T7" fmla="*/ 1461 h 1461"/>
                <a:gd name="T8" fmla="*/ 843 w 843"/>
                <a:gd name="T9" fmla="*/ 0 h 1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3" h="1461">
                  <a:moveTo>
                    <a:pt x="843" y="0"/>
                  </a:moveTo>
                  <a:lnTo>
                    <a:pt x="843" y="0"/>
                  </a:lnTo>
                  <a:lnTo>
                    <a:pt x="0" y="0"/>
                  </a:lnTo>
                  <a:lnTo>
                    <a:pt x="843" y="1461"/>
                  </a:lnTo>
                  <a:lnTo>
                    <a:pt x="8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4" name="Freeform 73"/>
            <p:cNvSpPr>
              <a:spLocks/>
            </p:cNvSpPr>
            <p:nvPr userDrawn="1"/>
          </p:nvSpPr>
          <p:spPr bwMode="auto">
            <a:xfrm>
              <a:off x="864" y="5161"/>
              <a:ext cx="90" cy="80"/>
            </a:xfrm>
            <a:custGeom>
              <a:avLst/>
              <a:gdLst>
                <a:gd name="T0" fmla="*/ 75 w 150"/>
                <a:gd name="T1" fmla="*/ 0 h 133"/>
                <a:gd name="T2" fmla="*/ 75 w 150"/>
                <a:gd name="T3" fmla="*/ 0 h 133"/>
                <a:gd name="T4" fmla="*/ 0 w 150"/>
                <a:gd name="T5" fmla="*/ 133 h 133"/>
                <a:gd name="T6" fmla="*/ 150 w 150"/>
                <a:gd name="T7" fmla="*/ 133 h 133"/>
                <a:gd name="T8" fmla="*/ 75 w 150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33">
                  <a:moveTo>
                    <a:pt x="75" y="0"/>
                  </a:moveTo>
                  <a:lnTo>
                    <a:pt x="75" y="0"/>
                  </a:lnTo>
                  <a:lnTo>
                    <a:pt x="0" y="133"/>
                  </a:lnTo>
                  <a:lnTo>
                    <a:pt x="150" y="13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39F5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5" name="Freeform 74"/>
            <p:cNvSpPr>
              <a:spLocks/>
            </p:cNvSpPr>
            <p:nvPr userDrawn="1"/>
          </p:nvSpPr>
          <p:spPr bwMode="auto">
            <a:xfrm>
              <a:off x="472" y="5161"/>
              <a:ext cx="90" cy="80"/>
            </a:xfrm>
            <a:custGeom>
              <a:avLst/>
              <a:gdLst>
                <a:gd name="T0" fmla="*/ 74 w 150"/>
                <a:gd name="T1" fmla="*/ 0 h 133"/>
                <a:gd name="T2" fmla="*/ 74 w 150"/>
                <a:gd name="T3" fmla="*/ 0 h 133"/>
                <a:gd name="T4" fmla="*/ 0 w 150"/>
                <a:gd name="T5" fmla="*/ 133 h 133"/>
                <a:gd name="T6" fmla="*/ 150 w 150"/>
                <a:gd name="T7" fmla="*/ 133 h 133"/>
                <a:gd name="T8" fmla="*/ 74 w 150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33">
                  <a:moveTo>
                    <a:pt x="74" y="0"/>
                  </a:moveTo>
                  <a:lnTo>
                    <a:pt x="74" y="0"/>
                  </a:lnTo>
                  <a:lnTo>
                    <a:pt x="0" y="133"/>
                  </a:lnTo>
                  <a:lnTo>
                    <a:pt x="150" y="13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EC1D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6" name="Freeform 75"/>
            <p:cNvSpPr>
              <a:spLocks noEditPoints="1"/>
            </p:cNvSpPr>
            <p:nvPr userDrawn="1"/>
          </p:nvSpPr>
          <p:spPr bwMode="auto">
            <a:xfrm>
              <a:off x="303" y="5162"/>
              <a:ext cx="55" cy="79"/>
            </a:xfrm>
            <a:custGeom>
              <a:avLst/>
              <a:gdLst>
                <a:gd name="T0" fmla="*/ 92 w 93"/>
                <a:gd name="T1" fmla="*/ 40 h 131"/>
                <a:gd name="T2" fmla="*/ 92 w 93"/>
                <a:gd name="T3" fmla="*/ 40 h 131"/>
                <a:gd name="T4" fmla="*/ 87 w 93"/>
                <a:gd name="T5" fmla="*/ 63 h 131"/>
                <a:gd name="T6" fmla="*/ 70 w 93"/>
                <a:gd name="T7" fmla="*/ 79 h 131"/>
                <a:gd name="T8" fmla="*/ 45 w 93"/>
                <a:gd name="T9" fmla="*/ 84 h 131"/>
                <a:gd name="T10" fmla="*/ 27 w 93"/>
                <a:gd name="T11" fmla="*/ 84 h 131"/>
                <a:gd name="T12" fmla="*/ 27 w 93"/>
                <a:gd name="T13" fmla="*/ 124 h 131"/>
                <a:gd name="T14" fmla="*/ 27 w 93"/>
                <a:gd name="T15" fmla="*/ 131 h 131"/>
                <a:gd name="T16" fmla="*/ 20 w 93"/>
                <a:gd name="T17" fmla="*/ 131 h 131"/>
                <a:gd name="T18" fmla="*/ 8 w 93"/>
                <a:gd name="T19" fmla="*/ 131 h 131"/>
                <a:gd name="T20" fmla="*/ 0 w 93"/>
                <a:gd name="T21" fmla="*/ 131 h 131"/>
                <a:gd name="T22" fmla="*/ 0 w 93"/>
                <a:gd name="T23" fmla="*/ 124 h 131"/>
                <a:gd name="T24" fmla="*/ 0 w 93"/>
                <a:gd name="T25" fmla="*/ 8 h 131"/>
                <a:gd name="T26" fmla="*/ 0 w 93"/>
                <a:gd name="T27" fmla="*/ 0 h 131"/>
                <a:gd name="T28" fmla="*/ 8 w 93"/>
                <a:gd name="T29" fmla="*/ 0 h 131"/>
                <a:gd name="T30" fmla="*/ 38 w 93"/>
                <a:gd name="T31" fmla="*/ 0 h 131"/>
                <a:gd name="T32" fmla="*/ 75 w 93"/>
                <a:gd name="T33" fmla="*/ 9 h 131"/>
                <a:gd name="T34" fmla="*/ 92 w 93"/>
                <a:gd name="T35" fmla="*/ 40 h 131"/>
                <a:gd name="T36" fmla="*/ 60 w 93"/>
                <a:gd name="T37" fmla="*/ 29 h 131"/>
                <a:gd name="T38" fmla="*/ 60 w 93"/>
                <a:gd name="T39" fmla="*/ 29 h 131"/>
                <a:gd name="T40" fmla="*/ 40 w 93"/>
                <a:gd name="T41" fmla="*/ 25 h 131"/>
                <a:gd name="T42" fmla="*/ 27 w 93"/>
                <a:gd name="T43" fmla="*/ 25 h 131"/>
                <a:gd name="T44" fmla="*/ 27 w 93"/>
                <a:gd name="T45" fmla="*/ 59 h 131"/>
                <a:gd name="T46" fmla="*/ 44 w 93"/>
                <a:gd name="T47" fmla="*/ 59 h 131"/>
                <a:gd name="T48" fmla="*/ 61 w 93"/>
                <a:gd name="T49" fmla="*/ 54 h 131"/>
                <a:gd name="T50" fmla="*/ 66 w 93"/>
                <a:gd name="T51" fmla="*/ 41 h 131"/>
                <a:gd name="T52" fmla="*/ 60 w 93"/>
                <a:gd name="T53" fmla="*/ 2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3" h="131">
                  <a:moveTo>
                    <a:pt x="92" y="40"/>
                  </a:moveTo>
                  <a:lnTo>
                    <a:pt x="92" y="40"/>
                  </a:lnTo>
                  <a:cubicBezTo>
                    <a:pt x="93" y="48"/>
                    <a:pt x="91" y="56"/>
                    <a:pt x="87" y="63"/>
                  </a:cubicBezTo>
                  <a:cubicBezTo>
                    <a:pt x="83" y="70"/>
                    <a:pt x="77" y="75"/>
                    <a:pt x="70" y="79"/>
                  </a:cubicBezTo>
                  <a:cubicBezTo>
                    <a:pt x="62" y="83"/>
                    <a:pt x="54" y="84"/>
                    <a:pt x="45" y="84"/>
                  </a:cubicBezTo>
                  <a:lnTo>
                    <a:pt x="27" y="84"/>
                  </a:lnTo>
                  <a:lnTo>
                    <a:pt x="27" y="124"/>
                  </a:lnTo>
                  <a:lnTo>
                    <a:pt x="27" y="131"/>
                  </a:lnTo>
                  <a:lnTo>
                    <a:pt x="20" y="131"/>
                  </a:lnTo>
                  <a:lnTo>
                    <a:pt x="8" y="131"/>
                  </a:lnTo>
                  <a:lnTo>
                    <a:pt x="0" y="131"/>
                  </a:lnTo>
                  <a:lnTo>
                    <a:pt x="0" y="1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38" y="0"/>
                  </a:lnTo>
                  <a:cubicBezTo>
                    <a:pt x="54" y="0"/>
                    <a:pt x="66" y="3"/>
                    <a:pt x="75" y="9"/>
                  </a:cubicBezTo>
                  <a:cubicBezTo>
                    <a:pt x="86" y="15"/>
                    <a:pt x="92" y="25"/>
                    <a:pt x="92" y="40"/>
                  </a:cubicBezTo>
                  <a:close/>
                  <a:moveTo>
                    <a:pt x="60" y="29"/>
                  </a:moveTo>
                  <a:lnTo>
                    <a:pt x="60" y="29"/>
                  </a:lnTo>
                  <a:cubicBezTo>
                    <a:pt x="55" y="27"/>
                    <a:pt x="49" y="25"/>
                    <a:pt x="40" y="25"/>
                  </a:cubicBezTo>
                  <a:lnTo>
                    <a:pt x="27" y="25"/>
                  </a:lnTo>
                  <a:lnTo>
                    <a:pt x="27" y="59"/>
                  </a:lnTo>
                  <a:lnTo>
                    <a:pt x="44" y="59"/>
                  </a:lnTo>
                  <a:cubicBezTo>
                    <a:pt x="52" y="59"/>
                    <a:pt x="58" y="58"/>
                    <a:pt x="61" y="54"/>
                  </a:cubicBezTo>
                  <a:cubicBezTo>
                    <a:pt x="65" y="51"/>
                    <a:pt x="66" y="46"/>
                    <a:pt x="66" y="41"/>
                  </a:cubicBezTo>
                  <a:cubicBezTo>
                    <a:pt x="66" y="33"/>
                    <a:pt x="62" y="31"/>
                    <a:pt x="60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7" name="Freeform 76"/>
            <p:cNvSpPr>
              <a:spLocks noEditPoints="1"/>
            </p:cNvSpPr>
            <p:nvPr userDrawn="1"/>
          </p:nvSpPr>
          <p:spPr bwMode="auto">
            <a:xfrm>
              <a:off x="686" y="5162"/>
              <a:ext cx="60" cy="79"/>
            </a:xfrm>
            <a:custGeom>
              <a:avLst/>
              <a:gdLst>
                <a:gd name="T0" fmla="*/ 91 w 100"/>
                <a:gd name="T1" fmla="*/ 120 h 131"/>
                <a:gd name="T2" fmla="*/ 91 w 100"/>
                <a:gd name="T3" fmla="*/ 120 h 131"/>
                <a:gd name="T4" fmla="*/ 100 w 100"/>
                <a:gd name="T5" fmla="*/ 131 h 131"/>
                <a:gd name="T6" fmla="*/ 85 w 100"/>
                <a:gd name="T7" fmla="*/ 131 h 131"/>
                <a:gd name="T8" fmla="*/ 70 w 100"/>
                <a:gd name="T9" fmla="*/ 131 h 131"/>
                <a:gd name="T10" fmla="*/ 67 w 100"/>
                <a:gd name="T11" fmla="*/ 131 h 131"/>
                <a:gd name="T12" fmla="*/ 64 w 100"/>
                <a:gd name="T13" fmla="*/ 128 h 131"/>
                <a:gd name="T14" fmla="*/ 27 w 100"/>
                <a:gd name="T15" fmla="*/ 78 h 131"/>
                <a:gd name="T16" fmla="*/ 27 w 100"/>
                <a:gd name="T17" fmla="*/ 124 h 131"/>
                <a:gd name="T18" fmla="*/ 27 w 100"/>
                <a:gd name="T19" fmla="*/ 131 h 131"/>
                <a:gd name="T20" fmla="*/ 19 w 100"/>
                <a:gd name="T21" fmla="*/ 131 h 131"/>
                <a:gd name="T22" fmla="*/ 8 w 100"/>
                <a:gd name="T23" fmla="*/ 131 h 131"/>
                <a:gd name="T24" fmla="*/ 0 w 100"/>
                <a:gd name="T25" fmla="*/ 131 h 131"/>
                <a:gd name="T26" fmla="*/ 0 w 100"/>
                <a:gd name="T27" fmla="*/ 124 h 131"/>
                <a:gd name="T28" fmla="*/ 0 w 100"/>
                <a:gd name="T29" fmla="*/ 8 h 131"/>
                <a:gd name="T30" fmla="*/ 0 w 100"/>
                <a:gd name="T31" fmla="*/ 0 h 131"/>
                <a:gd name="T32" fmla="*/ 8 w 100"/>
                <a:gd name="T33" fmla="*/ 0 h 131"/>
                <a:gd name="T34" fmla="*/ 39 w 100"/>
                <a:gd name="T35" fmla="*/ 0 h 131"/>
                <a:gd name="T36" fmla="*/ 81 w 100"/>
                <a:gd name="T37" fmla="*/ 13 h 131"/>
                <a:gd name="T38" fmla="*/ 94 w 100"/>
                <a:gd name="T39" fmla="*/ 43 h 131"/>
                <a:gd name="T40" fmla="*/ 90 w 100"/>
                <a:gd name="T41" fmla="*/ 65 h 131"/>
                <a:gd name="T42" fmla="*/ 75 w 100"/>
                <a:gd name="T43" fmla="*/ 81 h 131"/>
                <a:gd name="T44" fmla="*/ 65 w 100"/>
                <a:gd name="T45" fmla="*/ 86 h 131"/>
                <a:gd name="T46" fmla="*/ 91 w 100"/>
                <a:gd name="T47" fmla="*/ 120 h 131"/>
                <a:gd name="T48" fmla="*/ 27 w 100"/>
                <a:gd name="T49" fmla="*/ 64 h 131"/>
                <a:gd name="T50" fmla="*/ 27 w 100"/>
                <a:gd name="T51" fmla="*/ 64 h 131"/>
                <a:gd name="T52" fmla="*/ 31 w 100"/>
                <a:gd name="T53" fmla="*/ 64 h 131"/>
                <a:gd name="T54" fmla="*/ 41 w 100"/>
                <a:gd name="T55" fmla="*/ 64 h 131"/>
                <a:gd name="T56" fmla="*/ 61 w 100"/>
                <a:gd name="T57" fmla="*/ 59 h 131"/>
                <a:gd name="T58" fmla="*/ 68 w 100"/>
                <a:gd name="T59" fmla="*/ 45 h 131"/>
                <a:gd name="T60" fmla="*/ 61 w 100"/>
                <a:gd name="T61" fmla="*/ 31 h 131"/>
                <a:gd name="T62" fmla="*/ 43 w 100"/>
                <a:gd name="T63" fmla="*/ 26 h 131"/>
                <a:gd name="T64" fmla="*/ 27 w 100"/>
                <a:gd name="T65" fmla="*/ 26 h 131"/>
                <a:gd name="T66" fmla="*/ 27 w 100"/>
                <a:gd name="T67" fmla="*/ 6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31">
                  <a:moveTo>
                    <a:pt x="91" y="120"/>
                  </a:moveTo>
                  <a:lnTo>
                    <a:pt x="91" y="120"/>
                  </a:lnTo>
                  <a:lnTo>
                    <a:pt x="100" y="131"/>
                  </a:lnTo>
                  <a:lnTo>
                    <a:pt x="85" y="131"/>
                  </a:lnTo>
                  <a:lnTo>
                    <a:pt x="70" y="131"/>
                  </a:lnTo>
                  <a:lnTo>
                    <a:pt x="67" y="131"/>
                  </a:lnTo>
                  <a:lnTo>
                    <a:pt x="64" y="128"/>
                  </a:lnTo>
                  <a:lnTo>
                    <a:pt x="27" y="78"/>
                  </a:lnTo>
                  <a:lnTo>
                    <a:pt x="27" y="124"/>
                  </a:lnTo>
                  <a:lnTo>
                    <a:pt x="27" y="131"/>
                  </a:lnTo>
                  <a:lnTo>
                    <a:pt x="19" y="131"/>
                  </a:lnTo>
                  <a:lnTo>
                    <a:pt x="8" y="131"/>
                  </a:lnTo>
                  <a:lnTo>
                    <a:pt x="0" y="131"/>
                  </a:lnTo>
                  <a:lnTo>
                    <a:pt x="0" y="1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39" y="0"/>
                  </a:lnTo>
                  <a:cubicBezTo>
                    <a:pt x="59" y="0"/>
                    <a:pt x="73" y="4"/>
                    <a:pt x="81" y="13"/>
                  </a:cubicBezTo>
                  <a:cubicBezTo>
                    <a:pt x="89" y="21"/>
                    <a:pt x="93" y="31"/>
                    <a:pt x="94" y="43"/>
                  </a:cubicBezTo>
                  <a:cubicBezTo>
                    <a:pt x="95" y="51"/>
                    <a:pt x="93" y="58"/>
                    <a:pt x="90" y="65"/>
                  </a:cubicBezTo>
                  <a:cubicBezTo>
                    <a:pt x="86" y="72"/>
                    <a:pt x="81" y="77"/>
                    <a:pt x="75" y="81"/>
                  </a:cubicBezTo>
                  <a:cubicBezTo>
                    <a:pt x="72" y="83"/>
                    <a:pt x="69" y="85"/>
                    <a:pt x="65" y="86"/>
                  </a:cubicBezTo>
                  <a:lnTo>
                    <a:pt x="91" y="120"/>
                  </a:lnTo>
                  <a:close/>
                  <a:moveTo>
                    <a:pt x="27" y="64"/>
                  </a:moveTo>
                  <a:lnTo>
                    <a:pt x="27" y="64"/>
                  </a:lnTo>
                  <a:lnTo>
                    <a:pt x="31" y="64"/>
                  </a:lnTo>
                  <a:lnTo>
                    <a:pt x="41" y="64"/>
                  </a:lnTo>
                  <a:cubicBezTo>
                    <a:pt x="49" y="64"/>
                    <a:pt x="56" y="62"/>
                    <a:pt x="61" y="59"/>
                  </a:cubicBezTo>
                  <a:cubicBezTo>
                    <a:pt x="65" y="55"/>
                    <a:pt x="68" y="51"/>
                    <a:pt x="68" y="45"/>
                  </a:cubicBezTo>
                  <a:cubicBezTo>
                    <a:pt x="68" y="39"/>
                    <a:pt x="65" y="35"/>
                    <a:pt x="61" y="31"/>
                  </a:cubicBezTo>
                  <a:cubicBezTo>
                    <a:pt x="56" y="27"/>
                    <a:pt x="50" y="26"/>
                    <a:pt x="43" y="26"/>
                  </a:cubicBezTo>
                  <a:lnTo>
                    <a:pt x="27" y="26"/>
                  </a:lnTo>
                  <a:lnTo>
                    <a:pt x="27" y="6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8" name="Freeform 77"/>
            <p:cNvSpPr>
              <a:spLocks noEditPoints="1"/>
            </p:cNvSpPr>
            <p:nvPr userDrawn="1"/>
          </p:nvSpPr>
          <p:spPr bwMode="auto">
            <a:xfrm>
              <a:off x="1078" y="5162"/>
              <a:ext cx="68" cy="79"/>
            </a:xfrm>
            <a:custGeom>
              <a:avLst/>
              <a:gdLst>
                <a:gd name="T0" fmla="*/ 105 w 113"/>
                <a:gd name="T1" fmla="*/ 33 h 131"/>
                <a:gd name="T2" fmla="*/ 105 w 113"/>
                <a:gd name="T3" fmla="*/ 33 h 131"/>
                <a:gd name="T4" fmla="*/ 113 w 113"/>
                <a:gd name="T5" fmla="*/ 67 h 131"/>
                <a:gd name="T6" fmla="*/ 103 w 113"/>
                <a:gd name="T7" fmla="*/ 101 h 131"/>
                <a:gd name="T8" fmla="*/ 78 w 113"/>
                <a:gd name="T9" fmla="*/ 124 h 131"/>
                <a:gd name="T10" fmla="*/ 45 w 113"/>
                <a:gd name="T11" fmla="*/ 131 h 131"/>
                <a:gd name="T12" fmla="*/ 7 w 113"/>
                <a:gd name="T13" fmla="*/ 131 h 131"/>
                <a:gd name="T14" fmla="*/ 0 w 113"/>
                <a:gd name="T15" fmla="*/ 131 h 131"/>
                <a:gd name="T16" fmla="*/ 0 w 113"/>
                <a:gd name="T17" fmla="*/ 124 h 131"/>
                <a:gd name="T18" fmla="*/ 0 w 113"/>
                <a:gd name="T19" fmla="*/ 8 h 131"/>
                <a:gd name="T20" fmla="*/ 0 w 113"/>
                <a:gd name="T21" fmla="*/ 0 h 131"/>
                <a:gd name="T22" fmla="*/ 7 w 113"/>
                <a:gd name="T23" fmla="*/ 0 h 131"/>
                <a:gd name="T24" fmla="*/ 39 w 113"/>
                <a:gd name="T25" fmla="*/ 0 h 131"/>
                <a:gd name="T26" fmla="*/ 79 w 113"/>
                <a:gd name="T27" fmla="*/ 9 h 131"/>
                <a:gd name="T28" fmla="*/ 105 w 113"/>
                <a:gd name="T29" fmla="*/ 33 h 131"/>
                <a:gd name="T30" fmla="*/ 76 w 113"/>
                <a:gd name="T31" fmla="*/ 38 h 131"/>
                <a:gd name="T32" fmla="*/ 76 w 113"/>
                <a:gd name="T33" fmla="*/ 38 h 131"/>
                <a:gd name="T34" fmla="*/ 39 w 113"/>
                <a:gd name="T35" fmla="*/ 25 h 131"/>
                <a:gd name="T36" fmla="*/ 26 w 113"/>
                <a:gd name="T37" fmla="*/ 25 h 131"/>
                <a:gd name="T38" fmla="*/ 26 w 113"/>
                <a:gd name="T39" fmla="*/ 106 h 131"/>
                <a:gd name="T40" fmla="*/ 37 w 113"/>
                <a:gd name="T41" fmla="*/ 106 h 131"/>
                <a:gd name="T42" fmla="*/ 72 w 113"/>
                <a:gd name="T43" fmla="*/ 96 h 131"/>
                <a:gd name="T44" fmla="*/ 87 w 113"/>
                <a:gd name="T45" fmla="*/ 66 h 131"/>
                <a:gd name="T46" fmla="*/ 76 w 113"/>
                <a:gd name="T47" fmla="*/ 38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3" h="131">
                  <a:moveTo>
                    <a:pt x="105" y="33"/>
                  </a:moveTo>
                  <a:lnTo>
                    <a:pt x="105" y="33"/>
                  </a:lnTo>
                  <a:cubicBezTo>
                    <a:pt x="110" y="44"/>
                    <a:pt x="113" y="55"/>
                    <a:pt x="113" y="67"/>
                  </a:cubicBezTo>
                  <a:cubicBezTo>
                    <a:pt x="113" y="80"/>
                    <a:pt x="110" y="91"/>
                    <a:pt x="103" y="101"/>
                  </a:cubicBezTo>
                  <a:cubicBezTo>
                    <a:pt x="97" y="111"/>
                    <a:pt x="88" y="119"/>
                    <a:pt x="78" y="124"/>
                  </a:cubicBezTo>
                  <a:cubicBezTo>
                    <a:pt x="67" y="129"/>
                    <a:pt x="56" y="131"/>
                    <a:pt x="45" y="131"/>
                  </a:cubicBezTo>
                  <a:lnTo>
                    <a:pt x="7" y="131"/>
                  </a:lnTo>
                  <a:lnTo>
                    <a:pt x="0" y="131"/>
                  </a:lnTo>
                  <a:lnTo>
                    <a:pt x="0" y="1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7" y="0"/>
                  </a:lnTo>
                  <a:lnTo>
                    <a:pt x="39" y="0"/>
                  </a:lnTo>
                  <a:cubicBezTo>
                    <a:pt x="54" y="0"/>
                    <a:pt x="68" y="3"/>
                    <a:pt x="79" y="9"/>
                  </a:cubicBezTo>
                  <a:cubicBezTo>
                    <a:pt x="90" y="15"/>
                    <a:pt x="99" y="23"/>
                    <a:pt x="105" y="33"/>
                  </a:cubicBezTo>
                  <a:close/>
                  <a:moveTo>
                    <a:pt x="76" y="38"/>
                  </a:moveTo>
                  <a:lnTo>
                    <a:pt x="76" y="38"/>
                  </a:lnTo>
                  <a:cubicBezTo>
                    <a:pt x="67" y="29"/>
                    <a:pt x="55" y="25"/>
                    <a:pt x="39" y="25"/>
                  </a:cubicBezTo>
                  <a:lnTo>
                    <a:pt x="26" y="25"/>
                  </a:lnTo>
                  <a:lnTo>
                    <a:pt x="26" y="106"/>
                  </a:lnTo>
                  <a:lnTo>
                    <a:pt x="37" y="106"/>
                  </a:lnTo>
                  <a:cubicBezTo>
                    <a:pt x="51" y="106"/>
                    <a:pt x="63" y="103"/>
                    <a:pt x="72" y="96"/>
                  </a:cubicBezTo>
                  <a:cubicBezTo>
                    <a:pt x="81" y="89"/>
                    <a:pt x="86" y="80"/>
                    <a:pt x="87" y="66"/>
                  </a:cubicBezTo>
                  <a:cubicBezTo>
                    <a:pt x="87" y="55"/>
                    <a:pt x="84" y="46"/>
                    <a:pt x="76" y="3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9" name="Freeform 78"/>
            <p:cNvSpPr>
              <a:spLocks noEditPoints="1"/>
            </p:cNvSpPr>
            <p:nvPr userDrawn="1"/>
          </p:nvSpPr>
          <p:spPr bwMode="auto">
            <a:xfrm>
              <a:off x="1278" y="5161"/>
              <a:ext cx="83" cy="81"/>
            </a:xfrm>
            <a:custGeom>
              <a:avLst/>
              <a:gdLst>
                <a:gd name="T0" fmla="*/ 138 w 138"/>
                <a:gd name="T1" fmla="*/ 69 h 136"/>
                <a:gd name="T2" fmla="*/ 138 w 138"/>
                <a:gd name="T3" fmla="*/ 69 h 136"/>
                <a:gd name="T4" fmla="*/ 128 w 138"/>
                <a:gd name="T5" fmla="*/ 104 h 136"/>
                <a:gd name="T6" fmla="*/ 101 w 138"/>
                <a:gd name="T7" fmla="*/ 128 h 136"/>
                <a:gd name="T8" fmla="*/ 68 w 138"/>
                <a:gd name="T9" fmla="*/ 136 h 136"/>
                <a:gd name="T10" fmla="*/ 35 w 138"/>
                <a:gd name="T11" fmla="*/ 126 h 136"/>
                <a:gd name="T12" fmla="*/ 10 w 138"/>
                <a:gd name="T13" fmla="*/ 102 h 136"/>
                <a:gd name="T14" fmla="*/ 1 w 138"/>
                <a:gd name="T15" fmla="*/ 66 h 136"/>
                <a:gd name="T16" fmla="*/ 6 w 138"/>
                <a:gd name="T17" fmla="*/ 42 h 136"/>
                <a:gd name="T18" fmla="*/ 20 w 138"/>
                <a:gd name="T19" fmla="*/ 21 h 136"/>
                <a:gd name="T20" fmla="*/ 41 w 138"/>
                <a:gd name="T21" fmla="*/ 6 h 136"/>
                <a:gd name="T22" fmla="*/ 69 w 138"/>
                <a:gd name="T23" fmla="*/ 0 h 136"/>
                <a:gd name="T24" fmla="*/ 104 w 138"/>
                <a:gd name="T25" fmla="*/ 9 h 136"/>
                <a:gd name="T26" fmla="*/ 129 w 138"/>
                <a:gd name="T27" fmla="*/ 34 h 136"/>
                <a:gd name="T28" fmla="*/ 138 w 138"/>
                <a:gd name="T29" fmla="*/ 69 h 136"/>
                <a:gd name="T30" fmla="*/ 107 w 138"/>
                <a:gd name="T31" fmla="*/ 47 h 136"/>
                <a:gd name="T32" fmla="*/ 107 w 138"/>
                <a:gd name="T33" fmla="*/ 47 h 136"/>
                <a:gd name="T34" fmla="*/ 90 w 138"/>
                <a:gd name="T35" fmla="*/ 31 h 136"/>
                <a:gd name="T36" fmla="*/ 69 w 138"/>
                <a:gd name="T37" fmla="*/ 26 h 136"/>
                <a:gd name="T38" fmla="*/ 48 w 138"/>
                <a:gd name="T39" fmla="*/ 32 h 136"/>
                <a:gd name="T40" fmla="*/ 32 w 138"/>
                <a:gd name="T41" fmla="*/ 47 h 136"/>
                <a:gd name="T42" fmla="*/ 27 w 138"/>
                <a:gd name="T43" fmla="*/ 66 h 136"/>
                <a:gd name="T44" fmla="*/ 34 w 138"/>
                <a:gd name="T45" fmla="*/ 91 h 136"/>
                <a:gd name="T46" fmla="*/ 50 w 138"/>
                <a:gd name="T47" fmla="*/ 105 h 136"/>
                <a:gd name="T48" fmla="*/ 69 w 138"/>
                <a:gd name="T49" fmla="*/ 109 h 136"/>
                <a:gd name="T50" fmla="*/ 98 w 138"/>
                <a:gd name="T51" fmla="*/ 99 h 136"/>
                <a:gd name="T52" fmla="*/ 112 w 138"/>
                <a:gd name="T53" fmla="*/ 68 h 136"/>
                <a:gd name="T54" fmla="*/ 107 w 138"/>
                <a:gd name="T55" fmla="*/ 4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8" h="136">
                  <a:moveTo>
                    <a:pt x="138" y="69"/>
                  </a:moveTo>
                  <a:lnTo>
                    <a:pt x="138" y="69"/>
                  </a:lnTo>
                  <a:cubicBezTo>
                    <a:pt x="138" y="82"/>
                    <a:pt x="135" y="94"/>
                    <a:pt x="128" y="104"/>
                  </a:cubicBezTo>
                  <a:cubicBezTo>
                    <a:pt x="121" y="114"/>
                    <a:pt x="112" y="122"/>
                    <a:pt x="101" y="128"/>
                  </a:cubicBezTo>
                  <a:cubicBezTo>
                    <a:pt x="90" y="133"/>
                    <a:pt x="79" y="136"/>
                    <a:pt x="68" y="136"/>
                  </a:cubicBezTo>
                  <a:cubicBezTo>
                    <a:pt x="57" y="135"/>
                    <a:pt x="46" y="132"/>
                    <a:pt x="35" y="126"/>
                  </a:cubicBezTo>
                  <a:cubicBezTo>
                    <a:pt x="25" y="121"/>
                    <a:pt x="16" y="112"/>
                    <a:pt x="10" y="102"/>
                  </a:cubicBezTo>
                  <a:cubicBezTo>
                    <a:pt x="4" y="92"/>
                    <a:pt x="0" y="80"/>
                    <a:pt x="1" y="66"/>
                  </a:cubicBezTo>
                  <a:cubicBezTo>
                    <a:pt x="1" y="58"/>
                    <a:pt x="3" y="50"/>
                    <a:pt x="6" y="42"/>
                  </a:cubicBezTo>
                  <a:cubicBezTo>
                    <a:pt x="9" y="34"/>
                    <a:pt x="14" y="27"/>
                    <a:pt x="20" y="21"/>
                  </a:cubicBezTo>
                  <a:cubicBezTo>
                    <a:pt x="26" y="15"/>
                    <a:pt x="33" y="10"/>
                    <a:pt x="41" y="6"/>
                  </a:cubicBezTo>
                  <a:cubicBezTo>
                    <a:pt x="50" y="2"/>
                    <a:pt x="59" y="0"/>
                    <a:pt x="69" y="0"/>
                  </a:cubicBezTo>
                  <a:cubicBezTo>
                    <a:pt x="81" y="0"/>
                    <a:pt x="93" y="3"/>
                    <a:pt x="104" y="9"/>
                  </a:cubicBezTo>
                  <a:cubicBezTo>
                    <a:pt x="114" y="15"/>
                    <a:pt x="123" y="24"/>
                    <a:pt x="129" y="34"/>
                  </a:cubicBezTo>
                  <a:cubicBezTo>
                    <a:pt x="135" y="45"/>
                    <a:pt x="138" y="57"/>
                    <a:pt x="138" y="69"/>
                  </a:cubicBezTo>
                  <a:close/>
                  <a:moveTo>
                    <a:pt x="107" y="47"/>
                  </a:moveTo>
                  <a:lnTo>
                    <a:pt x="107" y="47"/>
                  </a:lnTo>
                  <a:cubicBezTo>
                    <a:pt x="103" y="40"/>
                    <a:pt x="97" y="35"/>
                    <a:pt x="90" y="31"/>
                  </a:cubicBezTo>
                  <a:cubicBezTo>
                    <a:pt x="84" y="28"/>
                    <a:pt x="76" y="26"/>
                    <a:pt x="69" y="26"/>
                  </a:cubicBezTo>
                  <a:cubicBezTo>
                    <a:pt x="62" y="26"/>
                    <a:pt x="55" y="28"/>
                    <a:pt x="48" y="32"/>
                  </a:cubicBezTo>
                  <a:cubicBezTo>
                    <a:pt x="41" y="36"/>
                    <a:pt x="36" y="41"/>
                    <a:pt x="32" y="47"/>
                  </a:cubicBezTo>
                  <a:cubicBezTo>
                    <a:pt x="29" y="54"/>
                    <a:pt x="27" y="60"/>
                    <a:pt x="27" y="66"/>
                  </a:cubicBezTo>
                  <a:cubicBezTo>
                    <a:pt x="27" y="76"/>
                    <a:pt x="29" y="84"/>
                    <a:pt x="34" y="91"/>
                  </a:cubicBezTo>
                  <a:cubicBezTo>
                    <a:pt x="38" y="98"/>
                    <a:pt x="44" y="102"/>
                    <a:pt x="50" y="105"/>
                  </a:cubicBezTo>
                  <a:cubicBezTo>
                    <a:pt x="56" y="108"/>
                    <a:pt x="63" y="109"/>
                    <a:pt x="69" y="109"/>
                  </a:cubicBezTo>
                  <a:cubicBezTo>
                    <a:pt x="79" y="109"/>
                    <a:pt x="89" y="106"/>
                    <a:pt x="98" y="99"/>
                  </a:cubicBezTo>
                  <a:cubicBezTo>
                    <a:pt x="107" y="92"/>
                    <a:pt x="111" y="82"/>
                    <a:pt x="112" y="68"/>
                  </a:cubicBezTo>
                  <a:cubicBezTo>
                    <a:pt x="112" y="60"/>
                    <a:pt x="111" y="53"/>
                    <a:pt x="107" y="4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80" name="Freeform 79"/>
            <p:cNvSpPr>
              <a:spLocks/>
            </p:cNvSpPr>
            <p:nvPr userDrawn="1"/>
          </p:nvSpPr>
          <p:spPr bwMode="auto">
            <a:xfrm>
              <a:off x="1485" y="5162"/>
              <a:ext cx="73" cy="79"/>
            </a:xfrm>
            <a:custGeom>
              <a:avLst/>
              <a:gdLst>
                <a:gd name="T0" fmla="*/ 90 w 122"/>
                <a:gd name="T1" fmla="*/ 131 h 131"/>
                <a:gd name="T2" fmla="*/ 90 w 122"/>
                <a:gd name="T3" fmla="*/ 131 h 131"/>
                <a:gd name="T4" fmla="*/ 94 w 122"/>
                <a:gd name="T5" fmla="*/ 131 h 131"/>
                <a:gd name="T6" fmla="*/ 108 w 122"/>
                <a:gd name="T7" fmla="*/ 131 h 131"/>
                <a:gd name="T8" fmla="*/ 122 w 122"/>
                <a:gd name="T9" fmla="*/ 131 h 131"/>
                <a:gd name="T10" fmla="*/ 114 w 122"/>
                <a:gd name="T11" fmla="*/ 120 h 131"/>
                <a:gd name="T12" fmla="*/ 77 w 122"/>
                <a:gd name="T13" fmla="*/ 64 h 131"/>
                <a:gd name="T14" fmla="*/ 111 w 122"/>
                <a:gd name="T15" fmla="*/ 12 h 131"/>
                <a:gd name="T16" fmla="*/ 119 w 122"/>
                <a:gd name="T17" fmla="*/ 0 h 131"/>
                <a:gd name="T18" fmla="*/ 105 w 122"/>
                <a:gd name="T19" fmla="*/ 0 h 131"/>
                <a:gd name="T20" fmla="*/ 92 w 122"/>
                <a:gd name="T21" fmla="*/ 0 h 131"/>
                <a:gd name="T22" fmla="*/ 88 w 122"/>
                <a:gd name="T23" fmla="*/ 0 h 131"/>
                <a:gd name="T24" fmla="*/ 85 w 122"/>
                <a:gd name="T25" fmla="*/ 3 h 131"/>
                <a:gd name="T26" fmla="*/ 61 w 122"/>
                <a:gd name="T27" fmla="*/ 41 h 131"/>
                <a:gd name="T28" fmla="*/ 36 w 122"/>
                <a:gd name="T29" fmla="*/ 3 h 131"/>
                <a:gd name="T30" fmla="*/ 34 w 122"/>
                <a:gd name="T31" fmla="*/ 0 h 131"/>
                <a:gd name="T32" fmla="*/ 30 w 122"/>
                <a:gd name="T33" fmla="*/ 0 h 131"/>
                <a:gd name="T34" fmla="*/ 17 w 122"/>
                <a:gd name="T35" fmla="*/ 0 h 131"/>
                <a:gd name="T36" fmla="*/ 3 w 122"/>
                <a:gd name="T37" fmla="*/ 0 h 131"/>
                <a:gd name="T38" fmla="*/ 10 w 122"/>
                <a:gd name="T39" fmla="*/ 12 h 131"/>
                <a:gd name="T40" fmla="*/ 45 w 122"/>
                <a:gd name="T41" fmla="*/ 64 h 131"/>
                <a:gd name="T42" fmla="*/ 8 w 122"/>
                <a:gd name="T43" fmla="*/ 120 h 131"/>
                <a:gd name="T44" fmla="*/ 0 w 122"/>
                <a:gd name="T45" fmla="*/ 131 h 131"/>
                <a:gd name="T46" fmla="*/ 14 w 122"/>
                <a:gd name="T47" fmla="*/ 131 h 131"/>
                <a:gd name="T48" fmla="*/ 28 w 122"/>
                <a:gd name="T49" fmla="*/ 131 h 131"/>
                <a:gd name="T50" fmla="*/ 32 w 122"/>
                <a:gd name="T51" fmla="*/ 131 h 131"/>
                <a:gd name="T52" fmla="*/ 34 w 122"/>
                <a:gd name="T53" fmla="*/ 128 h 131"/>
                <a:gd name="T54" fmla="*/ 61 w 122"/>
                <a:gd name="T55" fmla="*/ 88 h 131"/>
                <a:gd name="T56" fmla="*/ 88 w 122"/>
                <a:gd name="T57" fmla="*/ 128 h 131"/>
                <a:gd name="T58" fmla="*/ 90 w 122"/>
                <a:gd name="T59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2" h="131">
                  <a:moveTo>
                    <a:pt x="90" y="131"/>
                  </a:moveTo>
                  <a:lnTo>
                    <a:pt x="90" y="131"/>
                  </a:lnTo>
                  <a:lnTo>
                    <a:pt x="94" y="131"/>
                  </a:lnTo>
                  <a:lnTo>
                    <a:pt x="108" y="131"/>
                  </a:lnTo>
                  <a:lnTo>
                    <a:pt x="122" y="131"/>
                  </a:lnTo>
                  <a:lnTo>
                    <a:pt x="114" y="120"/>
                  </a:lnTo>
                  <a:lnTo>
                    <a:pt x="77" y="64"/>
                  </a:lnTo>
                  <a:lnTo>
                    <a:pt x="111" y="12"/>
                  </a:lnTo>
                  <a:lnTo>
                    <a:pt x="119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88" y="0"/>
                  </a:lnTo>
                  <a:lnTo>
                    <a:pt x="85" y="3"/>
                  </a:lnTo>
                  <a:lnTo>
                    <a:pt x="61" y="41"/>
                  </a:lnTo>
                  <a:lnTo>
                    <a:pt x="36" y="3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17" y="0"/>
                  </a:lnTo>
                  <a:lnTo>
                    <a:pt x="3" y="0"/>
                  </a:lnTo>
                  <a:lnTo>
                    <a:pt x="10" y="12"/>
                  </a:lnTo>
                  <a:lnTo>
                    <a:pt x="45" y="64"/>
                  </a:lnTo>
                  <a:lnTo>
                    <a:pt x="8" y="120"/>
                  </a:lnTo>
                  <a:lnTo>
                    <a:pt x="0" y="131"/>
                  </a:lnTo>
                  <a:lnTo>
                    <a:pt x="14" y="131"/>
                  </a:lnTo>
                  <a:lnTo>
                    <a:pt x="28" y="131"/>
                  </a:lnTo>
                  <a:lnTo>
                    <a:pt x="32" y="131"/>
                  </a:lnTo>
                  <a:lnTo>
                    <a:pt x="34" y="128"/>
                  </a:lnTo>
                  <a:lnTo>
                    <a:pt x="61" y="88"/>
                  </a:lnTo>
                  <a:lnTo>
                    <a:pt x="88" y="128"/>
                  </a:lnTo>
                  <a:lnTo>
                    <a:pt x="90" y="13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81" name="Freeform 80"/>
            <p:cNvSpPr>
              <a:spLocks noEditPoints="1"/>
            </p:cNvSpPr>
            <p:nvPr userDrawn="1"/>
          </p:nvSpPr>
          <p:spPr bwMode="auto">
            <a:xfrm>
              <a:off x="1566" y="5161"/>
              <a:ext cx="33" cy="15"/>
            </a:xfrm>
            <a:custGeom>
              <a:avLst/>
              <a:gdLst>
                <a:gd name="T0" fmla="*/ 21 w 55"/>
                <a:gd name="T1" fmla="*/ 0 h 26"/>
                <a:gd name="T2" fmla="*/ 21 w 55"/>
                <a:gd name="T3" fmla="*/ 0 h 26"/>
                <a:gd name="T4" fmla="*/ 21 w 55"/>
                <a:gd name="T5" fmla="*/ 4 h 26"/>
                <a:gd name="T6" fmla="*/ 13 w 55"/>
                <a:gd name="T7" fmla="*/ 4 h 26"/>
                <a:gd name="T8" fmla="*/ 13 w 55"/>
                <a:gd name="T9" fmla="*/ 26 h 26"/>
                <a:gd name="T10" fmla="*/ 8 w 55"/>
                <a:gd name="T11" fmla="*/ 26 h 26"/>
                <a:gd name="T12" fmla="*/ 8 w 55"/>
                <a:gd name="T13" fmla="*/ 4 h 26"/>
                <a:gd name="T14" fmla="*/ 0 w 55"/>
                <a:gd name="T15" fmla="*/ 4 h 26"/>
                <a:gd name="T16" fmla="*/ 0 w 55"/>
                <a:gd name="T17" fmla="*/ 0 h 26"/>
                <a:gd name="T18" fmla="*/ 21 w 55"/>
                <a:gd name="T19" fmla="*/ 0 h 26"/>
                <a:gd name="T20" fmla="*/ 49 w 55"/>
                <a:gd name="T21" fmla="*/ 26 h 26"/>
                <a:gd name="T22" fmla="*/ 49 w 55"/>
                <a:gd name="T23" fmla="*/ 26 h 26"/>
                <a:gd name="T24" fmla="*/ 48 w 55"/>
                <a:gd name="T25" fmla="*/ 11 h 26"/>
                <a:gd name="T26" fmla="*/ 48 w 55"/>
                <a:gd name="T27" fmla="*/ 3 h 26"/>
                <a:gd name="T28" fmla="*/ 48 w 55"/>
                <a:gd name="T29" fmla="*/ 3 h 26"/>
                <a:gd name="T30" fmla="*/ 46 w 55"/>
                <a:gd name="T31" fmla="*/ 11 h 26"/>
                <a:gd name="T32" fmla="*/ 41 w 55"/>
                <a:gd name="T33" fmla="*/ 25 h 26"/>
                <a:gd name="T34" fmla="*/ 36 w 55"/>
                <a:gd name="T35" fmla="*/ 25 h 26"/>
                <a:gd name="T36" fmla="*/ 31 w 55"/>
                <a:gd name="T37" fmla="*/ 11 h 26"/>
                <a:gd name="T38" fmla="*/ 29 w 55"/>
                <a:gd name="T39" fmla="*/ 3 h 26"/>
                <a:gd name="T40" fmla="*/ 29 w 55"/>
                <a:gd name="T41" fmla="*/ 3 h 26"/>
                <a:gd name="T42" fmla="*/ 29 w 55"/>
                <a:gd name="T43" fmla="*/ 11 h 26"/>
                <a:gd name="T44" fmla="*/ 28 w 55"/>
                <a:gd name="T45" fmla="*/ 26 h 26"/>
                <a:gd name="T46" fmla="*/ 23 w 55"/>
                <a:gd name="T47" fmla="*/ 26 h 26"/>
                <a:gd name="T48" fmla="*/ 25 w 55"/>
                <a:gd name="T49" fmla="*/ 0 h 26"/>
                <a:gd name="T50" fmla="*/ 33 w 55"/>
                <a:gd name="T51" fmla="*/ 0 h 26"/>
                <a:gd name="T52" fmla="*/ 37 w 55"/>
                <a:gd name="T53" fmla="*/ 13 h 26"/>
                <a:gd name="T54" fmla="*/ 39 w 55"/>
                <a:gd name="T55" fmla="*/ 19 h 26"/>
                <a:gd name="T56" fmla="*/ 39 w 55"/>
                <a:gd name="T57" fmla="*/ 19 h 26"/>
                <a:gd name="T58" fmla="*/ 41 w 55"/>
                <a:gd name="T59" fmla="*/ 13 h 26"/>
                <a:gd name="T60" fmla="*/ 45 w 55"/>
                <a:gd name="T61" fmla="*/ 0 h 26"/>
                <a:gd name="T62" fmla="*/ 53 w 55"/>
                <a:gd name="T63" fmla="*/ 0 h 26"/>
                <a:gd name="T64" fmla="*/ 55 w 55"/>
                <a:gd name="T65" fmla="*/ 26 h 26"/>
                <a:gd name="T66" fmla="*/ 49 w 55"/>
                <a:gd name="T6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" h="26">
                  <a:moveTo>
                    <a:pt x="21" y="0"/>
                  </a:moveTo>
                  <a:lnTo>
                    <a:pt x="21" y="0"/>
                  </a:lnTo>
                  <a:lnTo>
                    <a:pt x="21" y="4"/>
                  </a:lnTo>
                  <a:lnTo>
                    <a:pt x="13" y="4"/>
                  </a:lnTo>
                  <a:lnTo>
                    <a:pt x="13" y="26"/>
                  </a:lnTo>
                  <a:lnTo>
                    <a:pt x="8" y="26"/>
                  </a:lnTo>
                  <a:lnTo>
                    <a:pt x="8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1" y="0"/>
                  </a:lnTo>
                  <a:close/>
                  <a:moveTo>
                    <a:pt x="49" y="26"/>
                  </a:moveTo>
                  <a:lnTo>
                    <a:pt x="49" y="26"/>
                  </a:lnTo>
                  <a:lnTo>
                    <a:pt x="48" y="11"/>
                  </a:lnTo>
                  <a:cubicBezTo>
                    <a:pt x="48" y="9"/>
                    <a:pt x="48" y="6"/>
                    <a:pt x="48" y="3"/>
                  </a:cubicBezTo>
                  <a:lnTo>
                    <a:pt x="48" y="3"/>
                  </a:lnTo>
                  <a:cubicBezTo>
                    <a:pt x="47" y="6"/>
                    <a:pt x="46" y="9"/>
                    <a:pt x="46" y="11"/>
                  </a:cubicBezTo>
                  <a:lnTo>
                    <a:pt x="41" y="25"/>
                  </a:lnTo>
                  <a:lnTo>
                    <a:pt x="36" y="25"/>
                  </a:lnTo>
                  <a:lnTo>
                    <a:pt x="31" y="11"/>
                  </a:lnTo>
                  <a:cubicBezTo>
                    <a:pt x="31" y="9"/>
                    <a:pt x="30" y="6"/>
                    <a:pt x="29" y="3"/>
                  </a:cubicBezTo>
                  <a:lnTo>
                    <a:pt x="29" y="3"/>
                  </a:lnTo>
                  <a:cubicBezTo>
                    <a:pt x="29" y="6"/>
                    <a:pt x="29" y="8"/>
                    <a:pt x="29" y="11"/>
                  </a:cubicBezTo>
                  <a:lnTo>
                    <a:pt x="28" y="26"/>
                  </a:lnTo>
                  <a:lnTo>
                    <a:pt x="23" y="26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7" y="13"/>
                  </a:lnTo>
                  <a:cubicBezTo>
                    <a:pt x="38" y="15"/>
                    <a:pt x="38" y="17"/>
                    <a:pt x="39" y="19"/>
                  </a:cubicBezTo>
                  <a:lnTo>
                    <a:pt x="39" y="19"/>
                  </a:lnTo>
                  <a:cubicBezTo>
                    <a:pt x="40" y="17"/>
                    <a:pt x="40" y="15"/>
                    <a:pt x="41" y="13"/>
                  </a:cubicBezTo>
                  <a:lnTo>
                    <a:pt x="45" y="0"/>
                  </a:lnTo>
                  <a:lnTo>
                    <a:pt x="53" y="0"/>
                  </a:lnTo>
                  <a:lnTo>
                    <a:pt x="55" y="26"/>
                  </a:lnTo>
                  <a:lnTo>
                    <a:pt x="49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82" name="TextBox 1"/>
          <p:cNvSpPr txBox="1"/>
          <p:nvPr userDrawn="1"/>
        </p:nvSpPr>
        <p:spPr>
          <a:xfrm>
            <a:off x="10085190" y="8102573"/>
            <a:ext cx="2587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8814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7628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6443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5258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4072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2886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1701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0515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>
                <a:latin typeface="Calibri" panose="020F0502020204030204" pitchFamily="34" charset="0"/>
              </a:rPr>
              <a:t>Copyright ©2014 Paradox </a:t>
            </a:r>
          </a:p>
        </p:txBody>
      </p:sp>
      <p:grpSp>
        <p:nvGrpSpPr>
          <p:cNvPr id="86" name="Group 85"/>
          <p:cNvGrpSpPr>
            <a:grpSpLocks noChangeAspect="1"/>
          </p:cNvGrpSpPr>
          <p:nvPr userDrawn="1"/>
        </p:nvGrpSpPr>
        <p:grpSpPr bwMode="auto">
          <a:xfrm>
            <a:off x="-860" y="1020"/>
            <a:ext cx="13004933" cy="8437794"/>
            <a:chOff x="0" y="4"/>
            <a:chExt cx="8192" cy="5315"/>
          </a:xfrm>
        </p:grpSpPr>
        <p:sp>
          <p:nvSpPr>
            <p:cNvPr id="8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5"/>
              <a:ext cx="8184" cy="5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88" name="Freeform 87"/>
            <p:cNvSpPr>
              <a:spLocks/>
            </p:cNvSpPr>
            <p:nvPr userDrawn="1"/>
          </p:nvSpPr>
          <p:spPr bwMode="auto">
            <a:xfrm>
              <a:off x="1668" y="5014"/>
              <a:ext cx="3" cy="2"/>
            </a:xfrm>
            <a:custGeom>
              <a:avLst/>
              <a:gdLst>
                <a:gd name="T0" fmla="*/ 2 w 5"/>
                <a:gd name="T1" fmla="*/ 3 h 3"/>
                <a:gd name="T2" fmla="*/ 2 w 5"/>
                <a:gd name="T3" fmla="*/ 3 h 3"/>
                <a:gd name="T4" fmla="*/ 5 w 5"/>
                <a:gd name="T5" fmla="*/ 3 h 3"/>
                <a:gd name="T6" fmla="*/ 0 w 5"/>
                <a:gd name="T7" fmla="*/ 0 h 3"/>
                <a:gd name="T8" fmla="*/ 2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lnTo>
                    <a:pt x="2" y="3"/>
                  </a:lnTo>
                  <a:lnTo>
                    <a:pt x="5" y="3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89" name="Freeform 88"/>
            <p:cNvSpPr>
              <a:spLocks/>
            </p:cNvSpPr>
            <p:nvPr userDrawn="1"/>
          </p:nvSpPr>
          <p:spPr bwMode="auto">
            <a:xfrm>
              <a:off x="0" y="5085"/>
              <a:ext cx="1856" cy="234"/>
            </a:xfrm>
            <a:custGeom>
              <a:avLst/>
              <a:gdLst>
                <a:gd name="T0" fmla="*/ 0 w 3091"/>
                <a:gd name="T1" fmla="*/ 0 h 390"/>
                <a:gd name="T2" fmla="*/ 0 w 3091"/>
                <a:gd name="T3" fmla="*/ 0 h 390"/>
                <a:gd name="T4" fmla="*/ 0 w 3091"/>
                <a:gd name="T5" fmla="*/ 390 h 390"/>
                <a:gd name="T6" fmla="*/ 3091 w 3091"/>
                <a:gd name="T7" fmla="*/ 390 h 390"/>
                <a:gd name="T8" fmla="*/ 2866 w 3091"/>
                <a:gd name="T9" fmla="*/ 0 h 390"/>
                <a:gd name="T10" fmla="*/ 0 w 3091"/>
                <a:gd name="T11" fmla="*/ 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91" h="390">
                  <a:moveTo>
                    <a:pt x="0" y="0"/>
                  </a:moveTo>
                  <a:lnTo>
                    <a:pt x="0" y="0"/>
                  </a:lnTo>
                  <a:lnTo>
                    <a:pt x="0" y="390"/>
                  </a:lnTo>
                  <a:lnTo>
                    <a:pt x="3091" y="390"/>
                  </a:lnTo>
                  <a:lnTo>
                    <a:pt x="28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90" name="Freeform 89"/>
            <p:cNvSpPr>
              <a:spLocks/>
            </p:cNvSpPr>
            <p:nvPr userDrawn="1"/>
          </p:nvSpPr>
          <p:spPr bwMode="auto">
            <a:xfrm>
              <a:off x="1978" y="5249"/>
              <a:ext cx="3" cy="2"/>
            </a:xfrm>
            <a:custGeom>
              <a:avLst/>
              <a:gdLst>
                <a:gd name="T0" fmla="*/ 0 w 5"/>
                <a:gd name="T1" fmla="*/ 0 h 3"/>
                <a:gd name="T2" fmla="*/ 0 w 5"/>
                <a:gd name="T3" fmla="*/ 0 h 3"/>
                <a:gd name="T4" fmla="*/ 5 w 5"/>
                <a:gd name="T5" fmla="*/ 3 h 3"/>
                <a:gd name="T6" fmla="*/ 4 w 5"/>
                <a:gd name="T7" fmla="*/ 0 h 3"/>
                <a:gd name="T8" fmla="*/ 0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91" name="Freeform 90"/>
            <p:cNvSpPr>
              <a:spLocks/>
            </p:cNvSpPr>
            <p:nvPr userDrawn="1"/>
          </p:nvSpPr>
          <p:spPr bwMode="auto">
            <a:xfrm>
              <a:off x="1774" y="5083"/>
              <a:ext cx="6418" cy="235"/>
            </a:xfrm>
            <a:custGeom>
              <a:avLst/>
              <a:gdLst>
                <a:gd name="T0" fmla="*/ 10687 w 10687"/>
                <a:gd name="T1" fmla="*/ 0 h 391"/>
                <a:gd name="T2" fmla="*/ 10687 w 10687"/>
                <a:gd name="T3" fmla="*/ 0 h 391"/>
                <a:gd name="T4" fmla="*/ 0 w 10687"/>
                <a:gd name="T5" fmla="*/ 0 h 391"/>
                <a:gd name="T6" fmla="*/ 226 w 10687"/>
                <a:gd name="T7" fmla="*/ 391 h 391"/>
                <a:gd name="T8" fmla="*/ 10687 w 10687"/>
                <a:gd name="T9" fmla="*/ 390 h 391"/>
                <a:gd name="T10" fmla="*/ 10687 w 10687"/>
                <a:gd name="T11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87" h="391">
                  <a:moveTo>
                    <a:pt x="10687" y="0"/>
                  </a:moveTo>
                  <a:lnTo>
                    <a:pt x="10687" y="0"/>
                  </a:lnTo>
                  <a:lnTo>
                    <a:pt x="0" y="0"/>
                  </a:lnTo>
                  <a:lnTo>
                    <a:pt x="226" y="391"/>
                  </a:lnTo>
                  <a:lnTo>
                    <a:pt x="10687" y="390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92" name="Freeform 91"/>
            <p:cNvSpPr>
              <a:spLocks/>
            </p:cNvSpPr>
            <p:nvPr userDrawn="1"/>
          </p:nvSpPr>
          <p:spPr bwMode="auto">
            <a:xfrm>
              <a:off x="81" y="7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93" name="Freeform 92"/>
            <p:cNvSpPr>
              <a:spLocks/>
            </p:cNvSpPr>
            <p:nvPr userDrawn="1"/>
          </p:nvSpPr>
          <p:spPr bwMode="auto">
            <a:xfrm>
              <a:off x="358" y="49"/>
              <a:ext cx="483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94" name="Freeform 93"/>
            <p:cNvSpPr>
              <a:spLocks/>
            </p:cNvSpPr>
            <p:nvPr userDrawn="1"/>
          </p:nvSpPr>
          <p:spPr bwMode="auto">
            <a:xfrm>
              <a:off x="636" y="8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95" name="Freeform 94"/>
            <p:cNvSpPr>
              <a:spLocks/>
            </p:cNvSpPr>
            <p:nvPr userDrawn="1"/>
          </p:nvSpPr>
          <p:spPr bwMode="auto">
            <a:xfrm>
              <a:off x="913" y="49"/>
              <a:ext cx="483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1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1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96" name="Freeform 95"/>
            <p:cNvSpPr>
              <a:spLocks/>
            </p:cNvSpPr>
            <p:nvPr userDrawn="1"/>
          </p:nvSpPr>
          <p:spPr bwMode="auto">
            <a:xfrm>
              <a:off x="1190" y="7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97" name="Freeform 96"/>
            <p:cNvSpPr>
              <a:spLocks/>
            </p:cNvSpPr>
            <p:nvPr userDrawn="1"/>
          </p:nvSpPr>
          <p:spPr bwMode="auto">
            <a:xfrm>
              <a:off x="1468" y="49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98" name="Freeform 97"/>
            <p:cNvSpPr>
              <a:spLocks/>
            </p:cNvSpPr>
            <p:nvPr userDrawn="1"/>
          </p:nvSpPr>
          <p:spPr bwMode="auto">
            <a:xfrm>
              <a:off x="1745" y="70"/>
              <a:ext cx="482" cy="418"/>
            </a:xfrm>
            <a:custGeom>
              <a:avLst/>
              <a:gdLst>
                <a:gd name="T0" fmla="*/ 402 w 803"/>
                <a:gd name="T1" fmla="*/ 0 h 696"/>
                <a:gd name="T2" fmla="*/ 402 w 803"/>
                <a:gd name="T3" fmla="*/ 0 h 696"/>
                <a:gd name="T4" fmla="*/ 803 w 803"/>
                <a:gd name="T5" fmla="*/ 696 h 696"/>
                <a:gd name="T6" fmla="*/ 0 w 803"/>
                <a:gd name="T7" fmla="*/ 696 h 696"/>
                <a:gd name="T8" fmla="*/ 402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402" y="0"/>
                  </a:moveTo>
                  <a:lnTo>
                    <a:pt x="402" y="0"/>
                  </a:lnTo>
                  <a:lnTo>
                    <a:pt x="803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99" name="Freeform 98"/>
            <p:cNvSpPr>
              <a:spLocks/>
            </p:cNvSpPr>
            <p:nvPr userDrawn="1"/>
          </p:nvSpPr>
          <p:spPr bwMode="auto">
            <a:xfrm>
              <a:off x="2299" y="7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00" name="Freeform 99"/>
            <p:cNvSpPr>
              <a:spLocks/>
            </p:cNvSpPr>
            <p:nvPr userDrawn="1"/>
          </p:nvSpPr>
          <p:spPr bwMode="auto">
            <a:xfrm>
              <a:off x="2577" y="49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0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01" name="Freeform 100"/>
            <p:cNvSpPr>
              <a:spLocks/>
            </p:cNvSpPr>
            <p:nvPr userDrawn="1"/>
          </p:nvSpPr>
          <p:spPr bwMode="auto">
            <a:xfrm>
              <a:off x="2854" y="70"/>
              <a:ext cx="482" cy="418"/>
            </a:xfrm>
            <a:custGeom>
              <a:avLst/>
              <a:gdLst>
                <a:gd name="T0" fmla="*/ 401 w 803"/>
                <a:gd name="T1" fmla="*/ 0 h 696"/>
                <a:gd name="T2" fmla="*/ 401 w 803"/>
                <a:gd name="T3" fmla="*/ 0 h 696"/>
                <a:gd name="T4" fmla="*/ 803 w 803"/>
                <a:gd name="T5" fmla="*/ 696 h 696"/>
                <a:gd name="T6" fmla="*/ 0 w 803"/>
                <a:gd name="T7" fmla="*/ 696 h 696"/>
                <a:gd name="T8" fmla="*/ 401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401" y="0"/>
                  </a:moveTo>
                  <a:lnTo>
                    <a:pt x="401" y="0"/>
                  </a:lnTo>
                  <a:lnTo>
                    <a:pt x="803" y="696"/>
                  </a:lnTo>
                  <a:lnTo>
                    <a:pt x="0" y="696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02" name="Freeform 101"/>
            <p:cNvSpPr>
              <a:spLocks/>
            </p:cNvSpPr>
            <p:nvPr userDrawn="1"/>
          </p:nvSpPr>
          <p:spPr bwMode="auto">
            <a:xfrm>
              <a:off x="3131" y="49"/>
              <a:ext cx="483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1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1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03" name="Freeform 102"/>
            <p:cNvSpPr>
              <a:spLocks/>
            </p:cNvSpPr>
            <p:nvPr userDrawn="1"/>
          </p:nvSpPr>
          <p:spPr bwMode="auto">
            <a:xfrm>
              <a:off x="3408" y="7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04" name="Freeform 103"/>
            <p:cNvSpPr>
              <a:spLocks/>
            </p:cNvSpPr>
            <p:nvPr userDrawn="1"/>
          </p:nvSpPr>
          <p:spPr bwMode="auto">
            <a:xfrm>
              <a:off x="81" y="1039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05" name="Freeform 104"/>
            <p:cNvSpPr>
              <a:spLocks/>
            </p:cNvSpPr>
            <p:nvPr userDrawn="1"/>
          </p:nvSpPr>
          <p:spPr bwMode="auto">
            <a:xfrm>
              <a:off x="81" y="1996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06" name="Freeform 105"/>
            <p:cNvSpPr>
              <a:spLocks/>
            </p:cNvSpPr>
            <p:nvPr userDrawn="1"/>
          </p:nvSpPr>
          <p:spPr bwMode="auto">
            <a:xfrm>
              <a:off x="81" y="1495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07" name="Freeform 106"/>
            <p:cNvSpPr>
              <a:spLocks/>
            </p:cNvSpPr>
            <p:nvPr userDrawn="1"/>
          </p:nvSpPr>
          <p:spPr bwMode="auto">
            <a:xfrm>
              <a:off x="358" y="1516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08" name="Freeform 107"/>
            <p:cNvSpPr>
              <a:spLocks/>
            </p:cNvSpPr>
            <p:nvPr userDrawn="1"/>
          </p:nvSpPr>
          <p:spPr bwMode="auto">
            <a:xfrm>
              <a:off x="358" y="1976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09" name="Freeform 108"/>
            <p:cNvSpPr>
              <a:spLocks/>
            </p:cNvSpPr>
            <p:nvPr userDrawn="1"/>
          </p:nvSpPr>
          <p:spPr bwMode="auto">
            <a:xfrm>
              <a:off x="636" y="1495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0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10" name="Freeform 109"/>
            <p:cNvSpPr>
              <a:spLocks/>
            </p:cNvSpPr>
            <p:nvPr userDrawn="1"/>
          </p:nvSpPr>
          <p:spPr bwMode="auto">
            <a:xfrm>
              <a:off x="913" y="1976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1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1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11" name="Freeform 110"/>
            <p:cNvSpPr>
              <a:spLocks/>
            </p:cNvSpPr>
            <p:nvPr userDrawn="1"/>
          </p:nvSpPr>
          <p:spPr bwMode="auto">
            <a:xfrm>
              <a:off x="1190" y="1996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12" name="Freeform 111"/>
            <p:cNvSpPr>
              <a:spLocks/>
            </p:cNvSpPr>
            <p:nvPr userDrawn="1"/>
          </p:nvSpPr>
          <p:spPr bwMode="auto">
            <a:xfrm>
              <a:off x="1190" y="1495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13" name="Freeform 112"/>
            <p:cNvSpPr>
              <a:spLocks/>
            </p:cNvSpPr>
            <p:nvPr userDrawn="1"/>
          </p:nvSpPr>
          <p:spPr bwMode="auto">
            <a:xfrm>
              <a:off x="1468" y="1516"/>
              <a:ext cx="482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14" name="Freeform 113"/>
            <p:cNvSpPr>
              <a:spLocks/>
            </p:cNvSpPr>
            <p:nvPr userDrawn="1"/>
          </p:nvSpPr>
          <p:spPr bwMode="auto">
            <a:xfrm>
              <a:off x="1468" y="1976"/>
              <a:ext cx="482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15" name="Freeform 114"/>
            <p:cNvSpPr>
              <a:spLocks/>
            </p:cNvSpPr>
            <p:nvPr userDrawn="1"/>
          </p:nvSpPr>
          <p:spPr bwMode="auto">
            <a:xfrm>
              <a:off x="1745" y="1996"/>
              <a:ext cx="482" cy="418"/>
            </a:xfrm>
            <a:custGeom>
              <a:avLst/>
              <a:gdLst>
                <a:gd name="T0" fmla="*/ 402 w 803"/>
                <a:gd name="T1" fmla="*/ 0 h 696"/>
                <a:gd name="T2" fmla="*/ 402 w 803"/>
                <a:gd name="T3" fmla="*/ 0 h 696"/>
                <a:gd name="T4" fmla="*/ 803 w 803"/>
                <a:gd name="T5" fmla="*/ 696 h 696"/>
                <a:gd name="T6" fmla="*/ 0 w 803"/>
                <a:gd name="T7" fmla="*/ 696 h 696"/>
                <a:gd name="T8" fmla="*/ 402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402" y="0"/>
                  </a:moveTo>
                  <a:lnTo>
                    <a:pt x="402" y="0"/>
                  </a:lnTo>
                  <a:lnTo>
                    <a:pt x="803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16" name="Freeform 115"/>
            <p:cNvSpPr>
              <a:spLocks/>
            </p:cNvSpPr>
            <p:nvPr userDrawn="1"/>
          </p:nvSpPr>
          <p:spPr bwMode="auto">
            <a:xfrm>
              <a:off x="2022" y="1516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17" name="Freeform 116"/>
            <p:cNvSpPr>
              <a:spLocks/>
            </p:cNvSpPr>
            <p:nvPr userDrawn="1"/>
          </p:nvSpPr>
          <p:spPr bwMode="auto">
            <a:xfrm>
              <a:off x="2299" y="1495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18" name="Freeform 117"/>
            <p:cNvSpPr>
              <a:spLocks/>
            </p:cNvSpPr>
            <p:nvPr userDrawn="1"/>
          </p:nvSpPr>
          <p:spPr bwMode="auto">
            <a:xfrm>
              <a:off x="2577" y="1976"/>
              <a:ext cx="482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19" name="Freeform 118"/>
            <p:cNvSpPr>
              <a:spLocks/>
            </p:cNvSpPr>
            <p:nvPr userDrawn="1"/>
          </p:nvSpPr>
          <p:spPr bwMode="auto">
            <a:xfrm>
              <a:off x="2854" y="1495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1 w 803"/>
                <a:gd name="T5" fmla="*/ 696 h 696"/>
                <a:gd name="T6" fmla="*/ 0 w 803"/>
                <a:gd name="T7" fmla="*/ 0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1" y="696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20" name="Freeform 119"/>
            <p:cNvSpPr>
              <a:spLocks/>
            </p:cNvSpPr>
            <p:nvPr userDrawn="1"/>
          </p:nvSpPr>
          <p:spPr bwMode="auto">
            <a:xfrm>
              <a:off x="3131" y="1516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21" name="Freeform 120"/>
            <p:cNvSpPr>
              <a:spLocks/>
            </p:cNvSpPr>
            <p:nvPr userDrawn="1"/>
          </p:nvSpPr>
          <p:spPr bwMode="auto">
            <a:xfrm>
              <a:off x="3408" y="1996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22" name="Freeform 121"/>
            <p:cNvSpPr>
              <a:spLocks/>
            </p:cNvSpPr>
            <p:nvPr userDrawn="1"/>
          </p:nvSpPr>
          <p:spPr bwMode="auto">
            <a:xfrm>
              <a:off x="81" y="2454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23" name="Freeform 122"/>
            <p:cNvSpPr>
              <a:spLocks/>
            </p:cNvSpPr>
            <p:nvPr userDrawn="1"/>
          </p:nvSpPr>
          <p:spPr bwMode="auto">
            <a:xfrm>
              <a:off x="358" y="2475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24" name="Freeform 123"/>
            <p:cNvSpPr>
              <a:spLocks/>
            </p:cNvSpPr>
            <p:nvPr userDrawn="1"/>
          </p:nvSpPr>
          <p:spPr bwMode="auto">
            <a:xfrm>
              <a:off x="358" y="2935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25" name="Freeform 124"/>
            <p:cNvSpPr>
              <a:spLocks/>
            </p:cNvSpPr>
            <p:nvPr userDrawn="1"/>
          </p:nvSpPr>
          <p:spPr bwMode="auto">
            <a:xfrm>
              <a:off x="636" y="2955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9F9F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26" name="Freeform 125"/>
            <p:cNvSpPr>
              <a:spLocks/>
            </p:cNvSpPr>
            <p:nvPr userDrawn="1"/>
          </p:nvSpPr>
          <p:spPr bwMode="auto">
            <a:xfrm>
              <a:off x="913" y="2475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27" name="Freeform 126"/>
            <p:cNvSpPr>
              <a:spLocks/>
            </p:cNvSpPr>
            <p:nvPr userDrawn="1"/>
          </p:nvSpPr>
          <p:spPr bwMode="auto">
            <a:xfrm>
              <a:off x="1190" y="2955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28" name="Freeform 127"/>
            <p:cNvSpPr>
              <a:spLocks/>
            </p:cNvSpPr>
            <p:nvPr userDrawn="1"/>
          </p:nvSpPr>
          <p:spPr bwMode="auto">
            <a:xfrm>
              <a:off x="1468" y="2935"/>
              <a:ext cx="482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29" name="Freeform 128"/>
            <p:cNvSpPr>
              <a:spLocks/>
            </p:cNvSpPr>
            <p:nvPr userDrawn="1"/>
          </p:nvSpPr>
          <p:spPr bwMode="auto">
            <a:xfrm>
              <a:off x="1191" y="3414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1 w 803"/>
                <a:gd name="T5" fmla="*/ 696 h 696"/>
                <a:gd name="T6" fmla="*/ 0 w 803"/>
                <a:gd name="T7" fmla="*/ 0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1" y="696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9F9F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30" name="Freeform 129"/>
            <p:cNvSpPr>
              <a:spLocks/>
            </p:cNvSpPr>
            <p:nvPr userDrawn="1"/>
          </p:nvSpPr>
          <p:spPr bwMode="auto">
            <a:xfrm>
              <a:off x="3408" y="3414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F9F9F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31" name="Freeform 130"/>
            <p:cNvSpPr>
              <a:spLocks/>
            </p:cNvSpPr>
            <p:nvPr userDrawn="1"/>
          </p:nvSpPr>
          <p:spPr bwMode="auto">
            <a:xfrm>
              <a:off x="2577" y="3414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0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32" name="Freeform 131"/>
            <p:cNvSpPr>
              <a:spLocks/>
            </p:cNvSpPr>
            <p:nvPr userDrawn="1"/>
          </p:nvSpPr>
          <p:spPr bwMode="auto">
            <a:xfrm>
              <a:off x="2022" y="2475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0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33" name="Freeform 132"/>
            <p:cNvSpPr>
              <a:spLocks/>
            </p:cNvSpPr>
            <p:nvPr userDrawn="1"/>
          </p:nvSpPr>
          <p:spPr bwMode="auto">
            <a:xfrm>
              <a:off x="358" y="3883"/>
              <a:ext cx="483" cy="418"/>
            </a:xfrm>
            <a:custGeom>
              <a:avLst/>
              <a:gdLst>
                <a:gd name="T0" fmla="*/ 804 w 804"/>
                <a:gd name="T1" fmla="*/ 696 h 696"/>
                <a:gd name="T2" fmla="*/ 804 w 804"/>
                <a:gd name="T3" fmla="*/ 696 h 696"/>
                <a:gd name="T4" fmla="*/ 0 w 804"/>
                <a:gd name="T5" fmla="*/ 696 h 696"/>
                <a:gd name="T6" fmla="*/ 402 w 804"/>
                <a:gd name="T7" fmla="*/ 0 h 696"/>
                <a:gd name="T8" fmla="*/ 804 w 804"/>
                <a:gd name="T9" fmla="*/ 69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696"/>
                  </a:move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34" name="Freeform 133"/>
            <p:cNvSpPr>
              <a:spLocks/>
            </p:cNvSpPr>
            <p:nvPr userDrawn="1"/>
          </p:nvSpPr>
          <p:spPr bwMode="auto">
            <a:xfrm>
              <a:off x="2022" y="2935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1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1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35" name="Freeform 134"/>
            <p:cNvSpPr>
              <a:spLocks/>
            </p:cNvSpPr>
            <p:nvPr userDrawn="1"/>
          </p:nvSpPr>
          <p:spPr bwMode="auto">
            <a:xfrm>
              <a:off x="2022" y="4343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1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1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36" name="Freeform 135"/>
            <p:cNvSpPr>
              <a:spLocks/>
            </p:cNvSpPr>
            <p:nvPr userDrawn="1"/>
          </p:nvSpPr>
          <p:spPr bwMode="auto">
            <a:xfrm>
              <a:off x="2577" y="2475"/>
              <a:ext cx="482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9F9F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37" name="Freeform 136"/>
            <p:cNvSpPr>
              <a:spLocks/>
            </p:cNvSpPr>
            <p:nvPr userDrawn="1"/>
          </p:nvSpPr>
          <p:spPr bwMode="auto">
            <a:xfrm>
              <a:off x="45" y="2935"/>
              <a:ext cx="241" cy="417"/>
            </a:xfrm>
            <a:custGeom>
              <a:avLst/>
              <a:gdLst>
                <a:gd name="T0" fmla="*/ 0 w 402"/>
                <a:gd name="T1" fmla="*/ 0 h 695"/>
                <a:gd name="T2" fmla="*/ 0 w 402"/>
                <a:gd name="T3" fmla="*/ 0 h 695"/>
                <a:gd name="T4" fmla="*/ 0 w 402"/>
                <a:gd name="T5" fmla="*/ 695 h 695"/>
                <a:gd name="T6" fmla="*/ 0 w 402"/>
                <a:gd name="T7" fmla="*/ 695 h 695"/>
                <a:gd name="T8" fmla="*/ 402 w 402"/>
                <a:gd name="T9" fmla="*/ 0 h 695"/>
                <a:gd name="T10" fmla="*/ 0 w 402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695">
                  <a:moveTo>
                    <a:pt x="0" y="0"/>
                  </a:moveTo>
                  <a:lnTo>
                    <a:pt x="0" y="0"/>
                  </a:lnTo>
                  <a:lnTo>
                    <a:pt x="0" y="695"/>
                  </a:lnTo>
                  <a:lnTo>
                    <a:pt x="0" y="695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38" name="Freeform 137"/>
            <p:cNvSpPr>
              <a:spLocks/>
            </p:cNvSpPr>
            <p:nvPr userDrawn="1"/>
          </p:nvSpPr>
          <p:spPr bwMode="auto">
            <a:xfrm>
              <a:off x="45" y="2475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402 w 402"/>
                <a:gd name="T7" fmla="*/ 696 h 696"/>
                <a:gd name="T8" fmla="*/ 0 w 402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402" y="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39" name="Freeform 138"/>
            <p:cNvSpPr>
              <a:spLocks/>
            </p:cNvSpPr>
            <p:nvPr userDrawn="1"/>
          </p:nvSpPr>
          <p:spPr bwMode="auto">
            <a:xfrm>
              <a:off x="45" y="1976"/>
              <a:ext cx="241" cy="417"/>
            </a:xfrm>
            <a:custGeom>
              <a:avLst/>
              <a:gdLst>
                <a:gd name="T0" fmla="*/ 0 w 402"/>
                <a:gd name="T1" fmla="*/ 0 h 695"/>
                <a:gd name="T2" fmla="*/ 0 w 402"/>
                <a:gd name="T3" fmla="*/ 0 h 695"/>
                <a:gd name="T4" fmla="*/ 0 w 402"/>
                <a:gd name="T5" fmla="*/ 695 h 695"/>
                <a:gd name="T6" fmla="*/ 0 w 402"/>
                <a:gd name="T7" fmla="*/ 695 h 695"/>
                <a:gd name="T8" fmla="*/ 402 w 402"/>
                <a:gd name="T9" fmla="*/ 0 h 695"/>
                <a:gd name="T10" fmla="*/ 0 w 402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695">
                  <a:moveTo>
                    <a:pt x="0" y="0"/>
                  </a:moveTo>
                  <a:lnTo>
                    <a:pt x="0" y="0"/>
                  </a:lnTo>
                  <a:lnTo>
                    <a:pt x="0" y="695"/>
                  </a:lnTo>
                  <a:lnTo>
                    <a:pt x="0" y="695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0" name="Freeform 139"/>
            <p:cNvSpPr>
              <a:spLocks/>
            </p:cNvSpPr>
            <p:nvPr userDrawn="1"/>
          </p:nvSpPr>
          <p:spPr bwMode="auto">
            <a:xfrm>
              <a:off x="45" y="1516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402 w 402"/>
                <a:gd name="T7" fmla="*/ 696 h 696"/>
                <a:gd name="T8" fmla="*/ 0 w 402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402" y="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1" name="Freeform 140"/>
            <p:cNvSpPr>
              <a:spLocks/>
            </p:cNvSpPr>
            <p:nvPr userDrawn="1"/>
          </p:nvSpPr>
          <p:spPr bwMode="auto">
            <a:xfrm>
              <a:off x="45" y="1018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0 w 402"/>
                <a:gd name="T7" fmla="*/ 696 h 696"/>
                <a:gd name="T8" fmla="*/ 402 w 402"/>
                <a:gd name="T9" fmla="*/ 0 h 696"/>
                <a:gd name="T10" fmla="*/ 0 w 402"/>
                <a:gd name="T1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0" y="696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2" name="Freeform 141"/>
            <p:cNvSpPr>
              <a:spLocks/>
            </p:cNvSpPr>
            <p:nvPr userDrawn="1"/>
          </p:nvSpPr>
          <p:spPr bwMode="auto">
            <a:xfrm>
              <a:off x="45" y="559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402 w 402"/>
                <a:gd name="T7" fmla="*/ 696 h 696"/>
                <a:gd name="T8" fmla="*/ 0 w 402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402" y="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3" name="Freeform 142"/>
            <p:cNvSpPr>
              <a:spLocks/>
            </p:cNvSpPr>
            <p:nvPr userDrawn="1"/>
          </p:nvSpPr>
          <p:spPr bwMode="auto">
            <a:xfrm>
              <a:off x="45" y="49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0 w 402"/>
                <a:gd name="T7" fmla="*/ 696 h 696"/>
                <a:gd name="T8" fmla="*/ 402 w 402"/>
                <a:gd name="T9" fmla="*/ 0 h 696"/>
                <a:gd name="T10" fmla="*/ 0 w 402"/>
                <a:gd name="T1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0" y="696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4" name="Freeform 143"/>
            <p:cNvSpPr>
              <a:spLocks/>
            </p:cNvSpPr>
            <p:nvPr userDrawn="1"/>
          </p:nvSpPr>
          <p:spPr bwMode="auto">
            <a:xfrm>
              <a:off x="7102" y="530"/>
              <a:ext cx="1014" cy="878"/>
            </a:xfrm>
            <a:custGeom>
              <a:avLst/>
              <a:gdLst>
                <a:gd name="T0" fmla="*/ 1688 w 1688"/>
                <a:gd name="T1" fmla="*/ 0 h 1462"/>
                <a:gd name="T2" fmla="*/ 1688 w 1688"/>
                <a:gd name="T3" fmla="*/ 0 h 1462"/>
                <a:gd name="T4" fmla="*/ 844 w 1688"/>
                <a:gd name="T5" fmla="*/ 1462 h 1462"/>
                <a:gd name="T6" fmla="*/ 0 w 1688"/>
                <a:gd name="T7" fmla="*/ 0 h 1462"/>
                <a:gd name="T8" fmla="*/ 1688 w 1688"/>
                <a:gd name="T9" fmla="*/ 0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8" h="1462">
                  <a:moveTo>
                    <a:pt x="1688" y="0"/>
                  </a:moveTo>
                  <a:lnTo>
                    <a:pt x="1688" y="0"/>
                  </a:lnTo>
                  <a:lnTo>
                    <a:pt x="844" y="1462"/>
                  </a:lnTo>
                  <a:lnTo>
                    <a:pt x="0" y="0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5" name="Freeform 144"/>
            <p:cNvSpPr>
              <a:spLocks/>
            </p:cNvSpPr>
            <p:nvPr userDrawn="1"/>
          </p:nvSpPr>
          <p:spPr bwMode="auto">
            <a:xfrm>
              <a:off x="7102" y="2548"/>
              <a:ext cx="1014" cy="878"/>
            </a:xfrm>
            <a:custGeom>
              <a:avLst/>
              <a:gdLst>
                <a:gd name="T0" fmla="*/ 1688 w 1688"/>
                <a:gd name="T1" fmla="*/ 0 h 1462"/>
                <a:gd name="T2" fmla="*/ 1688 w 1688"/>
                <a:gd name="T3" fmla="*/ 0 h 1462"/>
                <a:gd name="T4" fmla="*/ 844 w 1688"/>
                <a:gd name="T5" fmla="*/ 1462 h 1462"/>
                <a:gd name="T6" fmla="*/ 0 w 1688"/>
                <a:gd name="T7" fmla="*/ 1 h 1462"/>
                <a:gd name="T8" fmla="*/ 1688 w 1688"/>
                <a:gd name="T9" fmla="*/ 0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8" h="1462">
                  <a:moveTo>
                    <a:pt x="1688" y="0"/>
                  </a:moveTo>
                  <a:lnTo>
                    <a:pt x="1688" y="0"/>
                  </a:lnTo>
                  <a:lnTo>
                    <a:pt x="844" y="1462"/>
                  </a:lnTo>
                  <a:lnTo>
                    <a:pt x="0" y="1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6" name="Freeform 145"/>
            <p:cNvSpPr>
              <a:spLocks/>
            </p:cNvSpPr>
            <p:nvPr userDrawn="1"/>
          </p:nvSpPr>
          <p:spPr bwMode="auto">
            <a:xfrm>
              <a:off x="83" y="531"/>
              <a:ext cx="7445" cy="921"/>
            </a:xfrm>
            <a:custGeom>
              <a:avLst/>
              <a:gdLst>
                <a:gd name="T0" fmla="*/ 11532 w 12398"/>
                <a:gd name="T1" fmla="*/ 11 h 1533"/>
                <a:gd name="T2" fmla="*/ 11532 w 12398"/>
                <a:gd name="T3" fmla="*/ 11 h 1533"/>
                <a:gd name="T4" fmla="*/ 11513 w 12398"/>
                <a:gd name="T5" fmla="*/ 0 h 1533"/>
                <a:gd name="T6" fmla="*/ 12398 w 12398"/>
                <a:gd name="T7" fmla="*/ 1533 h 1533"/>
                <a:gd name="T8" fmla="*/ 867 w 12398"/>
                <a:gd name="T9" fmla="*/ 1533 h 1533"/>
                <a:gd name="T10" fmla="*/ 0 w 12398"/>
                <a:gd name="T11" fmla="*/ 13 h 1533"/>
                <a:gd name="T12" fmla="*/ 11532 w 12398"/>
                <a:gd name="T13" fmla="*/ 11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98" h="1533">
                  <a:moveTo>
                    <a:pt x="11532" y="11"/>
                  </a:moveTo>
                  <a:lnTo>
                    <a:pt x="11532" y="11"/>
                  </a:lnTo>
                  <a:lnTo>
                    <a:pt x="11513" y="0"/>
                  </a:lnTo>
                  <a:lnTo>
                    <a:pt x="12398" y="1533"/>
                  </a:lnTo>
                  <a:lnTo>
                    <a:pt x="867" y="1533"/>
                  </a:lnTo>
                  <a:lnTo>
                    <a:pt x="0" y="13"/>
                  </a:lnTo>
                  <a:lnTo>
                    <a:pt x="11532" y="1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7" name="Freeform 146"/>
            <p:cNvSpPr>
              <a:spLocks/>
            </p:cNvSpPr>
            <p:nvPr userDrawn="1"/>
          </p:nvSpPr>
          <p:spPr bwMode="auto">
            <a:xfrm>
              <a:off x="7102" y="4"/>
              <a:ext cx="1015" cy="438"/>
            </a:xfrm>
            <a:custGeom>
              <a:avLst/>
              <a:gdLst>
                <a:gd name="T0" fmla="*/ 422 w 1689"/>
                <a:gd name="T1" fmla="*/ 0 h 730"/>
                <a:gd name="T2" fmla="*/ 422 w 1689"/>
                <a:gd name="T3" fmla="*/ 0 h 730"/>
                <a:gd name="T4" fmla="*/ 0 w 1689"/>
                <a:gd name="T5" fmla="*/ 730 h 730"/>
                <a:gd name="T6" fmla="*/ 1689 w 1689"/>
                <a:gd name="T7" fmla="*/ 730 h 730"/>
                <a:gd name="T8" fmla="*/ 1266 w 1689"/>
                <a:gd name="T9" fmla="*/ 0 h 730"/>
                <a:gd name="T10" fmla="*/ 422 w 1689"/>
                <a:gd name="T11" fmla="*/ 0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9" h="730">
                  <a:moveTo>
                    <a:pt x="422" y="0"/>
                  </a:moveTo>
                  <a:lnTo>
                    <a:pt x="422" y="0"/>
                  </a:lnTo>
                  <a:lnTo>
                    <a:pt x="0" y="730"/>
                  </a:lnTo>
                  <a:lnTo>
                    <a:pt x="1689" y="730"/>
                  </a:lnTo>
                  <a:lnTo>
                    <a:pt x="1266" y="0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EC1D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8" name="Freeform 147"/>
            <p:cNvSpPr>
              <a:spLocks/>
            </p:cNvSpPr>
            <p:nvPr userDrawn="1"/>
          </p:nvSpPr>
          <p:spPr bwMode="auto">
            <a:xfrm>
              <a:off x="7963" y="4"/>
              <a:ext cx="229" cy="394"/>
            </a:xfrm>
            <a:custGeom>
              <a:avLst/>
              <a:gdLst>
                <a:gd name="T0" fmla="*/ 380 w 380"/>
                <a:gd name="T1" fmla="*/ 0 h 657"/>
                <a:gd name="T2" fmla="*/ 380 w 380"/>
                <a:gd name="T3" fmla="*/ 0 h 657"/>
                <a:gd name="T4" fmla="*/ 0 w 380"/>
                <a:gd name="T5" fmla="*/ 0 h 657"/>
                <a:gd name="T6" fmla="*/ 380 w 380"/>
                <a:gd name="T7" fmla="*/ 657 h 657"/>
                <a:gd name="T8" fmla="*/ 380 w 380"/>
                <a:gd name="T9" fmla="*/ 0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657">
                  <a:moveTo>
                    <a:pt x="380" y="0"/>
                  </a:moveTo>
                  <a:lnTo>
                    <a:pt x="380" y="0"/>
                  </a:lnTo>
                  <a:lnTo>
                    <a:pt x="0" y="0"/>
                  </a:lnTo>
                  <a:lnTo>
                    <a:pt x="380" y="657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9" name="Freeform 148"/>
            <p:cNvSpPr>
              <a:spLocks/>
            </p:cNvSpPr>
            <p:nvPr userDrawn="1"/>
          </p:nvSpPr>
          <p:spPr bwMode="auto">
            <a:xfrm>
              <a:off x="7685" y="574"/>
              <a:ext cx="507" cy="878"/>
            </a:xfrm>
            <a:custGeom>
              <a:avLst/>
              <a:gdLst>
                <a:gd name="T0" fmla="*/ 844 w 844"/>
                <a:gd name="T1" fmla="*/ 0 h 1462"/>
                <a:gd name="T2" fmla="*/ 844 w 844"/>
                <a:gd name="T3" fmla="*/ 0 h 1462"/>
                <a:gd name="T4" fmla="*/ 0 w 844"/>
                <a:gd name="T5" fmla="*/ 1462 h 1462"/>
                <a:gd name="T6" fmla="*/ 844 w 844"/>
                <a:gd name="T7" fmla="*/ 1462 h 1462"/>
                <a:gd name="T8" fmla="*/ 844 w 844"/>
                <a:gd name="T9" fmla="*/ 0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1462">
                  <a:moveTo>
                    <a:pt x="844" y="0"/>
                  </a:moveTo>
                  <a:lnTo>
                    <a:pt x="844" y="0"/>
                  </a:lnTo>
                  <a:lnTo>
                    <a:pt x="0" y="1462"/>
                  </a:lnTo>
                  <a:lnTo>
                    <a:pt x="844" y="1462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EC1D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50" name="Freeform 149"/>
            <p:cNvSpPr>
              <a:spLocks/>
            </p:cNvSpPr>
            <p:nvPr userDrawn="1"/>
          </p:nvSpPr>
          <p:spPr bwMode="auto">
            <a:xfrm>
              <a:off x="7685" y="1539"/>
              <a:ext cx="507" cy="878"/>
            </a:xfrm>
            <a:custGeom>
              <a:avLst/>
              <a:gdLst>
                <a:gd name="T0" fmla="*/ 843 w 843"/>
                <a:gd name="T1" fmla="*/ 0 h 1461"/>
                <a:gd name="T2" fmla="*/ 843 w 843"/>
                <a:gd name="T3" fmla="*/ 0 h 1461"/>
                <a:gd name="T4" fmla="*/ 0 w 843"/>
                <a:gd name="T5" fmla="*/ 0 h 1461"/>
                <a:gd name="T6" fmla="*/ 843 w 843"/>
                <a:gd name="T7" fmla="*/ 1461 h 1461"/>
                <a:gd name="T8" fmla="*/ 843 w 843"/>
                <a:gd name="T9" fmla="*/ 0 h 1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3" h="1461">
                  <a:moveTo>
                    <a:pt x="843" y="0"/>
                  </a:moveTo>
                  <a:lnTo>
                    <a:pt x="843" y="0"/>
                  </a:lnTo>
                  <a:lnTo>
                    <a:pt x="0" y="0"/>
                  </a:lnTo>
                  <a:lnTo>
                    <a:pt x="843" y="1461"/>
                  </a:lnTo>
                  <a:lnTo>
                    <a:pt x="8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51" name="Freeform 150"/>
            <p:cNvSpPr>
              <a:spLocks/>
            </p:cNvSpPr>
            <p:nvPr userDrawn="1"/>
          </p:nvSpPr>
          <p:spPr bwMode="auto">
            <a:xfrm>
              <a:off x="7685" y="2592"/>
              <a:ext cx="507" cy="878"/>
            </a:xfrm>
            <a:custGeom>
              <a:avLst/>
              <a:gdLst>
                <a:gd name="T0" fmla="*/ 844 w 844"/>
                <a:gd name="T1" fmla="*/ 0 h 1462"/>
                <a:gd name="T2" fmla="*/ 844 w 844"/>
                <a:gd name="T3" fmla="*/ 0 h 1462"/>
                <a:gd name="T4" fmla="*/ 0 w 844"/>
                <a:gd name="T5" fmla="*/ 1462 h 1462"/>
                <a:gd name="T6" fmla="*/ 844 w 844"/>
                <a:gd name="T7" fmla="*/ 1462 h 1462"/>
                <a:gd name="T8" fmla="*/ 844 w 844"/>
                <a:gd name="T9" fmla="*/ 0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1462">
                  <a:moveTo>
                    <a:pt x="844" y="0"/>
                  </a:moveTo>
                  <a:lnTo>
                    <a:pt x="844" y="0"/>
                  </a:lnTo>
                  <a:lnTo>
                    <a:pt x="0" y="1462"/>
                  </a:lnTo>
                  <a:lnTo>
                    <a:pt x="844" y="1462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56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52" name="Freeform 151"/>
            <p:cNvSpPr>
              <a:spLocks/>
            </p:cNvSpPr>
            <p:nvPr userDrawn="1"/>
          </p:nvSpPr>
          <p:spPr bwMode="auto">
            <a:xfrm>
              <a:off x="7685" y="3552"/>
              <a:ext cx="507" cy="877"/>
            </a:xfrm>
            <a:custGeom>
              <a:avLst/>
              <a:gdLst>
                <a:gd name="T0" fmla="*/ 843 w 843"/>
                <a:gd name="T1" fmla="*/ 0 h 1461"/>
                <a:gd name="T2" fmla="*/ 843 w 843"/>
                <a:gd name="T3" fmla="*/ 0 h 1461"/>
                <a:gd name="T4" fmla="*/ 0 w 843"/>
                <a:gd name="T5" fmla="*/ 1 h 1461"/>
                <a:gd name="T6" fmla="*/ 843 w 843"/>
                <a:gd name="T7" fmla="*/ 1461 h 1461"/>
                <a:gd name="T8" fmla="*/ 843 w 843"/>
                <a:gd name="T9" fmla="*/ 0 h 1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3" h="1461">
                  <a:moveTo>
                    <a:pt x="843" y="0"/>
                  </a:moveTo>
                  <a:lnTo>
                    <a:pt x="843" y="0"/>
                  </a:lnTo>
                  <a:lnTo>
                    <a:pt x="0" y="1"/>
                  </a:lnTo>
                  <a:lnTo>
                    <a:pt x="843" y="1461"/>
                  </a:lnTo>
                  <a:lnTo>
                    <a:pt x="843" y="0"/>
                  </a:lnTo>
                  <a:close/>
                </a:path>
              </a:pathLst>
            </a:custGeom>
            <a:solidFill>
              <a:schemeClr val="accent1">
                <a:alpha val="33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53" name="Freeform 152"/>
            <p:cNvSpPr>
              <a:spLocks/>
            </p:cNvSpPr>
            <p:nvPr userDrawn="1"/>
          </p:nvSpPr>
          <p:spPr bwMode="auto">
            <a:xfrm>
              <a:off x="864" y="5161"/>
              <a:ext cx="90" cy="80"/>
            </a:xfrm>
            <a:custGeom>
              <a:avLst/>
              <a:gdLst>
                <a:gd name="T0" fmla="*/ 75 w 150"/>
                <a:gd name="T1" fmla="*/ 0 h 133"/>
                <a:gd name="T2" fmla="*/ 75 w 150"/>
                <a:gd name="T3" fmla="*/ 0 h 133"/>
                <a:gd name="T4" fmla="*/ 0 w 150"/>
                <a:gd name="T5" fmla="*/ 133 h 133"/>
                <a:gd name="T6" fmla="*/ 150 w 150"/>
                <a:gd name="T7" fmla="*/ 133 h 133"/>
                <a:gd name="T8" fmla="*/ 75 w 150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33">
                  <a:moveTo>
                    <a:pt x="75" y="0"/>
                  </a:moveTo>
                  <a:lnTo>
                    <a:pt x="75" y="0"/>
                  </a:lnTo>
                  <a:lnTo>
                    <a:pt x="0" y="133"/>
                  </a:lnTo>
                  <a:lnTo>
                    <a:pt x="150" y="13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39F5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54" name="Freeform 153"/>
            <p:cNvSpPr>
              <a:spLocks/>
            </p:cNvSpPr>
            <p:nvPr userDrawn="1"/>
          </p:nvSpPr>
          <p:spPr bwMode="auto">
            <a:xfrm>
              <a:off x="472" y="5161"/>
              <a:ext cx="90" cy="80"/>
            </a:xfrm>
            <a:custGeom>
              <a:avLst/>
              <a:gdLst>
                <a:gd name="T0" fmla="*/ 74 w 150"/>
                <a:gd name="T1" fmla="*/ 0 h 133"/>
                <a:gd name="T2" fmla="*/ 74 w 150"/>
                <a:gd name="T3" fmla="*/ 0 h 133"/>
                <a:gd name="T4" fmla="*/ 0 w 150"/>
                <a:gd name="T5" fmla="*/ 133 h 133"/>
                <a:gd name="T6" fmla="*/ 150 w 150"/>
                <a:gd name="T7" fmla="*/ 133 h 133"/>
                <a:gd name="T8" fmla="*/ 74 w 150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33">
                  <a:moveTo>
                    <a:pt x="74" y="0"/>
                  </a:moveTo>
                  <a:lnTo>
                    <a:pt x="74" y="0"/>
                  </a:lnTo>
                  <a:lnTo>
                    <a:pt x="0" y="133"/>
                  </a:lnTo>
                  <a:lnTo>
                    <a:pt x="150" y="13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EC1D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55" name="Freeform 154"/>
            <p:cNvSpPr>
              <a:spLocks noEditPoints="1"/>
            </p:cNvSpPr>
            <p:nvPr userDrawn="1"/>
          </p:nvSpPr>
          <p:spPr bwMode="auto">
            <a:xfrm>
              <a:off x="303" y="5162"/>
              <a:ext cx="55" cy="79"/>
            </a:xfrm>
            <a:custGeom>
              <a:avLst/>
              <a:gdLst>
                <a:gd name="T0" fmla="*/ 92 w 93"/>
                <a:gd name="T1" fmla="*/ 40 h 131"/>
                <a:gd name="T2" fmla="*/ 92 w 93"/>
                <a:gd name="T3" fmla="*/ 40 h 131"/>
                <a:gd name="T4" fmla="*/ 87 w 93"/>
                <a:gd name="T5" fmla="*/ 63 h 131"/>
                <a:gd name="T6" fmla="*/ 70 w 93"/>
                <a:gd name="T7" fmla="*/ 79 h 131"/>
                <a:gd name="T8" fmla="*/ 45 w 93"/>
                <a:gd name="T9" fmla="*/ 84 h 131"/>
                <a:gd name="T10" fmla="*/ 27 w 93"/>
                <a:gd name="T11" fmla="*/ 84 h 131"/>
                <a:gd name="T12" fmla="*/ 27 w 93"/>
                <a:gd name="T13" fmla="*/ 124 h 131"/>
                <a:gd name="T14" fmla="*/ 27 w 93"/>
                <a:gd name="T15" fmla="*/ 131 h 131"/>
                <a:gd name="T16" fmla="*/ 20 w 93"/>
                <a:gd name="T17" fmla="*/ 131 h 131"/>
                <a:gd name="T18" fmla="*/ 8 w 93"/>
                <a:gd name="T19" fmla="*/ 131 h 131"/>
                <a:gd name="T20" fmla="*/ 0 w 93"/>
                <a:gd name="T21" fmla="*/ 131 h 131"/>
                <a:gd name="T22" fmla="*/ 0 w 93"/>
                <a:gd name="T23" fmla="*/ 124 h 131"/>
                <a:gd name="T24" fmla="*/ 0 w 93"/>
                <a:gd name="T25" fmla="*/ 8 h 131"/>
                <a:gd name="T26" fmla="*/ 0 w 93"/>
                <a:gd name="T27" fmla="*/ 0 h 131"/>
                <a:gd name="T28" fmla="*/ 8 w 93"/>
                <a:gd name="T29" fmla="*/ 0 h 131"/>
                <a:gd name="T30" fmla="*/ 38 w 93"/>
                <a:gd name="T31" fmla="*/ 0 h 131"/>
                <a:gd name="T32" fmla="*/ 75 w 93"/>
                <a:gd name="T33" fmla="*/ 9 h 131"/>
                <a:gd name="T34" fmla="*/ 92 w 93"/>
                <a:gd name="T35" fmla="*/ 40 h 131"/>
                <a:gd name="T36" fmla="*/ 60 w 93"/>
                <a:gd name="T37" fmla="*/ 29 h 131"/>
                <a:gd name="T38" fmla="*/ 60 w 93"/>
                <a:gd name="T39" fmla="*/ 29 h 131"/>
                <a:gd name="T40" fmla="*/ 40 w 93"/>
                <a:gd name="T41" fmla="*/ 25 h 131"/>
                <a:gd name="T42" fmla="*/ 27 w 93"/>
                <a:gd name="T43" fmla="*/ 25 h 131"/>
                <a:gd name="T44" fmla="*/ 27 w 93"/>
                <a:gd name="T45" fmla="*/ 59 h 131"/>
                <a:gd name="T46" fmla="*/ 44 w 93"/>
                <a:gd name="T47" fmla="*/ 59 h 131"/>
                <a:gd name="T48" fmla="*/ 61 w 93"/>
                <a:gd name="T49" fmla="*/ 54 h 131"/>
                <a:gd name="T50" fmla="*/ 66 w 93"/>
                <a:gd name="T51" fmla="*/ 41 h 131"/>
                <a:gd name="T52" fmla="*/ 60 w 93"/>
                <a:gd name="T53" fmla="*/ 2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3" h="131">
                  <a:moveTo>
                    <a:pt x="92" y="40"/>
                  </a:moveTo>
                  <a:lnTo>
                    <a:pt x="92" y="40"/>
                  </a:lnTo>
                  <a:cubicBezTo>
                    <a:pt x="93" y="48"/>
                    <a:pt x="91" y="56"/>
                    <a:pt x="87" y="63"/>
                  </a:cubicBezTo>
                  <a:cubicBezTo>
                    <a:pt x="83" y="70"/>
                    <a:pt x="77" y="75"/>
                    <a:pt x="70" y="79"/>
                  </a:cubicBezTo>
                  <a:cubicBezTo>
                    <a:pt x="62" y="83"/>
                    <a:pt x="54" y="84"/>
                    <a:pt x="45" y="84"/>
                  </a:cubicBezTo>
                  <a:lnTo>
                    <a:pt x="27" y="84"/>
                  </a:lnTo>
                  <a:lnTo>
                    <a:pt x="27" y="124"/>
                  </a:lnTo>
                  <a:lnTo>
                    <a:pt x="27" y="131"/>
                  </a:lnTo>
                  <a:lnTo>
                    <a:pt x="20" y="131"/>
                  </a:lnTo>
                  <a:lnTo>
                    <a:pt x="8" y="131"/>
                  </a:lnTo>
                  <a:lnTo>
                    <a:pt x="0" y="131"/>
                  </a:lnTo>
                  <a:lnTo>
                    <a:pt x="0" y="1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38" y="0"/>
                  </a:lnTo>
                  <a:cubicBezTo>
                    <a:pt x="54" y="0"/>
                    <a:pt x="66" y="3"/>
                    <a:pt x="75" y="9"/>
                  </a:cubicBezTo>
                  <a:cubicBezTo>
                    <a:pt x="86" y="15"/>
                    <a:pt x="92" y="25"/>
                    <a:pt x="92" y="40"/>
                  </a:cubicBezTo>
                  <a:close/>
                  <a:moveTo>
                    <a:pt x="60" y="29"/>
                  </a:moveTo>
                  <a:lnTo>
                    <a:pt x="60" y="29"/>
                  </a:lnTo>
                  <a:cubicBezTo>
                    <a:pt x="55" y="27"/>
                    <a:pt x="49" y="25"/>
                    <a:pt x="40" y="25"/>
                  </a:cubicBezTo>
                  <a:lnTo>
                    <a:pt x="27" y="25"/>
                  </a:lnTo>
                  <a:lnTo>
                    <a:pt x="27" y="59"/>
                  </a:lnTo>
                  <a:lnTo>
                    <a:pt x="44" y="59"/>
                  </a:lnTo>
                  <a:cubicBezTo>
                    <a:pt x="52" y="59"/>
                    <a:pt x="58" y="58"/>
                    <a:pt x="61" y="54"/>
                  </a:cubicBezTo>
                  <a:cubicBezTo>
                    <a:pt x="65" y="51"/>
                    <a:pt x="66" y="46"/>
                    <a:pt x="66" y="41"/>
                  </a:cubicBezTo>
                  <a:cubicBezTo>
                    <a:pt x="66" y="33"/>
                    <a:pt x="62" y="31"/>
                    <a:pt x="60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56" name="Freeform 155"/>
            <p:cNvSpPr>
              <a:spLocks noEditPoints="1"/>
            </p:cNvSpPr>
            <p:nvPr userDrawn="1"/>
          </p:nvSpPr>
          <p:spPr bwMode="auto">
            <a:xfrm>
              <a:off x="686" y="5162"/>
              <a:ext cx="60" cy="79"/>
            </a:xfrm>
            <a:custGeom>
              <a:avLst/>
              <a:gdLst>
                <a:gd name="T0" fmla="*/ 91 w 100"/>
                <a:gd name="T1" fmla="*/ 120 h 131"/>
                <a:gd name="T2" fmla="*/ 91 w 100"/>
                <a:gd name="T3" fmla="*/ 120 h 131"/>
                <a:gd name="T4" fmla="*/ 100 w 100"/>
                <a:gd name="T5" fmla="*/ 131 h 131"/>
                <a:gd name="T6" fmla="*/ 85 w 100"/>
                <a:gd name="T7" fmla="*/ 131 h 131"/>
                <a:gd name="T8" fmla="*/ 70 w 100"/>
                <a:gd name="T9" fmla="*/ 131 h 131"/>
                <a:gd name="T10" fmla="*/ 67 w 100"/>
                <a:gd name="T11" fmla="*/ 131 h 131"/>
                <a:gd name="T12" fmla="*/ 64 w 100"/>
                <a:gd name="T13" fmla="*/ 128 h 131"/>
                <a:gd name="T14" fmla="*/ 27 w 100"/>
                <a:gd name="T15" fmla="*/ 78 h 131"/>
                <a:gd name="T16" fmla="*/ 27 w 100"/>
                <a:gd name="T17" fmla="*/ 124 h 131"/>
                <a:gd name="T18" fmla="*/ 27 w 100"/>
                <a:gd name="T19" fmla="*/ 131 h 131"/>
                <a:gd name="T20" fmla="*/ 19 w 100"/>
                <a:gd name="T21" fmla="*/ 131 h 131"/>
                <a:gd name="T22" fmla="*/ 8 w 100"/>
                <a:gd name="T23" fmla="*/ 131 h 131"/>
                <a:gd name="T24" fmla="*/ 0 w 100"/>
                <a:gd name="T25" fmla="*/ 131 h 131"/>
                <a:gd name="T26" fmla="*/ 0 w 100"/>
                <a:gd name="T27" fmla="*/ 124 h 131"/>
                <a:gd name="T28" fmla="*/ 0 w 100"/>
                <a:gd name="T29" fmla="*/ 8 h 131"/>
                <a:gd name="T30" fmla="*/ 0 w 100"/>
                <a:gd name="T31" fmla="*/ 0 h 131"/>
                <a:gd name="T32" fmla="*/ 8 w 100"/>
                <a:gd name="T33" fmla="*/ 0 h 131"/>
                <a:gd name="T34" fmla="*/ 39 w 100"/>
                <a:gd name="T35" fmla="*/ 0 h 131"/>
                <a:gd name="T36" fmla="*/ 81 w 100"/>
                <a:gd name="T37" fmla="*/ 13 h 131"/>
                <a:gd name="T38" fmla="*/ 94 w 100"/>
                <a:gd name="T39" fmla="*/ 43 h 131"/>
                <a:gd name="T40" fmla="*/ 90 w 100"/>
                <a:gd name="T41" fmla="*/ 65 h 131"/>
                <a:gd name="T42" fmla="*/ 75 w 100"/>
                <a:gd name="T43" fmla="*/ 81 h 131"/>
                <a:gd name="T44" fmla="*/ 65 w 100"/>
                <a:gd name="T45" fmla="*/ 86 h 131"/>
                <a:gd name="T46" fmla="*/ 91 w 100"/>
                <a:gd name="T47" fmla="*/ 120 h 131"/>
                <a:gd name="T48" fmla="*/ 27 w 100"/>
                <a:gd name="T49" fmla="*/ 64 h 131"/>
                <a:gd name="T50" fmla="*/ 27 w 100"/>
                <a:gd name="T51" fmla="*/ 64 h 131"/>
                <a:gd name="T52" fmla="*/ 31 w 100"/>
                <a:gd name="T53" fmla="*/ 64 h 131"/>
                <a:gd name="T54" fmla="*/ 41 w 100"/>
                <a:gd name="T55" fmla="*/ 64 h 131"/>
                <a:gd name="T56" fmla="*/ 61 w 100"/>
                <a:gd name="T57" fmla="*/ 59 h 131"/>
                <a:gd name="T58" fmla="*/ 68 w 100"/>
                <a:gd name="T59" fmla="*/ 45 h 131"/>
                <a:gd name="T60" fmla="*/ 61 w 100"/>
                <a:gd name="T61" fmla="*/ 31 h 131"/>
                <a:gd name="T62" fmla="*/ 43 w 100"/>
                <a:gd name="T63" fmla="*/ 26 h 131"/>
                <a:gd name="T64" fmla="*/ 27 w 100"/>
                <a:gd name="T65" fmla="*/ 26 h 131"/>
                <a:gd name="T66" fmla="*/ 27 w 100"/>
                <a:gd name="T67" fmla="*/ 6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31">
                  <a:moveTo>
                    <a:pt x="91" y="120"/>
                  </a:moveTo>
                  <a:lnTo>
                    <a:pt x="91" y="120"/>
                  </a:lnTo>
                  <a:lnTo>
                    <a:pt x="100" y="131"/>
                  </a:lnTo>
                  <a:lnTo>
                    <a:pt x="85" y="131"/>
                  </a:lnTo>
                  <a:lnTo>
                    <a:pt x="70" y="131"/>
                  </a:lnTo>
                  <a:lnTo>
                    <a:pt x="67" y="131"/>
                  </a:lnTo>
                  <a:lnTo>
                    <a:pt x="64" y="128"/>
                  </a:lnTo>
                  <a:lnTo>
                    <a:pt x="27" y="78"/>
                  </a:lnTo>
                  <a:lnTo>
                    <a:pt x="27" y="124"/>
                  </a:lnTo>
                  <a:lnTo>
                    <a:pt x="27" y="131"/>
                  </a:lnTo>
                  <a:lnTo>
                    <a:pt x="19" y="131"/>
                  </a:lnTo>
                  <a:lnTo>
                    <a:pt x="8" y="131"/>
                  </a:lnTo>
                  <a:lnTo>
                    <a:pt x="0" y="131"/>
                  </a:lnTo>
                  <a:lnTo>
                    <a:pt x="0" y="1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39" y="0"/>
                  </a:lnTo>
                  <a:cubicBezTo>
                    <a:pt x="59" y="0"/>
                    <a:pt x="73" y="4"/>
                    <a:pt x="81" y="13"/>
                  </a:cubicBezTo>
                  <a:cubicBezTo>
                    <a:pt x="89" y="21"/>
                    <a:pt x="93" y="31"/>
                    <a:pt x="94" y="43"/>
                  </a:cubicBezTo>
                  <a:cubicBezTo>
                    <a:pt x="95" y="51"/>
                    <a:pt x="93" y="58"/>
                    <a:pt x="90" y="65"/>
                  </a:cubicBezTo>
                  <a:cubicBezTo>
                    <a:pt x="86" y="72"/>
                    <a:pt x="81" y="77"/>
                    <a:pt x="75" y="81"/>
                  </a:cubicBezTo>
                  <a:cubicBezTo>
                    <a:pt x="72" y="83"/>
                    <a:pt x="69" y="85"/>
                    <a:pt x="65" y="86"/>
                  </a:cubicBezTo>
                  <a:lnTo>
                    <a:pt x="91" y="120"/>
                  </a:lnTo>
                  <a:close/>
                  <a:moveTo>
                    <a:pt x="27" y="64"/>
                  </a:moveTo>
                  <a:lnTo>
                    <a:pt x="27" y="64"/>
                  </a:lnTo>
                  <a:lnTo>
                    <a:pt x="31" y="64"/>
                  </a:lnTo>
                  <a:lnTo>
                    <a:pt x="41" y="64"/>
                  </a:lnTo>
                  <a:cubicBezTo>
                    <a:pt x="49" y="64"/>
                    <a:pt x="56" y="62"/>
                    <a:pt x="61" y="59"/>
                  </a:cubicBezTo>
                  <a:cubicBezTo>
                    <a:pt x="65" y="55"/>
                    <a:pt x="68" y="51"/>
                    <a:pt x="68" y="45"/>
                  </a:cubicBezTo>
                  <a:cubicBezTo>
                    <a:pt x="68" y="39"/>
                    <a:pt x="65" y="35"/>
                    <a:pt x="61" y="31"/>
                  </a:cubicBezTo>
                  <a:cubicBezTo>
                    <a:pt x="56" y="27"/>
                    <a:pt x="50" y="26"/>
                    <a:pt x="43" y="26"/>
                  </a:cubicBezTo>
                  <a:lnTo>
                    <a:pt x="27" y="26"/>
                  </a:lnTo>
                  <a:lnTo>
                    <a:pt x="27" y="6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57" name="Freeform 156"/>
            <p:cNvSpPr>
              <a:spLocks noEditPoints="1"/>
            </p:cNvSpPr>
            <p:nvPr userDrawn="1"/>
          </p:nvSpPr>
          <p:spPr bwMode="auto">
            <a:xfrm>
              <a:off x="1078" y="5162"/>
              <a:ext cx="68" cy="79"/>
            </a:xfrm>
            <a:custGeom>
              <a:avLst/>
              <a:gdLst>
                <a:gd name="T0" fmla="*/ 105 w 113"/>
                <a:gd name="T1" fmla="*/ 33 h 131"/>
                <a:gd name="T2" fmla="*/ 105 w 113"/>
                <a:gd name="T3" fmla="*/ 33 h 131"/>
                <a:gd name="T4" fmla="*/ 113 w 113"/>
                <a:gd name="T5" fmla="*/ 67 h 131"/>
                <a:gd name="T6" fmla="*/ 103 w 113"/>
                <a:gd name="T7" fmla="*/ 101 h 131"/>
                <a:gd name="T8" fmla="*/ 78 w 113"/>
                <a:gd name="T9" fmla="*/ 124 h 131"/>
                <a:gd name="T10" fmla="*/ 45 w 113"/>
                <a:gd name="T11" fmla="*/ 131 h 131"/>
                <a:gd name="T12" fmla="*/ 7 w 113"/>
                <a:gd name="T13" fmla="*/ 131 h 131"/>
                <a:gd name="T14" fmla="*/ 0 w 113"/>
                <a:gd name="T15" fmla="*/ 131 h 131"/>
                <a:gd name="T16" fmla="*/ 0 w 113"/>
                <a:gd name="T17" fmla="*/ 124 h 131"/>
                <a:gd name="T18" fmla="*/ 0 w 113"/>
                <a:gd name="T19" fmla="*/ 8 h 131"/>
                <a:gd name="T20" fmla="*/ 0 w 113"/>
                <a:gd name="T21" fmla="*/ 0 h 131"/>
                <a:gd name="T22" fmla="*/ 7 w 113"/>
                <a:gd name="T23" fmla="*/ 0 h 131"/>
                <a:gd name="T24" fmla="*/ 39 w 113"/>
                <a:gd name="T25" fmla="*/ 0 h 131"/>
                <a:gd name="T26" fmla="*/ 79 w 113"/>
                <a:gd name="T27" fmla="*/ 9 h 131"/>
                <a:gd name="T28" fmla="*/ 105 w 113"/>
                <a:gd name="T29" fmla="*/ 33 h 131"/>
                <a:gd name="T30" fmla="*/ 76 w 113"/>
                <a:gd name="T31" fmla="*/ 38 h 131"/>
                <a:gd name="T32" fmla="*/ 76 w 113"/>
                <a:gd name="T33" fmla="*/ 38 h 131"/>
                <a:gd name="T34" fmla="*/ 39 w 113"/>
                <a:gd name="T35" fmla="*/ 25 h 131"/>
                <a:gd name="T36" fmla="*/ 26 w 113"/>
                <a:gd name="T37" fmla="*/ 25 h 131"/>
                <a:gd name="T38" fmla="*/ 26 w 113"/>
                <a:gd name="T39" fmla="*/ 106 h 131"/>
                <a:gd name="T40" fmla="*/ 37 w 113"/>
                <a:gd name="T41" fmla="*/ 106 h 131"/>
                <a:gd name="T42" fmla="*/ 72 w 113"/>
                <a:gd name="T43" fmla="*/ 96 h 131"/>
                <a:gd name="T44" fmla="*/ 87 w 113"/>
                <a:gd name="T45" fmla="*/ 66 h 131"/>
                <a:gd name="T46" fmla="*/ 76 w 113"/>
                <a:gd name="T47" fmla="*/ 38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3" h="131">
                  <a:moveTo>
                    <a:pt x="105" y="33"/>
                  </a:moveTo>
                  <a:lnTo>
                    <a:pt x="105" y="33"/>
                  </a:lnTo>
                  <a:cubicBezTo>
                    <a:pt x="110" y="44"/>
                    <a:pt x="113" y="55"/>
                    <a:pt x="113" y="67"/>
                  </a:cubicBezTo>
                  <a:cubicBezTo>
                    <a:pt x="113" y="80"/>
                    <a:pt x="110" y="91"/>
                    <a:pt x="103" y="101"/>
                  </a:cubicBezTo>
                  <a:cubicBezTo>
                    <a:pt x="97" y="111"/>
                    <a:pt x="88" y="119"/>
                    <a:pt x="78" y="124"/>
                  </a:cubicBezTo>
                  <a:cubicBezTo>
                    <a:pt x="67" y="129"/>
                    <a:pt x="56" y="131"/>
                    <a:pt x="45" y="131"/>
                  </a:cubicBezTo>
                  <a:lnTo>
                    <a:pt x="7" y="131"/>
                  </a:lnTo>
                  <a:lnTo>
                    <a:pt x="0" y="131"/>
                  </a:lnTo>
                  <a:lnTo>
                    <a:pt x="0" y="1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7" y="0"/>
                  </a:lnTo>
                  <a:lnTo>
                    <a:pt x="39" y="0"/>
                  </a:lnTo>
                  <a:cubicBezTo>
                    <a:pt x="54" y="0"/>
                    <a:pt x="68" y="3"/>
                    <a:pt x="79" y="9"/>
                  </a:cubicBezTo>
                  <a:cubicBezTo>
                    <a:pt x="90" y="15"/>
                    <a:pt x="99" y="23"/>
                    <a:pt x="105" y="33"/>
                  </a:cubicBezTo>
                  <a:close/>
                  <a:moveTo>
                    <a:pt x="76" y="38"/>
                  </a:moveTo>
                  <a:lnTo>
                    <a:pt x="76" y="38"/>
                  </a:lnTo>
                  <a:cubicBezTo>
                    <a:pt x="67" y="29"/>
                    <a:pt x="55" y="25"/>
                    <a:pt x="39" y="25"/>
                  </a:cubicBezTo>
                  <a:lnTo>
                    <a:pt x="26" y="25"/>
                  </a:lnTo>
                  <a:lnTo>
                    <a:pt x="26" y="106"/>
                  </a:lnTo>
                  <a:lnTo>
                    <a:pt x="37" y="106"/>
                  </a:lnTo>
                  <a:cubicBezTo>
                    <a:pt x="51" y="106"/>
                    <a:pt x="63" y="103"/>
                    <a:pt x="72" y="96"/>
                  </a:cubicBezTo>
                  <a:cubicBezTo>
                    <a:pt x="81" y="89"/>
                    <a:pt x="86" y="80"/>
                    <a:pt x="87" y="66"/>
                  </a:cubicBezTo>
                  <a:cubicBezTo>
                    <a:pt x="87" y="55"/>
                    <a:pt x="84" y="46"/>
                    <a:pt x="76" y="3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58" name="Freeform 157"/>
            <p:cNvSpPr>
              <a:spLocks noEditPoints="1"/>
            </p:cNvSpPr>
            <p:nvPr userDrawn="1"/>
          </p:nvSpPr>
          <p:spPr bwMode="auto">
            <a:xfrm>
              <a:off x="1278" y="5161"/>
              <a:ext cx="83" cy="81"/>
            </a:xfrm>
            <a:custGeom>
              <a:avLst/>
              <a:gdLst>
                <a:gd name="T0" fmla="*/ 138 w 138"/>
                <a:gd name="T1" fmla="*/ 69 h 136"/>
                <a:gd name="T2" fmla="*/ 138 w 138"/>
                <a:gd name="T3" fmla="*/ 69 h 136"/>
                <a:gd name="T4" fmla="*/ 128 w 138"/>
                <a:gd name="T5" fmla="*/ 104 h 136"/>
                <a:gd name="T6" fmla="*/ 101 w 138"/>
                <a:gd name="T7" fmla="*/ 128 h 136"/>
                <a:gd name="T8" fmla="*/ 68 w 138"/>
                <a:gd name="T9" fmla="*/ 136 h 136"/>
                <a:gd name="T10" fmla="*/ 35 w 138"/>
                <a:gd name="T11" fmla="*/ 126 h 136"/>
                <a:gd name="T12" fmla="*/ 10 w 138"/>
                <a:gd name="T13" fmla="*/ 102 h 136"/>
                <a:gd name="T14" fmla="*/ 1 w 138"/>
                <a:gd name="T15" fmla="*/ 66 h 136"/>
                <a:gd name="T16" fmla="*/ 6 w 138"/>
                <a:gd name="T17" fmla="*/ 42 h 136"/>
                <a:gd name="T18" fmla="*/ 20 w 138"/>
                <a:gd name="T19" fmla="*/ 21 h 136"/>
                <a:gd name="T20" fmla="*/ 41 w 138"/>
                <a:gd name="T21" fmla="*/ 6 h 136"/>
                <a:gd name="T22" fmla="*/ 69 w 138"/>
                <a:gd name="T23" fmla="*/ 0 h 136"/>
                <a:gd name="T24" fmla="*/ 104 w 138"/>
                <a:gd name="T25" fmla="*/ 9 h 136"/>
                <a:gd name="T26" fmla="*/ 129 w 138"/>
                <a:gd name="T27" fmla="*/ 34 h 136"/>
                <a:gd name="T28" fmla="*/ 138 w 138"/>
                <a:gd name="T29" fmla="*/ 69 h 136"/>
                <a:gd name="T30" fmla="*/ 107 w 138"/>
                <a:gd name="T31" fmla="*/ 47 h 136"/>
                <a:gd name="T32" fmla="*/ 107 w 138"/>
                <a:gd name="T33" fmla="*/ 47 h 136"/>
                <a:gd name="T34" fmla="*/ 90 w 138"/>
                <a:gd name="T35" fmla="*/ 31 h 136"/>
                <a:gd name="T36" fmla="*/ 69 w 138"/>
                <a:gd name="T37" fmla="*/ 26 h 136"/>
                <a:gd name="T38" fmla="*/ 48 w 138"/>
                <a:gd name="T39" fmla="*/ 32 h 136"/>
                <a:gd name="T40" fmla="*/ 32 w 138"/>
                <a:gd name="T41" fmla="*/ 47 h 136"/>
                <a:gd name="T42" fmla="*/ 27 w 138"/>
                <a:gd name="T43" fmla="*/ 66 h 136"/>
                <a:gd name="T44" fmla="*/ 34 w 138"/>
                <a:gd name="T45" fmla="*/ 91 h 136"/>
                <a:gd name="T46" fmla="*/ 50 w 138"/>
                <a:gd name="T47" fmla="*/ 105 h 136"/>
                <a:gd name="T48" fmla="*/ 69 w 138"/>
                <a:gd name="T49" fmla="*/ 109 h 136"/>
                <a:gd name="T50" fmla="*/ 98 w 138"/>
                <a:gd name="T51" fmla="*/ 99 h 136"/>
                <a:gd name="T52" fmla="*/ 112 w 138"/>
                <a:gd name="T53" fmla="*/ 68 h 136"/>
                <a:gd name="T54" fmla="*/ 107 w 138"/>
                <a:gd name="T55" fmla="*/ 4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8" h="136">
                  <a:moveTo>
                    <a:pt x="138" y="69"/>
                  </a:moveTo>
                  <a:lnTo>
                    <a:pt x="138" y="69"/>
                  </a:lnTo>
                  <a:cubicBezTo>
                    <a:pt x="138" y="82"/>
                    <a:pt x="135" y="94"/>
                    <a:pt x="128" y="104"/>
                  </a:cubicBezTo>
                  <a:cubicBezTo>
                    <a:pt x="121" y="114"/>
                    <a:pt x="112" y="122"/>
                    <a:pt x="101" y="128"/>
                  </a:cubicBezTo>
                  <a:cubicBezTo>
                    <a:pt x="90" y="133"/>
                    <a:pt x="79" y="136"/>
                    <a:pt x="68" y="136"/>
                  </a:cubicBezTo>
                  <a:cubicBezTo>
                    <a:pt x="57" y="135"/>
                    <a:pt x="46" y="132"/>
                    <a:pt x="35" y="126"/>
                  </a:cubicBezTo>
                  <a:cubicBezTo>
                    <a:pt x="25" y="121"/>
                    <a:pt x="16" y="112"/>
                    <a:pt x="10" y="102"/>
                  </a:cubicBezTo>
                  <a:cubicBezTo>
                    <a:pt x="4" y="92"/>
                    <a:pt x="0" y="80"/>
                    <a:pt x="1" y="66"/>
                  </a:cubicBezTo>
                  <a:cubicBezTo>
                    <a:pt x="1" y="58"/>
                    <a:pt x="3" y="50"/>
                    <a:pt x="6" y="42"/>
                  </a:cubicBezTo>
                  <a:cubicBezTo>
                    <a:pt x="9" y="34"/>
                    <a:pt x="14" y="27"/>
                    <a:pt x="20" y="21"/>
                  </a:cubicBezTo>
                  <a:cubicBezTo>
                    <a:pt x="26" y="15"/>
                    <a:pt x="33" y="10"/>
                    <a:pt x="41" y="6"/>
                  </a:cubicBezTo>
                  <a:cubicBezTo>
                    <a:pt x="50" y="2"/>
                    <a:pt x="59" y="0"/>
                    <a:pt x="69" y="0"/>
                  </a:cubicBezTo>
                  <a:cubicBezTo>
                    <a:pt x="81" y="0"/>
                    <a:pt x="93" y="3"/>
                    <a:pt x="104" y="9"/>
                  </a:cubicBezTo>
                  <a:cubicBezTo>
                    <a:pt x="114" y="15"/>
                    <a:pt x="123" y="24"/>
                    <a:pt x="129" y="34"/>
                  </a:cubicBezTo>
                  <a:cubicBezTo>
                    <a:pt x="135" y="45"/>
                    <a:pt x="138" y="57"/>
                    <a:pt x="138" y="69"/>
                  </a:cubicBezTo>
                  <a:close/>
                  <a:moveTo>
                    <a:pt x="107" y="47"/>
                  </a:moveTo>
                  <a:lnTo>
                    <a:pt x="107" y="47"/>
                  </a:lnTo>
                  <a:cubicBezTo>
                    <a:pt x="103" y="40"/>
                    <a:pt x="97" y="35"/>
                    <a:pt x="90" y="31"/>
                  </a:cubicBezTo>
                  <a:cubicBezTo>
                    <a:pt x="84" y="28"/>
                    <a:pt x="76" y="26"/>
                    <a:pt x="69" y="26"/>
                  </a:cubicBezTo>
                  <a:cubicBezTo>
                    <a:pt x="62" y="26"/>
                    <a:pt x="55" y="28"/>
                    <a:pt x="48" y="32"/>
                  </a:cubicBezTo>
                  <a:cubicBezTo>
                    <a:pt x="41" y="36"/>
                    <a:pt x="36" y="41"/>
                    <a:pt x="32" y="47"/>
                  </a:cubicBezTo>
                  <a:cubicBezTo>
                    <a:pt x="29" y="54"/>
                    <a:pt x="27" y="60"/>
                    <a:pt x="27" y="66"/>
                  </a:cubicBezTo>
                  <a:cubicBezTo>
                    <a:pt x="27" y="76"/>
                    <a:pt x="29" y="84"/>
                    <a:pt x="34" y="91"/>
                  </a:cubicBezTo>
                  <a:cubicBezTo>
                    <a:pt x="38" y="98"/>
                    <a:pt x="44" y="102"/>
                    <a:pt x="50" y="105"/>
                  </a:cubicBezTo>
                  <a:cubicBezTo>
                    <a:pt x="56" y="108"/>
                    <a:pt x="63" y="109"/>
                    <a:pt x="69" y="109"/>
                  </a:cubicBezTo>
                  <a:cubicBezTo>
                    <a:pt x="79" y="109"/>
                    <a:pt x="89" y="106"/>
                    <a:pt x="98" y="99"/>
                  </a:cubicBezTo>
                  <a:cubicBezTo>
                    <a:pt x="107" y="92"/>
                    <a:pt x="111" y="82"/>
                    <a:pt x="112" y="68"/>
                  </a:cubicBezTo>
                  <a:cubicBezTo>
                    <a:pt x="112" y="60"/>
                    <a:pt x="111" y="53"/>
                    <a:pt x="107" y="4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59" name="Freeform 158"/>
            <p:cNvSpPr>
              <a:spLocks/>
            </p:cNvSpPr>
            <p:nvPr userDrawn="1"/>
          </p:nvSpPr>
          <p:spPr bwMode="auto">
            <a:xfrm>
              <a:off x="1485" y="5162"/>
              <a:ext cx="73" cy="79"/>
            </a:xfrm>
            <a:custGeom>
              <a:avLst/>
              <a:gdLst>
                <a:gd name="T0" fmla="*/ 90 w 122"/>
                <a:gd name="T1" fmla="*/ 131 h 131"/>
                <a:gd name="T2" fmla="*/ 90 w 122"/>
                <a:gd name="T3" fmla="*/ 131 h 131"/>
                <a:gd name="T4" fmla="*/ 94 w 122"/>
                <a:gd name="T5" fmla="*/ 131 h 131"/>
                <a:gd name="T6" fmla="*/ 108 w 122"/>
                <a:gd name="T7" fmla="*/ 131 h 131"/>
                <a:gd name="T8" fmla="*/ 122 w 122"/>
                <a:gd name="T9" fmla="*/ 131 h 131"/>
                <a:gd name="T10" fmla="*/ 114 w 122"/>
                <a:gd name="T11" fmla="*/ 120 h 131"/>
                <a:gd name="T12" fmla="*/ 77 w 122"/>
                <a:gd name="T13" fmla="*/ 64 h 131"/>
                <a:gd name="T14" fmla="*/ 111 w 122"/>
                <a:gd name="T15" fmla="*/ 12 h 131"/>
                <a:gd name="T16" fmla="*/ 119 w 122"/>
                <a:gd name="T17" fmla="*/ 0 h 131"/>
                <a:gd name="T18" fmla="*/ 105 w 122"/>
                <a:gd name="T19" fmla="*/ 0 h 131"/>
                <a:gd name="T20" fmla="*/ 92 w 122"/>
                <a:gd name="T21" fmla="*/ 0 h 131"/>
                <a:gd name="T22" fmla="*/ 88 w 122"/>
                <a:gd name="T23" fmla="*/ 0 h 131"/>
                <a:gd name="T24" fmla="*/ 85 w 122"/>
                <a:gd name="T25" fmla="*/ 3 h 131"/>
                <a:gd name="T26" fmla="*/ 61 w 122"/>
                <a:gd name="T27" fmla="*/ 41 h 131"/>
                <a:gd name="T28" fmla="*/ 36 w 122"/>
                <a:gd name="T29" fmla="*/ 3 h 131"/>
                <a:gd name="T30" fmla="*/ 34 w 122"/>
                <a:gd name="T31" fmla="*/ 0 h 131"/>
                <a:gd name="T32" fmla="*/ 30 w 122"/>
                <a:gd name="T33" fmla="*/ 0 h 131"/>
                <a:gd name="T34" fmla="*/ 17 w 122"/>
                <a:gd name="T35" fmla="*/ 0 h 131"/>
                <a:gd name="T36" fmla="*/ 3 w 122"/>
                <a:gd name="T37" fmla="*/ 0 h 131"/>
                <a:gd name="T38" fmla="*/ 10 w 122"/>
                <a:gd name="T39" fmla="*/ 12 h 131"/>
                <a:gd name="T40" fmla="*/ 45 w 122"/>
                <a:gd name="T41" fmla="*/ 64 h 131"/>
                <a:gd name="T42" fmla="*/ 8 w 122"/>
                <a:gd name="T43" fmla="*/ 120 h 131"/>
                <a:gd name="T44" fmla="*/ 0 w 122"/>
                <a:gd name="T45" fmla="*/ 131 h 131"/>
                <a:gd name="T46" fmla="*/ 14 w 122"/>
                <a:gd name="T47" fmla="*/ 131 h 131"/>
                <a:gd name="T48" fmla="*/ 28 w 122"/>
                <a:gd name="T49" fmla="*/ 131 h 131"/>
                <a:gd name="T50" fmla="*/ 32 w 122"/>
                <a:gd name="T51" fmla="*/ 131 h 131"/>
                <a:gd name="T52" fmla="*/ 34 w 122"/>
                <a:gd name="T53" fmla="*/ 128 h 131"/>
                <a:gd name="T54" fmla="*/ 61 w 122"/>
                <a:gd name="T55" fmla="*/ 88 h 131"/>
                <a:gd name="T56" fmla="*/ 88 w 122"/>
                <a:gd name="T57" fmla="*/ 128 h 131"/>
                <a:gd name="T58" fmla="*/ 90 w 122"/>
                <a:gd name="T59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2" h="131">
                  <a:moveTo>
                    <a:pt x="90" y="131"/>
                  </a:moveTo>
                  <a:lnTo>
                    <a:pt x="90" y="131"/>
                  </a:lnTo>
                  <a:lnTo>
                    <a:pt x="94" y="131"/>
                  </a:lnTo>
                  <a:lnTo>
                    <a:pt x="108" y="131"/>
                  </a:lnTo>
                  <a:lnTo>
                    <a:pt x="122" y="131"/>
                  </a:lnTo>
                  <a:lnTo>
                    <a:pt x="114" y="120"/>
                  </a:lnTo>
                  <a:lnTo>
                    <a:pt x="77" y="64"/>
                  </a:lnTo>
                  <a:lnTo>
                    <a:pt x="111" y="12"/>
                  </a:lnTo>
                  <a:lnTo>
                    <a:pt x="119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88" y="0"/>
                  </a:lnTo>
                  <a:lnTo>
                    <a:pt x="85" y="3"/>
                  </a:lnTo>
                  <a:lnTo>
                    <a:pt x="61" y="41"/>
                  </a:lnTo>
                  <a:lnTo>
                    <a:pt x="36" y="3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17" y="0"/>
                  </a:lnTo>
                  <a:lnTo>
                    <a:pt x="3" y="0"/>
                  </a:lnTo>
                  <a:lnTo>
                    <a:pt x="10" y="12"/>
                  </a:lnTo>
                  <a:lnTo>
                    <a:pt x="45" y="64"/>
                  </a:lnTo>
                  <a:lnTo>
                    <a:pt x="8" y="120"/>
                  </a:lnTo>
                  <a:lnTo>
                    <a:pt x="0" y="131"/>
                  </a:lnTo>
                  <a:lnTo>
                    <a:pt x="14" y="131"/>
                  </a:lnTo>
                  <a:lnTo>
                    <a:pt x="28" y="131"/>
                  </a:lnTo>
                  <a:lnTo>
                    <a:pt x="32" y="131"/>
                  </a:lnTo>
                  <a:lnTo>
                    <a:pt x="34" y="128"/>
                  </a:lnTo>
                  <a:lnTo>
                    <a:pt x="61" y="88"/>
                  </a:lnTo>
                  <a:lnTo>
                    <a:pt x="88" y="128"/>
                  </a:lnTo>
                  <a:lnTo>
                    <a:pt x="90" y="13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60" name="Freeform 159"/>
            <p:cNvSpPr>
              <a:spLocks noEditPoints="1"/>
            </p:cNvSpPr>
            <p:nvPr userDrawn="1"/>
          </p:nvSpPr>
          <p:spPr bwMode="auto">
            <a:xfrm>
              <a:off x="1566" y="5161"/>
              <a:ext cx="33" cy="15"/>
            </a:xfrm>
            <a:custGeom>
              <a:avLst/>
              <a:gdLst>
                <a:gd name="T0" fmla="*/ 21 w 55"/>
                <a:gd name="T1" fmla="*/ 0 h 26"/>
                <a:gd name="T2" fmla="*/ 21 w 55"/>
                <a:gd name="T3" fmla="*/ 0 h 26"/>
                <a:gd name="T4" fmla="*/ 21 w 55"/>
                <a:gd name="T5" fmla="*/ 4 h 26"/>
                <a:gd name="T6" fmla="*/ 13 w 55"/>
                <a:gd name="T7" fmla="*/ 4 h 26"/>
                <a:gd name="T8" fmla="*/ 13 w 55"/>
                <a:gd name="T9" fmla="*/ 26 h 26"/>
                <a:gd name="T10" fmla="*/ 8 w 55"/>
                <a:gd name="T11" fmla="*/ 26 h 26"/>
                <a:gd name="T12" fmla="*/ 8 w 55"/>
                <a:gd name="T13" fmla="*/ 4 h 26"/>
                <a:gd name="T14" fmla="*/ 0 w 55"/>
                <a:gd name="T15" fmla="*/ 4 h 26"/>
                <a:gd name="T16" fmla="*/ 0 w 55"/>
                <a:gd name="T17" fmla="*/ 0 h 26"/>
                <a:gd name="T18" fmla="*/ 21 w 55"/>
                <a:gd name="T19" fmla="*/ 0 h 26"/>
                <a:gd name="T20" fmla="*/ 49 w 55"/>
                <a:gd name="T21" fmla="*/ 26 h 26"/>
                <a:gd name="T22" fmla="*/ 49 w 55"/>
                <a:gd name="T23" fmla="*/ 26 h 26"/>
                <a:gd name="T24" fmla="*/ 48 w 55"/>
                <a:gd name="T25" fmla="*/ 11 h 26"/>
                <a:gd name="T26" fmla="*/ 48 w 55"/>
                <a:gd name="T27" fmla="*/ 3 h 26"/>
                <a:gd name="T28" fmla="*/ 48 w 55"/>
                <a:gd name="T29" fmla="*/ 3 h 26"/>
                <a:gd name="T30" fmla="*/ 46 w 55"/>
                <a:gd name="T31" fmla="*/ 11 h 26"/>
                <a:gd name="T32" fmla="*/ 41 w 55"/>
                <a:gd name="T33" fmla="*/ 25 h 26"/>
                <a:gd name="T34" fmla="*/ 36 w 55"/>
                <a:gd name="T35" fmla="*/ 25 h 26"/>
                <a:gd name="T36" fmla="*/ 31 w 55"/>
                <a:gd name="T37" fmla="*/ 11 h 26"/>
                <a:gd name="T38" fmla="*/ 29 w 55"/>
                <a:gd name="T39" fmla="*/ 3 h 26"/>
                <a:gd name="T40" fmla="*/ 29 w 55"/>
                <a:gd name="T41" fmla="*/ 3 h 26"/>
                <a:gd name="T42" fmla="*/ 29 w 55"/>
                <a:gd name="T43" fmla="*/ 11 h 26"/>
                <a:gd name="T44" fmla="*/ 28 w 55"/>
                <a:gd name="T45" fmla="*/ 26 h 26"/>
                <a:gd name="T46" fmla="*/ 23 w 55"/>
                <a:gd name="T47" fmla="*/ 26 h 26"/>
                <a:gd name="T48" fmla="*/ 25 w 55"/>
                <a:gd name="T49" fmla="*/ 0 h 26"/>
                <a:gd name="T50" fmla="*/ 33 w 55"/>
                <a:gd name="T51" fmla="*/ 0 h 26"/>
                <a:gd name="T52" fmla="*/ 37 w 55"/>
                <a:gd name="T53" fmla="*/ 13 h 26"/>
                <a:gd name="T54" fmla="*/ 39 w 55"/>
                <a:gd name="T55" fmla="*/ 19 h 26"/>
                <a:gd name="T56" fmla="*/ 39 w 55"/>
                <a:gd name="T57" fmla="*/ 19 h 26"/>
                <a:gd name="T58" fmla="*/ 41 w 55"/>
                <a:gd name="T59" fmla="*/ 13 h 26"/>
                <a:gd name="T60" fmla="*/ 45 w 55"/>
                <a:gd name="T61" fmla="*/ 0 h 26"/>
                <a:gd name="T62" fmla="*/ 53 w 55"/>
                <a:gd name="T63" fmla="*/ 0 h 26"/>
                <a:gd name="T64" fmla="*/ 55 w 55"/>
                <a:gd name="T65" fmla="*/ 26 h 26"/>
                <a:gd name="T66" fmla="*/ 49 w 55"/>
                <a:gd name="T6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" h="26">
                  <a:moveTo>
                    <a:pt x="21" y="0"/>
                  </a:moveTo>
                  <a:lnTo>
                    <a:pt x="21" y="0"/>
                  </a:lnTo>
                  <a:lnTo>
                    <a:pt x="21" y="4"/>
                  </a:lnTo>
                  <a:lnTo>
                    <a:pt x="13" y="4"/>
                  </a:lnTo>
                  <a:lnTo>
                    <a:pt x="13" y="26"/>
                  </a:lnTo>
                  <a:lnTo>
                    <a:pt x="8" y="26"/>
                  </a:lnTo>
                  <a:lnTo>
                    <a:pt x="8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1" y="0"/>
                  </a:lnTo>
                  <a:close/>
                  <a:moveTo>
                    <a:pt x="49" y="26"/>
                  </a:moveTo>
                  <a:lnTo>
                    <a:pt x="49" y="26"/>
                  </a:lnTo>
                  <a:lnTo>
                    <a:pt x="48" y="11"/>
                  </a:lnTo>
                  <a:cubicBezTo>
                    <a:pt x="48" y="9"/>
                    <a:pt x="48" y="6"/>
                    <a:pt x="48" y="3"/>
                  </a:cubicBezTo>
                  <a:lnTo>
                    <a:pt x="48" y="3"/>
                  </a:lnTo>
                  <a:cubicBezTo>
                    <a:pt x="47" y="6"/>
                    <a:pt x="46" y="9"/>
                    <a:pt x="46" y="11"/>
                  </a:cubicBezTo>
                  <a:lnTo>
                    <a:pt x="41" y="25"/>
                  </a:lnTo>
                  <a:lnTo>
                    <a:pt x="36" y="25"/>
                  </a:lnTo>
                  <a:lnTo>
                    <a:pt x="31" y="11"/>
                  </a:lnTo>
                  <a:cubicBezTo>
                    <a:pt x="31" y="9"/>
                    <a:pt x="30" y="6"/>
                    <a:pt x="29" y="3"/>
                  </a:cubicBezTo>
                  <a:lnTo>
                    <a:pt x="29" y="3"/>
                  </a:lnTo>
                  <a:cubicBezTo>
                    <a:pt x="29" y="6"/>
                    <a:pt x="29" y="8"/>
                    <a:pt x="29" y="11"/>
                  </a:cubicBezTo>
                  <a:lnTo>
                    <a:pt x="28" y="26"/>
                  </a:lnTo>
                  <a:lnTo>
                    <a:pt x="23" y="26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7" y="13"/>
                  </a:lnTo>
                  <a:cubicBezTo>
                    <a:pt x="38" y="15"/>
                    <a:pt x="38" y="17"/>
                    <a:pt x="39" y="19"/>
                  </a:cubicBezTo>
                  <a:lnTo>
                    <a:pt x="39" y="19"/>
                  </a:lnTo>
                  <a:cubicBezTo>
                    <a:pt x="40" y="17"/>
                    <a:pt x="40" y="15"/>
                    <a:pt x="41" y="13"/>
                  </a:cubicBezTo>
                  <a:lnTo>
                    <a:pt x="45" y="0"/>
                  </a:lnTo>
                  <a:lnTo>
                    <a:pt x="53" y="0"/>
                  </a:lnTo>
                  <a:lnTo>
                    <a:pt x="55" y="26"/>
                  </a:lnTo>
                  <a:lnTo>
                    <a:pt x="49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161" name="Freeform 160"/>
          <p:cNvSpPr>
            <a:spLocks/>
          </p:cNvSpPr>
          <p:nvPr userDrawn="1"/>
        </p:nvSpPr>
        <p:spPr bwMode="auto">
          <a:xfrm>
            <a:off x="11273680" y="2507751"/>
            <a:ext cx="1611329" cy="1393863"/>
          </a:xfrm>
          <a:custGeom>
            <a:avLst/>
            <a:gdLst>
              <a:gd name="T0" fmla="*/ 844 w 1689"/>
              <a:gd name="T1" fmla="*/ 0 h 1462"/>
              <a:gd name="T2" fmla="*/ 844 w 1689"/>
              <a:gd name="T3" fmla="*/ 0 h 1462"/>
              <a:gd name="T4" fmla="*/ 1689 w 1689"/>
              <a:gd name="T5" fmla="*/ 1462 h 1462"/>
              <a:gd name="T6" fmla="*/ 0 w 1689"/>
              <a:gd name="T7" fmla="*/ 1462 h 1462"/>
              <a:gd name="T8" fmla="*/ 844 w 1689"/>
              <a:gd name="T9" fmla="*/ 0 h 1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9" h="1462">
                <a:moveTo>
                  <a:pt x="844" y="0"/>
                </a:moveTo>
                <a:lnTo>
                  <a:pt x="844" y="0"/>
                </a:lnTo>
                <a:lnTo>
                  <a:pt x="1689" y="1462"/>
                </a:lnTo>
                <a:lnTo>
                  <a:pt x="0" y="1462"/>
                </a:lnTo>
                <a:lnTo>
                  <a:pt x="844" y="0"/>
                </a:lnTo>
                <a:close/>
              </a:path>
            </a:pathLst>
          </a:custGeom>
          <a:solidFill>
            <a:srgbClr val="554C42">
              <a:alpha val="70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8814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7628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6443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5258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4072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2886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1701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0515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447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 userDrawn="1"/>
        </p:nvGrpSpPr>
        <p:grpSpPr bwMode="auto">
          <a:xfrm>
            <a:off x="-860" y="1020"/>
            <a:ext cx="13004933" cy="8437794"/>
            <a:chOff x="0" y="4"/>
            <a:chExt cx="8192" cy="531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5"/>
              <a:ext cx="8184" cy="5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1668" y="5014"/>
              <a:ext cx="3" cy="2"/>
            </a:xfrm>
            <a:custGeom>
              <a:avLst/>
              <a:gdLst>
                <a:gd name="T0" fmla="*/ 2 w 5"/>
                <a:gd name="T1" fmla="*/ 3 h 3"/>
                <a:gd name="T2" fmla="*/ 2 w 5"/>
                <a:gd name="T3" fmla="*/ 3 h 3"/>
                <a:gd name="T4" fmla="*/ 5 w 5"/>
                <a:gd name="T5" fmla="*/ 3 h 3"/>
                <a:gd name="T6" fmla="*/ 0 w 5"/>
                <a:gd name="T7" fmla="*/ 0 h 3"/>
                <a:gd name="T8" fmla="*/ 2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lnTo>
                    <a:pt x="2" y="3"/>
                  </a:lnTo>
                  <a:lnTo>
                    <a:pt x="5" y="3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0" y="5085"/>
              <a:ext cx="1856" cy="234"/>
            </a:xfrm>
            <a:custGeom>
              <a:avLst/>
              <a:gdLst>
                <a:gd name="T0" fmla="*/ 0 w 3091"/>
                <a:gd name="T1" fmla="*/ 0 h 390"/>
                <a:gd name="T2" fmla="*/ 0 w 3091"/>
                <a:gd name="T3" fmla="*/ 0 h 390"/>
                <a:gd name="T4" fmla="*/ 0 w 3091"/>
                <a:gd name="T5" fmla="*/ 390 h 390"/>
                <a:gd name="T6" fmla="*/ 3091 w 3091"/>
                <a:gd name="T7" fmla="*/ 390 h 390"/>
                <a:gd name="T8" fmla="*/ 2866 w 3091"/>
                <a:gd name="T9" fmla="*/ 0 h 390"/>
                <a:gd name="T10" fmla="*/ 0 w 3091"/>
                <a:gd name="T11" fmla="*/ 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91" h="390">
                  <a:moveTo>
                    <a:pt x="0" y="0"/>
                  </a:moveTo>
                  <a:lnTo>
                    <a:pt x="0" y="0"/>
                  </a:lnTo>
                  <a:lnTo>
                    <a:pt x="0" y="390"/>
                  </a:lnTo>
                  <a:lnTo>
                    <a:pt x="3091" y="390"/>
                  </a:lnTo>
                  <a:lnTo>
                    <a:pt x="28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1978" y="5249"/>
              <a:ext cx="3" cy="2"/>
            </a:xfrm>
            <a:custGeom>
              <a:avLst/>
              <a:gdLst>
                <a:gd name="T0" fmla="*/ 0 w 5"/>
                <a:gd name="T1" fmla="*/ 0 h 3"/>
                <a:gd name="T2" fmla="*/ 0 w 5"/>
                <a:gd name="T3" fmla="*/ 0 h 3"/>
                <a:gd name="T4" fmla="*/ 5 w 5"/>
                <a:gd name="T5" fmla="*/ 3 h 3"/>
                <a:gd name="T6" fmla="*/ 4 w 5"/>
                <a:gd name="T7" fmla="*/ 0 h 3"/>
                <a:gd name="T8" fmla="*/ 0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774" y="5083"/>
              <a:ext cx="6418" cy="235"/>
            </a:xfrm>
            <a:custGeom>
              <a:avLst/>
              <a:gdLst>
                <a:gd name="T0" fmla="*/ 10687 w 10687"/>
                <a:gd name="T1" fmla="*/ 0 h 391"/>
                <a:gd name="T2" fmla="*/ 10687 w 10687"/>
                <a:gd name="T3" fmla="*/ 0 h 391"/>
                <a:gd name="T4" fmla="*/ 0 w 10687"/>
                <a:gd name="T5" fmla="*/ 0 h 391"/>
                <a:gd name="T6" fmla="*/ 226 w 10687"/>
                <a:gd name="T7" fmla="*/ 391 h 391"/>
                <a:gd name="T8" fmla="*/ 10687 w 10687"/>
                <a:gd name="T9" fmla="*/ 390 h 391"/>
                <a:gd name="T10" fmla="*/ 10687 w 10687"/>
                <a:gd name="T11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87" h="391">
                  <a:moveTo>
                    <a:pt x="10687" y="0"/>
                  </a:moveTo>
                  <a:lnTo>
                    <a:pt x="10687" y="0"/>
                  </a:lnTo>
                  <a:lnTo>
                    <a:pt x="0" y="0"/>
                  </a:lnTo>
                  <a:lnTo>
                    <a:pt x="226" y="391"/>
                  </a:lnTo>
                  <a:lnTo>
                    <a:pt x="10687" y="390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81" y="7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358" y="49"/>
              <a:ext cx="483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636" y="8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913" y="49"/>
              <a:ext cx="483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1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1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1190" y="7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468" y="49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1745" y="70"/>
              <a:ext cx="482" cy="418"/>
            </a:xfrm>
            <a:custGeom>
              <a:avLst/>
              <a:gdLst>
                <a:gd name="T0" fmla="*/ 402 w 803"/>
                <a:gd name="T1" fmla="*/ 0 h 696"/>
                <a:gd name="T2" fmla="*/ 402 w 803"/>
                <a:gd name="T3" fmla="*/ 0 h 696"/>
                <a:gd name="T4" fmla="*/ 803 w 803"/>
                <a:gd name="T5" fmla="*/ 696 h 696"/>
                <a:gd name="T6" fmla="*/ 0 w 803"/>
                <a:gd name="T7" fmla="*/ 696 h 696"/>
                <a:gd name="T8" fmla="*/ 402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402" y="0"/>
                  </a:moveTo>
                  <a:lnTo>
                    <a:pt x="402" y="0"/>
                  </a:lnTo>
                  <a:lnTo>
                    <a:pt x="803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2299" y="7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2577" y="49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0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2854" y="70"/>
              <a:ext cx="482" cy="418"/>
            </a:xfrm>
            <a:custGeom>
              <a:avLst/>
              <a:gdLst>
                <a:gd name="T0" fmla="*/ 401 w 803"/>
                <a:gd name="T1" fmla="*/ 0 h 696"/>
                <a:gd name="T2" fmla="*/ 401 w 803"/>
                <a:gd name="T3" fmla="*/ 0 h 696"/>
                <a:gd name="T4" fmla="*/ 803 w 803"/>
                <a:gd name="T5" fmla="*/ 696 h 696"/>
                <a:gd name="T6" fmla="*/ 0 w 803"/>
                <a:gd name="T7" fmla="*/ 696 h 696"/>
                <a:gd name="T8" fmla="*/ 401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401" y="0"/>
                  </a:moveTo>
                  <a:lnTo>
                    <a:pt x="401" y="0"/>
                  </a:lnTo>
                  <a:lnTo>
                    <a:pt x="803" y="696"/>
                  </a:lnTo>
                  <a:lnTo>
                    <a:pt x="0" y="696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3131" y="49"/>
              <a:ext cx="483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1 w 803"/>
                <a:gd name="T5" fmla="*/ 696 h 696"/>
                <a:gd name="T6" fmla="*/ 0 w 803"/>
                <a:gd name="T7" fmla="*/ 1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1" y="696"/>
                  </a:lnTo>
                  <a:lnTo>
                    <a:pt x="0" y="1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3408" y="70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auto">
            <a:xfrm>
              <a:off x="81" y="1039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81" y="1996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auto">
            <a:xfrm>
              <a:off x="81" y="1495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358" y="1516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358" y="1976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636" y="1495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0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913" y="1976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1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1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" name="Freeform 30"/>
            <p:cNvSpPr>
              <a:spLocks/>
            </p:cNvSpPr>
            <p:nvPr userDrawn="1"/>
          </p:nvSpPr>
          <p:spPr bwMode="auto">
            <a:xfrm>
              <a:off x="1190" y="1996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1190" y="1495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1468" y="1516"/>
              <a:ext cx="482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auto">
            <a:xfrm>
              <a:off x="1468" y="1976"/>
              <a:ext cx="482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1745" y="1996"/>
              <a:ext cx="482" cy="418"/>
            </a:xfrm>
            <a:custGeom>
              <a:avLst/>
              <a:gdLst>
                <a:gd name="T0" fmla="*/ 402 w 803"/>
                <a:gd name="T1" fmla="*/ 0 h 696"/>
                <a:gd name="T2" fmla="*/ 402 w 803"/>
                <a:gd name="T3" fmla="*/ 0 h 696"/>
                <a:gd name="T4" fmla="*/ 803 w 803"/>
                <a:gd name="T5" fmla="*/ 696 h 696"/>
                <a:gd name="T6" fmla="*/ 0 w 803"/>
                <a:gd name="T7" fmla="*/ 696 h 696"/>
                <a:gd name="T8" fmla="*/ 402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402" y="0"/>
                  </a:moveTo>
                  <a:lnTo>
                    <a:pt x="402" y="0"/>
                  </a:lnTo>
                  <a:lnTo>
                    <a:pt x="803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2022" y="1516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" name="Freeform 36"/>
            <p:cNvSpPr>
              <a:spLocks/>
            </p:cNvSpPr>
            <p:nvPr userDrawn="1"/>
          </p:nvSpPr>
          <p:spPr bwMode="auto">
            <a:xfrm>
              <a:off x="2299" y="1495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" name="Freeform 37"/>
            <p:cNvSpPr>
              <a:spLocks/>
            </p:cNvSpPr>
            <p:nvPr userDrawn="1"/>
          </p:nvSpPr>
          <p:spPr bwMode="auto">
            <a:xfrm>
              <a:off x="2577" y="1976"/>
              <a:ext cx="482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2854" y="1495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1 w 803"/>
                <a:gd name="T5" fmla="*/ 696 h 696"/>
                <a:gd name="T6" fmla="*/ 0 w 803"/>
                <a:gd name="T7" fmla="*/ 0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1" y="696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auto">
            <a:xfrm>
              <a:off x="3131" y="1516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3408" y="1996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auto">
            <a:xfrm>
              <a:off x="81" y="2454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" name="Freeform 42"/>
            <p:cNvSpPr>
              <a:spLocks/>
            </p:cNvSpPr>
            <p:nvPr userDrawn="1"/>
          </p:nvSpPr>
          <p:spPr bwMode="auto">
            <a:xfrm>
              <a:off x="358" y="2475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358" y="2935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636" y="2955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9F9F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913" y="2475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1190" y="2955"/>
              <a:ext cx="483" cy="418"/>
            </a:xfrm>
            <a:custGeom>
              <a:avLst/>
              <a:gdLst>
                <a:gd name="T0" fmla="*/ 402 w 804"/>
                <a:gd name="T1" fmla="*/ 0 h 696"/>
                <a:gd name="T2" fmla="*/ 402 w 804"/>
                <a:gd name="T3" fmla="*/ 0 h 696"/>
                <a:gd name="T4" fmla="*/ 804 w 804"/>
                <a:gd name="T5" fmla="*/ 696 h 696"/>
                <a:gd name="T6" fmla="*/ 0 w 804"/>
                <a:gd name="T7" fmla="*/ 696 h 696"/>
                <a:gd name="T8" fmla="*/ 402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402" y="0"/>
                  </a:moveTo>
                  <a:lnTo>
                    <a:pt x="402" y="0"/>
                  </a:ln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1468" y="2935"/>
              <a:ext cx="482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2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2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1191" y="3414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1 w 803"/>
                <a:gd name="T5" fmla="*/ 696 h 696"/>
                <a:gd name="T6" fmla="*/ 0 w 803"/>
                <a:gd name="T7" fmla="*/ 0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1" y="696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9F9F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3408" y="3414"/>
              <a:ext cx="483" cy="418"/>
            </a:xfrm>
            <a:custGeom>
              <a:avLst/>
              <a:gdLst>
                <a:gd name="T0" fmla="*/ 804 w 804"/>
                <a:gd name="T1" fmla="*/ 0 h 696"/>
                <a:gd name="T2" fmla="*/ 804 w 804"/>
                <a:gd name="T3" fmla="*/ 0 h 696"/>
                <a:gd name="T4" fmla="*/ 402 w 804"/>
                <a:gd name="T5" fmla="*/ 696 h 696"/>
                <a:gd name="T6" fmla="*/ 0 w 804"/>
                <a:gd name="T7" fmla="*/ 0 h 696"/>
                <a:gd name="T8" fmla="*/ 804 w 804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0"/>
                  </a:moveTo>
                  <a:lnTo>
                    <a:pt x="804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F9F9F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2577" y="3414"/>
              <a:ext cx="482" cy="418"/>
            </a:xfrm>
            <a:custGeom>
              <a:avLst/>
              <a:gdLst>
                <a:gd name="T0" fmla="*/ 803 w 803"/>
                <a:gd name="T1" fmla="*/ 0 h 696"/>
                <a:gd name="T2" fmla="*/ 803 w 803"/>
                <a:gd name="T3" fmla="*/ 0 h 696"/>
                <a:gd name="T4" fmla="*/ 402 w 803"/>
                <a:gd name="T5" fmla="*/ 696 h 696"/>
                <a:gd name="T6" fmla="*/ 0 w 803"/>
                <a:gd name="T7" fmla="*/ 0 h 696"/>
                <a:gd name="T8" fmla="*/ 803 w 803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6">
                  <a:moveTo>
                    <a:pt x="803" y="0"/>
                  </a:moveTo>
                  <a:lnTo>
                    <a:pt x="803" y="0"/>
                  </a:lnTo>
                  <a:lnTo>
                    <a:pt x="402" y="696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2022" y="2475"/>
              <a:ext cx="483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0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auto">
            <a:xfrm>
              <a:off x="358" y="3883"/>
              <a:ext cx="483" cy="418"/>
            </a:xfrm>
            <a:custGeom>
              <a:avLst/>
              <a:gdLst>
                <a:gd name="T0" fmla="*/ 804 w 804"/>
                <a:gd name="T1" fmla="*/ 696 h 696"/>
                <a:gd name="T2" fmla="*/ 804 w 804"/>
                <a:gd name="T3" fmla="*/ 696 h 696"/>
                <a:gd name="T4" fmla="*/ 0 w 804"/>
                <a:gd name="T5" fmla="*/ 696 h 696"/>
                <a:gd name="T6" fmla="*/ 402 w 804"/>
                <a:gd name="T7" fmla="*/ 0 h 696"/>
                <a:gd name="T8" fmla="*/ 804 w 804"/>
                <a:gd name="T9" fmla="*/ 69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6">
                  <a:moveTo>
                    <a:pt x="804" y="696"/>
                  </a:moveTo>
                  <a:lnTo>
                    <a:pt x="804" y="696"/>
                  </a:lnTo>
                  <a:lnTo>
                    <a:pt x="0" y="696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4" name="Freeform 53"/>
            <p:cNvSpPr>
              <a:spLocks/>
            </p:cNvSpPr>
            <p:nvPr userDrawn="1"/>
          </p:nvSpPr>
          <p:spPr bwMode="auto">
            <a:xfrm>
              <a:off x="2022" y="2935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1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1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auto">
            <a:xfrm>
              <a:off x="2022" y="4343"/>
              <a:ext cx="483" cy="417"/>
            </a:xfrm>
            <a:custGeom>
              <a:avLst/>
              <a:gdLst>
                <a:gd name="T0" fmla="*/ 803 w 803"/>
                <a:gd name="T1" fmla="*/ 0 h 695"/>
                <a:gd name="T2" fmla="*/ 803 w 803"/>
                <a:gd name="T3" fmla="*/ 0 h 695"/>
                <a:gd name="T4" fmla="*/ 401 w 803"/>
                <a:gd name="T5" fmla="*/ 695 h 695"/>
                <a:gd name="T6" fmla="*/ 0 w 803"/>
                <a:gd name="T7" fmla="*/ 0 h 695"/>
                <a:gd name="T8" fmla="*/ 803 w 803"/>
                <a:gd name="T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95">
                  <a:moveTo>
                    <a:pt x="803" y="0"/>
                  </a:moveTo>
                  <a:lnTo>
                    <a:pt x="803" y="0"/>
                  </a:lnTo>
                  <a:lnTo>
                    <a:pt x="401" y="695"/>
                  </a:lnTo>
                  <a:lnTo>
                    <a:pt x="0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5F5F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auto">
            <a:xfrm>
              <a:off x="2577" y="2475"/>
              <a:ext cx="482" cy="418"/>
            </a:xfrm>
            <a:custGeom>
              <a:avLst/>
              <a:gdLst>
                <a:gd name="T0" fmla="*/ 804 w 804"/>
                <a:gd name="T1" fmla="*/ 696 h 697"/>
                <a:gd name="T2" fmla="*/ 804 w 804"/>
                <a:gd name="T3" fmla="*/ 696 h 697"/>
                <a:gd name="T4" fmla="*/ 0 w 804"/>
                <a:gd name="T5" fmla="*/ 697 h 697"/>
                <a:gd name="T6" fmla="*/ 402 w 804"/>
                <a:gd name="T7" fmla="*/ 0 h 697"/>
                <a:gd name="T8" fmla="*/ 804 w 804"/>
                <a:gd name="T9" fmla="*/ 696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97">
                  <a:moveTo>
                    <a:pt x="804" y="696"/>
                  </a:moveTo>
                  <a:lnTo>
                    <a:pt x="804" y="696"/>
                  </a:lnTo>
                  <a:lnTo>
                    <a:pt x="0" y="697"/>
                  </a:lnTo>
                  <a:lnTo>
                    <a:pt x="402" y="0"/>
                  </a:lnTo>
                  <a:lnTo>
                    <a:pt x="804" y="696"/>
                  </a:lnTo>
                  <a:close/>
                </a:path>
              </a:pathLst>
            </a:custGeom>
            <a:solidFill>
              <a:srgbClr val="F9F9F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7" name="Freeform 56"/>
            <p:cNvSpPr>
              <a:spLocks/>
            </p:cNvSpPr>
            <p:nvPr userDrawn="1"/>
          </p:nvSpPr>
          <p:spPr bwMode="auto">
            <a:xfrm>
              <a:off x="45" y="2935"/>
              <a:ext cx="241" cy="417"/>
            </a:xfrm>
            <a:custGeom>
              <a:avLst/>
              <a:gdLst>
                <a:gd name="T0" fmla="*/ 0 w 402"/>
                <a:gd name="T1" fmla="*/ 0 h 695"/>
                <a:gd name="T2" fmla="*/ 0 w 402"/>
                <a:gd name="T3" fmla="*/ 0 h 695"/>
                <a:gd name="T4" fmla="*/ 0 w 402"/>
                <a:gd name="T5" fmla="*/ 695 h 695"/>
                <a:gd name="T6" fmla="*/ 0 w 402"/>
                <a:gd name="T7" fmla="*/ 695 h 695"/>
                <a:gd name="T8" fmla="*/ 402 w 402"/>
                <a:gd name="T9" fmla="*/ 0 h 695"/>
                <a:gd name="T10" fmla="*/ 0 w 402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695">
                  <a:moveTo>
                    <a:pt x="0" y="0"/>
                  </a:moveTo>
                  <a:lnTo>
                    <a:pt x="0" y="0"/>
                  </a:lnTo>
                  <a:lnTo>
                    <a:pt x="0" y="695"/>
                  </a:lnTo>
                  <a:lnTo>
                    <a:pt x="0" y="695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8" name="Freeform 57"/>
            <p:cNvSpPr>
              <a:spLocks/>
            </p:cNvSpPr>
            <p:nvPr userDrawn="1"/>
          </p:nvSpPr>
          <p:spPr bwMode="auto">
            <a:xfrm>
              <a:off x="45" y="2475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402 w 402"/>
                <a:gd name="T7" fmla="*/ 696 h 696"/>
                <a:gd name="T8" fmla="*/ 0 w 402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402" y="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9" name="Freeform 58"/>
            <p:cNvSpPr>
              <a:spLocks/>
            </p:cNvSpPr>
            <p:nvPr userDrawn="1"/>
          </p:nvSpPr>
          <p:spPr bwMode="auto">
            <a:xfrm>
              <a:off x="45" y="1976"/>
              <a:ext cx="241" cy="417"/>
            </a:xfrm>
            <a:custGeom>
              <a:avLst/>
              <a:gdLst>
                <a:gd name="T0" fmla="*/ 0 w 402"/>
                <a:gd name="T1" fmla="*/ 0 h 695"/>
                <a:gd name="T2" fmla="*/ 0 w 402"/>
                <a:gd name="T3" fmla="*/ 0 h 695"/>
                <a:gd name="T4" fmla="*/ 0 w 402"/>
                <a:gd name="T5" fmla="*/ 695 h 695"/>
                <a:gd name="T6" fmla="*/ 0 w 402"/>
                <a:gd name="T7" fmla="*/ 695 h 695"/>
                <a:gd name="T8" fmla="*/ 402 w 402"/>
                <a:gd name="T9" fmla="*/ 0 h 695"/>
                <a:gd name="T10" fmla="*/ 0 w 402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695">
                  <a:moveTo>
                    <a:pt x="0" y="0"/>
                  </a:moveTo>
                  <a:lnTo>
                    <a:pt x="0" y="0"/>
                  </a:lnTo>
                  <a:lnTo>
                    <a:pt x="0" y="695"/>
                  </a:lnTo>
                  <a:lnTo>
                    <a:pt x="0" y="695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7F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0" name="Freeform 59"/>
            <p:cNvSpPr>
              <a:spLocks/>
            </p:cNvSpPr>
            <p:nvPr userDrawn="1"/>
          </p:nvSpPr>
          <p:spPr bwMode="auto">
            <a:xfrm>
              <a:off x="45" y="1516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402 w 402"/>
                <a:gd name="T7" fmla="*/ 696 h 696"/>
                <a:gd name="T8" fmla="*/ 0 w 402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402" y="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1" name="Freeform 60"/>
            <p:cNvSpPr>
              <a:spLocks/>
            </p:cNvSpPr>
            <p:nvPr userDrawn="1"/>
          </p:nvSpPr>
          <p:spPr bwMode="auto">
            <a:xfrm>
              <a:off x="45" y="1018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0 w 402"/>
                <a:gd name="T7" fmla="*/ 696 h 696"/>
                <a:gd name="T8" fmla="*/ 402 w 402"/>
                <a:gd name="T9" fmla="*/ 0 h 696"/>
                <a:gd name="T10" fmla="*/ 0 w 402"/>
                <a:gd name="T1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0" y="696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2" name="Freeform 61"/>
            <p:cNvSpPr>
              <a:spLocks/>
            </p:cNvSpPr>
            <p:nvPr userDrawn="1"/>
          </p:nvSpPr>
          <p:spPr bwMode="auto">
            <a:xfrm>
              <a:off x="45" y="559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402 w 402"/>
                <a:gd name="T7" fmla="*/ 696 h 696"/>
                <a:gd name="T8" fmla="*/ 0 w 402"/>
                <a:gd name="T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402" y="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3" name="Freeform 62"/>
            <p:cNvSpPr>
              <a:spLocks/>
            </p:cNvSpPr>
            <p:nvPr userDrawn="1"/>
          </p:nvSpPr>
          <p:spPr bwMode="auto">
            <a:xfrm>
              <a:off x="45" y="49"/>
              <a:ext cx="241" cy="418"/>
            </a:xfrm>
            <a:custGeom>
              <a:avLst/>
              <a:gdLst>
                <a:gd name="T0" fmla="*/ 0 w 402"/>
                <a:gd name="T1" fmla="*/ 0 h 696"/>
                <a:gd name="T2" fmla="*/ 0 w 402"/>
                <a:gd name="T3" fmla="*/ 0 h 696"/>
                <a:gd name="T4" fmla="*/ 0 w 402"/>
                <a:gd name="T5" fmla="*/ 696 h 696"/>
                <a:gd name="T6" fmla="*/ 0 w 402"/>
                <a:gd name="T7" fmla="*/ 696 h 696"/>
                <a:gd name="T8" fmla="*/ 402 w 402"/>
                <a:gd name="T9" fmla="*/ 0 h 696"/>
                <a:gd name="T10" fmla="*/ 0 w 402"/>
                <a:gd name="T1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696">
                  <a:moveTo>
                    <a:pt x="0" y="0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0" y="696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4" name="Freeform 63"/>
            <p:cNvSpPr>
              <a:spLocks/>
            </p:cNvSpPr>
            <p:nvPr userDrawn="1"/>
          </p:nvSpPr>
          <p:spPr bwMode="auto">
            <a:xfrm>
              <a:off x="7102" y="530"/>
              <a:ext cx="1014" cy="878"/>
            </a:xfrm>
            <a:custGeom>
              <a:avLst/>
              <a:gdLst>
                <a:gd name="T0" fmla="*/ 1688 w 1688"/>
                <a:gd name="T1" fmla="*/ 0 h 1462"/>
                <a:gd name="T2" fmla="*/ 1688 w 1688"/>
                <a:gd name="T3" fmla="*/ 0 h 1462"/>
                <a:gd name="T4" fmla="*/ 844 w 1688"/>
                <a:gd name="T5" fmla="*/ 1462 h 1462"/>
                <a:gd name="T6" fmla="*/ 0 w 1688"/>
                <a:gd name="T7" fmla="*/ 0 h 1462"/>
                <a:gd name="T8" fmla="*/ 1688 w 1688"/>
                <a:gd name="T9" fmla="*/ 0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8" h="1462">
                  <a:moveTo>
                    <a:pt x="1688" y="0"/>
                  </a:moveTo>
                  <a:lnTo>
                    <a:pt x="1688" y="0"/>
                  </a:lnTo>
                  <a:lnTo>
                    <a:pt x="844" y="1462"/>
                  </a:lnTo>
                  <a:lnTo>
                    <a:pt x="0" y="0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5" name="Freeform 64"/>
            <p:cNvSpPr>
              <a:spLocks/>
            </p:cNvSpPr>
            <p:nvPr userDrawn="1"/>
          </p:nvSpPr>
          <p:spPr bwMode="auto">
            <a:xfrm>
              <a:off x="7102" y="2548"/>
              <a:ext cx="1014" cy="878"/>
            </a:xfrm>
            <a:custGeom>
              <a:avLst/>
              <a:gdLst>
                <a:gd name="T0" fmla="*/ 1688 w 1688"/>
                <a:gd name="T1" fmla="*/ 0 h 1462"/>
                <a:gd name="T2" fmla="*/ 1688 w 1688"/>
                <a:gd name="T3" fmla="*/ 0 h 1462"/>
                <a:gd name="T4" fmla="*/ 844 w 1688"/>
                <a:gd name="T5" fmla="*/ 1462 h 1462"/>
                <a:gd name="T6" fmla="*/ 0 w 1688"/>
                <a:gd name="T7" fmla="*/ 1 h 1462"/>
                <a:gd name="T8" fmla="*/ 1688 w 1688"/>
                <a:gd name="T9" fmla="*/ 0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8" h="1462">
                  <a:moveTo>
                    <a:pt x="1688" y="0"/>
                  </a:moveTo>
                  <a:lnTo>
                    <a:pt x="1688" y="0"/>
                  </a:lnTo>
                  <a:lnTo>
                    <a:pt x="844" y="1462"/>
                  </a:lnTo>
                  <a:lnTo>
                    <a:pt x="0" y="1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7" name="Freeform 66"/>
            <p:cNvSpPr>
              <a:spLocks/>
            </p:cNvSpPr>
            <p:nvPr userDrawn="1"/>
          </p:nvSpPr>
          <p:spPr bwMode="auto">
            <a:xfrm>
              <a:off x="83" y="531"/>
              <a:ext cx="7445" cy="921"/>
            </a:xfrm>
            <a:custGeom>
              <a:avLst/>
              <a:gdLst>
                <a:gd name="T0" fmla="*/ 11532 w 12398"/>
                <a:gd name="T1" fmla="*/ 11 h 1533"/>
                <a:gd name="T2" fmla="*/ 11532 w 12398"/>
                <a:gd name="T3" fmla="*/ 11 h 1533"/>
                <a:gd name="T4" fmla="*/ 11513 w 12398"/>
                <a:gd name="T5" fmla="*/ 0 h 1533"/>
                <a:gd name="T6" fmla="*/ 12398 w 12398"/>
                <a:gd name="T7" fmla="*/ 1533 h 1533"/>
                <a:gd name="T8" fmla="*/ 867 w 12398"/>
                <a:gd name="T9" fmla="*/ 1533 h 1533"/>
                <a:gd name="T10" fmla="*/ 0 w 12398"/>
                <a:gd name="T11" fmla="*/ 13 h 1533"/>
                <a:gd name="T12" fmla="*/ 11532 w 12398"/>
                <a:gd name="T13" fmla="*/ 11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98" h="1533">
                  <a:moveTo>
                    <a:pt x="11532" y="11"/>
                  </a:moveTo>
                  <a:lnTo>
                    <a:pt x="11532" y="11"/>
                  </a:lnTo>
                  <a:lnTo>
                    <a:pt x="11513" y="0"/>
                  </a:lnTo>
                  <a:lnTo>
                    <a:pt x="12398" y="1533"/>
                  </a:lnTo>
                  <a:lnTo>
                    <a:pt x="867" y="1533"/>
                  </a:lnTo>
                  <a:lnTo>
                    <a:pt x="0" y="13"/>
                  </a:lnTo>
                  <a:lnTo>
                    <a:pt x="11532" y="1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8" name="Freeform 67"/>
            <p:cNvSpPr>
              <a:spLocks/>
            </p:cNvSpPr>
            <p:nvPr userDrawn="1"/>
          </p:nvSpPr>
          <p:spPr bwMode="auto">
            <a:xfrm>
              <a:off x="7102" y="4"/>
              <a:ext cx="1015" cy="438"/>
            </a:xfrm>
            <a:custGeom>
              <a:avLst/>
              <a:gdLst>
                <a:gd name="T0" fmla="*/ 422 w 1689"/>
                <a:gd name="T1" fmla="*/ 0 h 730"/>
                <a:gd name="T2" fmla="*/ 422 w 1689"/>
                <a:gd name="T3" fmla="*/ 0 h 730"/>
                <a:gd name="T4" fmla="*/ 0 w 1689"/>
                <a:gd name="T5" fmla="*/ 730 h 730"/>
                <a:gd name="T6" fmla="*/ 1689 w 1689"/>
                <a:gd name="T7" fmla="*/ 730 h 730"/>
                <a:gd name="T8" fmla="*/ 1266 w 1689"/>
                <a:gd name="T9" fmla="*/ 0 h 730"/>
                <a:gd name="T10" fmla="*/ 422 w 1689"/>
                <a:gd name="T11" fmla="*/ 0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9" h="730">
                  <a:moveTo>
                    <a:pt x="422" y="0"/>
                  </a:moveTo>
                  <a:lnTo>
                    <a:pt x="422" y="0"/>
                  </a:lnTo>
                  <a:lnTo>
                    <a:pt x="0" y="730"/>
                  </a:lnTo>
                  <a:lnTo>
                    <a:pt x="1689" y="730"/>
                  </a:lnTo>
                  <a:lnTo>
                    <a:pt x="1266" y="0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EC1D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9" name="Freeform 68"/>
            <p:cNvSpPr>
              <a:spLocks/>
            </p:cNvSpPr>
            <p:nvPr userDrawn="1"/>
          </p:nvSpPr>
          <p:spPr bwMode="auto">
            <a:xfrm>
              <a:off x="7963" y="4"/>
              <a:ext cx="229" cy="394"/>
            </a:xfrm>
            <a:custGeom>
              <a:avLst/>
              <a:gdLst>
                <a:gd name="T0" fmla="*/ 380 w 380"/>
                <a:gd name="T1" fmla="*/ 0 h 657"/>
                <a:gd name="T2" fmla="*/ 380 w 380"/>
                <a:gd name="T3" fmla="*/ 0 h 657"/>
                <a:gd name="T4" fmla="*/ 0 w 380"/>
                <a:gd name="T5" fmla="*/ 0 h 657"/>
                <a:gd name="T6" fmla="*/ 380 w 380"/>
                <a:gd name="T7" fmla="*/ 657 h 657"/>
                <a:gd name="T8" fmla="*/ 380 w 380"/>
                <a:gd name="T9" fmla="*/ 0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657">
                  <a:moveTo>
                    <a:pt x="380" y="0"/>
                  </a:moveTo>
                  <a:lnTo>
                    <a:pt x="380" y="0"/>
                  </a:lnTo>
                  <a:lnTo>
                    <a:pt x="0" y="0"/>
                  </a:lnTo>
                  <a:lnTo>
                    <a:pt x="380" y="657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0" name="Freeform 69"/>
            <p:cNvSpPr>
              <a:spLocks/>
            </p:cNvSpPr>
            <p:nvPr userDrawn="1"/>
          </p:nvSpPr>
          <p:spPr bwMode="auto">
            <a:xfrm>
              <a:off x="7685" y="574"/>
              <a:ext cx="507" cy="878"/>
            </a:xfrm>
            <a:custGeom>
              <a:avLst/>
              <a:gdLst>
                <a:gd name="T0" fmla="*/ 844 w 844"/>
                <a:gd name="T1" fmla="*/ 0 h 1462"/>
                <a:gd name="T2" fmla="*/ 844 w 844"/>
                <a:gd name="T3" fmla="*/ 0 h 1462"/>
                <a:gd name="T4" fmla="*/ 0 w 844"/>
                <a:gd name="T5" fmla="*/ 1462 h 1462"/>
                <a:gd name="T6" fmla="*/ 844 w 844"/>
                <a:gd name="T7" fmla="*/ 1462 h 1462"/>
                <a:gd name="T8" fmla="*/ 844 w 844"/>
                <a:gd name="T9" fmla="*/ 0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1462">
                  <a:moveTo>
                    <a:pt x="844" y="0"/>
                  </a:moveTo>
                  <a:lnTo>
                    <a:pt x="844" y="0"/>
                  </a:lnTo>
                  <a:lnTo>
                    <a:pt x="0" y="1462"/>
                  </a:lnTo>
                  <a:lnTo>
                    <a:pt x="844" y="1462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EC1D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1" name="Freeform 70"/>
            <p:cNvSpPr>
              <a:spLocks/>
            </p:cNvSpPr>
            <p:nvPr userDrawn="1"/>
          </p:nvSpPr>
          <p:spPr bwMode="auto">
            <a:xfrm>
              <a:off x="7685" y="1539"/>
              <a:ext cx="507" cy="878"/>
            </a:xfrm>
            <a:custGeom>
              <a:avLst/>
              <a:gdLst>
                <a:gd name="T0" fmla="*/ 843 w 843"/>
                <a:gd name="T1" fmla="*/ 0 h 1461"/>
                <a:gd name="T2" fmla="*/ 843 w 843"/>
                <a:gd name="T3" fmla="*/ 0 h 1461"/>
                <a:gd name="T4" fmla="*/ 0 w 843"/>
                <a:gd name="T5" fmla="*/ 0 h 1461"/>
                <a:gd name="T6" fmla="*/ 843 w 843"/>
                <a:gd name="T7" fmla="*/ 1461 h 1461"/>
                <a:gd name="T8" fmla="*/ 843 w 843"/>
                <a:gd name="T9" fmla="*/ 0 h 1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3" h="1461">
                  <a:moveTo>
                    <a:pt x="843" y="0"/>
                  </a:moveTo>
                  <a:lnTo>
                    <a:pt x="843" y="0"/>
                  </a:lnTo>
                  <a:lnTo>
                    <a:pt x="0" y="0"/>
                  </a:lnTo>
                  <a:lnTo>
                    <a:pt x="843" y="1461"/>
                  </a:lnTo>
                  <a:lnTo>
                    <a:pt x="8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2" name="Freeform 71"/>
            <p:cNvSpPr>
              <a:spLocks/>
            </p:cNvSpPr>
            <p:nvPr userDrawn="1"/>
          </p:nvSpPr>
          <p:spPr bwMode="auto">
            <a:xfrm>
              <a:off x="7685" y="2592"/>
              <a:ext cx="507" cy="878"/>
            </a:xfrm>
            <a:custGeom>
              <a:avLst/>
              <a:gdLst>
                <a:gd name="T0" fmla="*/ 844 w 844"/>
                <a:gd name="T1" fmla="*/ 0 h 1462"/>
                <a:gd name="T2" fmla="*/ 844 w 844"/>
                <a:gd name="T3" fmla="*/ 0 h 1462"/>
                <a:gd name="T4" fmla="*/ 0 w 844"/>
                <a:gd name="T5" fmla="*/ 1462 h 1462"/>
                <a:gd name="T6" fmla="*/ 844 w 844"/>
                <a:gd name="T7" fmla="*/ 1462 h 1462"/>
                <a:gd name="T8" fmla="*/ 844 w 844"/>
                <a:gd name="T9" fmla="*/ 0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1462">
                  <a:moveTo>
                    <a:pt x="844" y="0"/>
                  </a:moveTo>
                  <a:lnTo>
                    <a:pt x="844" y="0"/>
                  </a:lnTo>
                  <a:lnTo>
                    <a:pt x="0" y="1462"/>
                  </a:lnTo>
                  <a:lnTo>
                    <a:pt x="844" y="1462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56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3" name="Freeform 72"/>
            <p:cNvSpPr>
              <a:spLocks/>
            </p:cNvSpPr>
            <p:nvPr userDrawn="1"/>
          </p:nvSpPr>
          <p:spPr bwMode="auto">
            <a:xfrm>
              <a:off x="7685" y="3552"/>
              <a:ext cx="507" cy="877"/>
            </a:xfrm>
            <a:custGeom>
              <a:avLst/>
              <a:gdLst>
                <a:gd name="T0" fmla="*/ 843 w 843"/>
                <a:gd name="T1" fmla="*/ 0 h 1461"/>
                <a:gd name="T2" fmla="*/ 843 w 843"/>
                <a:gd name="T3" fmla="*/ 0 h 1461"/>
                <a:gd name="T4" fmla="*/ 0 w 843"/>
                <a:gd name="T5" fmla="*/ 1 h 1461"/>
                <a:gd name="T6" fmla="*/ 843 w 843"/>
                <a:gd name="T7" fmla="*/ 1461 h 1461"/>
                <a:gd name="T8" fmla="*/ 843 w 843"/>
                <a:gd name="T9" fmla="*/ 0 h 1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3" h="1461">
                  <a:moveTo>
                    <a:pt x="843" y="0"/>
                  </a:moveTo>
                  <a:lnTo>
                    <a:pt x="843" y="0"/>
                  </a:lnTo>
                  <a:lnTo>
                    <a:pt x="0" y="1"/>
                  </a:lnTo>
                  <a:lnTo>
                    <a:pt x="843" y="1461"/>
                  </a:lnTo>
                  <a:lnTo>
                    <a:pt x="843" y="0"/>
                  </a:lnTo>
                  <a:close/>
                </a:path>
              </a:pathLst>
            </a:custGeom>
            <a:solidFill>
              <a:schemeClr val="accent1">
                <a:alpha val="33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4" name="Freeform 73"/>
            <p:cNvSpPr>
              <a:spLocks/>
            </p:cNvSpPr>
            <p:nvPr userDrawn="1"/>
          </p:nvSpPr>
          <p:spPr bwMode="auto">
            <a:xfrm>
              <a:off x="864" y="5161"/>
              <a:ext cx="90" cy="80"/>
            </a:xfrm>
            <a:custGeom>
              <a:avLst/>
              <a:gdLst>
                <a:gd name="T0" fmla="*/ 75 w 150"/>
                <a:gd name="T1" fmla="*/ 0 h 133"/>
                <a:gd name="T2" fmla="*/ 75 w 150"/>
                <a:gd name="T3" fmla="*/ 0 h 133"/>
                <a:gd name="T4" fmla="*/ 0 w 150"/>
                <a:gd name="T5" fmla="*/ 133 h 133"/>
                <a:gd name="T6" fmla="*/ 150 w 150"/>
                <a:gd name="T7" fmla="*/ 133 h 133"/>
                <a:gd name="T8" fmla="*/ 75 w 150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33">
                  <a:moveTo>
                    <a:pt x="75" y="0"/>
                  </a:moveTo>
                  <a:lnTo>
                    <a:pt x="75" y="0"/>
                  </a:lnTo>
                  <a:lnTo>
                    <a:pt x="0" y="133"/>
                  </a:lnTo>
                  <a:lnTo>
                    <a:pt x="150" y="13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39F5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5" name="Freeform 74"/>
            <p:cNvSpPr>
              <a:spLocks/>
            </p:cNvSpPr>
            <p:nvPr userDrawn="1"/>
          </p:nvSpPr>
          <p:spPr bwMode="auto">
            <a:xfrm>
              <a:off x="472" y="5161"/>
              <a:ext cx="90" cy="80"/>
            </a:xfrm>
            <a:custGeom>
              <a:avLst/>
              <a:gdLst>
                <a:gd name="T0" fmla="*/ 74 w 150"/>
                <a:gd name="T1" fmla="*/ 0 h 133"/>
                <a:gd name="T2" fmla="*/ 74 w 150"/>
                <a:gd name="T3" fmla="*/ 0 h 133"/>
                <a:gd name="T4" fmla="*/ 0 w 150"/>
                <a:gd name="T5" fmla="*/ 133 h 133"/>
                <a:gd name="T6" fmla="*/ 150 w 150"/>
                <a:gd name="T7" fmla="*/ 133 h 133"/>
                <a:gd name="T8" fmla="*/ 74 w 150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33">
                  <a:moveTo>
                    <a:pt x="74" y="0"/>
                  </a:moveTo>
                  <a:lnTo>
                    <a:pt x="74" y="0"/>
                  </a:lnTo>
                  <a:lnTo>
                    <a:pt x="0" y="133"/>
                  </a:lnTo>
                  <a:lnTo>
                    <a:pt x="150" y="13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EC1D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6" name="Freeform 75"/>
            <p:cNvSpPr>
              <a:spLocks noEditPoints="1"/>
            </p:cNvSpPr>
            <p:nvPr userDrawn="1"/>
          </p:nvSpPr>
          <p:spPr bwMode="auto">
            <a:xfrm>
              <a:off x="303" y="5162"/>
              <a:ext cx="55" cy="79"/>
            </a:xfrm>
            <a:custGeom>
              <a:avLst/>
              <a:gdLst>
                <a:gd name="T0" fmla="*/ 92 w 93"/>
                <a:gd name="T1" fmla="*/ 40 h 131"/>
                <a:gd name="T2" fmla="*/ 92 w 93"/>
                <a:gd name="T3" fmla="*/ 40 h 131"/>
                <a:gd name="T4" fmla="*/ 87 w 93"/>
                <a:gd name="T5" fmla="*/ 63 h 131"/>
                <a:gd name="T6" fmla="*/ 70 w 93"/>
                <a:gd name="T7" fmla="*/ 79 h 131"/>
                <a:gd name="T8" fmla="*/ 45 w 93"/>
                <a:gd name="T9" fmla="*/ 84 h 131"/>
                <a:gd name="T10" fmla="*/ 27 w 93"/>
                <a:gd name="T11" fmla="*/ 84 h 131"/>
                <a:gd name="T12" fmla="*/ 27 w 93"/>
                <a:gd name="T13" fmla="*/ 124 h 131"/>
                <a:gd name="T14" fmla="*/ 27 w 93"/>
                <a:gd name="T15" fmla="*/ 131 h 131"/>
                <a:gd name="T16" fmla="*/ 20 w 93"/>
                <a:gd name="T17" fmla="*/ 131 h 131"/>
                <a:gd name="T18" fmla="*/ 8 w 93"/>
                <a:gd name="T19" fmla="*/ 131 h 131"/>
                <a:gd name="T20" fmla="*/ 0 w 93"/>
                <a:gd name="T21" fmla="*/ 131 h 131"/>
                <a:gd name="T22" fmla="*/ 0 w 93"/>
                <a:gd name="T23" fmla="*/ 124 h 131"/>
                <a:gd name="T24" fmla="*/ 0 w 93"/>
                <a:gd name="T25" fmla="*/ 8 h 131"/>
                <a:gd name="T26" fmla="*/ 0 w 93"/>
                <a:gd name="T27" fmla="*/ 0 h 131"/>
                <a:gd name="T28" fmla="*/ 8 w 93"/>
                <a:gd name="T29" fmla="*/ 0 h 131"/>
                <a:gd name="T30" fmla="*/ 38 w 93"/>
                <a:gd name="T31" fmla="*/ 0 h 131"/>
                <a:gd name="T32" fmla="*/ 75 w 93"/>
                <a:gd name="T33" fmla="*/ 9 h 131"/>
                <a:gd name="T34" fmla="*/ 92 w 93"/>
                <a:gd name="T35" fmla="*/ 40 h 131"/>
                <a:gd name="T36" fmla="*/ 60 w 93"/>
                <a:gd name="T37" fmla="*/ 29 h 131"/>
                <a:gd name="T38" fmla="*/ 60 w 93"/>
                <a:gd name="T39" fmla="*/ 29 h 131"/>
                <a:gd name="T40" fmla="*/ 40 w 93"/>
                <a:gd name="T41" fmla="*/ 25 h 131"/>
                <a:gd name="T42" fmla="*/ 27 w 93"/>
                <a:gd name="T43" fmla="*/ 25 h 131"/>
                <a:gd name="T44" fmla="*/ 27 w 93"/>
                <a:gd name="T45" fmla="*/ 59 h 131"/>
                <a:gd name="T46" fmla="*/ 44 w 93"/>
                <a:gd name="T47" fmla="*/ 59 h 131"/>
                <a:gd name="T48" fmla="*/ 61 w 93"/>
                <a:gd name="T49" fmla="*/ 54 h 131"/>
                <a:gd name="T50" fmla="*/ 66 w 93"/>
                <a:gd name="T51" fmla="*/ 41 h 131"/>
                <a:gd name="T52" fmla="*/ 60 w 93"/>
                <a:gd name="T53" fmla="*/ 2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3" h="131">
                  <a:moveTo>
                    <a:pt x="92" y="40"/>
                  </a:moveTo>
                  <a:lnTo>
                    <a:pt x="92" y="40"/>
                  </a:lnTo>
                  <a:cubicBezTo>
                    <a:pt x="93" y="48"/>
                    <a:pt x="91" y="56"/>
                    <a:pt x="87" y="63"/>
                  </a:cubicBezTo>
                  <a:cubicBezTo>
                    <a:pt x="83" y="70"/>
                    <a:pt x="77" y="75"/>
                    <a:pt x="70" y="79"/>
                  </a:cubicBezTo>
                  <a:cubicBezTo>
                    <a:pt x="62" y="83"/>
                    <a:pt x="54" y="84"/>
                    <a:pt x="45" y="84"/>
                  </a:cubicBezTo>
                  <a:lnTo>
                    <a:pt x="27" y="84"/>
                  </a:lnTo>
                  <a:lnTo>
                    <a:pt x="27" y="124"/>
                  </a:lnTo>
                  <a:lnTo>
                    <a:pt x="27" y="131"/>
                  </a:lnTo>
                  <a:lnTo>
                    <a:pt x="20" y="131"/>
                  </a:lnTo>
                  <a:lnTo>
                    <a:pt x="8" y="131"/>
                  </a:lnTo>
                  <a:lnTo>
                    <a:pt x="0" y="131"/>
                  </a:lnTo>
                  <a:lnTo>
                    <a:pt x="0" y="1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38" y="0"/>
                  </a:lnTo>
                  <a:cubicBezTo>
                    <a:pt x="54" y="0"/>
                    <a:pt x="66" y="3"/>
                    <a:pt x="75" y="9"/>
                  </a:cubicBezTo>
                  <a:cubicBezTo>
                    <a:pt x="86" y="15"/>
                    <a:pt x="92" y="25"/>
                    <a:pt x="92" y="40"/>
                  </a:cubicBezTo>
                  <a:close/>
                  <a:moveTo>
                    <a:pt x="60" y="29"/>
                  </a:moveTo>
                  <a:lnTo>
                    <a:pt x="60" y="29"/>
                  </a:lnTo>
                  <a:cubicBezTo>
                    <a:pt x="55" y="27"/>
                    <a:pt x="49" y="25"/>
                    <a:pt x="40" y="25"/>
                  </a:cubicBezTo>
                  <a:lnTo>
                    <a:pt x="27" y="25"/>
                  </a:lnTo>
                  <a:lnTo>
                    <a:pt x="27" y="59"/>
                  </a:lnTo>
                  <a:lnTo>
                    <a:pt x="44" y="59"/>
                  </a:lnTo>
                  <a:cubicBezTo>
                    <a:pt x="52" y="59"/>
                    <a:pt x="58" y="58"/>
                    <a:pt x="61" y="54"/>
                  </a:cubicBezTo>
                  <a:cubicBezTo>
                    <a:pt x="65" y="51"/>
                    <a:pt x="66" y="46"/>
                    <a:pt x="66" y="41"/>
                  </a:cubicBezTo>
                  <a:cubicBezTo>
                    <a:pt x="66" y="33"/>
                    <a:pt x="62" y="31"/>
                    <a:pt x="60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7" name="Freeform 76"/>
            <p:cNvSpPr>
              <a:spLocks noEditPoints="1"/>
            </p:cNvSpPr>
            <p:nvPr userDrawn="1"/>
          </p:nvSpPr>
          <p:spPr bwMode="auto">
            <a:xfrm>
              <a:off x="686" y="5162"/>
              <a:ext cx="60" cy="79"/>
            </a:xfrm>
            <a:custGeom>
              <a:avLst/>
              <a:gdLst>
                <a:gd name="T0" fmla="*/ 91 w 100"/>
                <a:gd name="T1" fmla="*/ 120 h 131"/>
                <a:gd name="T2" fmla="*/ 91 w 100"/>
                <a:gd name="T3" fmla="*/ 120 h 131"/>
                <a:gd name="T4" fmla="*/ 100 w 100"/>
                <a:gd name="T5" fmla="*/ 131 h 131"/>
                <a:gd name="T6" fmla="*/ 85 w 100"/>
                <a:gd name="T7" fmla="*/ 131 h 131"/>
                <a:gd name="T8" fmla="*/ 70 w 100"/>
                <a:gd name="T9" fmla="*/ 131 h 131"/>
                <a:gd name="T10" fmla="*/ 67 w 100"/>
                <a:gd name="T11" fmla="*/ 131 h 131"/>
                <a:gd name="T12" fmla="*/ 64 w 100"/>
                <a:gd name="T13" fmla="*/ 128 h 131"/>
                <a:gd name="T14" fmla="*/ 27 w 100"/>
                <a:gd name="T15" fmla="*/ 78 h 131"/>
                <a:gd name="T16" fmla="*/ 27 w 100"/>
                <a:gd name="T17" fmla="*/ 124 h 131"/>
                <a:gd name="T18" fmla="*/ 27 w 100"/>
                <a:gd name="T19" fmla="*/ 131 h 131"/>
                <a:gd name="T20" fmla="*/ 19 w 100"/>
                <a:gd name="T21" fmla="*/ 131 h 131"/>
                <a:gd name="T22" fmla="*/ 8 w 100"/>
                <a:gd name="T23" fmla="*/ 131 h 131"/>
                <a:gd name="T24" fmla="*/ 0 w 100"/>
                <a:gd name="T25" fmla="*/ 131 h 131"/>
                <a:gd name="T26" fmla="*/ 0 w 100"/>
                <a:gd name="T27" fmla="*/ 124 h 131"/>
                <a:gd name="T28" fmla="*/ 0 w 100"/>
                <a:gd name="T29" fmla="*/ 8 h 131"/>
                <a:gd name="T30" fmla="*/ 0 w 100"/>
                <a:gd name="T31" fmla="*/ 0 h 131"/>
                <a:gd name="T32" fmla="*/ 8 w 100"/>
                <a:gd name="T33" fmla="*/ 0 h 131"/>
                <a:gd name="T34" fmla="*/ 39 w 100"/>
                <a:gd name="T35" fmla="*/ 0 h 131"/>
                <a:gd name="T36" fmla="*/ 81 w 100"/>
                <a:gd name="T37" fmla="*/ 13 h 131"/>
                <a:gd name="T38" fmla="*/ 94 w 100"/>
                <a:gd name="T39" fmla="*/ 43 h 131"/>
                <a:gd name="T40" fmla="*/ 90 w 100"/>
                <a:gd name="T41" fmla="*/ 65 h 131"/>
                <a:gd name="T42" fmla="*/ 75 w 100"/>
                <a:gd name="T43" fmla="*/ 81 h 131"/>
                <a:gd name="T44" fmla="*/ 65 w 100"/>
                <a:gd name="T45" fmla="*/ 86 h 131"/>
                <a:gd name="T46" fmla="*/ 91 w 100"/>
                <a:gd name="T47" fmla="*/ 120 h 131"/>
                <a:gd name="T48" fmla="*/ 27 w 100"/>
                <a:gd name="T49" fmla="*/ 64 h 131"/>
                <a:gd name="T50" fmla="*/ 27 w 100"/>
                <a:gd name="T51" fmla="*/ 64 h 131"/>
                <a:gd name="T52" fmla="*/ 31 w 100"/>
                <a:gd name="T53" fmla="*/ 64 h 131"/>
                <a:gd name="T54" fmla="*/ 41 w 100"/>
                <a:gd name="T55" fmla="*/ 64 h 131"/>
                <a:gd name="T56" fmla="*/ 61 w 100"/>
                <a:gd name="T57" fmla="*/ 59 h 131"/>
                <a:gd name="T58" fmla="*/ 68 w 100"/>
                <a:gd name="T59" fmla="*/ 45 h 131"/>
                <a:gd name="T60" fmla="*/ 61 w 100"/>
                <a:gd name="T61" fmla="*/ 31 h 131"/>
                <a:gd name="T62" fmla="*/ 43 w 100"/>
                <a:gd name="T63" fmla="*/ 26 h 131"/>
                <a:gd name="T64" fmla="*/ 27 w 100"/>
                <a:gd name="T65" fmla="*/ 26 h 131"/>
                <a:gd name="T66" fmla="*/ 27 w 100"/>
                <a:gd name="T67" fmla="*/ 6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31">
                  <a:moveTo>
                    <a:pt x="91" y="120"/>
                  </a:moveTo>
                  <a:lnTo>
                    <a:pt x="91" y="120"/>
                  </a:lnTo>
                  <a:lnTo>
                    <a:pt x="100" y="131"/>
                  </a:lnTo>
                  <a:lnTo>
                    <a:pt x="85" y="131"/>
                  </a:lnTo>
                  <a:lnTo>
                    <a:pt x="70" y="131"/>
                  </a:lnTo>
                  <a:lnTo>
                    <a:pt x="67" y="131"/>
                  </a:lnTo>
                  <a:lnTo>
                    <a:pt x="64" y="128"/>
                  </a:lnTo>
                  <a:lnTo>
                    <a:pt x="27" y="78"/>
                  </a:lnTo>
                  <a:lnTo>
                    <a:pt x="27" y="124"/>
                  </a:lnTo>
                  <a:lnTo>
                    <a:pt x="27" y="131"/>
                  </a:lnTo>
                  <a:lnTo>
                    <a:pt x="19" y="131"/>
                  </a:lnTo>
                  <a:lnTo>
                    <a:pt x="8" y="131"/>
                  </a:lnTo>
                  <a:lnTo>
                    <a:pt x="0" y="131"/>
                  </a:lnTo>
                  <a:lnTo>
                    <a:pt x="0" y="1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39" y="0"/>
                  </a:lnTo>
                  <a:cubicBezTo>
                    <a:pt x="59" y="0"/>
                    <a:pt x="73" y="4"/>
                    <a:pt x="81" y="13"/>
                  </a:cubicBezTo>
                  <a:cubicBezTo>
                    <a:pt x="89" y="21"/>
                    <a:pt x="93" y="31"/>
                    <a:pt x="94" y="43"/>
                  </a:cubicBezTo>
                  <a:cubicBezTo>
                    <a:pt x="95" y="51"/>
                    <a:pt x="93" y="58"/>
                    <a:pt x="90" y="65"/>
                  </a:cubicBezTo>
                  <a:cubicBezTo>
                    <a:pt x="86" y="72"/>
                    <a:pt x="81" y="77"/>
                    <a:pt x="75" y="81"/>
                  </a:cubicBezTo>
                  <a:cubicBezTo>
                    <a:pt x="72" y="83"/>
                    <a:pt x="69" y="85"/>
                    <a:pt x="65" y="86"/>
                  </a:cubicBezTo>
                  <a:lnTo>
                    <a:pt x="91" y="120"/>
                  </a:lnTo>
                  <a:close/>
                  <a:moveTo>
                    <a:pt x="27" y="64"/>
                  </a:moveTo>
                  <a:lnTo>
                    <a:pt x="27" y="64"/>
                  </a:lnTo>
                  <a:lnTo>
                    <a:pt x="31" y="64"/>
                  </a:lnTo>
                  <a:lnTo>
                    <a:pt x="41" y="64"/>
                  </a:lnTo>
                  <a:cubicBezTo>
                    <a:pt x="49" y="64"/>
                    <a:pt x="56" y="62"/>
                    <a:pt x="61" y="59"/>
                  </a:cubicBezTo>
                  <a:cubicBezTo>
                    <a:pt x="65" y="55"/>
                    <a:pt x="68" y="51"/>
                    <a:pt x="68" y="45"/>
                  </a:cubicBezTo>
                  <a:cubicBezTo>
                    <a:pt x="68" y="39"/>
                    <a:pt x="65" y="35"/>
                    <a:pt x="61" y="31"/>
                  </a:cubicBezTo>
                  <a:cubicBezTo>
                    <a:pt x="56" y="27"/>
                    <a:pt x="50" y="26"/>
                    <a:pt x="43" y="26"/>
                  </a:cubicBezTo>
                  <a:lnTo>
                    <a:pt x="27" y="26"/>
                  </a:lnTo>
                  <a:lnTo>
                    <a:pt x="27" y="6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8" name="Freeform 77"/>
            <p:cNvSpPr>
              <a:spLocks noEditPoints="1"/>
            </p:cNvSpPr>
            <p:nvPr userDrawn="1"/>
          </p:nvSpPr>
          <p:spPr bwMode="auto">
            <a:xfrm>
              <a:off x="1078" y="5162"/>
              <a:ext cx="68" cy="79"/>
            </a:xfrm>
            <a:custGeom>
              <a:avLst/>
              <a:gdLst>
                <a:gd name="T0" fmla="*/ 105 w 113"/>
                <a:gd name="T1" fmla="*/ 33 h 131"/>
                <a:gd name="T2" fmla="*/ 105 w 113"/>
                <a:gd name="T3" fmla="*/ 33 h 131"/>
                <a:gd name="T4" fmla="*/ 113 w 113"/>
                <a:gd name="T5" fmla="*/ 67 h 131"/>
                <a:gd name="T6" fmla="*/ 103 w 113"/>
                <a:gd name="T7" fmla="*/ 101 h 131"/>
                <a:gd name="T8" fmla="*/ 78 w 113"/>
                <a:gd name="T9" fmla="*/ 124 h 131"/>
                <a:gd name="T10" fmla="*/ 45 w 113"/>
                <a:gd name="T11" fmla="*/ 131 h 131"/>
                <a:gd name="T12" fmla="*/ 7 w 113"/>
                <a:gd name="T13" fmla="*/ 131 h 131"/>
                <a:gd name="T14" fmla="*/ 0 w 113"/>
                <a:gd name="T15" fmla="*/ 131 h 131"/>
                <a:gd name="T16" fmla="*/ 0 w 113"/>
                <a:gd name="T17" fmla="*/ 124 h 131"/>
                <a:gd name="T18" fmla="*/ 0 w 113"/>
                <a:gd name="T19" fmla="*/ 8 h 131"/>
                <a:gd name="T20" fmla="*/ 0 w 113"/>
                <a:gd name="T21" fmla="*/ 0 h 131"/>
                <a:gd name="T22" fmla="*/ 7 w 113"/>
                <a:gd name="T23" fmla="*/ 0 h 131"/>
                <a:gd name="T24" fmla="*/ 39 w 113"/>
                <a:gd name="T25" fmla="*/ 0 h 131"/>
                <a:gd name="T26" fmla="*/ 79 w 113"/>
                <a:gd name="T27" fmla="*/ 9 h 131"/>
                <a:gd name="T28" fmla="*/ 105 w 113"/>
                <a:gd name="T29" fmla="*/ 33 h 131"/>
                <a:gd name="T30" fmla="*/ 76 w 113"/>
                <a:gd name="T31" fmla="*/ 38 h 131"/>
                <a:gd name="T32" fmla="*/ 76 w 113"/>
                <a:gd name="T33" fmla="*/ 38 h 131"/>
                <a:gd name="T34" fmla="*/ 39 w 113"/>
                <a:gd name="T35" fmla="*/ 25 h 131"/>
                <a:gd name="T36" fmla="*/ 26 w 113"/>
                <a:gd name="T37" fmla="*/ 25 h 131"/>
                <a:gd name="T38" fmla="*/ 26 w 113"/>
                <a:gd name="T39" fmla="*/ 106 h 131"/>
                <a:gd name="T40" fmla="*/ 37 w 113"/>
                <a:gd name="T41" fmla="*/ 106 h 131"/>
                <a:gd name="T42" fmla="*/ 72 w 113"/>
                <a:gd name="T43" fmla="*/ 96 h 131"/>
                <a:gd name="T44" fmla="*/ 87 w 113"/>
                <a:gd name="T45" fmla="*/ 66 h 131"/>
                <a:gd name="T46" fmla="*/ 76 w 113"/>
                <a:gd name="T47" fmla="*/ 38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3" h="131">
                  <a:moveTo>
                    <a:pt x="105" y="33"/>
                  </a:moveTo>
                  <a:lnTo>
                    <a:pt x="105" y="33"/>
                  </a:lnTo>
                  <a:cubicBezTo>
                    <a:pt x="110" y="44"/>
                    <a:pt x="113" y="55"/>
                    <a:pt x="113" y="67"/>
                  </a:cubicBezTo>
                  <a:cubicBezTo>
                    <a:pt x="113" y="80"/>
                    <a:pt x="110" y="91"/>
                    <a:pt x="103" y="101"/>
                  </a:cubicBezTo>
                  <a:cubicBezTo>
                    <a:pt x="97" y="111"/>
                    <a:pt x="88" y="119"/>
                    <a:pt x="78" y="124"/>
                  </a:cubicBezTo>
                  <a:cubicBezTo>
                    <a:pt x="67" y="129"/>
                    <a:pt x="56" y="131"/>
                    <a:pt x="45" y="131"/>
                  </a:cubicBezTo>
                  <a:lnTo>
                    <a:pt x="7" y="131"/>
                  </a:lnTo>
                  <a:lnTo>
                    <a:pt x="0" y="131"/>
                  </a:lnTo>
                  <a:lnTo>
                    <a:pt x="0" y="1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7" y="0"/>
                  </a:lnTo>
                  <a:lnTo>
                    <a:pt x="39" y="0"/>
                  </a:lnTo>
                  <a:cubicBezTo>
                    <a:pt x="54" y="0"/>
                    <a:pt x="68" y="3"/>
                    <a:pt x="79" y="9"/>
                  </a:cubicBezTo>
                  <a:cubicBezTo>
                    <a:pt x="90" y="15"/>
                    <a:pt x="99" y="23"/>
                    <a:pt x="105" y="33"/>
                  </a:cubicBezTo>
                  <a:close/>
                  <a:moveTo>
                    <a:pt x="76" y="38"/>
                  </a:moveTo>
                  <a:lnTo>
                    <a:pt x="76" y="38"/>
                  </a:lnTo>
                  <a:cubicBezTo>
                    <a:pt x="67" y="29"/>
                    <a:pt x="55" y="25"/>
                    <a:pt x="39" y="25"/>
                  </a:cubicBezTo>
                  <a:lnTo>
                    <a:pt x="26" y="25"/>
                  </a:lnTo>
                  <a:lnTo>
                    <a:pt x="26" y="106"/>
                  </a:lnTo>
                  <a:lnTo>
                    <a:pt x="37" y="106"/>
                  </a:lnTo>
                  <a:cubicBezTo>
                    <a:pt x="51" y="106"/>
                    <a:pt x="63" y="103"/>
                    <a:pt x="72" y="96"/>
                  </a:cubicBezTo>
                  <a:cubicBezTo>
                    <a:pt x="81" y="89"/>
                    <a:pt x="86" y="80"/>
                    <a:pt x="87" y="66"/>
                  </a:cubicBezTo>
                  <a:cubicBezTo>
                    <a:pt x="87" y="55"/>
                    <a:pt x="84" y="46"/>
                    <a:pt x="76" y="3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9" name="Freeform 78"/>
            <p:cNvSpPr>
              <a:spLocks noEditPoints="1"/>
            </p:cNvSpPr>
            <p:nvPr userDrawn="1"/>
          </p:nvSpPr>
          <p:spPr bwMode="auto">
            <a:xfrm>
              <a:off x="1278" y="5161"/>
              <a:ext cx="83" cy="81"/>
            </a:xfrm>
            <a:custGeom>
              <a:avLst/>
              <a:gdLst>
                <a:gd name="T0" fmla="*/ 138 w 138"/>
                <a:gd name="T1" fmla="*/ 69 h 136"/>
                <a:gd name="T2" fmla="*/ 138 w 138"/>
                <a:gd name="T3" fmla="*/ 69 h 136"/>
                <a:gd name="T4" fmla="*/ 128 w 138"/>
                <a:gd name="T5" fmla="*/ 104 h 136"/>
                <a:gd name="T6" fmla="*/ 101 w 138"/>
                <a:gd name="T7" fmla="*/ 128 h 136"/>
                <a:gd name="T8" fmla="*/ 68 w 138"/>
                <a:gd name="T9" fmla="*/ 136 h 136"/>
                <a:gd name="T10" fmla="*/ 35 w 138"/>
                <a:gd name="T11" fmla="*/ 126 h 136"/>
                <a:gd name="T12" fmla="*/ 10 w 138"/>
                <a:gd name="T13" fmla="*/ 102 h 136"/>
                <a:gd name="T14" fmla="*/ 1 w 138"/>
                <a:gd name="T15" fmla="*/ 66 h 136"/>
                <a:gd name="T16" fmla="*/ 6 w 138"/>
                <a:gd name="T17" fmla="*/ 42 h 136"/>
                <a:gd name="T18" fmla="*/ 20 w 138"/>
                <a:gd name="T19" fmla="*/ 21 h 136"/>
                <a:gd name="T20" fmla="*/ 41 w 138"/>
                <a:gd name="T21" fmla="*/ 6 h 136"/>
                <a:gd name="T22" fmla="*/ 69 w 138"/>
                <a:gd name="T23" fmla="*/ 0 h 136"/>
                <a:gd name="T24" fmla="*/ 104 w 138"/>
                <a:gd name="T25" fmla="*/ 9 h 136"/>
                <a:gd name="T26" fmla="*/ 129 w 138"/>
                <a:gd name="T27" fmla="*/ 34 h 136"/>
                <a:gd name="T28" fmla="*/ 138 w 138"/>
                <a:gd name="T29" fmla="*/ 69 h 136"/>
                <a:gd name="T30" fmla="*/ 107 w 138"/>
                <a:gd name="T31" fmla="*/ 47 h 136"/>
                <a:gd name="T32" fmla="*/ 107 w 138"/>
                <a:gd name="T33" fmla="*/ 47 h 136"/>
                <a:gd name="T34" fmla="*/ 90 w 138"/>
                <a:gd name="T35" fmla="*/ 31 h 136"/>
                <a:gd name="T36" fmla="*/ 69 w 138"/>
                <a:gd name="T37" fmla="*/ 26 h 136"/>
                <a:gd name="T38" fmla="*/ 48 w 138"/>
                <a:gd name="T39" fmla="*/ 32 h 136"/>
                <a:gd name="T40" fmla="*/ 32 w 138"/>
                <a:gd name="T41" fmla="*/ 47 h 136"/>
                <a:gd name="T42" fmla="*/ 27 w 138"/>
                <a:gd name="T43" fmla="*/ 66 h 136"/>
                <a:gd name="T44" fmla="*/ 34 w 138"/>
                <a:gd name="T45" fmla="*/ 91 h 136"/>
                <a:gd name="T46" fmla="*/ 50 w 138"/>
                <a:gd name="T47" fmla="*/ 105 h 136"/>
                <a:gd name="T48" fmla="*/ 69 w 138"/>
                <a:gd name="T49" fmla="*/ 109 h 136"/>
                <a:gd name="T50" fmla="*/ 98 w 138"/>
                <a:gd name="T51" fmla="*/ 99 h 136"/>
                <a:gd name="T52" fmla="*/ 112 w 138"/>
                <a:gd name="T53" fmla="*/ 68 h 136"/>
                <a:gd name="T54" fmla="*/ 107 w 138"/>
                <a:gd name="T55" fmla="*/ 4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8" h="136">
                  <a:moveTo>
                    <a:pt x="138" y="69"/>
                  </a:moveTo>
                  <a:lnTo>
                    <a:pt x="138" y="69"/>
                  </a:lnTo>
                  <a:cubicBezTo>
                    <a:pt x="138" y="82"/>
                    <a:pt x="135" y="94"/>
                    <a:pt x="128" y="104"/>
                  </a:cubicBezTo>
                  <a:cubicBezTo>
                    <a:pt x="121" y="114"/>
                    <a:pt x="112" y="122"/>
                    <a:pt x="101" y="128"/>
                  </a:cubicBezTo>
                  <a:cubicBezTo>
                    <a:pt x="90" y="133"/>
                    <a:pt x="79" y="136"/>
                    <a:pt x="68" y="136"/>
                  </a:cubicBezTo>
                  <a:cubicBezTo>
                    <a:pt x="57" y="135"/>
                    <a:pt x="46" y="132"/>
                    <a:pt x="35" y="126"/>
                  </a:cubicBezTo>
                  <a:cubicBezTo>
                    <a:pt x="25" y="121"/>
                    <a:pt x="16" y="112"/>
                    <a:pt x="10" y="102"/>
                  </a:cubicBezTo>
                  <a:cubicBezTo>
                    <a:pt x="4" y="92"/>
                    <a:pt x="0" y="80"/>
                    <a:pt x="1" y="66"/>
                  </a:cubicBezTo>
                  <a:cubicBezTo>
                    <a:pt x="1" y="58"/>
                    <a:pt x="3" y="50"/>
                    <a:pt x="6" y="42"/>
                  </a:cubicBezTo>
                  <a:cubicBezTo>
                    <a:pt x="9" y="34"/>
                    <a:pt x="14" y="27"/>
                    <a:pt x="20" y="21"/>
                  </a:cubicBezTo>
                  <a:cubicBezTo>
                    <a:pt x="26" y="15"/>
                    <a:pt x="33" y="10"/>
                    <a:pt x="41" y="6"/>
                  </a:cubicBezTo>
                  <a:cubicBezTo>
                    <a:pt x="50" y="2"/>
                    <a:pt x="59" y="0"/>
                    <a:pt x="69" y="0"/>
                  </a:cubicBezTo>
                  <a:cubicBezTo>
                    <a:pt x="81" y="0"/>
                    <a:pt x="93" y="3"/>
                    <a:pt x="104" y="9"/>
                  </a:cubicBezTo>
                  <a:cubicBezTo>
                    <a:pt x="114" y="15"/>
                    <a:pt x="123" y="24"/>
                    <a:pt x="129" y="34"/>
                  </a:cubicBezTo>
                  <a:cubicBezTo>
                    <a:pt x="135" y="45"/>
                    <a:pt x="138" y="57"/>
                    <a:pt x="138" y="69"/>
                  </a:cubicBezTo>
                  <a:close/>
                  <a:moveTo>
                    <a:pt x="107" y="47"/>
                  </a:moveTo>
                  <a:lnTo>
                    <a:pt x="107" y="47"/>
                  </a:lnTo>
                  <a:cubicBezTo>
                    <a:pt x="103" y="40"/>
                    <a:pt x="97" y="35"/>
                    <a:pt x="90" y="31"/>
                  </a:cubicBezTo>
                  <a:cubicBezTo>
                    <a:pt x="84" y="28"/>
                    <a:pt x="76" y="26"/>
                    <a:pt x="69" y="26"/>
                  </a:cubicBezTo>
                  <a:cubicBezTo>
                    <a:pt x="62" y="26"/>
                    <a:pt x="55" y="28"/>
                    <a:pt x="48" y="32"/>
                  </a:cubicBezTo>
                  <a:cubicBezTo>
                    <a:pt x="41" y="36"/>
                    <a:pt x="36" y="41"/>
                    <a:pt x="32" y="47"/>
                  </a:cubicBezTo>
                  <a:cubicBezTo>
                    <a:pt x="29" y="54"/>
                    <a:pt x="27" y="60"/>
                    <a:pt x="27" y="66"/>
                  </a:cubicBezTo>
                  <a:cubicBezTo>
                    <a:pt x="27" y="76"/>
                    <a:pt x="29" y="84"/>
                    <a:pt x="34" y="91"/>
                  </a:cubicBezTo>
                  <a:cubicBezTo>
                    <a:pt x="38" y="98"/>
                    <a:pt x="44" y="102"/>
                    <a:pt x="50" y="105"/>
                  </a:cubicBezTo>
                  <a:cubicBezTo>
                    <a:pt x="56" y="108"/>
                    <a:pt x="63" y="109"/>
                    <a:pt x="69" y="109"/>
                  </a:cubicBezTo>
                  <a:cubicBezTo>
                    <a:pt x="79" y="109"/>
                    <a:pt x="89" y="106"/>
                    <a:pt x="98" y="99"/>
                  </a:cubicBezTo>
                  <a:cubicBezTo>
                    <a:pt x="107" y="92"/>
                    <a:pt x="111" y="82"/>
                    <a:pt x="112" y="68"/>
                  </a:cubicBezTo>
                  <a:cubicBezTo>
                    <a:pt x="112" y="60"/>
                    <a:pt x="111" y="53"/>
                    <a:pt x="107" y="4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80" name="Freeform 79"/>
            <p:cNvSpPr>
              <a:spLocks/>
            </p:cNvSpPr>
            <p:nvPr userDrawn="1"/>
          </p:nvSpPr>
          <p:spPr bwMode="auto">
            <a:xfrm>
              <a:off x="1485" y="5162"/>
              <a:ext cx="73" cy="79"/>
            </a:xfrm>
            <a:custGeom>
              <a:avLst/>
              <a:gdLst>
                <a:gd name="T0" fmla="*/ 90 w 122"/>
                <a:gd name="T1" fmla="*/ 131 h 131"/>
                <a:gd name="T2" fmla="*/ 90 w 122"/>
                <a:gd name="T3" fmla="*/ 131 h 131"/>
                <a:gd name="T4" fmla="*/ 94 w 122"/>
                <a:gd name="T5" fmla="*/ 131 h 131"/>
                <a:gd name="T6" fmla="*/ 108 w 122"/>
                <a:gd name="T7" fmla="*/ 131 h 131"/>
                <a:gd name="T8" fmla="*/ 122 w 122"/>
                <a:gd name="T9" fmla="*/ 131 h 131"/>
                <a:gd name="T10" fmla="*/ 114 w 122"/>
                <a:gd name="T11" fmla="*/ 120 h 131"/>
                <a:gd name="T12" fmla="*/ 77 w 122"/>
                <a:gd name="T13" fmla="*/ 64 h 131"/>
                <a:gd name="T14" fmla="*/ 111 w 122"/>
                <a:gd name="T15" fmla="*/ 12 h 131"/>
                <a:gd name="T16" fmla="*/ 119 w 122"/>
                <a:gd name="T17" fmla="*/ 0 h 131"/>
                <a:gd name="T18" fmla="*/ 105 w 122"/>
                <a:gd name="T19" fmla="*/ 0 h 131"/>
                <a:gd name="T20" fmla="*/ 92 w 122"/>
                <a:gd name="T21" fmla="*/ 0 h 131"/>
                <a:gd name="T22" fmla="*/ 88 w 122"/>
                <a:gd name="T23" fmla="*/ 0 h 131"/>
                <a:gd name="T24" fmla="*/ 85 w 122"/>
                <a:gd name="T25" fmla="*/ 3 h 131"/>
                <a:gd name="T26" fmla="*/ 61 w 122"/>
                <a:gd name="T27" fmla="*/ 41 h 131"/>
                <a:gd name="T28" fmla="*/ 36 w 122"/>
                <a:gd name="T29" fmla="*/ 3 h 131"/>
                <a:gd name="T30" fmla="*/ 34 w 122"/>
                <a:gd name="T31" fmla="*/ 0 h 131"/>
                <a:gd name="T32" fmla="*/ 30 w 122"/>
                <a:gd name="T33" fmla="*/ 0 h 131"/>
                <a:gd name="T34" fmla="*/ 17 w 122"/>
                <a:gd name="T35" fmla="*/ 0 h 131"/>
                <a:gd name="T36" fmla="*/ 3 w 122"/>
                <a:gd name="T37" fmla="*/ 0 h 131"/>
                <a:gd name="T38" fmla="*/ 10 w 122"/>
                <a:gd name="T39" fmla="*/ 12 h 131"/>
                <a:gd name="T40" fmla="*/ 45 w 122"/>
                <a:gd name="T41" fmla="*/ 64 h 131"/>
                <a:gd name="T42" fmla="*/ 8 w 122"/>
                <a:gd name="T43" fmla="*/ 120 h 131"/>
                <a:gd name="T44" fmla="*/ 0 w 122"/>
                <a:gd name="T45" fmla="*/ 131 h 131"/>
                <a:gd name="T46" fmla="*/ 14 w 122"/>
                <a:gd name="T47" fmla="*/ 131 h 131"/>
                <a:gd name="T48" fmla="*/ 28 w 122"/>
                <a:gd name="T49" fmla="*/ 131 h 131"/>
                <a:gd name="T50" fmla="*/ 32 w 122"/>
                <a:gd name="T51" fmla="*/ 131 h 131"/>
                <a:gd name="T52" fmla="*/ 34 w 122"/>
                <a:gd name="T53" fmla="*/ 128 h 131"/>
                <a:gd name="T54" fmla="*/ 61 w 122"/>
                <a:gd name="T55" fmla="*/ 88 h 131"/>
                <a:gd name="T56" fmla="*/ 88 w 122"/>
                <a:gd name="T57" fmla="*/ 128 h 131"/>
                <a:gd name="T58" fmla="*/ 90 w 122"/>
                <a:gd name="T59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2" h="131">
                  <a:moveTo>
                    <a:pt x="90" y="131"/>
                  </a:moveTo>
                  <a:lnTo>
                    <a:pt x="90" y="131"/>
                  </a:lnTo>
                  <a:lnTo>
                    <a:pt x="94" y="131"/>
                  </a:lnTo>
                  <a:lnTo>
                    <a:pt x="108" y="131"/>
                  </a:lnTo>
                  <a:lnTo>
                    <a:pt x="122" y="131"/>
                  </a:lnTo>
                  <a:lnTo>
                    <a:pt x="114" y="120"/>
                  </a:lnTo>
                  <a:lnTo>
                    <a:pt x="77" y="64"/>
                  </a:lnTo>
                  <a:lnTo>
                    <a:pt x="111" y="12"/>
                  </a:lnTo>
                  <a:lnTo>
                    <a:pt x="119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88" y="0"/>
                  </a:lnTo>
                  <a:lnTo>
                    <a:pt x="85" y="3"/>
                  </a:lnTo>
                  <a:lnTo>
                    <a:pt x="61" y="41"/>
                  </a:lnTo>
                  <a:lnTo>
                    <a:pt x="36" y="3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17" y="0"/>
                  </a:lnTo>
                  <a:lnTo>
                    <a:pt x="3" y="0"/>
                  </a:lnTo>
                  <a:lnTo>
                    <a:pt x="10" y="12"/>
                  </a:lnTo>
                  <a:lnTo>
                    <a:pt x="45" y="64"/>
                  </a:lnTo>
                  <a:lnTo>
                    <a:pt x="8" y="120"/>
                  </a:lnTo>
                  <a:lnTo>
                    <a:pt x="0" y="131"/>
                  </a:lnTo>
                  <a:lnTo>
                    <a:pt x="14" y="131"/>
                  </a:lnTo>
                  <a:lnTo>
                    <a:pt x="28" y="131"/>
                  </a:lnTo>
                  <a:lnTo>
                    <a:pt x="32" y="131"/>
                  </a:lnTo>
                  <a:lnTo>
                    <a:pt x="34" y="128"/>
                  </a:lnTo>
                  <a:lnTo>
                    <a:pt x="61" y="88"/>
                  </a:lnTo>
                  <a:lnTo>
                    <a:pt x="88" y="128"/>
                  </a:lnTo>
                  <a:lnTo>
                    <a:pt x="90" y="13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81" name="Freeform 80"/>
            <p:cNvSpPr>
              <a:spLocks noEditPoints="1"/>
            </p:cNvSpPr>
            <p:nvPr userDrawn="1"/>
          </p:nvSpPr>
          <p:spPr bwMode="auto">
            <a:xfrm>
              <a:off x="1566" y="5161"/>
              <a:ext cx="33" cy="15"/>
            </a:xfrm>
            <a:custGeom>
              <a:avLst/>
              <a:gdLst>
                <a:gd name="T0" fmla="*/ 21 w 55"/>
                <a:gd name="T1" fmla="*/ 0 h 26"/>
                <a:gd name="T2" fmla="*/ 21 w 55"/>
                <a:gd name="T3" fmla="*/ 0 h 26"/>
                <a:gd name="T4" fmla="*/ 21 w 55"/>
                <a:gd name="T5" fmla="*/ 4 h 26"/>
                <a:gd name="T6" fmla="*/ 13 w 55"/>
                <a:gd name="T7" fmla="*/ 4 h 26"/>
                <a:gd name="T8" fmla="*/ 13 w 55"/>
                <a:gd name="T9" fmla="*/ 26 h 26"/>
                <a:gd name="T10" fmla="*/ 8 w 55"/>
                <a:gd name="T11" fmla="*/ 26 h 26"/>
                <a:gd name="T12" fmla="*/ 8 w 55"/>
                <a:gd name="T13" fmla="*/ 4 h 26"/>
                <a:gd name="T14" fmla="*/ 0 w 55"/>
                <a:gd name="T15" fmla="*/ 4 h 26"/>
                <a:gd name="T16" fmla="*/ 0 w 55"/>
                <a:gd name="T17" fmla="*/ 0 h 26"/>
                <a:gd name="T18" fmla="*/ 21 w 55"/>
                <a:gd name="T19" fmla="*/ 0 h 26"/>
                <a:gd name="T20" fmla="*/ 49 w 55"/>
                <a:gd name="T21" fmla="*/ 26 h 26"/>
                <a:gd name="T22" fmla="*/ 49 w 55"/>
                <a:gd name="T23" fmla="*/ 26 h 26"/>
                <a:gd name="T24" fmla="*/ 48 w 55"/>
                <a:gd name="T25" fmla="*/ 11 h 26"/>
                <a:gd name="T26" fmla="*/ 48 w 55"/>
                <a:gd name="T27" fmla="*/ 3 h 26"/>
                <a:gd name="T28" fmla="*/ 48 w 55"/>
                <a:gd name="T29" fmla="*/ 3 h 26"/>
                <a:gd name="T30" fmla="*/ 46 w 55"/>
                <a:gd name="T31" fmla="*/ 11 h 26"/>
                <a:gd name="T32" fmla="*/ 41 w 55"/>
                <a:gd name="T33" fmla="*/ 25 h 26"/>
                <a:gd name="T34" fmla="*/ 36 w 55"/>
                <a:gd name="T35" fmla="*/ 25 h 26"/>
                <a:gd name="T36" fmla="*/ 31 w 55"/>
                <a:gd name="T37" fmla="*/ 11 h 26"/>
                <a:gd name="T38" fmla="*/ 29 w 55"/>
                <a:gd name="T39" fmla="*/ 3 h 26"/>
                <a:gd name="T40" fmla="*/ 29 w 55"/>
                <a:gd name="T41" fmla="*/ 3 h 26"/>
                <a:gd name="T42" fmla="*/ 29 w 55"/>
                <a:gd name="T43" fmla="*/ 11 h 26"/>
                <a:gd name="T44" fmla="*/ 28 w 55"/>
                <a:gd name="T45" fmla="*/ 26 h 26"/>
                <a:gd name="T46" fmla="*/ 23 w 55"/>
                <a:gd name="T47" fmla="*/ 26 h 26"/>
                <a:gd name="T48" fmla="*/ 25 w 55"/>
                <a:gd name="T49" fmla="*/ 0 h 26"/>
                <a:gd name="T50" fmla="*/ 33 w 55"/>
                <a:gd name="T51" fmla="*/ 0 h 26"/>
                <a:gd name="T52" fmla="*/ 37 w 55"/>
                <a:gd name="T53" fmla="*/ 13 h 26"/>
                <a:gd name="T54" fmla="*/ 39 w 55"/>
                <a:gd name="T55" fmla="*/ 19 h 26"/>
                <a:gd name="T56" fmla="*/ 39 w 55"/>
                <a:gd name="T57" fmla="*/ 19 h 26"/>
                <a:gd name="T58" fmla="*/ 41 w 55"/>
                <a:gd name="T59" fmla="*/ 13 h 26"/>
                <a:gd name="T60" fmla="*/ 45 w 55"/>
                <a:gd name="T61" fmla="*/ 0 h 26"/>
                <a:gd name="T62" fmla="*/ 53 w 55"/>
                <a:gd name="T63" fmla="*/ 0 h 26"/>
                <a:gd name="T64" fmla="*/ 55 w 55"/>
                <a:gd name="T65" fmla="*/ 26 h 26"/>
                <a:gd name="T66" fmla="*/ 49 w 55"/>
                <a:gd name="T6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" h="26">
                  <a:moveTo>
                    <a:pt x="21" y="0"/>
                  </a:moveTo>
                  <a:lnTo>
                    <a:pt x="21" y="0"/>
                  </a:lnTo>
                  <a:lnTo>
                    <a:pt x="21" y="4"/>
                  </a:lnTo>
                  <a:lnTo>
                    <a:pt x="13" y="4"/>
                  </a:lnTo>
                  <a:lnTo>
                    <a:pt x="13" y="26"/>
                  </a:lnTo>
                  <a:lnTo>
                    <a:pt x="8" y="26"/>
                  </a:lnTo>
                  <a:lnTo>
                    <a:pt x="8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1" y="0"/>
                  </a:lnTo>
                  <a:close/>
                  <a:moveTo>
                    <a:pt x="49" y="26"/>
                  </a:moveTo>
                  <a:lnTo>
                    <a:pt x="49" y="26"/>
                  </a:lnTo>
                  <a:lnTo>
                    <a:pt x="48" y="11"/>
                  </a:lnTo>
                  <a:cubicBezTo>
                    <a:pt x="48" y="9"/>
                    <a:pt x="48" y="6"/>
                    <a:pt x="48" y="3"/>
                  </a:cubicBezTo>
                  <a:lnTo>
                    <a:pt x="48" y="3"/>
                  </a:lnTo>
                  <a:cubicBezTo>
                    <a:pt x="47" y="6"/>
                    <a:pt x="46" y="9"/>
                    <a:pt x="46" y="11"/>
                  </a:cubicBezTo>
                  <a:lnTo>
                    <a:pt x="41" y="25"/>
                  </a:lnTo>
                  <a:lnTo>
                    <a:pt x="36" y="25"/>
                  </a:lnTo>
                  <a:lnTo>
                    <a:pt x="31" y="11"/>
                  </a:lnTo>
                  <a:cubicBezTo>
                    <a:pt x="31" y="9"/>
                    <a:pt x="30" y="6"/>
                    <a:pt x="29" y="3"/>
                  </a:cubicBezTo>
                  <a:lnTo>
                    <a:pt x="29" y="3"/>
                  </a:lnTo>
                  <a:cubicBezTo>
                    <a:pt x="29" y="6"/>
                    <a:pt x="29" y="8"/>
                    <a:pt x="29" y="11"/>
                  </a:cubicBezTo>
                  <a:lnTo>
                    <a:pt x="28" y="26"/>
                  </a:lnTo>
                  <a:lnTo>
                    <a:pt x="23" y="26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7" y="13"/>
                  </a:lnTo>
                  <a:cubicBezTo>
                    <a:pt x="38" y="15"/>
                    <a:pt x="38" y="17"/>
                    <a:pt x="39" y="19"/>
                  </a:cubicBezTo>
                  <a:lnTo>
                    <a:pt x="39" y="19"/>
                  </a:lnTo>
                  <a:cubicBezTo>
                    <a:pt x="40" y="17"/>
                    <a:pt x="40" y="15"/>
                    <a:pt x="41" y="13"/>
                  </a:cubicBezTo>
                  <a:lnTo>
                    <a:pt x="45" y="0"/>
                  </a:lnTo>
                  <a:lnTo>
                    <a:pt x="53" y="0"/>
                  </a:lnTo>
                  <a:lnTo>
                    <a:pt x="55" y="26"/>
                  </a:lnTo>
                  <a:lnTo>
                    <a:pt x="49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8814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3762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56443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75258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94072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2886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31701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50515" algn="l" defTabSz="1237628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82" name="TextBox 1"/>
          <p:cNvSpPr txBox="1"/>
          <p:nvPr userDrawn="1"/>
        </p:nvSpPr>
        <p:spPr>
          <a:xfrm>
            <a:off x="10085190" y="8102573"/>
            <a:ext cx="2587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8814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7628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6443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5258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4072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2886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1701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0515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>
                <a:latin typeface="Calibri" panose="020F0502020204030204" pitchFamily="34" charset="0"/>
              </a:rPr>
              <a:t>Copyright ©2014 Paradox </a:t>
            </a:r>
          </a:p>
        </p:txBody>
      </p:sp>
      <p:sp>
        <p:nvSpPr>
          <p:cNvPr id="86" name="Freeform 85"/>
          <p:cNvSpPr>
            <a:spLocks/>
          </p:cNvSpPr>
          <p:nvPr userDrawn="1"/>
        </p:nvSpPr>
        <p:spPr bwMode="auto">
          <a:xfrm>
            <a:off x="11273680" y="2507751"/>
            <a:ext cx="1611329" cy="1393863"/>
          </a:xfrm>
          <a:custGeom>
            <a:avLst/>
            <a:gdLst>
              <a:gd name="T0" fmla="*/ 844 w 1689"/>
              <a:gd name="T1" fmla="*/ 0 h 1462"/>
              <a:gd name="T2" fmla="*/ 844 w 1689"/>
              <a:gd name="T3" fmla="*/ 0 h 1462"/>
              <a:gd name="T4" fmla="*/ 1689 w 1689"/>
              <a:gd name="T5" fmla="*/ 1462 h 1462"/>
              <a:gd name="T6" fmla="*/ 0 w 1689"/>
              <a:gd name="T7" fmla="*/ 1462 h 1462"/>
              <a:gd name="T8" fmla="*/ 844 w 1689"/>
              <a:gd name="T9" fmla="*/ 0 h 1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9" h="1462">
                <a:moveTo>
                  <a:pt x="844" y="0"/>
                </a:moveTo>
                <a:lnTo>
                  <a:pt x="844" y="0"/>
                </a:lnTo>
                <a:lnTo>
                  <a:pt x="1689" y="1462"/>
                </a:lnTo>
                <a:lnTo>
                  <a:pt x="0" y="1462"/>
                </a:lnTo>
                <a:lnTo>
                  <a:pt x="844" y="0"/>
                </a:lnTo>
                <a:close/>
              </a:path>
            </a:pathLst>
          </a:custGeom>
          <a:solidFill>
            <a:srgbClr val="554C42">
              <a:alpha val="70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8814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7628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6443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5258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4072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2886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1701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0515" algn="l" defTabSz="123762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15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8819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294311"/>
            <a:ext cx="11702892" cy="10391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44976" y="1333330"/>
            <a:ext cx="11456825" cy="0"/>
          </a:xfrm>
          <a:prstGeom prst="line">
            <a:avLst/>
          </a:prstGeom>
          <a:ln w="6350">
            <a:solidFill>
              <a:srgbClr val="ED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536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294311"/>
            <a:ext cx="11702892" cy="10391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44976" y="1333330"/>
            <a:ext cx="11456825" cy="0"/>
          </a:xfrm>
          <a:prstGeom prst="line">
            <a:avLst/>
          </a:prstGeom>
          <a:ln w="6350">
            <a:solidFill>
              <a:srgbClr val="ED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39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gi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748506"/>
            <a:ext cx="11702892" cy="1443302"/>
          </a:xfrm>
          <a:prstGeom prst="rect">
            <a:avLst/>
          </a:prstGeom>
        </p:spPr>
        <p:txBody>
          <a:bodyPr vert="horz" lIns="123782" tIns="61891" rIns="123782" bIns="6189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422336"/>
            <a:ext cx="11702892" cy="5715076"/>
          </a:xfrm>
          <a:prstGeom prst="rect">
            <a:avLst/>
          </a:prstGeom>
        </p:spPr>
        <p:txBody>
          <a:bodyPr vert="horz" lIns="123782" tIns="61891" rIns="123782" bIns="6189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8026364"/>
            <a:ext cx="3034083" cy="461055"/>
          </a:xfrm>
          <a:prstGeom prst="rect">
            <a:avLst/>
          </a:prstGeom>
        </p:spPr>
        <p:txBody>
          <a:bodyPr vert="horz" lIns="123782" tIns="61891" rIns="123782" bIns="6189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D1378-9D41-4DD6-B9DF-ACA1FC5415BD}" type="datetime4">
              <a:rPr lang="en-US" smtClean="0"/>
              <a:pPr/>
              <a:t>April 13,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8026364"/>
            <a:ext cx="4117684" cy="461055"/>
          </a:xfrm>
          <a:prstGeom prst="rect">
            <a:avLst/>
          </a:prstGeom>
        </p:spPr>
        <p:txBody>
          <a:bodyPr vert="horz" lIns="123782" tIns="61891" rIns="123782" bIns="6189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8026364"/>
            <a:ext cx="3034083" cy="461055"/>
          </a:xfrm>
          <a:prstGeom prst="rect">
            <a:avLst/>
          </a:prstGeom>
        </p:spPr>
        <p:txBody>
          <a:bodyPr vert="horz" lIns="123782" tIns="61891" rIns="123782" bIns="6189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91DBF-7137-458D-A1D9-571955F60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9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9" r:id="rId3"/>
    <p:sldLayoutId id="2147483700" r:id="rId4"/>
    <p:sldLayoutId id="2147483697" r:id="rId5"/>
    <p:sldLayoutId id="2147483698" r:id="rId6"/>
    <p:sldLayoutId id="2147483701" r:id="rId7"/>
    <p:sldLayoutId id="2147483707" r:id="rId8"/>
  </p:sldLayoutIdLst>
  <p:hf hdr="0"/>
  <p:txStyles>
    <p:titleStyle>
      <a:lvl1pPr algn="l" defTabSz="1237823" rtl="0" eaLnBrk="1" latinLnBrk="0" hangingPunct="1">
        <a:spcBef>
          <a:spcPct val="0"/>
        </a:spcBef>
        <a:buNone/>
        <a:defRPr sz="5400" b="0" i="0" kern="1200">
          <a:solidFill>
            <a:schemeClr val="tx1"/>
          </a:solidFill>
          <a:effectLst/>
          <a:latin typeface="Calibri Light"/>
          <a:ea typeface="+mj-ea"/>
          <a:cs typeface="Calibri Light"/>
        </a:defRPr>
      </a:lvl1pPr>
    </p:titleStyle>
    <p:bodyStyle>
      <a:lvl1pPr marL="464184" indent="-464184" algn="l" defTabSz="1237823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b="0" i="0" kern="1200">
          <a:solidFill>
            <a:schemeClr val="tx1"/>
          </a:solidFill>
          <a:latin typeface="Calibri Light"/>
          <a:ea typeface="+mn-ea"/>
          <a:cs typeface="Calibri Light"/>
        </a:defRPr>
      </a:lvl1pPr>
      <a:lvl2pPr marL="1005731" indent="-386820" algn="l" defTabSz="1237823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b="0" i="0" kern="1200">
          <a:solidFill>
            <a:schemeClr val="tx1"/>
          </a:solidFill>
          <a:latin typeface="Calibri Light"/>
          <a:ea typeface="+mn-ea"/>
          <a:cs typeface="Calibri Light"/>
        </a:defRPr>
      </a:lvl2pPr>
      <a:lvl3pPr marL="1547279" indent="-309456" algn="l" defTabSz="12378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Calibri Light"/>
          <a:ea typeface="+mn-ea"/>
          <a:cs typeface="Calibri Light"/>
        </a:defRPr>
      </a:lvl3pPr>
      <a:lvl4pPr marL="2166191" indent="-309456" algn="l" defTabSz="12378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b="0" i="0" kern="1200">
          <a:solidFill>
            <a:schemeClr val="tx1"/>
          </a:solidFill>
          <a:latin typeface="Calibri Light"/>
          <a:ea typeface="+mn-ea"/>
          <a:cs typeface="Calibri Light"/>
        </a:defRPr>
      </a:lvl4pPr>
      <a:lvl5pPr marL="2785102" indent="-309456" algn="l" defTabSz="1237823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b="0" i="0" kern="1200">
          <a:solidFill>
            <a:schemeClr val="tx1"/>
          </a:solidFill>
          <a:latin typeface="Calibri Light"/>
          <a:ea typeface="+mn-ea"/>
          <a:cs typeface="Calibri Light"/>
        </a:defRPr>
      </a:lvl5pPr>
      <a:lvl6pPr marL="3404014" indent="-309456" algn="l" defTabSz="12378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22926" indent="-309456" algn="l" defTabSz="12378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41837" indent="-309456" algn="l" defTabSz="12378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60749" indent="-309456" algn="l" defTabSz="12378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378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8912" algn="l" defTabSz="12378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37823" algn="l" defTabSz="12378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56735" algn="l" defTabSz="12378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75647" algn="l" defTabSz="12378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94558" algn="l" defTabSz="12378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13470" algn="l" defTabSz="12378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32381" algn="l" defTabSz="12378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51293" algn="l" defTabSz="12378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294311"/>
            <a:ext cx="11702892" cy="1039178"/>
          </a:xfrm>
          <a:prstGeom prst="rect">
            <a:avLst/>
          </a:prstGeom>
        </p:spPr>
        <p:txBody>
          <a:bodyPr vert="horz" lIns="123782" tIns="61891" rIns="123782" bIns="61891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1675834"/>
            <a:ext cx="11702892" cy="6063874"/>
          </a:xfrm>
          <a:prstGeom prst="rect">
            <a:avLst/>
          </a:prstGeom>
        </p:spPr>
        <p:txBody>
          <a:bodyPr vert="horz" lIns="123782" tIns="61891" rIns="123782" bIns="61891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02" y="8059593"/>
            <a:ext cx="4240555" cy="40662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 bwMode="white">
          <a:xfrm>
            <a:off x="6111510" y="8184359"/>
            <a:ext cx="3716120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algn="l" defTabSz="1237773" rtl="0" eaLnBrk="1" fontAlgn="auto" latinLnBrk="0" hangingPunct="1">
              <a:spcBef>
                <a:spcPts val="0"/>
              </a:spcBef>
              <a:spcAft>
                <a:spcPts val="0"/>
              </a:spcAft>
              <a:tabLst>
                <a:tab pos="3489297" algn="l"/>
              </a:tabLst>
              <a:defRPr lang="en-US" sz="90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dirty="0">
                <a:solidFill>
                  <a:srgbClr val="FFFFFF"/>
                </a:solidFill>
              </a:rPr>
              <a:t>Information Security Level 2 – Sensitive</a:t>
            </a:r>
          </a:p>
          <a:p>
            <a:pPr>
              <a:defRPr/>
            </a:pPr>
            <a:r>
              <a:rPr dirty="0">
                <a:solidFill>
                  <a:srgbClr val="FFFFFF"/>
                </a:solidFill>
              </a:rPr>
              <a:t>© 2012 – Proprietary and Confidential Information of Amdocs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 bwMode="white">
          <a:xfrm>
            <a:off x="351087" y="8200999"/>
            <a:ext cx="598148" cy="371212"/>
          </a:xfrm>
          <a:prstGeom prst="rect">
            <a:avLst/>
          </a:prstGeom>
          <a:noFill/>
        </p:spPr>
        <p:txBody>
          <a:bodyPr wrap="square" lIns="123782" tIns="61891" rIns="123782" bIns="61891" anchor="ctr" anchorCtr="0">
            <a:spAutoFit/>
          </a:bodyPr>
          <a:lstStyle>
            <a:lvl1pPr algn="l">
              <a:defRPr lang="en-US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18912"/>
            <a:fld id="{1312ADAA-ABC8-4CC2-84D6-F52FAA46FABC}" type="slidenum">
              <a:rPr>
                <a:solidFill>
                  <a:srgbClr val="FFFFFF"/>
                </a:solidFill>
              </a:rPr>
              <a:pPr defTabSz="618912"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9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hf hdr="0" dt="0"/>
  <p:txStyles>
    <p:titleStyle>
      <a:lvl1pPr algn="l" defTabSz="618912" rtl="0" eaLnBrk="1" latinLnBrk="0" hangingPunct="1">
        <a:spcBef>
          <a:spcPct val="0"/>
        </a:spcBef>
        <a:buNone/>
        <a:defRPr lang="en-US" sz="3800" b="1" kern="1200" dirty="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</p:titleStyle>
    <p:bodyStyle>
      <a:lvl1pPr marL="311605" indent="-311605" algn="l" defTabSz="618912" rtl="0" eaLnBrk="1" latinLnBrk="0" hangingPunct="1">
        <a:spcBef>
          <a:spcPts val="1624"/>
        </a:spcBef>
        <a:spcAft>
          <a:spcPts val="0"/>
        </a:spcAft>
        <a:buClr>
          <a:schemeClr val="accent2"/>
        </a:buClr>
        <a:buSzPct val="85000"/>
        <a:buFont typeface="Arial" pitchFamily="34" charset="0"/>
        <a:buChar char="●"/>
        <a:defRPr lang="ga-IE" sz="3200" b="0" kern="1200" dirty="0" smtClean="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625359" indent="-313754" algn="l" defTabSz="618912" rtl="0" eaLnBrk="1" latinLnBrk="0" hangingPunct="1">
        <a:spcBef>
          <a:spcPts val="812"/>
        </a:spcBef>
        <a:spcAft>
          <a:spcPts val="0"/>
        </a:spcAft>
        <a:buClr>
          <a:schemeClr val="accent2"/>
        </a:buClr>
        <a:buSzPct val="85000"/>
        <a:buFont typeface="Arial" pitchFamily="34" charset="0"/>
        <a:buChar char="●"/>
        <a:defRPr lang="ga-IE" sz="2700" b="0" kern="1200" dirty="0" smtClean="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926219" indent="-300860" algn="l" defTabSz="618912" rtl="0" eaLnBrk="1" latinLnBrk="0" hangingPunct="1">
        <a:spcBef>
          <a:spcPts val="812"/>
        </a:spcBef>
        <a:spcAft>
          <a:spcPts val="0"/>
        </a:spcAft>
        <a:buClr>
          <a:schemeClr val="accent2"/>
        </a:buClr>
        <a:buSzPct val="85000"/>
        <a:buFont typeface="Arial" pitchFamily="34" charset="0"/>
        <a:buChar char="●"/>
        <a:defRPr lang="ga-IE" sz="2400" b="0" kern="1200" dirty="0" smtClean="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239973" indent="-313754" algn="l" defTabSz="618912" rtl="0" eaLnBrk="1" latinLnBrk="0" hangingPunct="1">
        <a:spcBef>
          <a:spcPct val="20000"/>
        </a:spcBef>
        <a:buClr>
          <a:schemeClr val="accent2"/>
        </a:buClr>
        <a:buSzPct val="85000"/>
        <a:buFont typeface="Arial" pitchFamily="34" charset="0"/>
        <a:buChar char="●"/>
        <a:defRPr lang="ga-IE" sz="2200" b="0" kern="1200" dirty="0" smtClean="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1549429" indent="-311605" algn="l" defTabSz="618912" rtl="0" eaLnBrk="1" latinLnBrk="0" hangingPunct="1">
        <a:spcBef>
          <a:spcPct val="20000"/>
        </a:spcBef>
        <a:buClr>
          <a:schemeClr val="accent2"/>
        </a:buClr>
        <a:buSzPct val="85000"/>
        <a:buFont typeface="Arial" pitchFamily="34" charset="0"/>
        <a:buChar char="●"/>
        <a:defRPr lang="en-US" sz="1900" b="0" kern="1200" dirty="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3404014" indent="-309456" algn="l" defTabSz="6189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22926" indent="-309456" algn="l" defTabSz="6189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41837" indent="-309456" algn="l" defTabSz="6189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60749" indent="-309456" algn="l" defTabSz="6189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89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8912" algn="l" defTabSz="6189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37823" algn="l" defTabSz="6189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56735" algn="l" defTabSz="6189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75647" algn="l" defTabSz="6189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94558" algn="l" defTabSz="6189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13470" algn="l" defTabSz="6189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32381" algn="l" defTabSz="6189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51293" algn="l" defTabSz="6189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0.em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10.emf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wmf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emf"/><Relationship Id="rId7" Type="http://schemas.openxmlformats.org/officeDocument/2006/relationships/image" Target="../media/image16.png"/><Relationship Id="rId12" Type="http://schemas.openxmlformats.org/officeDocument/2006/relationships/image" Target="../media/image2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10.emf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13857" y="7149306"/>
            <a:ext cx="361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www.paradox.com</a:t>
            </a:r>
          </a:p>
        </p:txBody>
      </p:sp>
      <p:sp>
        <p:nvSpPr>
          <p:cNvPr id="6" name="Rectangle 5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aradox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2397" y="1822829"/>
            <a:ext cx="1173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8"/>
          <p:cNvSpPr>
            <a:spLocks noGrp="1"/>
          </p:cNvSpPr>
          <p:nvPr>
            <p:ph type="title"/>
          </p:nvPr>
        </p:nvSpPr>
        <p:spPr>
          <a:xfrm>
            <a:off x="710406" y="3720306"/>
            <a:ext cx="11702892" cy="131209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EVO192</a:t>
            </a:r>
            <a:br>
              <a:rPr lang="en-US" dirty="0"/>
            </a:br>
            <a:r>
              <a:rPr lang="en-US" sz="4700" dirty="0"/>
              <a:t>High Security and Access Control Systems</a:t>
            </a:r>
            <a:endParaRPr lang="en-GB" sz="47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914" y="577678"/>
            <a:ext cx="6201876" cy="666128"/>
          </a:xfrm>
          <a:prstGeom prst="rect">
            <a:avLst/>
          </a:prstGeom>
        </p:spPr>
      </p:pic>
      <p:sp>
        <p:nvSpPr>
          <p:cNvPr id="14" name="Title 18"/>
          <p:cNvSpPr txBox="1">
            <a:spLocks/>
          </p:cNvSpPr>
          <p:nvPr/>
        </p:nvSpPr>
        <p:spPr>
          <a:xfrm>
            <a:off x="710406" y="5106952"/>
            <a:ext cx="11702892" cy="1312094"/>
          </a:xfrm>
          <a:prstGeom prst="rect">
            <a:avLst/>
          </a:prstGeom>
        </p:spPr>
        <p:txBody>
          <a:bodyPr vert="horz" lIns="123782" tIns="61891" rIns="123782" bIns="61891" rtlCol="0" anchor="ctr">
            <a:normAutofit fontScale="97500"/>
          </a:bodyPr>
          <a:lstStyle>
            <a:lvl1pPr algn="l" defTabSz="1237823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tx1"/>
                </a:solidFill>
                <a:effectLst/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en-US" sz="4200" dirty="0"/>
              <a:t>Product Information</a:t>
            </a:r>
            <a:endParaRPr lang="en-GB" sz="4200" dirty="0"/>
          </a:p>
        </p:txBody>
      </p:sp>
    </p:spTree>
    <p:extLst>
      <p:ext uri="{BB962C8B-B14F-4D97-AF65-F5344CB8AC3E}">
        <p14:creationId xmlns:p14="http://schemas.microsoft.com/office/powerpoint/2010/main" val="3658875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05606" y="524404"/>
            <a:ext cx="11702892" cy="1443302"/>
          </a:xfrm>
        </p:spPr>
        <p:txBody>
          <a:bodyPr>
            <a:normAutofit/>
          </a:bodyPr>
          <a:lstStyle/>
          <a:p>
            <a:r>
              <a:rPr lang="en-US" dirty="0"/>
              <a:t>Access Control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786606" y="2348706"/>
            <a:ext cx="11658600" cy="2823865"/>
            <a:chOff x="939006" y="2268041"/>
            <a:chExt cx="11658600" cy="2823865"/>
          </a:xfrm>
        </p:grpSpPr>
        <p:sp>
          <p:nvSpPr>
            <p:cNvPr id="22" name="Isosceles Triangle 21"/>
            <p:cNvSpPr/>
            <p:nvPr/>
          </p:nvSpPr>
          <p:spPr>
            <a:xfrm rot="5400000">
              <a:off x="934990" y="2426538"/>
              <a:ext cx="170572" cy="16254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18814"/>
              <a:endParaRPr lang="en-GB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43806" y="2268041"/>
              <a:ext cx="9144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EVO systems has a built-in access control Platform With ACM12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9244806" y="4630241"/>
              <a:ext cx="33528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dirty="0"/>
                <a:t>R915 Readers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4354" y="2799208"/>
            <a:ext cx="11877052" cy="461665"/>
            <a:chOff x="796754" y="2953841"/>
            <a:chExt cx="11877052" cy="461665"/>
          </a:xfrm>
        </p:grpSpPr>
        <p:grpSp>
          <p:nvGrpSpPr>
            <p:cNvPr id="23" name="Group 22"/>
            <p:cNvGrpSpPr/>
            <p:nvPr/>
          </p:nvGrpSpPr>
          <p:grpSpPr>
            <a:xfrm>
              <a:off x="796754" y="3034506"/>
              <a:ext cx="304801" cy="318208"/>
              <a:chOff x="2310652" y="1631881"/>
              <a:chExt cx="214339" cy="252000"/>
            </a:xfrm>
          </p:grpSpPr>
          <p:sp>
            <p:nvSpPr>
              <p:cNvPr id="24" name="Rectangle 23"/>
              <p:cNvSpPr/>
              <p:nvPr/>
            </p:nvSpPr>
            <p:spPr>
              <a:xfrm flipH="1">
                <a:off x="2310652" y="1631881"/>
                <a:ext cx="126016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 rot="5400000">
                <a:off x="2400300" y="1700730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243806" y="29538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CA" dirty="0"/>
                <a:t>Use </a:t>
              </a:r>
              <a:r>
                <a:rPr lang="fr-CA" dirty="0" err="1"/>
                <a:t>your</a:t>
              </a:r>
              <a:r>
                <a:rPr lang="fr-CA" dirty="0"/>
                <a:t> </a:t>
              </a:r>
              <a:r>
                <a:rPr lang="fr-CA" dirty="0" err="1"/>
                <a:t>alarm</a:t>
              </a:r>
              <a:r>
                <a:rPr lang="fr-CA" dirty="0"/>
                <a:t> system user </a:t>
              </a:r>
              <a:r>
                <a:rPr lang="fr-CA" dirty="0" err="1"/>
                <a:t>database</a:t>
              </a:r>
              <a:r>
                <a:rPr lang="fr-CA" dirty="0"/>
                <a:t> (999 </a:t>
              </a:r>
              <a:r>
                <a:rPr lang="fr-CA" dirty="0" err="1"/>
                <a:t>cards</a:t>
              </a:r>
              <a:r>
                <a:rPr lang="fr-CA" dirty="0"/>
                <a:t>)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86606" y="3258815"/>
            <a:ext cx="11734800" cy="461665"/>
            <a:chOff x="939006" y="3563441"/>
            <a:chExt cx="11734800" cy="461665"/>
          </a:xfrm>
        </p:grpSpPr>
        <p:grpSp>
          <p:nvGrpSpPr>
            <p:cNvPr id="26" name="Group 25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Manage access to up to 32 doors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86606" y="4685077"/>
            <a:ext cx="3449485" cy="461665"/>
            <a:chOff x="939006" y="5544641"/>
            <a:chExt cx="3449485" cy="461665"/>
          </a:xfrm>
        </p:grpSpPr>
        <p:grpSp>
          <p:nvGrpSpPr>
            <p:cNvPr id="41" name="Group 40"/>
            <p:cNvGrpSpPr/>
            <p:nvPr/>
          </p:nvGrpSpPr>
          <p:grpSpPr>
            <a:xfrm>
              <a:off x="939006" y="5688098"/>
              <a:ext cx="162540" cy="318208"/>
              <a:chOff x="2410691" y="1631881"/>
              <a:chExt cx="114300" cy="25200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5400000">
                <a:off x="2400300" y="1650787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249362" y="5544641"/>
              <a:ext cx="31391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/>
                <a:t>1-year holiday schedule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86606" y="3708753"/>
            <a:ext cx="11734800" cy="461665"/>
            <a:chOff x="939006" y="3563441"/>
            <a:chExt cx="11734800" cy="461665"/>
          </a:xfrm>
        </p:grpSpPr>
        <p:grpSp>
          <p:nvGrpSpPr>
            <p:cNvPr id="30" name="Group 29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16 access levels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86606" y="4183995"/>
            <a:ext cx="11734800" cy="461665"/>
            <a:chOff x="939006" y="3563441"/>
            <a:chExt cx="11734800" cy="461665"/>
          </a:xfrm>
        </p:grpSpPr>
        <p:grpSp>
          <p:nvGrpSpPr>
            <p:cNvPr id="40" name="Group 39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Isosceles Triangle 45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CA" dirty="0"/>
                <a:t>32 (EVO192) User </a:t>
              </a:r>
              <a:r>
                <a:rPr lang="fr-CA" dirty="0" err="1"/>
                <a:t>schedules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86606" y="5147579"/>
            <a:ext cx="5771595" cy="461665"/>
            <a:chOff x="939006" y="5544641"/>
            <a:chExt cx="5771595" cy="461665"/>
          </a:xfrm>
        </p:grpSpPr>
        <p:grpSp>
          <p:nvGrpSpPr>
            <p:cNvPr id="34" name="Group 33"/>
            <p:cNvGrpSpPr/>
            <p:nvPr/>
          </p:nvGrpSpPr>
          <p:grpSpPr>
            <a:xfrm>
              <a:off x="939006" y="5688098"/>
              <a:ext cx="162540" cy="318208"/>
              <a:chOff x="2410691" y="1631881"/>
              <a:chExt cx="114300" cy="25200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Isosceles Triangle 49"/>
              <p:cNvSpPr/>
              <p:nvPr/>
            </p:nvSpPr>
            <p:spPr>
              <a:xfrm rot="5400000">
                <a:off x="2400300" y="1650787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1249362" y="5544641"/>
              <a:ext cx="5461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/>
                <a:t>Simple 4-wire readers and access modules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86606" y="5635028"/>
            <a:ext cx="2694983" cy="461665"/>
            <a:chOff x="939006" y="5544641"/>
            <a:chExt cx="2694983" cy="461665"/>
          </a:xfrm>
        </p:grpSpPr>
        <p:grpSp>
          <p:nvGrpSpPr>
            <p:cNvPr id="52" name="Group 51"/>
            <p:cNvGrpSpPr/>
            <p:nvPr/>
          </p:nvGrpSpPr>
          <p:grpSpPr>
            <a:xfrm>
              <a:off x="939006" y="5688098"/>
              <a:ext cx="162540" cy="318208"/>
              <a:chOff x="2410691" y="1631881"/>
              <a:chExt cx="114300" cy="252000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Isosceles Triangle 54"/>
              <p:cNvSpPr/>
              <p:nvPr/>
            </p:nvSpPr>
            <p:spPr>
              <a:xfrm rot="5400000">
                <a:off x="2400300" y="1650787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1249362" y="5544641"/>
              <a:ext cx="23846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/>
                <a:t>Log access events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426" y="2001142"/>
            <a:ext cx="2884739" cy="2884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806" y="1976014"/>
            <a:ext cx="2909867" cy="2909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987" y="1976014"/>
            <a:ext cx="2909867" cy="2909867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786606" y="6154241"/>
            <a:ext cx="6569634" cy="461665"/>
            <a:chOff x="939006" y="5544641"/>
            <a:chExt cx="6569634" cy="461665"/>
          </a:xfrm>
        </p:grpSpPr>
        <p:grpSp>
          <p:nvGrpSpPr>
            <p:cNvPr id="58" name="Group 57"/>
            <p:cNvGrpSpPr/>
            <p:nvPr/>
          </p:nvGrpSpPr>
          <p:grpSpPr>
            <a:xfrm>
              <a:off x="939006" y="5688098"/>
              <a:ext cx="162540" cy="318208"/>
              <a:chOff x="2410691" y="1631881"/>
              <a:chExt cx="114300" cy="252000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Isosceles Triangle 60"/>
              <p:cNvSpPr/>
              <p:nvPr/>
            </p:nvSpPr>
            <p:spPr>
              <a:xfrm rot="5400000">
                <a:off x="2400300" y="1650787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1249362" y="5544641"/>
              <a:ext cx="625927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/>
                <a:t>Report Access Events to Monitoring Station [CID]</a:t>
              </a:r>
            </a:p>
          </p:txBody>
        </p:sp>
      </p:grpSp>
      <p:sp>
        <p:nvSpPr>
          <p:cNvPr id="62" name="Rectangle 61"/>
          <p:cNvSpPr/>
          <p:nvPr/>
        </p:nvSpPr>
        <p:spPr>
          <a:xfrm>
            <a:off x="9092406" y="7174054"/>
            <a:ext cx="335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ACM12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2519" y="5387074"/>
            <a:ext cx="2900363" cy="188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371689" y="4961585"/>
            <a:ext cx="2667000" cy="281213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05606" y="524404"/>
            <a:ext cx="11702892" cy="1443302"/>
          </a:xfrm>
        </p:spPr>
        <p:txBody>
          <a:bodyPr>
            <a:normAutofit/>
          </a:bodyPr>
          <a:lstStyle/>
          <a:p>
            <a:r>
              <a:rPr lang="en-US" dirty="0"/>
              <a:t>Access Control</a:t>
            </a:r>
            <a:endParaRPr lang="en-GB" dirty="0"/>
          </a:p>
        </p:txBody>
      </p:sp>
      <p:sp>
        <p:nvSpPr>
          <p:cNvPr id="38" name="Rectangle 37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23569" y="3789418"/>
            <a:ext cx="65015" cy="318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8814"/>
            <a:endParaRPr lang="en-GB">
              <a:solidFill>
                <a:srgbClr val="FFFF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4206" y="2196306"/>
            <a:ext cx="26670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4" name="Rectangle 33"/>
          <p:cNvSpPr/>
          <p:nvPr/>
        </p:nvSpPr>
        <p:spPr>
          <a:xfrm>
            <a:off x="634206" y="4961016"/>
            <a:ext cx="2667000" cy="281213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7" name="Rectangle 46"/>
          <p:cNvSpPr/>
          <p:nvPr/>
        </p:nvSpPr>
        <p:spPr>
          <a:xfrm>
            <a:off x="3511000" y="2196306"/>
            <a:ext cx="26670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9" name="Rectangle 48"/>
          <p:cNvSpPr/>
          <p:nvPr/>
        </p:nvSpPr>
        <p:spPr>
          <a:xfrm>
            <a:off x="3511000" y="4961016"/>
            <a:ext cx="2667000" cy="281213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0" name="Rectangle 49"/>
          <p:cNvSpPr/>
          <p:nvPr/>
        </p:nvSpPr>
        <p:spPr>
          <a:xfrm>
            <a:off x="6387794" y="2196306"/>
            <a:ext cx="26670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3" name="Rectangle 52"/>
          <p:cNvSpPr/>
          <p:nvPr/>
        </p:nvSpPr>
        <p:spPr>
          <a:xfrm>
            <a:off x="634207" y="3643728"/>
            <a:ext cx="266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C702</a:t>
            </a:r>
            <a:endParaRPr lang="en-US" sz="2000" dirty="0"/>
          </a:p>
          <a:p>
            <a:pPr lvl="0" algn="ctr"/>
            <a:r>
              <a:rPr lang="fr-CA" sz="2000" dirty="0"/>
              <a:t>Standard </a:t>
            </a:r>
            <a:r>
              <a:rPr lang="fr-CA" sz="2000" dirty="0" err="1"/>
              <a:t>Proximity</a:t>
            </a:r>
            <a:r>
              <a:rPr lang="fr-CA" sz="2000" dirty="0"/>
              <a:t> </a:t>
            </a:r>
            <a:r>
              <a:rPr lang="fr-CA" sz="2000" dirty="0" err="1"/>
              <a:t>Card</a:t>
            </a:r>
            <a:r>
              <a:rPr lang="fr-CA" sz="2000" dirty="0"/>
              <a:t> (</a:t>
            </a:r>
            <a:r>
              <a:rPr lang="fr-CA" sz="2000" dirty="0" err="1"/>
              <a:t>Clamshell</a:t>
            </a:r>
            <a:r>
              <a:rPr lang="fr-CA" sz="2000" dirty="0"/>
              <a:t>)</a:t>
            </a:r>
            <a:endParaRPr lang="en-US" sz="2000" dirty="0"/>
          </a:p>
        </p:txBody>
      </p:sp>
      <p:sp>
        <p:nvSpPr>
          <p:cNvPr id="55" name="Rectangle 54"/>
          <p:cNvSpPr/>
          <p:nvPr/>
        </p:nvSpPr>
        <p:spPr>
          <a:xfrm>
            <a:off x="3413098" y="3934650"/>
            <a:ext cx="2667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CA" dirty="0"/>
              <a:t>C706</a:t>
            </a:r>
            <a:endParaRPr lang="en-US" dirty="0"/>
          </a:p>
          <a:p>
            <a:pPr lvl="0" algn="ctr"/>
            <a:r>
              <a:rPr lang="en-US" sz="2000" dirty="0"/>
              <a:t>ISO Proximity Card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34206" y="6311106"/>
            <a:ext cx="2667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CA" dirty="0"/>
              <a:t>RAC2</a:t>
            </a:r>
            <a:endParaRPr lang="en-US" dirty="0"/>
          </a:p>
          <a:p>
            <a:pPr lvl="0" algn="ctr"/>
            <a:r>
              <a:rPr lang="en-US" sz="2000" dirty="0"/>
              <a:t>2-Way Remote Control with Integrated</a:t>
            </a:r>
            <a:br>
              <a:rPr lang="en-US" sz="2000" dirty="0"/>
            </a:br>
            <a:r>
              <a:rPr lang="en-US" sz="2000" dirty="0"/>
              <a:t>Access Card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494895" y="6618883"/>
            <a:ext cx="266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CA" dirty="0"/>
              <a:t>RAC1</a:t>
            </a:r>
            <a:endParaRPr lang="en-US" dirty="0"/>
          </a:p>
          <a:p>
            <a:pPr lvl="0" algn="ctr"/>
            <a:r>
              <a:rPr lang="en-US" sz="2000" dirty="0"/>
              <a:t>Remote Control with Integrated Access Card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46" y="2037475"/>
            <a:ext cx="1918502" cy="19185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93" y="2048895"/>
            <a:ext cx="1902610" cy="1902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30" y="4989686"/>
            <a:ext cx="1470552" cy="1470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85" y="4929769"/>
            <a:ext cx="1861632" cy="1861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6349206" y="6820561"/>
            <a:ext cx="2667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C704</a:t>
            </a:r>
          </a:p>
          <a:p>
            <a:pPr lvl="0" algn="ctr"/>
            <a:r>
              <a:rPr lang="en-US" sz="2000" dirty="0"/>
              <a:t>Blue Proximity Key Tag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94" y="4961016"/>
            <a:ext cx="2061224" cy="2061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6406" y="2196306"/>
            <a:ext cx="1874849" cy="182094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349206" y="3982681"/>
            <a:ext cx="2667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C705</a:t>
            </a:r>
          </a:p>
          <a:p>
            <a:pPr lvl="0" algn="ctr"/>
            <a:r>
              <a:rPr lang="en-US" sz="2000" dirty="0"/>
              <a:t>Proximity Key Tags</a:t>
            </a:r>
          </a:p>
        </p:txBody>
      </p:sp>
    </p:spTree>
    <p:extLst>
      <p:ext uri="{BB962C8B-B14F-4D97-AF65-F5344CB8AC3E}">
        <p14:creationId xmlns:p14="http://schemas.microsoft.com/office/powerpoint/2010/main" val="9071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05606" y="251534"/>
            <a:ext cx="11702892" cy="1443302"/>
          </a:xfrm>
        </p:spPr>
        <p:txBody>
          <a:bodyPr>
            <a:normAutofit fontScale="90000"/>
          </a:bodyPr>
          <a:lstStyle/>
          <a:p>
            <a:r>
              <a:rPr lang="en-US" dirty="0"/>
              <a:t>Magellan 2-Way Wireless</a:t>
            </a:r>
            <a:br>
              <a:rPr lang="en-US" dirty="0"/>
            </a:br>
            <a:r>
              <a:rPr lang="en-US" dirty="0"/>
              <a:t>Expansion Module (RTX3)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786606" y="2348706"/>
            <a:ext cx="11125199" cy="3100597"/>
            <a:chOff x="939006" y="2268041"/>
            <a:chExt cx="11125199" cy="3100597"/>
          </a:xfrm>
        </p:grpSpPr>
        <p:sp>
          <p:nvSpPr>
            <p:cNvPr id="22" name="Isosceles Triangle 21"/>
            <p:cNvSpPr/>
            <p:nvPr/>
          </p:nvSpPr>
          <p:spPr>
            <a:xfrm rot="5400000">
              <a:off x="934990" y="2426538"/>
              <a:ext cx="170572" cy="16254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18814"/>
              <a:endParaRPr lang="en-GB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43806" y="2268041"/>
              <a:ext cx="9144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32 wireless zones per module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711405" y="4906973"/>
              <a:ext cx="33528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dirty="0"/>
                <a:t>RTX3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4354" y="2799208"/>
            <a:ext cx="11877052" cy="830997"/>
            <a:chOff x="796754" y="2953841"/>
            <a:chExt cx="11877052" cy="830997"/>
          </a:xfrm>
        </p:grpSpPr>
        <p:grpSp>
          <p:nvGrpSpPr>
            <p:cNvPr id="23" name="Group 22"/>
            <p:cNvGrpSpPr/>
            <p:nvPr/>
          </p:nvGrpSpPr>
          <p:grpSpPr>
            <a:xfrm>
              <a:off x="796754" y="3034506"/>
              <a:ext cx="304801" cy="318208"/>
              <a:chOff x="2310652" y="1631881"/>
              <a:chExt cx="214339" cy="252000"/>
            </a:xfrm>
          </p:grpSpPr>
          <p:sp>
            <p:nvSpPr>
              <p:cNvPr id="24" name="Rectangle 23"/>
              <p:cNvSpPr/>
              <p:nvPr/>
            </p:nvSpPr>
            <p:spPr>
              <a:xfrm flipH="1">
                <a:off x="2310652" y="1631881"/>
                <a:ext cx="126016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 rot="5400000">
                <a:off x="2400300" y="1700730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243806" y="2953841"/>
              <a:ext cx="11430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CA" dirty="0"/>
                <a:t>Up to 999 </a:t>
              </a:r>
              <a:r>
                <a:rPr lang="fr-CA" dirty="0" err="1"/>
                <a:t>remote</a:t>
              </a:r>
              <a:r>
                <a:rPr lang="fr-CA" dirty="0"/>
                <a:t> </a:t>
              </a:r>
              <a:r>
                <a:rPr lang="fr-CA" dirty="0" err="1"/>
                <a:t>controls</a:t>
              </a:r>
              <a:r>
                <a:rPr lang="fr-CA" dirty="0"/>
                <a:t> </a:t>
              </a:r>
              <a:r>
                <a:rPr lang="fr-CA" dirty="0" err="1"/>
                <a:t>with</a:t>
              </a:r>
              <a:r>
                <a:rPr lang="fr-CA" dirty="0"/>
                <a:t> a single module</a:t>
              </a:r>
              <a:br>
                <a:rPr lang="fr-CA" dirty="0"/>
              </a:br>
              <a:r>
                <a:rPr lang="fr-CA" dirty="0"/>
                <a:t>(programmable by the installer and master user)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86606" y="3615134"/>
            <a:ext cx="11734800" cy="461665"/>
            <a:chOff x="939006" y="3563441"/>
            <a:chExt cx="11734800" cy="461665"/>
          </a:xfrm>
        </p:grpSpPr>
        <p:grpSp>
          <p:nvGrpSpPr>
            <p:cNvPr id="26" name="Group 25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8 wireless PGMs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86606" y="5041396"/>
            <a:ext cx="5420088" cy="830997"/>
            <a:chOff x="939006" y="5544641"/>
            <a:chExt cx="5420088" cy="830997"/>
          </a:xfrm>
        </p:grpSpPr>
        <p:grpSp>
          <p:nvGrpSpPr>
            <p:cNvPr id="41" name="Group 40"/>
            <p:cNvGrpSpPr/>
            <p:nvPr/>
          </p:nvGrpSpPr>
          <p:grpSpPr>
            <a:xfrm>
              <a:off x="939006" y="5688098"/>
              <a:ext cx="162540" cy="318208"/>
              <a:chOff x="2410691" y="1631881"/>
              <a:chExt cx="114300" cy="25200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5400000">
                <a:off x="2400300" y="1650787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249362" y="5544641"/>
              <a:ext cx="510973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/>
                <a:t>Fully supports all Magellan transmitters</a:t>
              </a:r>
              <a:br>
                <a:rPr lang="en-US" dirty="0"/>
              </a:br>
              <a:r>
                <a:rPr lang="en-US" dirty="0"/>
                <a:t>including 2WPGM and REM2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86606" y="4065072"/>
            <a:ext cx="11734800" cy="461665"/>
            <a:chOff x="939006" y="3563441"/>
            <a:chExt cx="11734800" cy="461665"/>
          </a:xfrm>
        </p:grpSpPr>
        <p:grpSp>
          <p:nvGrpSpPr>
            <p:cNvPr id="30" name="Group 29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In-field firmware upgradeable via CV4USB and </a:t>
              </a:r>
              <a:r>
                <a:rPr lang="en-US" dirty="0" err="1"/>
                <a:t>WinLoad</a:t>
              </a: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86606" y="4540314"/>
            <a:ext cx="11734800" cy="461665"/>
            <a:chOff x="939006" y="3563441"/>
            <a:chExt cx="11734800" cy="461665"/>
          </a:xfrm>
        </p:grpSpPr>
        <p:grpSp>
          <p:nvGrpSpPr>
            <p:cNvPr id="40" name="Group 39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Isosceles Triangle 45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CA" dirty="0"/>
                <a:t>3 </a:t>
              </a:r>
              <a:r>
                <a:rPr lang="fr-CA" dirty="0" err="1"/>
                <a:t>hardwired</a:t>
              </a:r>
              <a:r>
                <a:rPr lang="fr-CA" dirty="0"/>
                <a:t> PGM outputs and 1 </a:t>
              </a:r>
              <a:r>
                <a:rPr lang="fr-CA" dirty="0" err="1"/>
                <a:t>optional</a:t>
              </a:r>
              <a:r>
                <a:rPr lang="fr-CA" dirty="0"/>
                <a:t> output</a:t>
              </a:r>
              <a:endParaRPr lang="en-US" dirty="0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823569" y="6134804"/>
            <a:ext cx="65015" cy="318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8814"/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05" y="1890776"/>
            <a:ext cx="3400260" cy="340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05606" y="524404"/>
            <a:ext cx="11702892" cy="1443302"/>
          </a:xfrm>
        </p:spPr>
        <p:txBody>
          <a:bodyPr>
            <a:normAutofit/>
          </a:bodyPr>
          <a:lstStyle/>
          <a:p>
            <a:r>
              <a:rPr lang="en-US" dirty="0"/>
              <a:t>Wireless Expansion Modules</a:t>
            </a:r>
            <a:endParaRPr lang="en-GB" dirty="0"/>
          </a:p>
        </p:txBody>
      </p:sp>
      <p:sp>
        <p:nvSpPr>
          <p:cNvPr id="38" name="Rectangle 37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23569" y="3789418"/>
            <a:ext cx="65015" cy="318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8814"/>
            <a:endParaRPr lang="en-GB">
              <a:solidFill>
                <a:srgbClr val="FFFF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4206" y="2196306"/>
            <a:ext cx="44958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3" name="Rectangle 52"/>
          <p:cNvSpPr/>
          <p:nvPr/>
        </p:nvSpPr>
        <p:spPr>
          <a:xfrm>
            <a:off x="634207" y="2196306"/>
            <a:ext cx="449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Remotes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634206" y="4977328"/>
            <a:ext cx="44958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634207" y="5015706"/>
            <a:ext cx="4532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Smoke &amp; Glass Break Detectors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5319369" y="2196306"/>
            <a:ext cx="44958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5246162" y="2196306"/>
            <a:ext cx="4569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Motion Detectors</a:t>
            </a: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5319369" y="5015706"/>
            <a:ext cx="44958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10004532" y="2197568"/>
            <a:ext cx="209429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5295529" y="5015706"/>
            <a:ext cx="450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Door Contacts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634205" y="4243542"/>
            <a:ext cx="152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/>
              <a:t>REM3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196304" y="4243542"/>
            <a:ext cx="152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/>
              <a:t>REM2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04261" y="4243542"/>
            <a:ext cx="152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CA" sz="2000" dirty="0"/>
              <a:t>REM15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06" y="2547470"/>
            <a:ext cx="1867618" cy="18676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399" y="2541818"/>
            <a:ext cx="1701724" cy="1701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1278298" y="7137271"/>
            <a:ext cx="152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/>
              <a:t>SD360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34586" y="7140579"/>
            <a:ext cx="152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/>
              <a:t>G550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96" y="5655515"/>
            <a:ext cx="1273407" cy="12734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 31"/>
          <p:cNvSpPr/>
          <p:nvPr/>
        </p:nvSpPr>
        <p:spPr>
          <a:xfrm>
            <a:off x="5302410" y="4243542"/>
            <a:ext cx="152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/>
              <a:t>PMD2P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64509" y="4243542"/>
            <a:ext cx="152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/>
              <a:t>PMD75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272466" y="4243542"/>
            <a:ext cx="152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CA" sz="2000" dirty="0"/>
              <a:t>PMD85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17" y="2606853"/>
            <a:ext cx="1758385" cy="1758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595" y="2668267"/>
            <a:ext cx="1646878" cy="1646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460" y="2510507"/>
            <a:ext cx="1703501" cy="17035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Rectangle 36"/>
          <p:cNvSpPr/>
          <p:nvPr/>
        </p:nvSpPr>
        <p:spPr>
          <a:xfrm>
            <a:off x="5308653" y="7093953"/>
            <a:ext cx="152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/>
              <a:t>DCT10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70752" y="7093953"/>
            <a:ext cx="152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/>
              <a:t>DCTXP2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78709" y="7093953"/>
            <a:ext cx="152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CA" sz="2000" dirty="0"/>
              <a:t>DCT2</a:t>
            </a:r>
            <a:endParaRPr lang="en-US" sz="2000" dirty="0"/>
          </a:p>
        </p:txBody>
      </p:sp>
      <p:sp>
        <p:nvSpPr>
          <p:cNvPr id="42" name="Rectangle 41"/>
          <p:cNvSpPr/>
          <p:nvPr/>
        </p:nvSpPr>
        <p:spPr>
          <a:xfrm>
            <a:off x="10004532" y="2196306"/>
            <a:ext cx="2103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Wireless PGM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10" y="5454520"/>
            <a:ext cx="1675398" cy="16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422" y="5571720"/>
            <a:ext cx="1477906" cy="1477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571" y="6155720"/>
            <a:ext cx="825790" cy="825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Rectangle 42"/>
          <p:cNvSpPr/>
          <p:nvPr/>
        </p:nvSpPr>
        <p:spPr>
          <a:xfrm>
            <a:off x="10002788" y="4243542"/>
            <a:ext cx="2105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CA" sz="2000" dirty="0"/>
              <a:t>2WPGM</a:t>
            </a: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002" y="2666731"/>
            <a:ext cx="1568050" cy="1568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9986" y="2537945"/>
            <a:ext cx="747220" cy="1639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7048" y="5705971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86606" y="2348706"/>
            <a:ext cx="10744199" cy="4600778"/>
            <a:chOff x="939006" y="2268041"/>
            <a:chExt cx="10744199" cy="4600778"/>
          </a:xfrm>
        </p:grpSpPr>
        <p:sp>
          <p:nvSpPr>
            <p:cNvPr id="22" name="Isosceles Triangle 21"/>
            <p:cNvSpPr/>
            <p:nvPr/>
          </p:nvSpPr>
          <p:spPr>
            <a:xfrm rot="5400000">
              <a:off x="934990" y="2426538"/>
              <a:ext cx="170572" cy="16254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18814"/>
              <a:endParaRPr lang="en-GB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43806" y="2268041"/>
              <a:ext cx="9144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Report events to the IPR512 GPRS/IP Monitoring Receiver</a:t>
              </a:r>
              <a:br>
                <a:rPr lang="en-US" dirty="0"/>
              </a:br>
              <a:r>
                <a:rPr lang="en-US" dirty="0"/>
                <a:t>and/or IPRS-7 GPRS/IP PC Receiver Software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9930605" y="6407154"/>
              <a:ext cx="17526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dirty="0"/>
                <a:t>PCS260/265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4354" y="3179703"/>
            <a:ext cx="11877052" cy="461665"/>
            <a:chOff x="796754" y="2953841"/>
            <a:chExt cx="11877052" cy="461665"/>
          </a:xfrm>
        </p:grpSpPr>
        <p:grpSp>
          <p:nvGrpSpPr>
            <p:cNvPr id="23" name="Group 22"/>
            <p:cNvGrpSpPr/>
            <p:nvPr/>
          </p:nvGrpSpPr>
          <p:grpSpPr>
            <a:xfrm>
              <a:off x="796754" y="3034506"/>
              <a:ext cx="304801" cy="318208"/>
              <a:chOff x="2310652" y="1631881"/>
              <a:chExt cx="214339" cy="252000"/>
            </a:xfrm>
          </p:grpSpPr>
          <p:sp>
            <p:nvSpPr>
              <p:cNvPr id="24" name="Rectangle 23"/>
              <p:cNvSpPr/>
              <p:nvPr/>
            </p:nvSpPr>
            <p:spPr>
              <a:xfrm flipH="1">
                <a:off x="2310652" y="1631881"/>
                <a:ext cx="126016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 rot="5400000">
                <a:off x="2400300" y="1700730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243806" y="29538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CA" dirty="0"/>
                <a:t>Report via </a:t>
              </a:r>
              <a:r>
                <a:rPr lang="fr-CA" dirty="0" err="1"/>
                <a:t>text</a:t>
              </a:r>
              <a:r>
                <a:rPr lang="fr-CA" dirty="0"/>
                <a:t> message (up to 16 phone </a:t>
              </a:r>
              <a:r>
                <a:rPr lang="fr-CA" dirty="0" err="1"/>
                <a:t>numbers</a:t>
              </a:r>
              <a:r>
                <a:rPr lang="fr-CA" dirty="0"/>
                <a:t>)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86606" y="3687142"/>
            <a:ext cx="11734800" cy="461665"/>
            <a:chOff x="939006" y="3563441"/>
            <a:chExt cx="11734800" cy="461665"/>
          </a:xfrm>
        </p:grpSpPr>
        <p:grpSp>
          <p:nvGrpSpPr>
            <p:cNvPr id="26" name="Group 25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CA" dirty="0"/>
                <a:t>Control panel communication supervision</a:t>
              </a:r>
              <a:endParaRPr lang="en-US" dirty="0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86606" y="4137080"/>
            <a:ext cx="11734800" cy="830997"/>
            <a:chOff x="939006" y="3563441"/>
            <a:chExt cx="11734800" cy="830997"/>
          </a:xfrm>
        </p:grpSpPr>
        <p:grpSp>
          <p:nvGrpSpPr>
            <p:cNvPr id="30" name="Group 29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243806" y="3563441"/>
              <a:ext cx="11430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End-user can arm or disarm the system by sending</a:t>
              </a:r>
              <a:br>
                <a:rPr lang="en-US" dirty="0"/>
              </a:br>
              <a:r>
                <a:rPr lang="en-US" dirty="0"/>
                <a:t>a text message (SMS) to the PCS250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86606" y="4979146"/>
            <a:ext cx="11734800" cy="1200329"/>
            <a:chOff x="939006" y="3563441"/>
            <a:chExt cx="11734800" cy="1200329"/>
          </a:xfrm>
        </p:grpSpPr>
        <p:grpSp>
          <p:nvGrpSpPr>
            <p:cNvPr id="40" name="Group 39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Isosceles Triangle 45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1243806" y="3563441"/>
              <a:ext cx="114300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CA" dirty="0" err="1"/>
                <a:t>Send</a:t>
              </a:r>
              <a:r>
                <a:rPr lang="fr-CA" dirty="0"/>
                <a:t> </a:t>
              </a:r>
              <a:r>
                <a:rPr lang="fr-CA" dirty="0" err="1"/>
                <a:t>pre-recorded</a:t>
              </a:r>
              <a:r>
                <a:rPr lang="fr-CA" dirty="0"/>
                <a:t> </a:t>
              </a:r>
              <a:r>
                <a:rPr lang="fr-CA" dirty="0" err="1"/>
                <a:t>voice</a:t>
              </a:r>
              <a:r>
                <a:rPr lang="fr-CA" dirty="0"/>
                <a:t> messages to up to 8 </a:t>
              </a:r>
              <a:r>
                <a:rPr lang="fr-CA" dirty="0" err="1"/>
                <a:t>telephone</a:t>
              </a:r>
              <a:br>
                <a:rPr lang="fr-CA" dirty="0"/>
              </a:br>
              <a:r>
                <a:rPr lang="fr-CA" dirty="0" err="1"/>
                <a:t>numbers</a:t>
              </a:r>
              <a:r>
                <a:rPr lang="fr-CA" dirty="0"/>
                <a:t> to report </a:t>
              </a:r>
              <a:r>
                <a:rPr lang="fr-CA" dirty="0" err="1"/>
                <a:t>alarms</a:t>
              </a:r>
              <a:r>
                <a:rPr lang="fr-CA" dirty="0"/>
                <a:t> </a:t>
              </a:r>
              <a:r>
                <a:rPr lang="fr-CA" dirty="0" err="1"/>
                <a:t>using</a:t>
              </a:r>
              <a:r>
                <a:rPr lang="fr-CA" dirty="0"/>
                <a:t> the </a:t>
              </a:r>
              <a:r>
                <a:rPr lang="fr-CA" dirty="0" err="1"/>
                <a:t>optional</a:t>
              </a:r>
              <a:r>
                <a:rPr lang="fr-CA" dirty="0"/>
                <a:t> VDMP3</a:t>
              </a:r>
              <a:br>
                <a:rPr lang="fr-CA" dirty="0"/>
              </a:br>
              <a:r>
                <a:rPr lang="fr-CA" dirty="0"/>
                <a:t>Paradox Plug-in Voice Module (GSM mode)</a:t>
              </a:r>
            </a:p>
          </p:txBody>
        </p:sp>
      </p:grpSp>
      <p:sp>
        <p:nvSpPr>
          <p:cNvPr id="54" name="Rectangle 53"/>
          <p:cNvSpPr/>
          <p:nvPr/>
        </p:nvSpPr>
        <p:spPr>
          <a:xfrm>
            <a:off x="823569" y="6134804"/>
            <a:ext cx="65015" cy="318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8814"/>
            <a:endParaRPr lang="en-GB">
              <a:solidFill>
                <a:srgbClr val="FFFFFF"/>
              </a:solidFill>
            </a:endParaRPr>
          </a:p>
        </p:txBody>
      </p:sp>
      <p:sp>
        <p:nvSpPr>
          <p:cNvPr id="47" name="Title 18"/>
          <p:cNvSpPr>
            <a:spLocks noGrp="1"/>
          </p:cNvSpPr>
          <p:nvPr>
            <p:ph type="title"/>
          </p:nvPr>
        </p:nvSpPr>
        <p:spPr>
          <a:xfrm>
            <a:off x="329406" y="373732"/>
            <a:ext cx="11702892" cy="144330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PCS260/265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GSM/GPRS Communicator Module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123" y="2006411"/>
            <a:ext cx="3710766" cy="371076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86606" y="6165909"/>
            <a:ext cx="11734800" cy="830997"/>
            <a:chOff x="939006" y="3563441"/>
            <a:chExt cx="11734800" cy="830997"/>
          </a:xfrm>
        </p:grpSpPr>
        <p:grpSp>
          <p:nvGrpSpPr>
            <p:cNvPr id="34" name="Group 33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1243806" y="3563441"/>
              <a:ext cx="11430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End-user can arm or disarm the system by sending</a:t>
              </a:r>
              <a:br>
                <a:rPr lang="en-US" dirty="0"/>
              </a:br>
              <a:r>
                <a:rPr lang="en-US" dirty="0"/>
                <a:t>a text message (SMS) to the PCS260/265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671B52F-2B42-479D-81C2-9CE71D7FE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83" y="2183174"/>
            <a:ext cx="4304645" cy="430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7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05606" y="524404"/>
            <a:ext cx="11702892" cy="1443302"/>
          </a:xfrm>
        </p:spPr>
        <p:txBody>
          <a:bodyPr>
            <a:normAutofit/>
          </a:bodyPr>
          <a:lstStyle/>
          <a:p>
            <a:r>
              <a:rPr lang="en-US" dirty="0"/>
              <a:t>Internet Module (IP150)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786606" y="2348706"/>
            <a:ext cx="9448800" cy="830997"/>
            <a:chOff x="939006" y="2268041"/>
            <a:chExt cx="9448800" cy="830997"/>
          </a:xfrm>
        </p:grpSpPr>
        <p:sp>
          <p:nvSpPr>
            <p:cNvPr id="22" name="Isosceles Triangle 21"/>
            <p:cNvSpPr/>
            <p:nvPr/>
          </p:nvSpPr>
          <p:spPr>
            <a:xfrm rot="5400000">
              <a:off x="934990" y="2426538"/>
              <a:ext cx="170572" cy="16254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18814"/>
              <a:endParaRPr lang="en-GB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43806" y="2268041"/>
              <a:ext cx="9144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Control and monitor your control panel through</a:t>
              </a:r>
              <a:br>
                <a:rPr lang="en-US" dirty="0"/>
              </a:br>
              <a:r>
                <a:rPr lang="en-US" dirty="0"/>
                <a:t>an IP network (LAN/WAN/Internet)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4354" y="3179703"/>
            <a:ext cx="11877052" cy="461665"/>
            <a:chOff x="796754" y="2953841"/>
            <a:chExt cx="11877052" cy="461665"/>
          </a:xfrm>
        </p:grpSpPr>
        <p:grpSp>
          <p:nvGrpSpPr>
            <p:cNvPr id="23" name="Group 22"/>
            <p:cNvGrpSpPr/>
            <p:nvPr/>
          </p:nvGrpSpPr>
          <p:grpSpPr>
            <a:xfrm>
              <a:off x="796754" y="3034506"/>
              <a:ext cx="304801" cy="318208"/>
              <a:chOff x="2310652" y="1631881"/>
              <a:chExt cx="214339" cy="252000"/>
            </a:xfrm>
          </p:grpSpPr>
          <p:sp>
            <p:nvSpPr>
              <p:cNvPr id="24" name="Rectangle 23"/>
              <p:cNvSpPr/>
              <p:nvPr/>
            </p:nvSpPr>
            <p:spPr>
              <a:xfrm flipH="1">
                <a:off x="2310652" y="1631881"/>
                <a:ext cx="126016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 rot="5400000">
                <a:off x="2400300" y="1700730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243806" y="29538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CA" dirty="0" err="1"/>
                <a:t>Send</a:t>
              </a:r>
              <a:r>
                <a:rPr lang="fr-CA" dirty="0"/>
                <a:t> notification of </a:t>
              </a:r>
              <a:r>
                <a:rPr lang="fr-CA" dirty="0" err="1"/>
                <a:t>arming</a:t>
              </a:r>
              <a:r>
                <a:rPr lang="fr-CA" dirty="0"/>
                <a:t>/</a:t>
              </a:r>
              <a:r>
                <a:rPr lang="fr-CA" dirty="0" err="1"/>
                <a:t>disarming</a:t>
              </a:r>
              <a:r>
                <a:rPr lang="fr-CA" dirty="0"/>
                <a:t> via email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86606" y="3639310"/>
            <a:ext cx="11734800" cy="461665"/>
            <a:chOff x="939006" y="3563441"/>
            <a:chExt cx="11734800" cy="461665"/>
          </a:xfrm>
        </p:grpSpPr>
        <p:grpSp>
          <p:nvGrpSpPr>
            <p:cNvPr id="26" name="Group 25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Send notification of system alarms via email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86606" y="5424208"/>
            <a:ext cx="8044333" cy="461665"/>
            <a:chOff x="939006" y="5544641"/>
            <a:chExt cx="8044333" cy="461665"/>
          </a:xfrm>
        </p:grpSpPr>
        <p:grpSp>
          <p:nvGrpSpPr>
            <p:cNvPr id="41" name="Group 40"/>
            <p:cNvGrpSpPr/>
            <p:nvPr/>
          </p:nvGrpSpPr>
          <p:grpSpPr>
            <a:xfrm>
              <a:off x="939006" y="5688098"/>
              <a:ext cx="162540" cy="318208"/>
              <a:chOff x="2410691" y="1631881"/>
              <a:chExt cx="114300" cy="25200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5400000">
                <a:off x="2400300" y="1650787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249362" y="5544641"/>
              <a:ext cx="773397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/>
                <a:t>View live status of all zones and partitions via a web browser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86606" y="4089248"/>
            <a:ext cx="11734800" cy="830997"/>
            <a:chOff x="939006" y="3563441"/>
            <a:chExt cx="11734800" cy="830997"/>
          </a:xfrm>
        </p:grpSpPr>
        <p:grpSp>
          <p:nvGrpSpPr>
            <p:cNvPr id="30" name="Group 29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243806" y="3563441"/>
              <a:ext cx="11430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Upgrade the firmware of the panel, bus modules</a:t>
              </a:r>
              <a:br>
                <a:rPr lang="en-US" dirty="0"/>
              </a:br>
              <a:r>
                <a:rPr lang="en-US" dirty="0"/>
                <a:t>or of the IP150 through the Internet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86606" y="4923126"/>
            <a:ext cx="11734800" cy="461665"/>
            <a:chOff x="939006" y="3563441"/>
            <a:chExt cx="11734800" cy="461665"/>
          </a:xfrm>
        </p:grpSpPr>
        <p:grpSp>
          <p:nvGrpSpPr>
            <p:cNvPr id="40" name="Group 39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Isosceles Triangle 45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CA" dirty="0"/>
                <a:t>Arm/</a:t>
              </a:r>
              <a:r>
                <a:rPr lang="fr-CA" dirty="0" err="1"/>
                <a:t>disarm</a:t>
              </a:r>
              <a:r>
                <a:rPr lang="fr-CA" dirty="0"/>
                <a:t> </a:t>
              </a:r>
              <a:r>
                <a:rPr lang="fr-CA" dirty="0" err="1"/>
                <a:t>individual</a:t>
              </a:r>
              <a:r>
                <a:rPr lang="fr-CA" dirty="0"/>
                <a:t> partitions, </a:t>
              </a:r>
              <a:r>
                <a:rPr lang="fr-CA" dirty="0" err="1"/>
                <a:t>activate</a:t>
              </a:r>
              <a:r>
                <a:rPr lang="fr-CA" dirty="0"/>
                <a:t> </a:t>
              </a:r>
              <a:r>
                <a:rPr lang="fr-CA" dirty="0" err="1"/>
                <a:t>PGMs</a:t>
              </a:r>
              <a:r>
                <a:rPr lang="fr-CA" dirty="0"/>
                <a:t> or I/Os via web browser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86606" y="5886710"/>
            <a:ext cx="5426115" cy="461665"/>
            <a:chOff x="939006" y="5544641"/>
            <a:chExt cx="5426115" cy="461665"/>
          </a:xfrm>
        </p:grpSpPr>
        <p:grpSp>
          <p:nvGrpSpPr>
            <p:cNvPr id="34" name="Group 33"/>
            <p:cNvGrpSpPr/>
            <p:nvPr/>
          </p:nvGrpSpPr>
          <p:grpSpPr>
            <a:xfrm>
              <a:off x="939006" y="5688098"/>
              <a:ext cx="162540" cy="318208"/>
              <a:chOff x="2410691" y="1631881"/>
              <a:chExt cx="114300" cy="25200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Isosceles Triangle 49"/>
              <p:cNvSpPr/>
              <p:nvPr/>
            </p:nvSpPr>
            <p:spPr>
              <a:xfrm rot="5400000">
                <a:off x="2400300" y="1650787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1249362" y="5544641"/>
              <a:ext cx="51157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/>
                <a:t>Supports static or dynamic IP addresses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86606" y="6374159"/>
            <a:ext cx="6727369" cy="461665"/>
            <a:chOff x="939006" y="5544641"/>
            <a:chExt cx="6727369" cy="461665"/>
          </a:xfrm>
        </p:grpSpPr>
        <p:grpSp>
          <p:nvGrpSpPr>
            <p:cNvPr id="52" name="Group 51"/>
            <p:cNvGrpSpPr/>
            <p:nvPr/>
          </p:nvGrpSpPr>
          <p:grpSpPr>
            <a:xfrm>
              <a:off x="939006" y="5688098"/>
              <a:ext cx="162540" cy="318208"/>
              <a:chOff x="2410691" y="1631881"/>
              <a:chExt cx="114300" cy="252000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Isosceles Triangle 54"/>
              <p:cNvSpPr/>
              <p:nvPr/>
            </p:nvSpPr>
            <p:spPr>
              <a:xfrm rot="5400000">
                <a:off x="2400300" y="1650787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1249362" y="5544641"/>
              <a:ext cx="64170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/>
                <a:t>Paradox DNS website: www.paradoxmyhome.com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777" y="900906"/>
            <a:ext cx="4163829" cy="416382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8427166" y="3639641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IP150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783163" y="6816892"/>
            <a:ext cx="4286637" cy="461665"/>
            <a:chOff x="939006" y="5544641"/>
            <a:chExt cx="4286637" cy="461665"/>
          </a:xfrm>
        </p:grpSpPr>
        <p:grpSp>
          <p:nvGrpSpPr>
            <p:cNvPr id="59" name="Group 58"/>
            <p:cNvGrpSpPr/>
            <p:nvPr/>
          </p:nvGrpSpPr>
          <p:grpSpPr>
            <a:xfrm>
              <a:off x="939006" y="5688098"/>
              <a:ext cx="162540" cy="318208"/>
              <a:chOff x="2410691" y="1631881"/>
              <a:chExt cx="114300" cy="252000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Isosceles Triangle 61"/>
              <p:cNvSpPr/>
              <p:nvPr/>
            </p:nvSpPr>
            <p:spPr>
              <a:xfrm rot="5400000">
                <a:off x="2400300" y="1650787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1249362" y="5544641"/>
              <a:ext cx="397628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/>
                <a:t>Multiple Languages supported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029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05606" y="524404"/>
            <a:ext cx="11702892" cy="1443302"/>
          </a:xfrm>
        </p:spPr>
        <p:txBody>
          <a:bodyPr>
            <a:normAutofit/>
          </a:bodyPr>
          <a:lstStyle/>
          <a:p>
            <a:r>
              <a:rPr lang="en-US" dirty="0"/>
              <a:t>BLUEEYE (for iOS and Android)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786606" y="2348706"/>
            <a:ext cx="9448800" cy="461665"/>
            <a:chOff x="939006" y="2268041"/>
            <a:chExt cx="9448800" cy="461665"/>
          </a:xfrm>
        </p:grpSpPr>
        <p:sp>
          <p:nvSpPr>
            <p:cNvPr id="22" name="Isosceles Triangle 21"/>
            <p:cNvSpPr/>
            <p:nvPr/>
          </p:nvSpPr>
          <p:spPr>
            <a:xfrm rot="5400000">
              <a:off x="934990" y="2426538"/>
              <a:ext cx="170572" cy="16254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18814"/>
              <a:endParaRPr lang="en-GB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43806" y="2268041"/>
              <a:ext cx="9144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Multi-site support: one connection at a time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4354" y="2824705"/>
            <a:ext cx="11877052" cy="461665"/>
            <a:chOff x="796754" y="2953841"/>
            <a:chExt cx="11877052" cy="461665"/>
          </a:xfrm>
        </p:grpSpPr>
        <p:grpSp>
          <p:nvGrpSpPr>
            <p:cNvPr id="23" name="Group 22"/>
            <p:cNvGrpSpPr/>
            <p:nvPr/>
          </p:nvGrpSpPr>
          <p:grpSpPr>
            <a:xfrm>
              <a:off x="796754" y="3034506"/>
              <a:ext cx="304801" cy="318208"/>
              <a:chOff x="2310652" y="1631881"/>
              <a:chExt cx="214339" cy="252000"/>
            </a:xfrm>
          </p:grpSpPr>
          <p:sp>
            <p:nvSpPr>
              <p:cNvPr id="24" name="Rectangle 23"/>
              <p:cNvSpPr/>
              <p:nvPr/>
            </p:nvSpPr>
            <p:spPr>
              <a:xfrm flipH="1">
                <a:off x="2310652" y="1631881"/>
                <a:ext cx="126016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 rot="5400000">
                <a:off x="2400300" y="1700730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243806" y="29538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CA" dirty="0"/>
                <a:t>Arm/</a:t>
              </a:r>
              <a:r>
                <a:rPr lang="fr-CA" dirty="0" err="1"/>
                <a:t>disarm</a:t>
              </a:r>
              <a:r>
                <a:rPr lang="fr-CA" dirty="0"/>
                <a:t> system </a:t>
              </a:r>
              <a:r>
                <a:rPr lang="fr-CA" dirty="0" err="1"/>
                <a:t>remotely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86606" y="3284312"/>
            <a:ext cx="11734800" cy="830997"/>
            <a:chOff x="939006" y="3563441"/>
            <a:chExt cx="11734800" cy="830997"/>
          </a:xfrm>
        </p:grpSpPr>
        <p:grpSp>
          <p:nvGrpSpPr>
            <p:cNvPr id="26" name="Group 25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243806" y="3563441"/>
              <a:ext cx="11430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Control up to 16 PGMs with MG/SP panels and up</a:t>
              </a:r>
              <a:br>
                <a:rPr lang="en-US" dirty="0"/>
              </a:br>
              <a:r>
                <a:rPr lang="en-US" dirty="0"/>
                <a:t>to 13 with EVO panel (V2.71 and up)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86606" y="4099693"/>
            <a:ext cx="11734800" cy="461665"/>
            <a:chOff x="939006" y="3563441"/>
            <a:chExt cx="11734800" cy="461665"/>
          </a:xfrm>
        </p:grpSpPr>
        <p:grpSp>
          <p:nvGrpSpPr>
            <p:cNvPr id="30" name="Group 29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And much, much more!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31" y="1964899"/>
            <a:ext cx="4269588" cy="4269588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1723A9C-3242-4875-817D-95CE860CBF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08954"/>
              </p:ext>
            </p:extLst>
          </p:nvPr>
        </p:nvGraphicFramePr>
        <p:xfrm>
          <a:off x="10011205" y="609428"/>
          <a:ext cx="1917403" cy="11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4545720" imgH="2615760" progId="Photoshop.Image.17">
                  <p:embed/>
                </p:oleObj>
              </mc:Choice>
              <mc:Fallback>
                <p:oleObj name="Image" r:id="rId5" imgW="4545720" imgH="261576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11205" y="609428"/>
                        <a:ext cx="1917403" cy="11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9" name="Picture 11" descr="Paradox - BlueEye on the App Store">
            <a:extLst>
              <a:ext uri="{FF2B5EF4-FFF2-40B4-BE49-F238E27FC236}">
                <a16:creationId xmlns:a16="http://schemas.microsoft.com/office/drawing/2014/main" id="{BA0D060D-1A9D-6F1A-FA24-F94280A95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002" y="3700930"/>
            <a:ext cx="1392405" cy="7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5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05606" y="524404"/>
            <a:ext cx="11702892" cy="1443302"/>
          </a:xfrm>
        </p:spPr>
        <p:txBody>
          <a:bodyPr>
            <a:normAutofit/>
          </a:bodyPr>
          <a:lstStyle/>
          <a:p>
            <a:r>
              <a:rPr lang="en-US" dirty="0"/>
              <a:t>Plug-In Voice Dialer (VDMP3)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786606" y="2348706"/>
            <a:ext cx="9448800" cy="830997"/>
            <a:chOff x="939006" y="2268041"/>
            <a:chExt cx="9448800" cy="830997"/>
          </a:xfrm>
        </p:grpSpPr>
        <p:sp>
          <p:nvSpPr>
            <p:cNvPr id="22" name="Isosceles Triangle 21"/>
            <p:cNvSpPr/>
            <p:nvPr/>
          </p:nvSpPr>
          <p:spPr>
            <a:xfrm rot="5400000">
              <a:off x="934990" y="2426538"/>
              <a:ext cx="170572" cy="16254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18814"/>
              <a:endParaRPr lang="en-GB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43806" y="2268041"/>
              <a:ext cx="9144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Dial up to 8 telephone numbers per partition to report</a:t>
              </a:r>
              <a:br>
                <a:rPr lang="en-US" dirty="0"/>
              </a:br>
              <a:r>
                <a:rPr lang="en-US" dirty="0"/>
                <a:t>events using pre-recorded messages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4354" y="3177795"/>
            <a:ext cx="11877052" cy="461665"/>
            <a:chOff x="796754" y="2953841"/>
            <a:chExt cx="11877052" cy="461665"/>
          </a:xfrm>
        </p:grpSpPr>
        <p:grpSp>
          <p:nvGrpSpPr>
            <p:cNvPr id="23" name="Group 22"/>
            <p:cNvGrpSpPr/>
            <p:nvPr/>
          </p:nvGrpSpPr>
          <p:grpSpPr>
            <a:xfrm>
              <a:off x="796754" y="3034506"/>
              <a:ext cx="304801" cy="318208"/>
              <a:chOff x="2310652" y="1631881"/>
              <a:chExt cx="214339" cy="252000"/>
            </a:xfrm>
          </p:grpSpPr>
          <p:sp>
            <p:nvSpPr>
              <p:cNvPr id="24" name="Rectangle 23"/>
              <p:cNvSpPr/>
              <p:nvPr/>
            </p:nvSpPr>
            <p:spPr>
              <a:xfrm flipH="1">
                <a:off x="2310652" y="1631881"/>
                <a:ext cx="126016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 rot="5400000">
                <a:off x="2400300" y="1700730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243806" y="29538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CA" dirty="0"/>
                <a:t>Arm/</a:t>
              </a:r>
              <a:r>
                <a:rPr lang="fr-CA" dirty="0" err="1"/>
                <a:t>disarm</a:t>
              </a:r>
              <a:r>
                <a:rPr lang="fr-CA" dirty="0"/>
                <a:t> the system </a:t>
              </a:r>
              <a:r>
                <a:rPr lang="fr-CA" dirty="0" err="1"/>
                <a:t>remotely</a:t>
              </a:r>
              <a:r>
                <a:rPr lang="fr-CA" dirty="0"/>
                <a:t> via </a:t>
              </a:r>
              <a:r>
                <a:rPr lang="fr-CA" dirty="0" err="1"/>
                <a:t>telephone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86606" y="3637402"/>
            <a:ext cx="11734800" cy="830997"/>
            <a:chOff x="939006" y="3563441"/>
            <a:chExt cx="11734800" cy="830997"/>
          </a:xfrm>
        </p:grpSpPr>
        <p:grpSp>
          <p:nvGrpSpPr>
            <p:cNvPr id="26" name="Group 25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243806" y="3563441"/>
              <a:ext cx="11430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Control PGMs and toggle utility keys remotely</a:t>
              </a:r>
              <a:br>
                <a:rPr lang="en-US" dirty="0"/>
              </a:br>
              <a:r>
                <a:rPr lang="en-US" dirty="0"/>
                <a:t>via telephone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86606" y="4452783"/>
            <a:ext cx="11734800" cy="461665"/>
            <a:chOff x="939006" y="3563441"/>
            <a:chExt cx="11734800" cy="461665"/>
          </a:xfrm>
        </p:grpSpPr>
        <p:grpSp>
          <p:nvGrpSpPr>
            <p:cNvPr id="30" name="Group 29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Voice-guided menus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063" y="2034487"/>
            <a:ext cx="2979187" cy="297918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9348956" y="4772340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VDMP3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86606" y="4926098"/>
            <a:ext cx="11734800" cy="461665"/>
            <a:chOff x="939006" y="3563441"/>
            <a:chExt cx="11734800" cy="461665"/>
          </a:xfrm>
        </p:grpSpPr>
        <p:grpSp>
          <p:nvGrpSpPr>
            <p:cNvPr id="34" name="Group 33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In-field firmware upgradeable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606" y="5396706"/>
            <a:ext cx="11734800" cy="461665"/>
            <a:chOff x="939006" y="3563441"/>
            <a:chExt cx="11734800" cy="461665"/>
          </a:xfrm>
        </p:grpSpPr>
        <p:grpSp>
          <p:nvGrpSpPr>
            <p:cNvPr id="43" name="Group 42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Isosceles Triangle 45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Connects directly onto the control panel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17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05606" y="524404"/>
            <a:ext cx="11702892" cy="1443302"/>
          </a:xfrm>
        </p:spPr>
        <p:txBody>
          <a:bodyPr>
            <a:normAutofit/>
          </a:bodyPr>
          <a:lstStyle/>
          <a:p>
            <a:r>
              <a:rPr lang="en-US" dirty="0"/>
              <a:t>Plug-In Voice Dialer (VDMP3)</a:t>
            </a:r>
            <a:endParaRPr lang="en-GB" dirty="0"/>
          </a:p>
        </p:txBody>
      </p:sp>
      <p:sp>
        <p:nvSpPr>
          <p:cNvPr id="38" name="Rectangle 37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202019" y="2519337"/>
            <a:ext cx="3886200" cy="1200329"/>
            <a:chOff x="107850" y="3353072"/>
            <a:chExt cx="3689505" cy="1200329"/>
          </a:xfrm>
        </p:grpSpPr>
        <p:sp>
          <p:nvSpPr>
            <p:cNvPr id="40" name="Rectangle 39"/>
            <p:cNvSpPr/>
            <p:nvPr/>
          </p:nvSpPr>
          <p:spPr>
            <a:xfrm>
              <a:off x="975969" y="3644106"/>
              <a:ext cx="65015" cy="318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18814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7850" y="3353072"/>
              <a:ext cx="368950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VDMP3 plugs in directly to the EBUS and SERIAL ports of</a:t>
              </a:r>
              <a:br>
                <a:rPr lang="en-US" dirty="0"/>
              </a:br>
              <a:r>
                <a:rPr lang="en-US" dirty="0"/>
                <a:t>the EVO panel</a:t>
              </a:r>
            </a:p>
          </p:txBody>
        </p:sp>
      </p:grpSp>
      <p:pic>
        <p:nvPicPr>
          <p:cNvPr id="47" name="Picture 3" descr="EVO192_VDMP3-Adjus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20" y="2577306"/>
            <a:ext cx="8098346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219" y="3678247"/>
            <a:ext cx="1681980" cy="10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2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05606" y="524404"/>
            <a:ext cx="11702892" cy="1443302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786606" y="2348706"/>
            <a:ext cx="9448800" cy="461665"/>
            <a:chOff x="939006" y="2268041"/>
            <a:chExt cx="9448800" cy="461665"/>
          </a:xfrm>
        </p:grpSpPr>
        <p:sp>
          <p:nvSpPr>
            <p:cNvPr id="22" name="Isosceles Triangle 21"/>
            <p:cNvSpPr/>
            <p:nvPr/>
          </p:nvSpPr>
          <p:spPr>
            <a:xfrm rot="5400000">
              <a:off x="934990" y="2426538"/>
              <a:ext cx="170572" cy="16254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18814"/>
              <a:endParaRPr lang="en-GB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43806" y="2268041"/>
              <a:ext cx="9144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192-zone system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4354" y="2810371"/>
            <a:ext cx="11877052" cy="461665"/>
            <a:chOff x="796754" y="2953841"/>
            <a:chExt cx="11877052" cy="461665"/>
          </a:xfrm>
        </p:grpSpPr>
        <p:grpSp>
          <p:nvGrpSpPr>
            <p:cNvPr id="23" name="Group 22"/>
            <p:cNvGrpSpPr/>
            <p:nvPr/>
          </p:nvGrpSpPr>
          <p:grpSpPr>
            <a:xfrm>
              <a:off x="796754" y="3034506"/>
              <a:ext cx="304801" cy="318208"/>
              <a:chOff x="2310652" y="1631881"/>
              <a:chExt cx="214339" cy="252000"/>
            </a:xfrm>
          </p:grpSpPr>
          <p:sp>
            <p:nvSpPr>
              <p:cNvPr id="24" name="Rectangle 23"/>
              <p:cNvSpPr/>
              <p:nvPr/>
            </p:nvSpPr>
            <p:spPr>
              <a:xfrm flipH="1">
                <a:off x="2310652" y="1631881"/>
                <a:ext cx="126016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 rot="5400000">
                <a:off x="2400300" y="1700730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243806" y="29538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CA" dirty="0"/>
                <a:t>Up to 999 user codes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86606" y="3269978"/>
            <a:ext cx="11734800" cy="461665"/>
            <a:chOff x="939006" y="3563441"/>
            <a:chExt cx="11734800" cy="461665"/>
          </a:xfrm>
        </p:grpSpPr>
        <p:grpSp>
          <p:nvGrpSpPr>
            <p:cNvPr id="26" name="Group 25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8 partitions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86606" y="3731643"/>
            <a:ext cx="11734800" cy="461665"/>
            <a:chOff x="939006" y="3563441"/>
            <a:chExt cx="11734800" cy="461665"/>
          </a:xfrm>
        </p:grpSpPr>
        <p:grpSp>
          <p:nvGrpSpPr>
            <p:cNvPr id="30" name="Group 29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Built-in access control (32 doors)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86606" y="4204958"/>
            <a:ext cx="11734800" cy="461665"/>
            <a:chOff x="939006" y="3563441"/>
            <a:chExt cx="11734800" cy="461665"/>
          </a:xfrm>
        </p:grpSpPr>
        <p:grpSp>
          <p:nvGrpSpPr>
            <p:cNvPr id="34" name="Group 33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 err="1"/>
                <a:t>Multibus</a:t>
              </a:r>
              <a:r>
                <a:rPr lang="en-US" dirty="0"/>
                <a:t> support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606" y="4675566"/>
            <a:ext cx="11734800" cy="461665"/>
            <a:chOff x="939006" y="3563441"/>
            <a:chExt cx="11734800" cy="461665"/>
          </a:xfrm>
        </p:grpSpPr>
        <p:grpSp>
          <p:nvGrpSpPr>
            <p:cNvPr id="43" name="Group 42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Isosceles Triangle 45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Supports internet module and plug-in voice dialer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86606" y="5133491"/>
            <a:ext cx="11734800" cy="461665"/>
            <a:chOff x="939006" y="3563441"/>
            <a:chExt cx="11734800" cy="461665"/>
          </a:xfrm>
        </p:grpSpPr>
        <p:grpSp>
          <p:nvGrpSpPr>
            <p:cNvPr id="48" name="Group 47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Isosceles Triangle 50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Supports wireless expansion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86606" y="5610873"/>
            <a:ext cx="11734800" cy="461665"/>
            <a:chOff x="939006" y="3563441"/>
            <a:chExt cx="11734800" cy="461665"/>
          </a:xfrm>
        </p:grpSpPr>
        <p:grpSp>
          <p:nvGrpSpPr>
            <p:cNvPr id="53" name="Group 52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Isosceles Triangle 55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In-field firmware upgradeable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86606" y="6106208"/>
            <a:ext cx="11734800" cy="461665"/>
            <a:chOff x="939006" y="3563441"/>
            <a:chExt cx="11734800" cy="461665"/>
          </a:xfrm>
        </p:grpSpPr>
        <p:grpSp>
          <p:nvGrpSpPr>
            <p:cNvPr id="58" name="Group 57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Isosceles Triangle 60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Installer (</a:t>
              </a:r>
              <a:r>
                <a:rPr lang="en-US" dirty="0" err="1"/>
                <a:t>Babyware</a:t>
              </a:r>
              <a:r>
                <a:rPr lang="en-US" dirty="0"/>
                <a:t>) and end-user (</a:t>
              </a:r>
              <a:r>
                <a:rPr lang="en-US" dirty="0" err="1"/>
                <a:t>NEware</a:t>
              </a:r>
              <a:r>
                <a:rPr lang="en-US" dirty="0"/>
                <a:t>) PC software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31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05606" y="524404"/>
            <a:ext cx="11702892" cy="1443302"/>
          </a:xfrm>
        </p:spPr>
        <p:txBody>
          <a:bodyPr>
            <a:normAutofit/>
          </a:bodyPr>
          <a:lstStyle/>
          <a:p>
            <a:r>
              <a:rPr lang="en-US" dirty="0"/>
              <a:t>EVO192 Overview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786606" y="2348706"/>
            <a:ext cx="9448800" cy="461665"/>
            <a:chOff x="939006" y="2268041"/>
            <a:chExt cx="9448800" cy="461665"/>
          </a:xfrm>
        </p:grpSpPr>
        <p:sp>
          <p:nvSpPr>
            <p:cNvPr id="22" name="Isosceles Triangle 21"/>
            <p:cNvSpPr/>
            <p:nvPr/>
          </p:nvSpPr>
          <p:spPr>
            <a:xfrm rot="5400000">
              <a:off x="934990" y="2426538"/>
              <a:ext cx="170572" cy="16254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18814"/>
              <a:endParaRPr lang="en-GB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43806" y="2268041"/>
              <a:ext cx="9144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8 to 192-zone expandable security system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4354" y="2799208"/>
            <a:ext cx="11877052" cy="461665"/>
            <a:chOff x="796754" y="2953841"/>
            <a:chExt cx="11877052" cy="461665"/>
          </a:xfrm>
        </p:grpSpPr>
        <p:grpSp>
          <p:nvGrpSpPr>
            <p:cNvPr id="23" name="Group 22"/>
            <p:cNvGrpSpPr/>
            <p:nvPr/>
          </p:nvGrpSpPr>
          <p:grpSpPr>
            <a:xfrm>
              <a:off x="796754" y="3034506"/>
              <a:ext cx="304801" cy="318208"/>
              <a:chOff x="2310652" y="1631881"/>
              <a:chExt cx="214339" cy="252000"/>
            </a:xfrm>
          </p:grpSpPr>
          <p:sp>
            <p:nvSpPr>
              <p:cNvPr id="24" name="Rectangle 23"/>
              <p:cNvSpPr/>
              <p:nvPr/>
            </p:nvSpPr>
            <p:spPr>
              <a:xfrm flipH="1">
                <a:off x="2310652" y="1631881"/>
                <a:ext cx="126016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 rot="5400000">
                <a:off x="2400300" y="1700730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243806" y="29538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CA" dirty="0" err="1"/>
                <a:t>Built</a:t>
              </a:r>
              <a:r>
                <a:rPr lang="fr-CA" dirty="0"/>
                <a:t>-in </a:t>
              </a:r>
              <a:r>
                <a:rPr lang="fr-CA" dirty="0" err="1"/>
                <a:t>access</a:t>
              </a:r>
              <a:r>
                <a:rPr lang="fr-CA" dirty="0"/>
                <a:t> control </a:t>
              </a:r>
              <a:r>
                <a:rPr lang="fr-CA" dirty="0" err="1"/>
                <a:t>features</a:t>
              </a:r>
              <a:r>
                <a:rPr lang="fr-CA" dirty="0"/>
                <a:t> (32 </a:t>
              </a:r>
              <a:r>
                <a:rPr lang="fr-CA" dirty="0" err="1"/>
                <a:t>doors</a:t>
              </a:r>
              <a:r>
                <a:rPr lang="fr-CA" dirty="0"/>
                <a:t>)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86606" y="3258815"/>
            <a:ext cx="11734800" cy="461665"/>
            <a:chOff x="939006" y="3563441"/>
            <a:chExt cx="11734800" cy="461665"/>
          </a:xfrm>
        </p:grpSpPr>
        <p:grpSp>
          <p:nvGrpSpPr>
            <p:cNvPr id="26" name="Group 25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Supports PCS Series (PCS260/265) for GSM / GPRS communication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86606" y="4653392"/>
            <a:ext cx="11506200" cy="1077218"/>
            <a:chOff x="939006" y="4872891"/>
            <a:chExt cx="11506200" cy="1077218"/>
          </a:xfrm>
        </p:grpSpPr>
        <p:grpSp>
          <p:nvGrpSpPr>
            <p:cNvPr id="32" name="Group 31"/>
            <p:cNvGrpSpPr/>
            <p:nvPr/>
          </p:nvGrpSpPr>
          <p:grpSpPr>
            <a:xfrm>
              <a:off x="939006" y="4939506"/>
              <a:ext cx="162540" cy="318208"/>
              <a:chOff x="2410691" y="1631881"/>
              <a:chExt cx="114300" cy="25200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Isosceles Triangle 33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249362" y="4872891"/>
              <a:ext cx="1119584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 err="1"/>
                <a:t>Multibus</a:t>
              </a:r>
              <a:endParaRPr lang="en-US" dirty="0"/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fr-CA" sz="2000" dirty="0"/>
                <a:t>Bus modules </a:t>
              </a:r>
              <a:r>
                <a:rPr lang="fr-CA" sz="2000" dirty="0" err="1"/>
                <a:t>can</a:t>
              </a:r>
              <a:r>
                <a:rPr lang="fr-CA" sz="2000" dirty="0"/>
                <a:t> </a:t>
              </a:r>
              <a:r>
                <a:rPr lang="fr-CA" sz="2000" dirty="0" err="1"/>
                <a:t>be</a:t>
              </a:r>
              <a:r>
                <a:rPr lang="fr-CA" sz="2000" dirty="0"/>
                <a:t> </a:t>
              </a:r>
              <a:r>
                <a:rPr lang="fr-CA" sz="2000" dirty="0" err="1"/>
                <a:t>configured</a:t>
              </a:r>
              <a:r>
                <a:rPr lang="fr-CA" sz="2000" dirty="0"/>
                <a:t> </a:t>
              </a:r>
              <a:r>
                <a:rPr lang="fr-CA" sz="2000" dirty="0" err="1"/>
                <a:t>from</a:t>
              </a:r>
              <a:r>
                <a:rPr lang="fr-CA" sz="2000" dirty="0"/>
                <a:t> the Panel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fr-CA" sz="2000" dirty="0" err="1"/>
                <a:t>Allows</a:t>
              </a:r>
              <a:r>
                <a:rPr lang="fr-CA" sz="2000" dirty="0"/>
                <a:t> to upgrade the </a:t>
              </a:r>
              <a:r>
                <a:rPr lang="fr-CA" sz="2000" dirty="0" err="1"/>
                <a:t>firmware</a:t>
              </a:r>
              <a:r>
                <a:rPr lang="fr-CA" sz="2000" dirty="0"/>
                <a:t> of multiple </a:t>
              </a:r>
              <a:r>
                <a:rPr lang="fr-CA" sz="2000" dirty="0" err="1"/>
                <a:t>identical</a:t>
              </a:r>
              <a:r>
                <a:rPr lang="fr-CA" sz="2000" dirty="0"/>
                <a:t> modules </a:t>
              </a:r>
              <a:r>
                <a:rPr lang="fr-CA" sz="2000" dirty="0" err="1"/>
                <a:t>simultaneously</a:t>
              </a:r>
              <a:r>
                <a:rPr lang="fr-CA" sz="2000" dirty="0"/>
                <a:t> </a:t>
              </a:r>
              <a:r>
                <a:rPr lang="fr-CA" sz="2000" dirty="0" err="1"/>
                <a:t>through</a:t>
              </a:r>
              <a:r>
                <a:rPr lang="fr-CA" sz="2000" dirty="0"/>
                <a:t> the </a:t>
              </a:r>
              <a:r>
                <a:rPr lang="fr-CA" sz="2000" dirty="0" err="1"/>
                <a:t>combus</a:t>
              </a:r>
              <a:endParaRPr lang="en-US" sz="20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86606" y="5700904"/>
            <a:ext cx="7071309" cy="461665"/>
            <a:chOff x="939006" y="5544641"/>
            <a:chExt cx="7071309" cy="461665"/>
          </a:xfrm>
        </p:grpSpPr>
        <p:grpSp>
          <p:nvGrpSpPr>
            <p:cNvPr id="41" name="Group 40"/>
            <p:cNvGrpSpPr/>
            <p:nvPr/>
          </p:nvGrpSpPr>
          <p:grpSpPr>
            <a:xfrm>
              <a:off x="939006" y="5688098"/>
              <a:ext cx="162540" cy="318208"/>
              <a:chOff x="2410691" y="1631881"/>
              <a:chExt cx="114300" cy="25200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5400000">
                <a:off x="2400300" y="1650787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249362" y="5544641"/>
              <a:ext cx="676095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/>
                <a:t>In-field upgrade </a:t>
              </a:r>
              <a:r>
                <a:rPr lang="en-US" dirty="0" err="1"/>
                <a:t>caability</a:t>
              </a:r>
              <a:r>
                <a:rPr lang="en-US" dirty="0"/>
                <a:t> for simple on-site updates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86606" y="3708753"/>
            <a:ext cx="11734800" cy="461665"/>
            <a:chOff x="939006" y="3563441"/>
            <a:chExt cx="11734800" cy="461665"/>
          </a:xfrm>
        </p:grpSpPr>
        <p:grpSp>
          <p:nvGrpSpPr>
            <p:cNvPr id="30" name="Group 29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Supports Plug-In Voice Dialer (VDMP3)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86606" y="4183995"/>
            <a:ext cx="11734800" cy="461665"/>
            <a:chOff x="939006" y="3563441"/>
            <a:chExt cx="11734800" cy="461665"/>
          </a:xfrm>
        </p:grpSpPr>
        <p:grpSp>
          <p:nvGrpSpPr>
            <p:cNvPr id="40" name="Group 39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Isosceles Triangle 45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1243806" y="35634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CA" dirty="0"/>
                <a:t>Supports Internet Communication Module (IP150)</a:t>
              </a:r>
              <a:endParaRPr lang="en-US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86606" y="6168960"/>
            <a:ext cx="12216372" cy="461665"/>
            <a:chOff x="939006" y="5544641"/>
            <a:chExt cx="12216372" cy="461665"/>
          </a:xfrm>
        </p:grpSpPr>
        <p:grpSp>
          <p:nvGrpSpPr>
            <p:cNvPr id="49" name="Group 48"/>
            <p:cNvGrpSpPr/>
            <p:nvPr/>
          </p:nvGrpSpPr>
          <p:grpSpPr>
            <a:xfrm>
              <a:off x="939006" y="5688098"/>
              <a:ext cx="162540" cy="318208"/>
              <a:chOff x="2410691" y="1631881"/>
              <a:chExt cx="114300" cy="252000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Isosceles Triangle 51"/>
              <p:cNvSpPr/>
              <p:nvPr/>
            </p:nvSpPr>
            <p:spPr>
              <a:xfrm rot="5400000">
                <a:off x="2400300" y="1650787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1249362" y="5544641"/>
              <a:ext cx="119060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/>
                <a:t>999 remotes with only one Transceiver [RTX3], programmable by the installer / Master user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86606" y="6611441"/>
            <a:ext cx="6216075" cy="461665"/>
            <a:chOff x="939006" y="5544641"/>
            <a:chExt cx="6216075" cy="461665"/>
          </a:xfrm>
        </p:grpSpPr>
        <p:grpSp>
          <p:nvGrpSpPr>
            <p:cNvPr id="54" name="Group 53"/>
            <p:cNvGrpSpPr/>
            <p:nvPr/>
          </p:nvGrpSpPr>
          <p:grpSpPr>
            <a:xfrm>
              <a:off x="939006" y="5688098"/>
              <a:ext cx="162540" cy="318208"/>
              <a:chOff x="2410691" y="1631881"/>
              <a:chExt cx="114300" cy="252000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Isosceles Triangle 56"/>
              <p:cNvSpPr/>
              <p:nvPr/>
            </p:nvSpPr>
            <p:spPr>
              <a:xfrm rot="5400000">
                <a:off x="2400300" y="1650787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1249362" y="5544641"/>
              <a:ext cx="59057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/>
                <a:t>New menu-driven zone programming method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064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58006" y="4025106"/>
            <a:ext cx="11702892" cy="1443302"/>
          </a:xfrm>
        </p:spPr>
        <p:txBody>
          <a:bodyPr>
            <a:noAutofit/>
          </a:bodyPr>
          <a:lstStyle/>
          <a:p>
            <a:pPr marL="548640" lvl="0" indent="-411480" algn="ctr" defTabSz="914400">
              <a:spcBef>
                <a:spcPct val="20000"/>
              </a:spcBef>
              <a:defRPr/>
            </a:pPr>
            <a:r>
              <a:rPr lang="fr-CA" sz="9600" dirty="0"/>
              <a:t>Thank You</a:t>
            </a:r>
            <a:endParaRPr lang="en-US" sz="9600" dirty="0"/>
          </a:p>
        </p:txBody>
      </p:sp>
      <p:sp>
        <p:nvSpPr>
          <p:cNvPr id="5" name="TextBox 4"/>
          <p:cNvSpPr txBox="1"/>
          <p:nvPr/>
        </p:nvSpPr>
        <p:spPr>
          <a:xfrm>
            <a:off x="4749006" y="5446893"/>
            <a:ext cx="361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www.paradox.com</a:t>
            </a:r>
          </a:p>
        </p:txBody>
      </p:sp>
      <p:sp>
        <p:nvSpPr>
          <p:cNvPr id="6" name="Rectangle 5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81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05606" y="524404"/>
            <a:ext cx="11702892" cy="1443302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786606" y="2348706"/>
            <a:ext cx="9448800" cy="461665"/>
            <a:chOff x="939006" y="2268041"/>
            <a:chExt cx="9448800" cy="461665"/>
          </a:xfrm>
        </p:grpSpPr>
        <p:sp>
          <p:nvSpPr>
            <p:cNvPr id="22" name="Isosceles Triangle 21"/>
            <p:cNvSpPr/>
            <p:nvPr/>
          </p:nvSpPr>
          <p:spPr>
            <a:xfrm rot="5400000">
              <a:off x="934990" y="2426538"/>
              <a:ext cx="170572" cy="16254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18814"/>
              <a:endParaRPr lang="en-GB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43806" y="2268041"/>
              <a:ext cx="9144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 err="1"/>
                <a:t>Digiplex</a:t>
              </a:r>
              <a:r>
                <a:rPr lang="en-US" dirty="0"/>
                <a:t> EVO systems provide the highest level of protection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4354" y="2844011"/>
            <a:ext cx="11877052" cy="461665"/>
            <a:chOff x="796754" y="2953841"/>
            <a:chExt cx="11877052" cy="461665"/>
          </a:xfrm>
        </p:grpSpPr>
        <p:grpSp>
          <p:nvGrpSpPr>
            <p:cNvPr id="23" name="Group 22"/>
            <p:cNvGrpSpPr/>
            <p:nvPr/>
          </p:nvGrpSpPr>
          <p:grpSpPr>
            <a:xfrm>
              <a:off x="796754" y="3034506"/>
              <a:ext cx="304801" cy="318208"/>
              <a:chOff x="2310652" y="1631881"/>
              <a:chExt cx="214339" cy="252000"/>
            </a:xfrm>
          </p:grpSpPr>
          <p:sp>
            <p:nvSpPr>
              <p:cNvPr id="24" name="Rectangle 23"/>
              <p:cNvSpPr/>
              <p:nvPr/>
            </p:nvSpPr>
            <p:spPr>
              <a:xfrm flipH="1">
                <a:off x="2310652" y="1631881"/>
                <a:ext cx="126016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 rot="5400000">
                <a:off x="2400300" y="1700730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243806" y="2953841"/>
              <a:ext cx="11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CA" dirty="0" err="1"/>
                <a:t>Designed</a:t>
              </a:r>
              <a:r>
                <a:rPr lang="fr-CA" dirty="0"/>
                <a:t> to </a:t>
              </a:r>
              <a:r>
                <a:rPr lang="fr-CA" dirty="0" err="1"/>
                <a:t>be</a:t>
              </a:r>
              <a:r>
                <a:rPr lang="fr-CA" dirty="0"/>
                <a:t> </a:t>
              </a:r>
              <a:r>
                <a:rPr lang="fr-CA" dirty="0" err="1"/>
                <a:t>easy</a:t>
              </a:r>
              <a:r>
                <a:rPr lang="fr-CA" dirty="0"/>
                <a:t> to use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86606" y="3328888"/>
            <a:ext cx="11734800" cy="1077218"/>
            <a:chOff x="939006" y="3563441"/>
            <a:chExt cx="11734800" cy="1077218"/>
          </a:xfrm>
        </p:grpSpPr>
        <p:grpSp>
          <p:nvGrpSpPr>
            <p:cNvPr id="26" name="Group 25"/>
            <p:cNvGrpSpPr/>
            <p:nvPr/>
          </p:nvGrpSpPr>
          <p:grpSpPr>
            <a:xfrm>
              <a:off x="939006" y="3644106"/>
              <a:ext cx="162540" cy="318208"/>
              <a:chOff x="2410691" y="1631881"/>
              <a:chExt cx="114300" cy="2520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243806" y="3563441"/>
              <a:ext cx="114300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Modular concept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fr-CA" sz="2000" dirty="0" err="1"/>
                <a:t>Provides</a:t>
              </a:r>
              <a:r>
                <a:rPr lang="fr-CA" sz="2000" dirty="0"/>
                <a:t> </a:t>
              </a:r>
              <a:r>
                <a:rPr lang="fr-CA" sz="2000" dirty="0" err="1"/>
                <a:t>installers</a:t>
              </a:r>
              <a:r>
                <a:rPr lang="fr-CA" sz="2000" dirty="0"/>
                <a:t> </a:t>
              </a:r>
              <a:r>
                <a:rPr lang="fr-CA" sz="2000" dirty="0" err="1"/>
                <a:t>with</a:t>
              </a:r>
              <a:r>
                <a:rPr lang="fr-CA" sz="2000" dirty="0"/>
                <a:t> labour </a:t>
              </a:r>
              <a:r>
                <a:rPr lang="fr-CA" sz="2000" dirty="0" err="1"/>
                <a:t>saving</a:t>
              </a:r>
              <a:r>
                <a:rPr lang="fr-CA" sz="2000" dirty="0"/>
                <a:t> </a:t>
              </a:r>
              <a:r>
                <a:rPr lang="fr-CA" sz="2000" dirty="0" err="1"/>
                <a:t>features</a:t>
              </a:r>
              <a:endParaRPr lang="fr-CA" sz="2000" dirty="0"/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fr-CA" sz="2000" dirty="0" err="1"/>
                <a:t>Makes</a:t>
              </a:r>
              <a:r>
                <a:rPr lang="fr-CA" sz="2000" dirty="0"/>
                <a:t> </a:t>
              </a:r>
              <a:r>
                <a:rPr lang="fr-CA" sz="2000" dirty="0" err="1"/>
                <a:t>expanding</a:t>
              </a:r>
              <a:r>
                <a:rPr lang="fr-CA" sz="2000" dirty="0"/>
                <a:t>, </a:t>
              </a:r>
              <a:r>
                <a:rPr lang="fr-CA" sz="2000" dirty="0" err="1"/>
                <a:t>installing</a:t>
              </a:r>
              <a:r>
                <a:rPr lang="fr-CA" sz="2000" dirty="0"/>
                <a:t>, and </a:t>
              </a:r>
              <a:r>
                <a:rPr lang="fr-CA" sz="2000" dirty="0" err="1"/>
                <a:t>servicing</a:t>
              </a:r>
              <a:r>
                <a:rPr lang="fr-CA" sz="2000" dirty="0"/>
                <a:t> quick and </a:t>
              </a:r>
              <a:r>
                <a:rPr lang="fr-CA" sz="2000" dirty="0" err="1"/>
                <a:t>convenient</a:t>
              </a:r>
              <a:endParaRPr lang="en-US" sz="20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86606" y="4482306"/>
            <a:ext cx="11506200" cy="1384995"/>
            <a:chOff x="939006" y="4872891"/>
            <a:chExt cx="11506200" cy="1384995"/>
          </a:xfrm>
        </p:grpSpPr>
        <p:grpSp>
          <p:nvGrpSpPr>
            <p:cNvPr id="32" name="Group 31"/>
            <p:cNvGrpSpPr/>
            <p:nvPr/>
          </p:nvGrpSpPr>
          <p:grpSpPr>
            <a:xfrm>
              <a:off x="939006" y="4939506"/>
              <a:ext cx="162540" cy="318208"/>
              <a:chOff x="2410691" y="1631881"/>
              <a:chExt cx="114300" cy="25200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Isosceles Triangle 33"/>
              <p:cNvSpPr/>
              <p:nvPr/>
            </p:nvSpPr>
            <p:spPr>
              <a:xfrm rot="5400000">
                <a:off x="2400300" y="1700731"/>
                <a:ext cx="135082" cy="114300"/>
              </a:xfrm>
              <a:prstGeom prst="triangle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249362" y="4872891"/>
              <a:ext cx="1119584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/>
                <a:t>Expand the system by adding plug-and-play expansion modules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fr-CA" sz="2000" dirty="0"/>
                <a:t>Modules are </a:t>
              </a:r>
              <a:r>
                <a:rPr lang="fr-CA" sz="2000" dirty="0" err="1"/>
                <a:t>connected</a:t>
              </a:r>
              <a:r>
                <a:rPr lang="fr-CA" sz="2000" dirty="0"/>
                <a:t> to the </a:t>
              </a:r>
              <a:r>
                <a:rPr lang="fr-CA" sz="2000" dirty="0" err="1"/>
                <a:t>combus</a:t>
              </a:r>
              <a:endParaRPr lang="fr-CA" sz="2000" dirty="0"/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fr-CA" sz="2000" dirty="0"/>
                <a:t>Modules </a:t>
              </a:r>
              <a:r>
                <a:rPr lang="fr-CA" sz="2000" dirty="0" err="1"/>
                <a:t>can</a:t>
              </a:r>
              <a:r>
                <a:rPr lang="fr-CA" sz="2000" dirty="0"/>
                <a:t> </a:t>
              </a:r>
              <a:r>
                <a:rPr lang="fr-CA" sz="2000" dirty="0" err="1"/>
                <a:t>be</a:t>
              </a:r>
              <a:r>
                <a:rPr lang="fr-CA" sz="2000" dirty="0"/>
                <a:t> </a:t>
              </a:r>
              <a:r>
                <a:rPr lang="fr-CA" sz="2000" dirty="0" err="1"/>
                <a:t>configuered</a:t>
              </a:r>
              <a:r>
                <a:rPr lang="fr-CA" sz="2000" dirty="0"/>
                <a:t> </a:t>
              </a:r>
              <a:r>
                <a:rPr lang="fr-CA" sz="2000" dirty="0" err="1"/>
                <a:t>remotely</a:t>
              </a:r>
              <a:endParaRPr lang="fr-CA" sz="2000" dirty="0"/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endParaRPr lang="en-US" sz="20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86606" y="5468441"/>
            <a:ext cx="9791413" cy="461665"/>
            <a:chOff x="939006" y="5544641"/>
            <a:chExt cx="9791413" cy="461665"/>
          </a:xfrm>
        </p:grpSpPr>
        <p:grpSp>
          <p:nvGrpSpPr>
            <p:cNvPr id="41" name="Group 40"/>
            <p:cNvGrpSpPr/>
            <p:nvPr/>
          </p:nvGrpSpPr>
          <p:grpSpPr>
            <a:xfrm>
              <a:off x="939006" y="5688098"/>
              <a:ext cx="162540" cy="318208"/>
              <a:chOff x="2410691" y="1631881"/>
              <a:chExt cx="114300" cy="25200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436668" y="1631881"/>
                <a:ext cx="45719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5400000">
                <a:off x="2400300" y="1650787"/>
                <a:ext cx="135082" cy="1143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18814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249362" y="5544641"/>
              <a:ext cx="94810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/>
                <a:t>More processing power to offer more Users, zones, features, and flexibility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09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514" y="600604"/>
            <a:ext cx="11702892" cy="144330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EVO Features</a:t>
            </a: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063847"/>
              </p:ext>
            </p:extLst>
          </p:nvPr>
        </p:nvGraphicFramePr>
        <p:xfrm>
          <a:off x="2386806" y="2043906"/>
          <a:ext cx="8229600" cy="5042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8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1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7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Features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EVO192 / EVOHD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758">
                <a:tc>
                  <a:txBody>
                    <a:bodyPr/>
                    <a:lstStyle/>
                    <a:p>
                      <a:pPr lvl="0" algn="l" rtl="0"/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Maximum zones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/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192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7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On-</a:t>
                      </a:r>
                      <a:r>
                        <a:rPr lang="fr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board</a:t>
                      </a: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zones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(16 </a:t>
                      </a:r>
                      <a:r>
                        <a:rPr lang="fr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fr-CA" sz="16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ATZ)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7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Partitions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7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User</a:t>
                      </a:r>
                      <a:r>
                        <a:rPr lang="fr-CA" sz="16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codes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999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7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Panel In-Field</a:t>
                      </a:r>
                      <a:r>
                        <a:rPr lang="fr-CA" sz="16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6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firmware</a:t>
                      </a:r>
                      <a:r>
                        <a:rPr lang="fr-CA" sz="16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6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upgradeable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Std Lt" pitchFamily="34" charset="0"/>
                          <a:sym typeface="Wingdings 2" pitchFamily="18" charset="2"/>
                        </a:rPr>
                        <a:t></a:t>
                      </a:r>
                    </a:p>
                  </a:txBody>
                  <a:tcPr marL="91441" marR="9144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271">
                <a:tc>
                  <a:txBody>
                    <a:bodyPr/>
                    <a:lstStyle/>
                    <a:p>
                      <a:pPr lvl="0"/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Access control (</a:t>
                      </a:r>
                      <a:r>
                        <a:rPr lang="fr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doors</a:t>
                      </a: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24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Access </a:t>
                      </a:r>
                      <a:r>
                        <a:rPr lang="fr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levels</a:t>
                      </a: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lang="fr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schedules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16/32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7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Events</a:t>
                      </a: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buffered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2048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74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PGMs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250 (5 on </a:t>
                      </a:r>
                      <a:r>
                        <a:rPr lang="fr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board</a:t>
                      </a: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471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BUS </a:t>
                      </a:r>
                      <a:r>
                        <a:rPr lang="fr-CA" sz="16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modules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254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471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Software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BabyWare</a:t>
                      </a: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lang="fr-CA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Neware</a:t>
                      </a:r>
                      <a:r>
                        <a:rPr lang="fr-CA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/ INSITE GOLD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8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ComBus</a:t>
            </a:r>
            <a:r>
              <a:rPr lang="en-US" dirty="0"/>
              <a:t> Architecture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768" y="2663031"/>
            <a:ext cx="654367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42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05606" y="524404"/>
            <a:ext cx="11702892" cy="1443302"/>
          </a:xfrm>
        </p:spPr>
        <p:txBody>
          <a:bodyPr>
            <a:normAutofit/>
          </a:bodyPr>
          <a:lstStyle/>
          <a:p>
            <a:r>
              <a:rPr lang="en-US" dirty="0"/>
              <a:t>Keypad Modules</a:t>
            </a:r>
            <a:endParaRPr lang="en-GB" dirty="0"/>
          </a:p>
        </p:txBody>
      </p:sp>
      <p:sp>
        <p:nvSpPr>
          <p:cNvPr id="38" name="Rectangle 37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23569" y="3789418"/>
            <a:ext cx="65015" cy="318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8814"/>
            <a:endParaRPr lang="en-GB">
              <a:solidFill>
                <a:srgbClr val="FFFF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4206" y="2259012"/>
            <a:ext cx="26670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4" name="Rectangle 33"/>
          <p:cNvSpPr/>
          <p:nvPr/>
        </p:nvSpPr>
        <p:spPr>
          <a:xfrm>
            <a:off x="672447" y="4940422"/>
            <a:ext cx="2667000" cy="2991562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7" name="Rectangle 46"/>
          <p:cNvSpPr/>
          <p:nvPr/>
        </p:nvSpPr>
        <p:spPr>
          <a:xfrm>
            <a:off x="3511000" y="2196306"/>
            <a:ext cx="26670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9" name="Rectangle 48"/>
          <p:cNvSpPr/>
          <p:nvPr/>
        </p:nvSpPr>
        <p:spPr>
          <a:xfrm>
            <a:off x="3511000" y="4961016"/>
            <a:ext cx="2667000" cy="2970968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0" name="Rectangle 49"/>
          <p:cNvSpPr/>
          <p:nvPr/>
        </p:nvSpPr>
        <p:spPr>
          <a:xfrm>
            <a:off x="6387794" y="2196306"/>
            <a:ext cx="26670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1" name="Rectangle 50"/>
          <p:cNvSpPr/>
          <p:nvPr/>
        </p:nvSpPr>
        <p:spPr>
          <a:xfrm>
            <a:off x="6387794" y="4961016"/>
            <a:ext cx="2876790" cy="2970968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2" name="Rectangle 51"/>
          <p:cNvSpPr/>
          <p:nvPr/>
        </p:nvSpPr>
        <p:spPr>
          <a:xfrm>
            <a:off x="9264588" y="2196306"/>
            <a:ext cx="26670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3" name="Rectangle 52"/>
          <p:cNvSpPr/>
          <p:nvPr/>
        </p:nvSpPr>
        <p:spPr>
          <a:xfrm>
            <a:off x="634207" y="3951505"/>
            <a:ext cx="2667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TM50 Touch </a:t>
            </a:r>
            <a:r>
              <a:rPr lang="en-US" sz="2000" dirty="0"/>
              <a:t>Interactive Touchscreen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510999" y="3951505"/>
            <a:ext cx="2667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K656</a:t>
            </a:r>
          </a:p>
          <a:p>
            <a:pPr lvl="0" algn="ctr"/>
            <a:r>
              <a:rPr lang="en-US" sz="2000" dirty="0"/>
              <a:t>Touch Sense Keypad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387792" y="3643728"/>
            <a:ext cx="266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CA" dirty="0"/>
              <a:t>K641</a:t>
            </a:r>
            <a:endParaRPr lang="en-US" dirty="0"/>
          </a:p>
          <a:p>
            <a:pPr lvl="0" algn="ctr"/>
            <a:r>
              <a:rPr lang="en-US" sz="2000" dirty="0"/>
              <a:t>32-Character Blue LCD Keypad Module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264584" y="3643728"/>
            <a:ext cx="266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CA" dirty="0"/>
              <a:t>K641+</a:t>
            </a:r>
            <a:endParaRPr lang="en-US" dirty="0"/>
          </a:p>
          <a:p>
            <a:pPr lvl="0" algn="ctr"/>
            <a:r>
              <a:rPr lang="en-US" sz="2000" dirty="0"/>
              <a:t>32-Character Blue LCD Keypad Module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34206" y="6311106"/>
            <a:ext cx="2667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CA" dirty="0"/>
              <a:t>K641R</a:t>
            </a:r>
            <a:endParaRPr lang="en-US" dirty="0"/>
          </a:p>
          <a:p>
            <a:pPr lvl="0" algn="ctr"/>
            <a:r>
              <a:rPr lang="en-US" sz="2000" dirty="0"/>
              <a:t>32-Character Blue LCD Keypad Module with Integrated Card Reader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494895" y="6311106"/>
            <a:ext cx="26287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CA" dirty="0"/>
              <a:t>K641LX</a:t>
            </a:r>
            <a:endParaRPr lang="en-US" dirty="0"/>
          </a:p>
          <a:p>
            <a:pPr lvl="0" algn="ctr"/>
            <a:r>
              <a:rPr lang="en-US" sz="2000" dirty="0"/>
              <a:t>32-Character Blue LCD Keypad with Built-in Transceiver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501606" y="6854766"/>
            <a:ext cx="25689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CA" dirty="0"/>
              <a:t>TM70 Touch</a:t>
            </a:r>
            <a:endParaRPr lang="en-US" dirty="0"/>
          </a:p>
          <a:p>
            <a:pPr lvl="0" algn="ctr"/>
            <a:r>
              <a:rPr lang="en-US" sz="2000" dirty="0"/>
              <a:t>7” Interactive Touchscreen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70" y="2037475"/>
            <a:ext cx="2202671" cy="2202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52" y="1986477"/>
            <a:ext cx="2299494" cy="2299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33" y="2259012"/>
            <a:ext cx="1537494" cy="1537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6" y="4943227"/>
            <a:ext cx="1514743" cy="1514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33" y="4940422"/>
            <a:ext cx="1535724" cy="1535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437" y="2180827"/>
            <a:ext cx="1641293" cy="1641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934066-29A9-4239-960A-AD3B1F88A1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428" y="4971152"/>
            <a:ext cx="1981200" cy="19812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EED613B-BC04-4B58-BA76-E4F7B3B4AA57}"/>
              </a:ext>
            </a:extLst>
          </p:cNvPr>
          <p:cNvSpPr/>
          <p:nvPr/>
        </p:nvSpPr>
        <p:spPr>
          <a:xfrm>
            <a:off x="9394214" y="4961016"/>
            <a:ext cx="2876790" cy="2970968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CA"/>
              <a:t>TM70 Touch</a:t>
            </a:r>
            <a:endParaRPr lang="en-US"/>
          </a:p>
          <a:p>
            <a:pPr lvl="0" algn="ctr"/>
            <a:r>
              <a:rPr lang="en-US"/>
              <a:t>7” Interactive Touchscreen</a:t>
            </a:r>
            <a:endParaRPr lang="en-US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2DB215C-7099-4495-A98D-48C5B92AF8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102298"/>
              </p:ext>
            </p:extLst>
          </p:nvPr>
        </p:nvGraphicFramePr>
        <p:xfrm>
          <a:off x="9532683" y="5268195"/>
          <a:ext cx="2599851" cy="1547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1" imgW="7720560" imgH="4596480" progId="Photoshop.Image.17">
                  <p:embed/>
                </p:oleObj>
              </mc:Choice>
              <mc:Fallback>
                <p:oleObj name="Image" r:id="rId11" imgW="7720560" imgH="459648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532683" y="5268195"/>
                        <a:ext cx="2599851" cy="1547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776D089-22C0-460D-8A1E-9273E48391F0}"/>
              </a:ext>
            </a:extLst>
          </p:cNvPr>
          <p:cNvSpPr txBox="1"/>
          <p:nvPr/>
        </p:nvSpPr>
        <p:spPr>
          <a:xfrm>
            <a:off x="9532683" y="7301706"/>
            <a:ext cx="2738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7-Designer Colours </a:t>
            </a:r>
          </a:p>
        </p:txBody>
      </p:sp>
    </p:spTree>
    <p:extLst>
      <p:ext uri="{BB962C8B-B14F-4D97-AF65-F5344CB8AC3E}">
        <p14:creationId xmlns:p14="http://schemas.microsoft.com/office/powerpoint/2010/main" val="142200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05606" y="524404"/>
            <a:ext cx="11702892" cy="1443302"/>
          </a:xfrm>
        </p:spPr>
        <p:txBody>
          <a:bodyPr>
            <a:normAutofit/>
          </a:bodyPr>
          <a:lstStyle/>
          <a:p>
            <a:r>
              <a:rPr lang="en-US" dirty="0"/>
              <a:t>Available Motion Detectors Modules</a:t>
            </a:r>
            <a:endParaRPr lang="en-GB" dirty="0"/>
          </a:p>
        </p:txBody>
      </p:sp>
      <p:sp>
        <p:nvSpPr>
          <p:cNvPr id="38" name="Rectangle 37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23569" y="3789418"/>
            <a:ext cx="65015" cy="318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8814"/>
            <a:endParaRPr lang="en-GB">
              <a:solidFill>
                <a:srgbClr val="FFFF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4206" y="2196306"/>
            <a:ext cx="365092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4" name="Rectangle 33"/>
          <p:cNvSpPr/>
          <p:nvPr/>
        </p:nvSpPr>
        <p:spPr>
          <a:xfrm>
            <a:off x="634206" y="4961016"/>
            <a:ext cx="3650920" cy="281213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7" name="Rectangle 46"/>
          <p:cNvSpPr/>
          <p:nvPr/>
        </p:nvSpPr>
        <p:spPr>
          <a:xfrm>
            <a:off x="4474488" y="2196306"/>
            <a:ext cx="365092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9" name="Rectangle 48"/>
          <p:cNvSpPr/>
          <p:nvPr/>
        </p:nvSpPr>
        <p:spPr>
          <a:xfrm>
            <a:off x="4474488" y="4961016"/>
            <a:ext cx="3650920" cy="281213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0" name="Rectangle 49"/>
          <p:cNvSpPr/>
          <p:nvPr/>
        </p:nvSpPr>
        <p:spPr>
          <a:xfrm>
            <a:off x="8330406" y="2196306"/>
            <a:ext cx="365092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1" name="Rectangle 50"/>
          <p:cNvSpPr/>
          <p:nvPr/>
        </p:nvSpPr>
        <p:spPr>
          <a:xfrm>
            <a:off x="8330406" y="4961016"/>
            <a:ext cx="3650920" cy="281213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3" name="Rectangle 52"/>
          <p:cNvSpPr/>
          <p:nvPr/>
        </p:nvSpPr>
        <p:spPr>
          <a:xfrm>
            <a:off x="634206" y="3644106"/>
            <a:ext cx="36352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DM50</a:t>
            </a:r>
            <a:br>
              <a:rPr lang="en-US" dirty="0"/>
            </a:br>
            <a:r>
              <a:rPr lang="en-US" sz="2000" dirty="0"/>
              <a:t>Dual Element</a:t>
            </a:r>
            <a:br>
              <a:rPr lang="en-US" sz="2000" dirty="0"/>
            </a:br>
            <a:r>
              <a:rPr lang="en-US" sz="2000" dirty="0"/>
              <a:t>Motion Detector Module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74487" y="3644106"/>
            <a:ext cx="36352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DM60</a:t>
            </a:r>
            <a:br>
              <a:rPr lang="en-US" dirty="0"/>
            </a:br>
            <a:r>
              <a:rPr lang="en-US" sz="2000" dirty="0"/>
              <a:t>Quad Element</a:t>
            </a:r>
            <a:br>
              <a:rPr lang="en-US" sz="2000" dirty="0"/>
            </a:br>
            <a:r>
              <a:rPr lang="en-US" sz="2000" dirty="0"/>
              <a:t>Motion Detector Module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34155" y="3644106"/>
            <a:ext cx="36352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DM70</a:t>
            </a:r>
            <a:br>
              <a:rPr lang="en-US" dirty="0"/>
            </a:br>
            <a:r>
              <a:rPr lang="en-US" sz="2000" dirty="0"/>
              <a:t>High-Security Motion Detector Module with Pet Immunity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4206" y="6632874"/>
            <a:ext cx="36352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DG85</a:t>
            </a:r>
            <a:br>
              <a:rPr lang="en-US" dirty="0"/>
            </a:br>
            <a:r>
              <a:rPr lang="en-US" sz="2000" dirty="0"/>
              <a:t>Series Outdoor High-Security Digital Motion Detector Module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66523" y="6920706"/>
            <a:ext cx="3635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DG457</a:t>
            </a:r>
            <a:br>
              <a:rPr lang="en-US" dirty="0"/>
            </a:br>
            <a:r>
              <a:rPr lang="en-US" sz="2000" dirty="0" err="1"/>
              <a:t>Glassbreak</a:t>
            </a:r>
            <a:r>
              <a:rPr lang="en-US" sz="2000" dirty="0"/>
              <a:t> BUS Detector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312621" y="6632874"/>
            <a:ext cx="36352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DG467</a:t>
            </a:r>
            <a:br>
              <a:rPr lang="en-US" dirty="0"/>
            </a:br>
            <a:r>
              <a:rPr lang="en-US" sz="2000" dirty="0"/>
              <a:t>360°</a:t>
            </a:r>
            <a:r>
              <a:rPr lang="en-US" altLang="en-US" sz="2000" dirty="0"/>
              <a:t> Ceiling Mounted Digital Motion Detector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47" y="2114423"/>
            <a:ext cx="1752600" cy="1752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48" y="2114423"/>
            <a:ext cx="175260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99" y="2171874"/>
            <a:ext cx="1617544" cy="1617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20" y="4922621"/>
            <a:ext cx="1877979" cy="1877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242" y="5103137"/>
            <a:ext cx="1751787" cy="17517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748" y="4966311"/>
            <a:ext cx="1779295" cy="17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0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05606" y="524404"/>
            <a:ext cx="11702892" cy="1443302"/>
          </a:xfrm>
        </p:spPr>
        <p:txBody>
          <a:bodyPr>
            <a:normAutofit/>
          </a:bodyPr>
          <a:lstStyle/>
          <a:p>
            <a:r>
              <a:rPr lang="en-US" dirty="0"/>
              <a:t>Available Zone Expansion Modules</a:t>
            </a:r>
            <a:endParaRPr lang="en-GB" dirty="0"/>
          </a:p>
        </p:txBody>
      </p:sp>
      <p:sp>
        <p:nvSpPr>
          <p:cNvPr id="38" name="Rectangle 37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23569" y="3789418"/>
            <a:ext cx="65015" cy="318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8814"/>
            <a:endParaRPr lang="en-GB">
              <a:solidFill>
                <a:srgbClr val="FFFF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4206" y="2196306"/>
            <a:ext cx="365092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4" name="Rectangle 33"/>
          <p:cNvSpPr/>
          <p:nvPr/>
        </p:nvSpPr>
        <p:spPr>
          <a:xfrm>
            <a:off x="634206" y="4961016"/>
            <a:ext cx="3650920" cy="281213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7" name="Rectangle 46"/>
          <p:cNvSpPr/>
          <p:nvPr/>
        </p:nvSpPr>
        <p:spPr>
          <a:xfrm>
            <a:off x="4474488" y="2196306"/>
            <a:ext cx="365092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9" name="Rectangle 48"/>
          <p:cNvSpPr/>
          <p:nvPr/>
        </p:nvSpPr>
        <p:spPr>
          <a:xfrm>
            <a:off x="4474488" y="4961016"/>
            <a:ext cx="3650920" cy="281213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0" name="Rectangle 49"/>
          <p:cNvSpPr/>
          <p:nvPr/>
        </p:nvSpPr>
        <p:spPr>
          <a:xfrm>
            <a:off x="8330406" y="2196306"/>
            <a:ext cx="365092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1" name="Rectangle 50"/>
          <p:cNvSpPr/>
          <p:nvPr/>
        </p:nvSpPr>
        <p:spPr>
          <a:xfrm>
            <a:off x="8330406" y="4961016"/>
            <a:ext cx="3650920" cy="281213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3" name="Rectangle 52"/>
          <p:cNvSpPr/>
          <p:nvPr/>
        </p:nvSpPr>
        <p:spPr>
          <a:xfrm>
            <a:off x="634206" y="3972606"/>
            <a:ext cx="3635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ZX1</a:t>
            </a:r>
            <a:br>
              <a:rPr lang="en-US" dirty="0"/>
            </a:br>
            <a:r>
              <a:rPr lang="en-US" sz="2000" dirty="0"/>
              <a:t>1-Zone Expansion Module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90125" y="3972606"/>
            <a:ext cx="3635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ZX4</a:t>
            </a:r>
            <a:br>
              <a:rPr lang="en-US" dirty="0"/>
            </a:br>
            <a:r>
              <a:rPr lang="en-US" sz="2000" dirty="0"/>
              <a:t>4-Zone Expansion Module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52723" y="3972606"/>
            <a:ext cx="3635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ZX8</a:t>
            </a:r>
            <a:br>
              <a:rPr lang="en-US" dirty="0"/>
            </a:br>
            <a:r>
              <a:rPr lang="en-US" sz="2000" dirty="0"/>
              <a:t>8-Zone Expansion Module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4206" y="6972473"/>
            <a:ext cx="3635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ZX8D</a:t>
            </a:r>
            <a:br>
              <a:rPr lang="en-US" dirty="0"/>
            </a:br>
            <a:r>
              <a:rPr lang="en-US" sz="2000" dirty="0"/>
              <a:t>Discontinued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90723" y="6972473"/>
            <a:ext cx="3635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ZX16D</a:t>
            </a:r>
            <a:br>
              <a:rPr lang="en-US" dirty="0"/>
            </a:br>
            <a:r>
              <a:rPr lang="en-US" sz="2000" dirty="0"/>
              <a:t>Discontinued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338224" y="6664696"/>
            <a:ext cx="3635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ZX32D</a:t>
            </a:r>
            <a:br>
              <a:rPr lang="en-US" dirty="0"/>
            </a:br>
            <a:r>
              <a:rPr lang="en-US" sz="2000" dirty="0"/>
              <a:t>Discontinued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94" y="1967706"/>
            <a:ext cx="2348706" cy="2348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95" y="2043906"/>
            <a:ext cx="2196306" cy="21963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707" y="1695402"/>
            <a:ext cx="2893313" cy="2893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206" y="4983515"/>
            <a:ext cx="2050700" cy="205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788" y="5119212"/>
            <a:ext cx="1898320" cy="1898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808" y="4437898"/>
            <a:ext cx="3031285" cy="3031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756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29406" y="7931984"/>
            <a:ext cx="1981200" cy="32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Parado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" y="8078679"/>
            <a:ext cx="1828800" cy="11798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23569" y="3789418"/>
            <a:ext cx="65015" cy="318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8814"/>
            <a:endParaRPr lang="en-GB">
              <a:solidFill>
                <a:srgbClr val="FFFF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4206" y="2196306"/>
            <a:ext cx="21336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3" name="Rectangle 52"/>
          <p:cNvSpPr/>
          <p:nvPr/>
        </p:nvSpPr>
        <p:spPr>
          <a:xfrm>
            <a:off x="634207" y="3688043"/>
            <a:ext cx="2133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PGM4</a:t>
            </a:r>
            <a:br>
              <a:rPr lang="en-US" dirty="0"/>
            </a:br>
            <a:r>
              <a:rPr lang="en-US" sz="2000" dirty="0"/>
              <a:t>4-Output Expansion Module</a:t>
            </a:r>
          </a:p>
        </p:txBody>
      </p:sp>
      <p:sp>
        <p:nvSpPr>
          <p:cNvPr id="27" name="Title 18"/>
          <p:cNvSpPr>
            <a:spLocks noGrp="1"/>
          </p:cNvSpPr>
          <p:nvPr>
            <p:ph type="title"/>
          </p:nvPr>
        </p:nvSpPr>
        <p:spPr>
          <a:xfrm>
            <a:off x="405606" y="251534"/>
            <a:ext cx="11702892" cy="1443302"/>
          </a:xfrm>
        </p:spPr>
        <p:txBody>
          <a:bodyPr>
            <a:normAutofit fontScale="90000"/>
          </a:bodyPr>
          <a:lstStyle/>
          <a:p>
            <a:r>
              <a:rPr lang="en-US" dirty="0"/>
              <a:t>Available Modules, Special Modules,</a:t>
            </a:r>
            <a:br>
              <a:rPr lang="en-US" dirty="0"/>
            </a:br>
            <a:r>
              <a:rPr lang="en-US" dirty="0"/>
              <a:t>&amp; Output Expansion Modules</a:t>
            </a:r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2920206" y="2196306"/>
            <a:ext cx="21336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0" name="Rectangle 39"/>
          <p:cNvSpPr/>
          <p:nvPr/>
        </p:nvSpPr>
        <p:spPr>
          <a:xfrm>
            <a:off x="5206206" y="2196306"/>
            <a:ext cx="21336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1" name="Rectangle 40"/>
          <p:cNvSpPr/>
          <p:nvPr/>
        </p:nvSpPr>
        <p:spPr>
          <a:xfrm>
            <a:off x="7492206" y="2196306"/>
            <a:ext cx="21336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2" name="Rectangle 41"/>
          <p:cNvSpPr/>
          <p:nvPr/>
        </p:nvSpPr>
        <p:spPr>
          <a:xfrm>
            <a:off x="9778206" y="2196306"/>
            <a:ext cx="21336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634206" y="4939506"/>
            <a:ext cx="21336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2920206" y="4939506"/>
            <a:ext cx="21336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5" name="Rectangle 44"/>
          <p:cNvSpPr/>
          <p:nvPr/>
        </p:nvSpPr>
        <p:spPr>
          <a:xfrm>
            <a:off x="5206206" y="4939506"/>
            <a:ext cx="21336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6" name="Rectangle 45"/>
          <p:cNvSpPr/>
          <p:nvPr/>
        </p:nvSpPr>
        <p:spPr>
          <a:xfrm>
            <a:off x="7492206" y="4939506"/>
            <a:ext cx="21336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8" name="Rectangle 47"/>
          <p:cNvSpPr/>
          <p:nvPr/>
        </p:nvSpPr>
        <p:spPr>
          <a:xfrm>
            <a:off x="9778206" y="4939506"/>
            <a:ext cx="2133600" cy="25908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2" name="Rectangle 51"/>
          <p:cNvSpPr/>
          <p:nvPr/>
        </p:nvSpPr>
        <p:spPr>
          <a:xfrm>
            <a:off x="2920205" y="3688043"/>
            <a:ext cx="2133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PRT3</a:t>
            </a:r>
            <a:br>
              <a:rPr lang="en-US" dirty="0"/>
            </a:br>
            <a:r>
              <a:rPr lang="en-US" sz="2000" dirty="0"/>
              <a:t>Integration Module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190252" y="3688043"/>
            <a:ext cx="2133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PS25/45</a:t>
            </a:r>
            <a:br>
              <a:rPr lang="en-US" dirty="0"/>
            </a:br>
            <a:r>
              <a:rPr lang="en-US" sz="2000" dirty="0"/>
              <a:t>Power Supply Module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492206" y="3688043"/>
            <a:ext cx="2133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HUB2</a:t>
            </a:r>
            <a:br>
              <a:rPr lang="en-US" dirty="0"/>
            </a:br>
            <a:r>
              <a:rPr lang="en-US" sz="2000" dirty="0"/>
              <a:t>Hub and Bus Isolator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778206" y="3688043"/>
            <a:ext cx="2133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HUB4D</a:t>
            </a:r>
            <a:br>
              <a:rPr lang="en-US" dirty="0"/>
            </a:br>
            <a:r>
              <a:rPr lang="en-US" sz="1800" dirty="0"/>
              <a:t>Discontinued</a:t>
            </a:r>
            <a:endParaRPr lang="en-US" sz="1900" dirty="0"/>
          </a:p>
        </p:txBody>
      </p:sp>
      <p:sp>
        <p:nvSpPr>
          <p:cNvPr id="57" name="Rectangle 56"/>
          <p:cNvSpPr/>
          <p:nvPr/>
        </p:nvSpPr>
        <p:spPr>
          <a:xfrm>
            <a:off x="634207" y="6394896"/>
            <a:ext cx="2133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ZC1</a:t>
            </a:r>
            <a:br>
              <a:rPr lang="en-US" dirty="0"/>
            </a:br>
            <a:r>
              <a:rPr lang="en-US" sz="2000" dirty="0"/>
              <a:t>Door Contact Module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887400" y="6394896"/>
            <a:ext cx="2133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PMC5</a:t>
            </a:r>
            <a:br>
              <a:rPr lang="en-US" dirty="0"/>
            </a:br>
            <a:r>
              <a:rPr lang="en-US" sz="2000" dirty="0"/>
              <a:t>Hand-Held Plug-In Memory Key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219329" y="6394896"/>
            <a:ext cx="2133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307USB</a:t>
            </a:r>
            <a:br>
              <a:rPr lang="en-US" dirty="0"/>
            </a:br>
            <a:r>
              <a:rPr lang="en-US" sz="2000" dirty="0"/>
              <a:t>Direct Connect Interface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479083" y="6394896"/>
            <a:ext cx="2133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CV4USB</a:t>
            </a:r>
            <a:br>
              <a:rPr lang="en-US" dirty="0"/>
            </a:br>
            <a:r>
              <a:rPr lang="en-US" sz="2000" dirty="0"/>
              <a:t>RS-485/RS-232 Converter Kit</a:t>
            </a:r>
          </a:p>
        </p:txBody>
      </p:sp>
      <p:sp>
        <p:nvSpPr>
          <p:cNvPr id="61" name="Rectangle 60"/>
          <p:cNvSpPr/>
          <p:nvPr/>
        </p:nvSpPr>
        <p:spPr>
          <a:xfrm>
            <a:off x="9765083" y="6394896"/>
            <a:ext cx="2133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TEMP07</a:t>
            </a:r>
            <a:br>
              <a:rPr lang="en-US" dirty="0"/>
            </a:br>
            <a:r>
              <a:rPr lang="en-US" sz="1800" dirty="0"/>
              <a:t>External Temperature Sensor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45" y="2083466"/>
            <a:ext cx="1819416" cy="18194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83" y="2030152"/>
            <a:ext cx="1926044" cy="19260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229" y="2062274"/>
            <a:ext cx="1861800" cy="186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153" y="2009321"/>
            <a:ext cx="1967706" cy="1967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753" y="1850737"/>
            <a:ext cx="2284874" cy="2284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24" y="5063493"/>
            <a:ext cx="1390363" cy="13903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467" y="5000403"/>
            <a:ext cx="1519075" cy="1519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83" y="4832941"/>
            <a:ext cx="1778846" cy="17788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48" y="4780096"/>
            <a:ext cx="1884535" cy="18845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71" y="4925359"/>
            <a:ext cx="1741330" cy="174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6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Custom 1">
      <a:dk1>
        <a:srgbClr val="473931"/>
      </a:dk1>
      <a:lt1>
        <a:sysClr val="window" lastClr="FFFFFF"/>
      </a:lt1>
      <a:dk2>
        <a:srgbClr val="748E3A"/>
      </a:dk2>
      <a:lt2>
        <a:srgbClr val="716558"/>
      </a:lt2>
      <a:accent1>
        <a:srgbClr val="98B91F"/>
      </a:accent1>
      <a:accent2>
        <a:srgbClr val="FF0000"/>
      </a:accent2>
      <a:accent3>
        <a:srgbClr val="9BBB59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mdocs 2012 Master - Jan062012_v02">
  <a:themeElements>
    <a:clrScheme name="Amdocs 2012">
      <a:dk1>
        <a:sysClr val="windowText" lastClr="000000"/>
      </a:dk1>
      <a:lt1>
        <a:srgbClr val="FFFFFF"/>
      </a:lt1>
      <a:dk2>
        <a:srgbClr val="404040"/>
      </a:dk2>
      <a:lt2>
        <a:srgbClr val="B0B1B3"/>
      </a:lt2>
      <a:accent1>
        <a:srgbClr val="EF8201"/>
      </a:accent1>
      <a:accent2>
        <a:srgbClr val="AAB300"/>
      </a:accent2>
      <a:accent3>
        <a:srgbClr val="569199"/>
      </a:accent3>
      <a:accent4>
        <a:srgbClr val="0067C6"/>
      </a:accent4>
      <a:accent5>
        <a:srgbClr val="F02233"/>
      </a:accent5>
      <a:accent6>
        <a:srgbClr val="EFAA23"/>
      </a:accent6>
      <a:hlink>
        <a:srgbClr val="569199"/>
      </a:hlink>
      <a:folHlink>
        <a:srgbClr val="EF8201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43979</TotalTime>
  <Words>1019</Words>
  <Application>Microsoft Office PowerPoint</Application>
  <PresentationFormat>Custom</PresentationFormat>
  <Paragraphs>222</Paragraphs>
  <Slides>20</Slides>
  <Notes>19</Notes>
  <HiddenSlides>2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HelveticaNeueLT Std Lt</vt:lpstr>
      <vt:lpstr>2_Office Theme</vt:lpstr>
      <vt:lpstr>Amdocs 2012 Master - Jan062012_v02</vt:lpstr>
      <vt:lpstr>Image</vt:lpstr>
      <vt:lpstr>EVO192 High Security and Access Control Systems</vt:lpstr>
      <vt:lpstr>EVO192 Overview</vt:lpstr>
      <vt:lpstr>Overview</vt:lpstr>
      <vt:lpstr>EVO Features</vt:lpstr>
      <vt:lpstr>ComBus Architecture</vt:lpstr>
      <vt:lpstr>Keypad Modules</vt:lpstr>
      <vt:lpstr>Available Motion Detectors Modules</vt:lpstr>
      <vt:lpstr>Available Zone Expansion Modules</vt:lpstr>
      <vt:lpstr>Available Modules, Special Modules, &amp; Output Expansion Modules</vt:lpstr>
      <vt:lpstr>Access Control</vt:lpstr>
      <vt:lpstr>Access Control</vt:lpstr>
      <vt:lpstr>Magellan 2-Way Wireless Expansion Module (RTX3)</vt:lpstr>
      <vt:lpstr>Wireless Expansion Modules</vt:lpstr>
      <vt:lpstr>PCS260/265  GSM/GPRS Communicator Module</vt:lpstr>
      <vt:lpstr>Internet Module (IP150)</vt:lpstr>
      <vt:lpstr>BLUEEYE (for iOS and Android)</vt:lpstr>
      <vt:lpstr>Plug-In Voice Dialer (VDMP3)</vt:lpstr>
      <vt:lpstr>Plug-In Voice Dialer (VDMP3)</vt:lpstr>
      <vt:lpstr>Summary</vt:lpstr>
      <vt:lpstr>Thank You</vt:lpstr>
    </vt:vector>
  </TitlesOfParts>
  <Company>Paradox Security Systems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Kavouris - Paradox</dc:creator>
  <cp:lastModifiedBy>Alex Savoie</cp:lastModifiedBy>
  <cp:revision>1331</cp:revision>
  <cp:lastPrinted>2014-04-28T11:38:21Z</cp:lastPrinted>
  <dcterms:created xsi:type="dcterms:W3CDTF">2013-12-02T16:28:36Z</dcterms:created>
  <dcterms:modified xsi:type="dcterms:W3CDTF">2023-04-13T15:39:13Z</dcterms:modified>
</cp:coreProperties>
</file>