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63" r:id="rId8"/>
    <p:sldId id="258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000" y="2565405"/>
            <a:ext cx="9448800" cy="1825096"/>
          </a:xfrm>
        </p:spPr>
        <p:txBody>
          <a:bodyPr/>
          <a:lstStyle/>
          <a:p>
            <a:r>
              <a:rPr lang="en-CA" dirty="0" smtClean="0"/>
              <a:t>NORELCO SAFECAM &amp; </a:t>
            </a:r>
            <a:br>
              <a:rPr lang="en-CA" dirty="0" smtClean="0"/>
            </a:br>
            <a:r>
              <a:rPr lang="en-CA" dirty="0" smtClean="0"/>
              <a:t>Paradox Security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4479401"/>
            <a:ext cx="3086100" cy="685800"/>
          </a:xfrm>
        </p:spPr>
        <p:txBody>
          <a:bodyPr/>
          <a:lstStyle/>
          <a:p>
            <a:r>
              <a:rPr lang="en-CA" dirty="0" smtClean="0"/>
              <a:t>Partnership In Motion</a:t>
            </a:r>
            <a:endParaRPr lang="en-CA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144" y="190500"/>
            <a:ext cx="2418556" cy="186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4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5334000" cy="1293028"/>
          </a:xfrm>
        </p:spPr>
        <p:txBody>
          <a:bodyPr/>
          <a:lstStyle/>
          <a:p>
            <a:r>
              <a:rPr lang="en-CA" dirty="0" smtClean="0"/>
              <a:t>#1 POINT FOR POINT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2400" dirty="0" smtClean="0"/>
              <a:t>Provide FREE Paradox Certification Training</a:t>
            </a:r>
          </a:p>
          <a:p>
            <a:r>
              <a:rPr lang="en-CA" sz="2400" dirty="0" smtClean="0"/>
              <a:t>Anytime Tech Support </a:t>
            </a:r>
          </a:p>
          <a:p>
            <a:r>
              <a:rPr lang="en-CA" sz="2400" dirty="0" smtClean="0"/>
              <a:t>Consent Promotions  - FLYERS</a:t>
            </a:r>
          </a:p>
          <a:p>
            <a:r>
              <a:rPr lang="en-CA" sz="2400" dirty="0" smtClean="0"/>
              <a:t>2 Years Warranty </a:t>
            </a:r>
          </a:p>
          <a:p>
            <a:r>
              <a:rPr lang="en-CA" sz="2400" dirty="0"/>
              <a:t> We </a:t>
            </a:r>
            <a:r>
              <a:rPr lang="en-CA" sz="2400" dirty="0" smtClean="0"/>
              <a:t>want the DSC dealers, to choose us as a first line for their systems not second, third, or fourth..</a:t>
            </a:r>
          </a:p>
          <a:p>
            <a:r>
              <a:rPr lang="en-CA" sz="2400" dirty="0" smtClean="0"/>
              <a:t>For one year – We have to flood the market with our product.</a:t>
            </a:r>
          </a:p>
          <a:p>
            <a:r>
              <a:rPr lang="en-CA" sz="2400" dirty="0" smtClean="0"/>
              <a:t>Go Crazy with price, support, and training, we cannot do this for a few months. We need to do this for minimum one year</a:t>
            </a:r>
          </a:p>
          <a:p>
            <a:r>
              <a:rPr lang="en-CA" sz="2400" dirty="0" smtClean="0"/>
              <a:t>DSC is already aggressively going after the dealers we turned</a:t>
            </a:r>
          </a:p>
          <a:p>
            <a:r>
              <a:rPr lang="en-CA" sz="2400" dirty="0" smtClean="0"/>
              <a:t>We need to provide them incentives to switch 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89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74" y="1003524"/>
            <a:ext cx="6698566" cy="1293028"/>
          </a:xfrm>
        </p:spPr>
        <p:txBody>
          <a:bodyPr/>
          <a:lstStyle/>
          <a:p>
            <a:r>
              <a:rPr lang="en-CA" dirty="0" smtClean="0"/>
              <a:t>#2 Monitoring stations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Working with Monitoring stations</a:t>
            </a:r>
          </a:p>
          <a:p>
            <a:r>
              <a:rPr lang="en-CA" dirty="0" smtClean="0"/>
              <a:t>We are currently in Negotiation with 5 Monitoring stations (Dealer Programs)</a:t>
            </a:r>
          </a:p>
          <a:p>
            <a:r>
              <a:rPr lang="en-CA" dirty="0" err="1" smtClean="0"/>
              <a:t>Lanvac</a:t>
            </a:r>
            <a:r>
              <a:rPr lang="en-CA" dirty="0" smtClean="0"/>
              <a:t> is one of Canada’s largest monitoring stations</a:t>
            </a:r>
          </a:p>
          <a:p>
            <a:r>
              <a:rPr lang="en-CA" dirty="0" err="1" smtClean="0"/>
              <a:t>Lanvac</a:t>
            </a:r>
            <a:r>
              <a:rPr lang="en-CA" dirty="0" smtClean="0"/>
              <a:t> fully supports Paradox directly from a monitoring station</a:t>
            </a:r>
          </a:p>
          <a:p>
            <a:r>
              <a:rPr lang="en-CA" dirty="0" smtClean="0"/>
              <a:t>We want to partner with a company like </a:t>
            </a:r>
            <a:r>
              <a:rPr lang="en-CA" dirty="0" err="1" smtClean="0"/>
              <a:t>Lanvac</a:t>
            </a:r>
            <a:r>
              <a:rPr lang="en-CA" dirty="0" smtClean="0"/>
              <a:t> as they do not Actively push DSC like every other and is more open to promoting Paradox</a:t>
            </a:r>
          </a:p>
          <a:p>
            <a:r>
              <a:rPr lang="en-CA" dirty="0" smtClean="0"/>
              <a:t>Provide </a:t>
            </a:r>
            <a:r>
              <a:rPr lang="en-CA" dirty="0" err="1" smtClean="0"/>
              <a:t>Lanvac</a:t>
            </a:r>
            <a:r>
              <a:rPr lang="en-CA" dirty="0" smtClean="0"/>
              <a:t> with unheard of Paradox price points for their dealers</a:t>
            </a:r>
          </a:p>
          <a:p>
            <a:r>
              <a:rPr lang="en-CA" dirty="0" err="1" smtClean="0"/>
              <a:t>Lanvac</a:t>
            </a:r>
            <a:r>
              <a:rPr lang="en-CA" dirty="0" smtClean="0"/>
              <a:t> national dealer program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65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6993988" cy="1293028"/>
          </a:xfrm>
        </p:spPr>
        <p:txBody>
          <a:bodyPr/>
          <a:lstStyle/>
          <a:p>
            <a:r>
              <a:rPr lang="en-CA" dirty="0" smtClean="0"/>
              <a:t># 2 Monitoring Station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000" dirty="0" smtClean="0"/>
              <a:t>LANVAC</a:t>
            </a:r>
          </a:p>
          <a:p>
            <a:pPr>
              <a:buFontTx/>
              <a:buChar char="-"/>
            </a:pPr>
            <a:r>
              <a:rPr lang="en-CA" sz="2000" dirty="0" err="1" smtClean="0"/>
              <a:t>Lanvac</a:t>
            </a:r>
            <a:r>
              <a:rPr lang="en-CA" sz="2000" dirty="0" smtClean="0"/>
              <a:t> has over 300,000 accounts</a:t>
            </a:r>
          </a:p>
          <a:p>
            <a:pPr>
              <a:buFontTx/>
              <a:buChar char="-"/>
            </a:pPr>
            <a:r>
              <a:rPr lang="en-CA" sz="2000" dirty="0" err="1" smtClean="0"/>
              <a:t>Lanvac</a:t>
            </a:r>
            <a:r>
              <a:rPr lang="en-CA" sz="2000" dirty="0" smtClean="0"/>
              <a:t> is offering a $4.00 monthly reporting fee for any new Norelco/Paradox dealer </a:t>
            </a:r>
          </a:p>
          <a:p>
            <a:pPr>
              <a:buFontTx/>
              <a:buChar char="-"/>
            </a:pPr>
            <a:r>
              <a:rPr lang="en-CA" sz="2000" dirty="0"/>
              <a:t>Market share – we are currently in negotiations with </a:t>
            </a:r>
            <a:r>
              <a:rPr lang="en-CA" sz="2000" dirty="0" err="1"/>
              <a:t>Lanvac</a:t>
            </a:r>
            <a:r>
              <a:rPr lang="en-CA" sz="2000" dirty="0"/>
              <a:t> to offer 1</a:t>
            </a:r>
            <a:r>
              <a:rPr lang="en-CA" sz="2000" baseline="30000" dirty="0"/>
              <a:t>st</a:t>
            </a:r>
            <a:r>
              <a:rPr lang="en-CA" sz="2000" dirty="0"/>
              <a:t> Year Coverage Commitment ($4.00 Per Account) for all Norelco/Paradox new dealers</a:t>
            </a:r>
          </a:p>
          <a:p>
            <a:pPr>
              <a:buFontTx/>
              <a:buChar char="-"/>
            </a:pPr>
            <a:r>
              <a:rPr lang="en-CA" sz="2000" dirty="0" smtClean="0"/>
              <a:t>Custom Norelco/Paradox dealer account numbers</a:t>
            </a:r>
          </a:p>
          <a:p>
            <a:pPr>
              <a:buFontTx/>
              <a:buChar char="-"/>
            </a:pPr>
            <a:r>
              <a:rPr lang="en-CA" sz="2000" dirty="0" err="1" smtClean="0"/>
              <a:t>Lanvac</a:t>
            </a:r>
            <a:r>
              <a:rPr lang="en-CA" sz="2000" dirty="0" smtClean="0"/>
              <a:t> placed a concern with them not being able to promote this promotion to all their dealers across Canada.</a:t>
            </a:r>
          </a:p>
          <a:p>
            <a:pPr>
              <a:buFontTx/>
              <a:buChar char="-"/>
            </a:pPr>
            <a:r>
              <a:rPr lang="en-CA" sz="2000" dirty="0" err="1" smtClean="0"/>
              <a:t>Lanvac’s</a:t>
            </a:r>
            <a:r>
              <a:rPr lang="en-CA" sz="2000" dirty="0" smtClean="0"/>
              <a:t> head office is in Quebec  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5828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6417212" cy="1293028"/>
          </a:xfrm>
        </p:spPr>
        <p:txBody>
          <a:bodyPr/>
          <a:lstStyle/>
          <a:p>
            <a:r>
              <a:rPr lang="en-CA" dirty="0" smtClean="0"/>
              <a:t>#2 Monitoring station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LANVAC – FORECAST</a:t>
            </a:r>
          </a:p>
          <a:p>
            <a:pPr>
              <a:buFontTx/>
              <a:buChar char="-"/>
            </a:pPr>
            <a:r>
              <a:rPr lang="en-CA" dirty="0" smtClean="0"/>
              <a:t>From launch date – 20,000 accounts first year forecast (</a:t>
            </a:r>
            <a:r>
              <a:rPr lang="en-CA" dirty="0" err="1" smtClean="0"/>
              <a:t>Lanvac</a:t>
            </a:r>
            <a:r>
              <a:rPr lang="en-CA" dirty="0" smtClean="0"/>
              <a:t>)</a:t>
            </a:r>
          </a:p>
          <a:p>
            <a:pPr>
              <a:buFontTx/>
              <a:buChar char="-"/>
            </a:pPr>
            <a:r>
              <a:rPr lang="en-CA" dirty="0" smtClean="0"/>
              <a:t>If we can promote our dealer program coast to coast</a:t>
            </a:r>
          </a:p>
          <a:p>
            <a:pPr>
              <a:buFontTx/>
              <a:buChar char="-"/>
            </a:pPr>
            <a:r>
              <a:rPr lang="en-CA" dirty="0" smtClean="0"/>
              <a:t>Provide the first year free to the dealers (12 Months)</a:t>
            </a:r>
          </a:p>
          <a:p>
            <a:pPr>
              <a:buFontTx/>
              <a:buChar char="-"/>
            </a:pPr>
            <a:r>
              <a:rPr lang="en-CA" dirty="0" smtClean="0"/>
              <a:t>5/5 Promotion </a:t>
            </a:r>
          </a:p>
          <a:p>
            <a:pPr>
              <a:buFontTx/>
              <a:buChar char="-"/>
            </a:pPr>
            <a:r>
              <a:rPr lang="en-CA" dirty="0" smtClean="0"/>
              <a:t>Free Video Verification (EVOHD &amp; HD77)</a:t>
            </a:r>
          </a:p>
          <a:p>
            <a:pPr>
              <a:buFontTx/>
              <a:buChar char="-"/>
            </a:pPr>
            <a:r>
              <a:rPr lang="en-CA" dirty="0" smtClean="0"/>
              <a:t>Training at the monitoring stations for dealers</a:t>
            </a:r>
          </a:p>
          <a:p>
            <a:pPr>
              <a:buFontTx/>
              <a:buChar char="-"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One Station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76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0300" y="1424773"/>
            <a:ext cx="8204200" cy="670727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#3 training (With a Gentle hand)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1"/>
            <a:ext cx="10820400" cy="3406140"/>
          </a:xfrm>
        </p:spPr>
        <p:txBody>
          <a:bodyPr/>
          <a:lstStyle/>
          <a:p>
            <a:r>
              <a:rPr lang="en-CA" dirty="0" smtClean="0"/>
              <a:t>(November, December, January)</a:t>
            </a:r>
          </a:p>
          <a:p>
            <a:r>
              <a:rPr lang="en-CA" dirty="0" smtClean="0"/>
              <a:t>Certified 140 new Paradox installers</a:t>
            </a:r>
          </a:p>
          <a:p>
            <a:r>
              <a:rPr lang="en-CA" dirty="0" smtClean="0"/>
              <a:t>Trained 95 companies</a:t>
            </a:r>
          </a:p>
          <a:p>
            <a:r>
              <a:rPr lang="en-CA" dirty="0" smtClean="0"/>
              <a:t>We are going after our Telecom, cabling, and networking customers and training them on Paradox</a:t>
            </a:r>
          </a:p>
          <a:p>
            <a:r>
              <a:rPr lang="en-CA" dirty="0" smtClean="0"/>
              <a:t>One by one</a:t>
            </a:r>
          </a:p>
          <a:p>
            <a:r>
              <a:rPr lang="en-CA" dirty="0" smtClean="0"/>
              <a:t>Western Canada Paradox expert</a:t>
            </a:r>
          </a:p>
          <a:p>
            <a:r>
              <a:rPr lang="en-CA" dirty="0" smtClean="0"/>
              <a:t>Coast to coast Paradox training</a:t>
            </a:r>
          </a:p>
        </p:txBody>
      </p:sp>
    </p:spTree>
    <p:extLst>
      <p:ext uri="{BB962C8B-B14F-4D97-AF65-F5344CB8AC3E}">
        <p14:creationId xmlns:p14="http://schemas.microsoft.com/office/powerpoint/2010/main" val="23160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900" y="1170773"/>
            <a:ext cx="3124200" cy="1293028"/>
          </a:xfrm>
        </p:spPr>
        <p:txBody>
          <a:bodyPr/>
          <a:lstStyle/>
          <a:p>
            <a:r>
              <a:rPr lang="en-CA" dirty="0" smtClean="0"/>
              <a:t>Marketing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No expense spared </a:t>
            </a:r>
          </a:p>
          <a:p>
            <a:r>
              <a:rPr lang="en-CA" dirty="0" smtClean="0"/>
              <a:t>Constant ideas</a:t>
            </a:r>
          </a:p>
          <a:p>
            <a:r>
              <a:rPr lang="en-CA" dirty="0" err="1"/>
              <a:t>Canasa</a:t>
            </a:r>
            <a:r>
              <a:rPr lang="en-CA" dirty="0"/>
              <a:t> panel </a:t>
            </a:r>
            <a:r>
              <a:rPr lang="en-CA" dirty="0" smtClean="0"/>
              <a:t>sponsorship/conference (HD77 Video Verification)</a:t>
            </a:r>
          </a:p>
          <a:p>
            <a:r>
              <a:rPr lang="en-CA" dirty="0" smtClean="0"/>
              <a:t>Constantly providing information </a:t>
            </a:r>
            <a:r>
              <a:rPr lang="en-CA" smtClean="0"/>
              <a:t>(Partnership)</a:t>
            </a:r>
            <a:endParaRPr lang="en-CA" dirty="0" smtClean="0"/>
          </a:p>
          <a:p>
            <a:r>
              <a:rPr lang="en-CA" dirty="0" smtClean="0"/>
              <a:t>Will truly stop at nothing in making this a success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72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9700" y="3098799"/>
            <a:ext cx="7061200" cy="13233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9600" dirty="0" smtClean="0"/>
              <a:t>THANK YOU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369842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00" y="1107273"/>
            <a:ext cx="10160000" cy="1293028"/>
          </a:xfrm>
        </p:spPr>
        <p:txBody>
          <a:bodyPr/>
          <a:lstStyle/>
          <a:p>
            <a:r>
              <a:rPr lang="en-CA" dirty="0" smtClean="0"/>
              <a:t>PARADOX PROMOTION- </a:t>
            </a:r>
            <a:r>
              <a:rPr lang="en-CA" dirty="0"/>
              <a:t>5/5 &amp; </a:t>
            </a:r>
            <a:r>
              <a:rPr lang="en-CA" dirty="0" smtClean="0"/>
              <a:t>10/10 KITS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4000" dirty="0" smtClean="0"/>
              <a:t>January 2016</a:t>
            </a:r>
          </a:p>
          <a:p>
            <a:r>
              <a:rPr lang="en-CA" sz="4000" dirty="0" smtClean="0"/>
              <a:t>December 2015</a:t>
            </a:r>
          </a:p>
          <a:p>
            <a:r>
              <a:rPr lang="en-CA" sz="4000" dirty="0" smtClean="0"/>
              <a:t>November 2015</a:t>
            </a:r>
          </a:p>
          <a:p>
            <a:endParaRPr lang="en-CA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7" t="3010" r="8654" b="30459"/>
          <a:stretch/>
        </p:blipFill>
        <p:spPr>
          <a:xfrm>
            <a:off x="5356983" y="2813539"/>
            <a:ext cx="6149217" cy="267286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313970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1297773"/>
            <a:ext cx="5499100" cy="1293028"/>
          </a:xfrm>
        </p:spPr>
        <p:txBody>
          <a:bodyPr/>
          <a:lstStyle/>
          <a:p>
            <a:r>
              <a:rPr lang="en-CA" dirty="0"/>
              <a:t>M</a:t>
            </a:r>
            <a:r>
              <a:rPr lang="en-CA" dirty="0" smtClean="0"/>
              <a:t>TD SOLD – JAN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1"/>
            <a:ext cx="10820400" cy="4024125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270052"/>
              </p:ext>
            </p:extLst>
          </p:nvPr>
        </p:nvGraphicFramePr>
        <p:xfrm>
          <a:off x="1092200" y="2338447"/>
          <a:ext cx="8206545" cy="4287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7517"/>
                <a:gridCol w="1291744"/>
                <a:gridCol w="940480"/>
                <a:gridCol w="736521"/>
                <a:gridCol w="1147274"/>
                <a:gridCol w="555223"/>
                <a:gridCol w="543893"/>
                <a:gridCol w="543893"/>
              </a:tblGrid>
              <a:tr h="254345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sng" strike="noStrike" dirty="0">
                          <a:effectLst/>
                        </a:rPr>
                        <a:t>PARADOX PROMO KITS</a:t>
                      </a:r>
                      <a:endParaRPr lang="en-CA" sz="1500" b="1" i="0" u="sng" strike="noStrike" dirty="0">
                        <a:solidFill>
                          <a:srgbClr val="44546A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>
                          <a:effectLst/>
                        </a:rPr>
                        <a:t>Date:January 2016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254345">
                <a:tc>
                  <a:txBody>
                    <a:bodyPr/>
                    <a:lstStyle/>
                    <a:p>
                      <a:pPr algn="l" fontAlgn="b"/>
                      <a:endParaRPr lang="en-CA" sz="1500" b="1" i="0" u="sng" strike="noStrike">
                        <a:solidFill>
                          <a:srgbClr val="44546A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u="none" strike="noStrike">
                          <a:effectLst/>
                        </a:rPr>
                        <a:t>Kit Quantity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Companies Names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Kit Product Code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Kit Detail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u="none" strike="noStrike">
                          <a:effectLst/>
                        </a:rPr>
                        <a:t>Sold/Promo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900" u="none" strike="noStrike">
                          <a:effectLst/>
                        </a:rPr>
                        <a:t>Date (DOP)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8" marR="7938" marT="79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u="none" strike="noStrike">
                          <a:effectLst/>
                        </a:rPr>
                        <a:t>Invoice #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PDS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SP-MG5050 K32LCD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SP-MG5050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5/5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28-Jan-16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01-212376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SP-K32LCD+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SP-NV5   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DIGIVISUAL TECHNOLOGIES INC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SP-SP6000 K32LCD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SP-SP6000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5/5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21-Jan-16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03-547236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SP-K32LCD+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SP-NV5   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PURE WIRELESS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SP-SP6000 K32LCD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SP-SP6000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5/5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19-Jan-16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01-211978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SP-K32LCD+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SP-NV5   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BRAK INNOVATIONS INC.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SP-SP6000 K32LCD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SP-SP6000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5/5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18-Jan-16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01-211933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SP-K32LCD+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SP-NV5   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F 1 SYSTEMS INC.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SP-MG5050 K32LCD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SP-MG5050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5/5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04-Jan-16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01-211320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SP-K32LCD+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800" u="none" strike="noStrike">
                          <a:effectLst/>
                        </a:rPr>
                        <a:t>SP-NV5          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Quantity Sold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25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Quantity Promo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25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  <a:tr h="139480"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800" u="none" strike="noStrike">
                          <a:effectLst/>
                        </a:rPr>
                        <a:t>Total Promo kits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800" u="none" strike="noStrike">
                          <a:effectLst/>
                        </a:rPr>
                        <a:t>50</a:t>
                      </a:r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38" marR="7938" marT="793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5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1158073"/>
            <a:ext cx="5613400" cy="1293028"/>
          </a:xfrm>
        </p:spPr>
        <p:txBody>
          <a:bodyPr/>
          <a:lstStyle/>
          <a:p>
            <a:r>
              <a:rPr lang="en-CA" dirty="0"/>
              <a:t>M</a:t>
            </a:r>
            <a:r>
              <a:rPr lang="en-CA" dirty="0" smtClean="0"/>
              <a:t>TD SOLD – DEC 2015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934754"/>
              </p:ext>
            </p:extLst>
          </p:nvPr>
        </p:nvGraphicFramePr>
        <p:xfrm>
          <a:off x="1378634" y="2110143"/>
          <a:ext cx="8468750" cy="4265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6292"/>
                <a:gridCol w="1212884"/>
                <a:gridCol w="1016863"/>
                <a:gridCol w="796338"/>
                <a:gridCol w="1298643"/>
                <a:gridCol w="615631"/>
                <a:gridCol w="882099"/>
              </a:tblGrid>
              <a:tr h="191593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sng" strike="noStrike">
                          <a:effectLst/>
                        </a:rPr>
                        <a:t>PARADOX PROMO KITS</a:t>
                      </a:r>
                      <a:endParaRPr lang="en-CA" sz="900" b="1" i="0" u="sng" strike="noStrike">
                        <a:solidFill>
                          <a:srgbClr val="44546A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Date:Dece</a:t>
                      </a:r>
                      <a:r>
                        <a:rPr lang="en-CA" sz="600" u="none" strike="noStrike">
                          <a:effectLst/>
                        </a:rPr>
                        <a:t>mber 2015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191593">
                <a:tc>
                  <a:txBody>
                    <a:bodyPr/>
                    <a:lstStyle/>
                    <a:p>
                      <a:pPr algn="l" fontAlgn="b"/>
                      <a:endParaRPr lang="en-CA" sz="900" b="1" i="0" u="sng" strike="noStrike">
                        <a:solidFill>
                          <a:srgbClr val="44546A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600" u="none" strike="noStrike">
                          <a:effectLst/>
                        </a:rPr>
                        <a:t>Kit Quantity</a:t>
                      </a:r>
                      <a:endParaRPr lang="en-CA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191593">
                <a:tc>
                  <a:txBody>
                    <a:bodyPr/>
                    <a:lstStyle/>
                    <a:p>
                      <a:pPr algn="l" fontAlgn="b"/>
                      <a:r>
                        <a:rPr lang="en-CA" sz="600" u="none" strike="noStrike">
                          <a:effectLst/>
                        </a:rPr>
                        <a:t>Companies Names</a:t>
                      </a:r>
                      <a:endParaRPr lang="en-CA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600" u="none" strike="noStrike">
                          <a:effectLst/>
                        </a:rPr>
                        <a:t>Kit Product Code</a:t>
                      </a:r>
                      <a:endParaRPr lang="en-CA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600" u="none" strike="noStrike">
                          <a:effectLst/>
                        </a:rPr>
                        <a:t>Kit Detail</a:t>
                      </a:r>
                      <a:endParaRPr lang="en-CA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600" u="none" strike="noStrike">
                          <a:effectLst/>
                        </a:rPr>
                        <a:t>Sold/Promo</a:t>
                      </a:r>
                      <a:endParaRPr lang="en-CA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600" u="none" strike="noStrike">
                          <a:effectLst/>
                        </a:rPr>
                        <a:t>Date (DOP)</a:t>
                      </a:r>
                      <a:endParaRPr lang="en-CA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600" u="none" strike="noStrike">
                          <a:effectLst/>
                        </a:rPr>
                        <a:t>Invoice #</a:t>
                      </a:r>
                      <a:endParaRPr lang="en-CA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NETWORK ONTARIO COMPUTER SERVICES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SP-SP6000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SP-SP6000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5/5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28-Dec-15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01-211231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CROSS-CONNECT TELECOM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3/3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10-Dec-15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03-546497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SP-SP6000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SP-SP6000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3/3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VISION IT CANADA INC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5/5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10-Dec-15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03-546490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I.T. RANGERS LTD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5/5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09-Dec-15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03-546436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I.T. RANGERS LTD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5/5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09-Dec-15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03-546430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5/5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BEST CANADIAN SECURITY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10/10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07-Dec-15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02-029459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TRICON CANADA TRADING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SP-SP6000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SP-SP6000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10/10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04-Dec-15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01-210473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ROB'S ELECTRIC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K32LCD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SP-MG5050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5/5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500" u="none" strike="noStrike">
                          <a:effectLst/>
                        </a:rPr>
                        <a:t>02-Dec-15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01-210378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SP-K32LCD+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500" u="none" strike="noStrike">
                          <a:effectLst/>
                        </a:rPr>
                        <a:t>SP-NV5          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500" u="none" strike="noStrike">
                          <a:effectLst/>
                        </a:rPr>
                        <a:t>Quantity Sold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53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500" u="none" strike="noStrike">
                          <a:effectLst/>
                        </a:rPr>
                        <a:t>Quantity Promo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53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  <a:tr h="85835"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500" u="none" strike="noStrike">
                          <a:effectLst/>
                        </a:rPr>
                        <a:t>Total Promo kits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500" u="none" strike="noStrike">
                          <a:effectLst/>
                        </a:rPr>
                        <a:t>106</a:t>
                      </a:r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50" marR="4950" marT="49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6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0300" y="1132673"/>
            <a:ext cx="5676900" cy="1293028"/>
          </a:xfrm>
        </p:spPr>
        <p:txBody>
          <a:bodyPr/>
          <a:lstStyle/>
          <a:p>
            <a:r>
              <a:rPr lang="en-CA" dirty="0"/>
              <a:t>M</a:t>
            </a:r>
            <a:r>
              <a:rPr lang="en-CA" dirty="0" smtClean="0"/>
              <a:t>TD SOLD – NOV 2015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176102"/>
              </p:ext>
            </p:extLst>
          </p:nvPr>
        </p:nvGraphicFramePr>
        <p:xfrm>
          <a:off x="1130300" y="2205831"/>
          <a:ext cx="8585200" cy="4429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5894"/>
                <a:gridCol w="1560369"/>
                <a:gridCol w="1132219"/>
                <a:gridCol w="1052932"/>
                <a:gridCol w="941930"/>
                <a:gridCol w="1052932"/>
                <a:gridCol w="608924"/>
              </a:tblGrid>
              <a:tr h="324793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Russell Works Security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K32LCD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10/10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Nov 12th, 2015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01-209498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SP-K32LCD+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SP-NV5   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4793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NSA Communications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K32LCD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5/5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Nov 12th, 2015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01-209483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SP-K32LCD+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SP-NV5   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Xtreme Solutions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SP-MG5050 K32LCD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SP-MG5050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5/5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Nov 6th, 2015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01-209299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SP-K32LCD+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SP-NV5   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ANK Security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SP-MG5050 K35(ONLY)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SP-MG5050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10/10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Nov 4th, 2015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01-209189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SP-K35   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4793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ANK Security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K32LCD(ONLY)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10/10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Nov 2nd, 2015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01-209107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SP-K32LCD+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4793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Telecom Business Solutions INC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K32LCD(ONLY)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SP-SP6000 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5/5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Nov 2nd, 2015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01-209064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SP-K32LCD+     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Quantity Sold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155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Quantity Promo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155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u="none" strike="noStrike">
                          <a:effectLst/>
                        </a:rPr>
                        <a:t>Total Promo kits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310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944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5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5168900" cy="1293028"/>
          </a:xfrm>
        </p:spPr>
        <p:txBody>
          <a:bodyPr/>
          <a:lstStyle/>
          <a:p>
            <a:r>
              <a:rPr lang="en-CA" dirty="0" smtClean="0"/>
              <a:t>Last 3 Months MTD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 smtClean="0"/>
              <a:t>TOTAL KITS SOLD – AROUND 500 KITS SOLD</a:t>
            </a:r>
          </a:p>
          <a:p>
            <a:r>
              <a:rPr lang="en-CA" sz="3200" dirty="0" smtClean="0"/>
              <a:t>- All With A Gentle Hand</a:t>
            </a:r>
          </a:p>
          <a:p>
            <a:r>
              <a:rPr lang="en-CA" sz="3200" dirty="0" smtClean="0"/>
              <a:t>- Training Driven</a:t>
            </a:r>
          </a:p>
          <a:p>
            <a:r>
              <a:rPr lang="en-CA" sz="3200" dirty="0" smtClean="0"/>
              <a:t>- 6,660 Items Sold</a:t>
            </a:r>
          </a:p>
          <a:p>
            <a:r>
              <a:rPr lang="en-CA" sz="3200" dirty="0" smtClean="0"/>
              <a:t>- Around 46 NEW companies per Month (3 Months)</a:t>
            </a:r>
          </a:p>
          <a:p>
            <a:r>
              <a:rPr lang="en-CA" sz="3200" dirty="0" smtClean="0"/>
              <a:t>- Around 140 New Paradox Installers</a:t>
            </a:r>
          </a:p>
          <a:p>
            <a:endParaRPr lang="en-CA" sz="3200" dirty="0" smtClean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7398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6074" y="620179"/>
            <a:ext cx="4670474" cy="1293028"/>
          </a:xfrm>
        </p:spPr>
        <p:txBody>
          <a:bodyPr/>
          <a:lstStyle/>
          <a:p>
            <a:r>
              <a:rPr lang="en-CA" dirty="0" smtClean="0"/>
              <a:t>ON TO OUR GOAL</a:t>
            </a:r>
            <a:br>
              <a:rPr lang="en-CA" dirty="0" smtClean="0"/>
            </a:br>
            <a:r>
              <a:rPr lang="en-CA" dirty="0" smtClean="0"/>
              <a:t>Market share! 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292" y="2377440"/>
            <a:ext cx="6784145" cy="295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6000" dirty="0" smtClean="0"/>
              <a:t>Norelco Safecam </a:t>
            </a:r>
          </a:p>
          <a:p>
            <a:pPr marL="0" indent="0">
              <a:buNone/>
            </a:pPr>
            <a:r>
              <a:rPr lang="en-CA" sz="6000" dirty="0"/>
              <a:t> </a:t>
            </a:r>
            <a:r>
              <a:rPr lang="en-CA" sz="6000" dirty="0" smtClean="0"/>
              <a:t>            &amp;</a:t>
            </a:r>
          </a:p>
          <a:p>
            <a:pPr marL="0" indent="0">
              <a:buNone/>
            </a:pPr>
            <a:r>
              <a:rPr lang="en-CA" sz="6000" dirty="0" smtClean="0"/>
              <a:t>Paradox Security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4087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901532"/>
            <a:ext cx="9867900" cy="1293028"/>
          </a:xfrm>
        </p:spPr>
        <p:txBody>
          <a:bodyPr/>
          <a:lstStyle/>
          <a:p>
            <a:r>
              <a:rPr lang="en-CA" dirty="0" smtClean="0"/>
              <a:t>3 ways to accomplish our goal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868" y="1885069"/>
            <a:ext cx="10820400" cy="4825219"/>
          </a:xfrm>
        </p:spPr>
        <p:txBody>
          <a:bodyPr>
            <a:normAutofit lnSpcReduction="10000"/>
          </a:bodyPr>
          <a:lstStyle/>
          <a:p>
            <a:r>
              <a:rPr lang="en-CA" sz="2800" dirty="0" smtClean="0"/>
              <a:t>1</a:t>
            </a:r>
            <a:r>
              <a:rPr lang="en-CA" sz="1800" dirty="0" smtClean="0"/>
              <a:t>. POINT FOR POINT </a:t>
            </a:r>
          </a:p>
          <a:p>
            <a:r>
              <a:rPr lang="en-CA" sz="1800" dirty="0" smtClean="0"/>
              <a:t>A) DSC &amp; HONEYWELL –  BEAT PRICE POINT</a:t>
            </a:r>
          </a:p>
          <a:p>
            <a:endParaRPr lang="en-CA" sz="1800" dirty="0"/>
          </a:p>
          <a:p>
            <a:r>
              <a:rPr lang="en-CA" sz="2800" dirty="0" smtClean="0"/>
              <a:t>2</a:t>
            </a:r>
            <a:r>
              <a:rPr lang="en-CA" sz="1800" dirty="0" smtClean="0"/>
              <a:t>. MONITORING STATIONS</a:t>
            </a:r>
          </a:p>
          <a:p>
            <a:r>
              <a:rPr lang="en-CA" sz="1800" dirty="0" smtClean="0"/>
              <a:t>A) Paradox Preferred Pricing/ Packages</a:t>
            </a:r>
          </a:p>
          <a:p>
            <a:r>
              <a:rPr lang="en-CA" sz="1800" dirty="0" smtClean="0"/>
              <a:t>B) Norelco – 1</a:t>
            </a:r>
            <a:r>
              <a:rPr lang="en-CA" sz="1800" baseline="30000" dirty="0" smtClean="0"/>
              <a:t>st</a:t>
            </a:r>
            <a:r>
              <a:rPr lang="en-CA" sz="1800" dirty="0" smtClean="0"/>
              <a:t> Year Coverage Commitment ($4.00 Per Account)</a:t>
            </a:r>
          </a:p>
          <a:p>
            <a:r>
              <a:rPr lang="en-CA" sz="1800" dirty="0" smtClean="0"/>
              <a:t>C)  Training Course at Monitoring Offices</a:t>
            </a:r>
          </a:p>
          <a:p>
            <a:endParaRPr lang="en-CA" sz="1800" dirty="0"/>
          </a:p>
          <a:p>
            <a:r>
              <a:rPr lang="en-CA" sz="2800" dirty="0" smtClean="0"/>
              <a:t>3</a:t>
            </a:r>
            <a:r>
              <a:rPr lang="en-CA" sz="1800" dirty="0" smtClean="0"/>
              <a:t>. TRAINING (With GENTLE HANDS/Most Successful)</a:t>
            </a:r>
          </a:p>
          <a:p>
            <a:r>
              <a:rPr lang="en-CA" dirty="0" smtClean="0"/>
              <a:t>A) One by One – Turning Our Telecom and Cabling Guys to Paradox (Training)</a:t>
            </a:r>
          </a:p>
          <a:p>
            <a:r>
              <a:rPr lang="en-CA" dirty="0" smtClean="0"/>
              <a:t>B) Security Dealers that we get to consider taking training on Paradox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20573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901532"/>
            <a:ext cx="5217942" cy="1293028"/>
          </a:xfrm>
        </p:spPr>
        <p:txBody>
          <a:bodyPr/>
          <a:lstStyle/>
          <a:p>
            <a:r>
              <a:rPr lang="en-CA" dirty="0" smtClean="0"/>
              <a:t>#1 Point for point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90% of dealers we get to Consider Paradox from DSC ask.</a:t>
            </a:r>
          </a:p>
          <a:p>
            <a:r>
              <a:rPr lang="en-CA" dirty="0" smtClean="0"/>
              <a:t>- What is the cost?</a:t>
            </a:r>
          </a:p>
          <a:p>
            <a:r>
              <a:rPr lang="en-CA" dirty="0" smtClean="0"/>
              <a:t>- Do you have dealer special pricing Like DSC?</a:t>
            </a:r>
          </a:p>
          <a:p>
            <a:r>
              <a:rPr lang="en-CA" dirty="0" smtClean="0"/>
              <a:t>- Where is the benefit?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MOST COMMONLY SAID</a:t>
            </a:r>
          </a:p>
          <a:p>
            <a:r>
              <a:rPr lang="en-CA" dirty="0" smtClean="0"/>
              <a:t>I can program DSC with my eyes closed.</a:t>
            </a:r>
          </a:p>
          <a:p>
            <a:r>
              <a:rPr lang="en-CA" dirty="0" smtClean="0"/>
              <a:t>Not willing to switch if there is no GSM module available</a:t>
            </a:r>
          </a:p>
          <a:p>
            <a:endParaRPr lang="en-CA" dirty="0"/>
          </a:p>
          <a:p>
            <a:r>
              <a:rPr lang="en-CA" dirty="0" smtClean="0"/>
              <a:t>Quotes Provided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26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1070</TotalTime>
  <Words>981</Words>
  <Application>Microsoft Office PowerPoint</Application>
  <PresentationFormat>Widescreen</PresentationFormat>
  <Paragraphs>291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Vapor Trail</vt:lpstr>
      <vt:lpstr>NORELCO SAFECAM &amp;  Paradox Security</vt:lpstr>
      <vt:lpstr>PARADOX PROMOTION- 5/5 &amp; 10/10 KITS </vt:lpstr>
      <vt:lpstr>MTD SOLD – JAN 2016</vt:lpstr>
      <vt:lpstr>MTD SOLD – DEC 2015</vt:lpstr>
      <vt:lpstr>MTD SOLD – NOV 2015</vt:lpstr>
      <vt:lpstr>Last 3 Months MTD</vt:lpstr>
      <vt:lpstr>ON TO OUR GOAL Market share!  </vt:lpstr>
      <vt:lpstr>3 ways to accomplish our goal</vt:lpstr>
      <vt:lpstr>#1 Point for point</vt:lpstr>
      <vt:lpstr>#1 POINT FOR POINT</vt:lpstr>
      <vt:lpstr>#2 Monitoring stations</vt:lpstr>
      <vt:lpstr># 2 Monitoring Station</vt:lpstr>
      <vt:lpstr>#2 Monitoring station</vt:lpstr>
      <vt:lpstr>#3 training (With a Gentle hand) </vt:lpstr>
      <vt:lpstr>Marketing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NORELCO SAFECAM &amp;  Paradox Security</dc:title>
  <dc:creator>Alex Savoie</dc:creator>
  <cp:lastModifiedBy>Alex Savoie</cp:lastModifiedBy>
  <cp:revision>40</cp:revision>
  <dcterms:created xsi:type="dcterms:W3CDTF">2016-01-28T20:13:02Z</dcterms:created>
  <dcterms:modified xsi:type="dcterms:W3CDTF">2016-01-29T14:03:42Z</dcterms:modified>
</cp:coreProperties>
</file>