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84" r:id="rId2"/>
    <p:sldId id="360" r:id="rId3"/>
    <p:sldId id="386" r:id="rId4"/>
    <p:sldId id="256" r:id="rId5"/>
    <p:sldId id="361" r:id="rId6"/>
    <p:sldId id="257" r:id="rId7"/>
    <p:sldId id="357" r:id="rId8"/>
    <p:sldId id="367" r:id="rId9"/>
    <p:sldId id="368" r:id="rId10"/>
    <p:sldId id="350" r:id="rId11"/>
    <p:sldId id="353" r:id="rId12"/>
    <p:sldId id="356" r:id="rId13"/>
    <p:sldId id="363" r:id="rId14"/>
    <p:sldId id="364" r:id="rId15"/>
    <p:sldId id="369" r:id="rId16"/>
    <p:sldId id="365" r:id="rId17"/>
    <p:sldId id="366" r:id="rId18"/>
    <p:sldId id="370" r:id="rId19"/>
    <p:sldId id="373" r:id="rId20"/>
    <p:sldId id="372" r:id="rId21"/>
    <p:sldId id="374" r:id="rId22"/>
    <p:sldId id="375" r:id="rId23"/>
    <p:sldId id="377" r:id="rId24"/>
    <p:sldId id="379" r:id="rId25"/>
    <p:sldId id="380" r:id="rId26"/>
    <p:sldId id="381" r:id="rId27"/>
    <p:sldId id="382" r:id="rId28"/>
    <p:sldId id="387" r:id="rId29"/>
    <p:sldId id="338" r:id="rId30"/>
    <p:sldId id="345" r:id="rId31"/>
    <p:sldId id="346" r:id="rId32"/>
    <p:sldId id="340" r:id="rId33"/>
    <p:sldId id="335" r:id="rId34"/>
    <p:sldId id="339"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71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553" autoAdjust="0"/>
  </p:normalViewPr>
  <p:slideViewPr>
    <p:cSldViewPr snapToGrid="0">
      <p:cViewPr varScale="1">
        <p:scale>
          <a:sx n="75" d="100"/>
          <a:sy n="75" d="100"/>
        </p:scale>
        <p:origin x="66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6A7FE-1353-4C30-A26C-7D5B85E58640}"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F458F7-D2D6-43EA-91A2-A08B93974EC4}" type="slidenum">
              <a:rPr lang="en-US" smtClean="0"/>
              <a:t>‹#›</a:t>
            </a:fld>
            <a:endParaRPr lang="en-US"/>
          </a:p>
        </p:txBody>
      </p:sp>
    </p:spTree>
    <p:extLst>
      <p:ext uri="{BB962C8B-B14F-4D97-AF65-F5344CB8AC3E}">
        <p14:creationId xmlns:p14="http://schemas.microsoft.com/office/powerpoint/2010/main" val="2497790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0F7BE-16CD-4F2A-A360-0B281A81F73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3676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A1F458F7-D2D6-43EA-91A2-A08B93974EC4}" type="slidenum">
              <a:rPr lang="en-US" smtClean="0"/>
              <a:t>20</a:t>
            </a:fld>
            <a:endParaRPr lang="en-US"/>
          </a:p>
        </p:txBody>
      </p:sp>
    </p:spTree>
    <p:extLst>
      <p:ext uri="{BB962C8B-B14F-4D97-AF65-F5344CB8AC3E}">
        <p14:creationId xmlns:p14="http://schemas.microsoft.com/office/powerpoint/2010/main" val="2610518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kern="1200" dirty="0" smtClean="0">
                <a:solidFill>
                  <a:schemeClr val="tx1"/>
                </a:solidFill>
                <a:effectLst/>
                <a:latin typeface="+mn-lt"/>
                <a:ea typeface="+mn-ea"/>
                <a:cs typeface="+mn-cs"/>
              </a:rPr>
              <a:t>Face Filtering Time(s):</a:t>
            </a:r>
            <a:r>
              <a:rPr lang="en-US" altLang="zh-CN" sz="1200" b="1" i="0" kern="1200" baseline="0" dirty="0" smtClean="0">
                <a:solidFill>
                  <a:schemeClr val="tx1"/>
                </a:solidFill>
                <a:effectLst/>
                <a:latin typeface="+mn-lt"/>
                <a:ea typeface="+mn-ea"/>
                <a:cs typeface="+mn-cs"/>
              </a:rPr>
              <a:t> </a:t>
            </a:r>
            <a:r>
              <a:rPr lang="en-US" altLang="zh-CN" dirty="0" smtClean="0"/>
              <a:t>It means the time interval between the camera detecting a face and taking a capture action. If the detected face stays in the scene for less than the set filtering time, capture will not be triggered. For example, if the face filtering time is set as 5 seconds, the camera will capture the detected face when the face stays in the scene for 5 seconds.</a:t>
            </a:r>
          </a:p>
          <a:p>
            <a:r>
              <a:rPr lang="en-US" altLang="zh-CN" sz="1200" b="1" i="0" kern="1200" dirty="0" smtClean="0">
                <a:solidFill>
                  <a:schemeClr val="tx1"/>
                </a:solidFill>
                <a:effectLst/>
                <a:latin typeface="+mn-lt"/>
                <a:ea typeface="+mn-ea"/>
                <a:cs typeface="+mn-cs"/>
              </a:rPr>
              <a:t>Max. Detection Time of Face: </a:t>
            </a:r>
            <a:r>
              <a:rPr lang="en-US" altLang="zh-CN" sz="1200" b="0" i="0" kern="1200" dirty="0" smtClean="0">
                <a:solidFill>
                  <a:schemeClr val="tx1"/>
                </a:solidFill>
                <a:effectLst/>
                <a:latin typeface="+mn-lt"/>
                <a:ea typeface="+mn-ea"/>
                <a:cs typeface="+mn-cs"/>
              </a:rPr>
              <a:t>If the face grading does not reach the set Face Grading Threshold for Detection during the set Max. Detection Time of Face, the device stops grading the target face.</a:t>
            </a:r>
          </a:p>
        </p:txBody>
      </p:sp>
      <p:sp>
        <p:nvSpPr>
          <p:cNvPr id="4" name="灯片编号占位符 3"/>
          <p:cNvSpPr>
            <a:spLocks noGrp="1"/>
          </p:cNvSpPr>
          <p:nvPr>
            <p:ph type="sldNum" sz="quarter" idx="10"/>
          </p:nvPr>
        </p:nvSpPr>
        <p:spPr/>
        <p:txBody>
          <a:bodyPr/>
          <a:lstStyle/>
          <a:p>
            <a:fld id="{A1F458F7-D2D6-43EA-91A2-A08B93974EC4}" type="slidenum">
              <a:rPr lang="en-US" smtClean="0"/>
              <a:t>21</a:t>
            </a:fld>
            <a:endParaRPr lang="en-US"/>
          </a:p>
        </p:txBody>
      </p:sp>
    </p:spTree>
    <p:extLst>
      <p:ext uri="{BB962C8B-B14F-4D97-AF65-F5344CB8AC3E}">
        <p14:creationId xmlns:p14="http://schemas.microsoft.com/office/powerpoint/2010/main" val="1366934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F458F7-D2D6-43EA-91A2-A08B93974EC4}" type="slidenum">
              <a:rPr lang="en-US" smtClean="0"/>
              <a:t>22</a:t>
            </a:fld>
            <a:endParaRPr lang="en-US"/>
          </a:p>
        </p:txBody>
      </p:sp>
    </p:spTree>
    <p:extLst>
      <p:ext uri="{BB962C8B-B14F-4D97-AF65-F5344CB8AC3E}">
        <p14:creationId xmlns:p14="http://schemas.microsoft.com/office/powerpoint/2010/main" val="3425389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A1F458F7-D2D6-43EA-91A2-A08B93974EC4}" type="slidenum">
              <a:rPr lang="en-US" smtClean="0"/>
              <a:t>25</a:t>
            </a:fld>
            <a:endParaRPr lang="en-US"/>
          </a:p>
        </p:txBody>
      </p:sp>
    </p:spTree>
    <p:extLst>
      <p:ext uri="{BB962C8B-B14F-4D97-AF65-F5344CB8AC3E}">
        <p14:creationId xmlns:p14="http://schemas.microsoft.com/office/powerpoint/2010/main" val="1159319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A1F458F7-D2D6-43EA-91A2-A08B93974EC4}" type="slidenum">
              <a:rPr lang="en-US" smtClean="0"/>
              <a:t>26</a:t>
            </a:fld>
            <a:endParaRPr lang="en-US"/>
          </a:p>
        </p:txBody>
      </p:sp>
    </p:spTree>
    <p:extLst>
      <p:ext uri="{BB962C8B-B14F-4D97-AF65-F5344CB8AC3E}">
        <p14:creationId xmlns:p14="http://schemas.microsoft.com/office/powerpoint/2010/main" val="4241820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A1F458F7-D2D6-43EA-91A2-A08B93974EC4}" type="slidenum">
              <a:rPr lang="en-US" smtClean="0"/>
              <a:t>27</a:t>
            </a:fld>
            <a:endParaRPr lang="en-US"/>
          </a:p>
        </p:txBody>
      </p:sp>
    </p:spTree>
    <p:extLst>
      <p:ext uri="{BB962C8B-B14F-4D97-AF65-F5344CB8AC3E}">
        <p14:creationId xmlns:p14="http://schemas.microsoft.com/office/powerpoint/2010/main" val="965107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A1F458F7-D2D6-43EA-91A2-A08B93974EC4}" type="slidenum">
              <a:rPr lang="en-US" smtClean="0"/>
              <a:t>28</a:t>
            </a:fld>
            <a:endParaRPr lang="en-US"/>
          </a:p>
        </p:txBody>
      </p:sp>
    </p:spTree>
    <p:extLst>
      <p:ext uri="{BB962C8B-B14F-4D97-AF65-F5344CB8AC3E}">
        <p14:creationId xmlns:p14="http://schemas.microsoft.com/office/powerpoint/2010/main" val="2153305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F458F7-D2D6-43EA-91A2-A08B93974EC4}" type="slidenum">
              <a:rPr lang="en-US" smtClean="0"/>
              <a:t>6</a:t>
            </a:fld>
            <a:endParaRPr lang="en-US"/>
          </a:p>
        </p:txBody>
      </p:sp>
    </p:spTree>
    <p:extLst>
      <p:ext uri="{BB962C8B-B14F-4D97-AF65-F5344CB8AC3E}">
        <p14:creationId xmlns:p14="http://schemas.microsoft.com/office/powerpoint/2010/main" val="884545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F458F7-D2D6-43EA-91A2-A08B93974EC4}" type="slidenum">
              <a:rPr lang="en-US" smtClean="0"/>
              <a:t>9</a:t>
            </a:fld>
            <a:endParaRPr lang="en-US"/>
          </a:p>
        </p:txBody>
      </p:sp>
    </p:spTree>
    <p:extLst>
      <p:ext uri="{BB962C8B-B14F-4D97-AF65-F5344CB8AC3E}">
        <p14:creationId xmlns:p14="http://schemas.microsoft.com/office/powerpoint/2010/main" val="3945215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Which devices have this capability?</a:t>
            </a:r>
          </a:p>
          <a:p>
            <a:endParaRPr lang="en-US" altLang="zh-CN" dirty="0" smtClean="0"/>
          </a:p>
          <a:p>
            <a:r>
              <a:rPr lang="en-US" altLang="zh-CN" dirty="0" smtClean="0"/>
              <a:t>SF series: </a:t>
            </a:r>
          </a:p>
          <a:p>
            <a:r>
              <a:rPr lang="en-US" altLang="zh-CN" dirty="0" smtClean="0"/>
              <a:t>G5H8 platform, only single lens bullet channel can support it;</a:t>
            </a:r>
          </a:p>
          <a:p>
            <a:r>
              <a:rPr lang="en-US" altLang="zh-CN" dirty="0" smtClean="0"/>
              <a:t>G7H8 platform, both single lens and dual lens can support it;</a:t>
            </a:r>
          </a:p>
          <a:p>
            <a:endParaRPr lang="en-US" altLang="zh-CN" dirty="0" smtClean="0"/>
          </a:p>
          <a:p>
            <a:r>
              <a:rPr lang="en-US" altLang="zh-CN" dirty="0" smtClean="0"/>
              <a:t>SE series:</a:t>
            </a:r>
          </a:p>
          <a:p>
            <a:r>
              <a:rPr lang="en-US" altLang="zh-CN" dirty="0" smtClean="0"/>
              <a:t>G5H8 platform support</a:t>
            </a:r>
          </a:p>
          <a:p>
            <a:endParaRPr lang="zh-CN" altLang="en-US" dirty="0"/>
          </a:p>
        </p:txBody>
      </p:sp>
      <p:sp>
        <p:nvSpPr>
          <p:cNvPr id="4" name="灯片编号占位符 3"/>
          <p:cNvSpPr>
            <a:spLocks noGrp="1"/>
          </p:cNvSpPr>
          <p:nvPr>
            <p:ph type="sldNum" sz="quarter" idx="10"/>
          </p:nvPr>
        </p:nvSpPr>
        <p:spPr/>
        <p:txBody>
          <a:bodyPr/>
          <a:lstStyle/>
          <a:p>
            <a:fld id="{A1F458F7-D2D6-43EA-91A2-A08B93974EC4}" type="slidenum">
              <a:rPr lang="en-US" smtClean="0"/>
              <a:t>11</a:t>
            </a:fld>
            <a:endParaRPr lang="en-US"/>
          </a:p>
        </p:txBody>
      </p:sp>
    </p:spTree>
    <p:extLst>
      <p:ext uri="{BB962C8B-B14F-4D97-AF65-F5344CB8AC3E}">
        <p14:creationId xmlns:p14="http://schemas.microsoft.com/office/powerpoint/2010/main" val="2360078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Note: The recommended number of calibration points are 6 – 9 points. Please carefully choose the scene with appropriate reference, detailed environment and no obstacles in front of both channels, which can improve the accuracy of calibration.</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A1F458F7-D2D6-43EA-91A2-A08B93974EC4}" type="slidenum">
              <a:rPr lang="en-US" smtClean="0"/>
              <a:t>12</a:t>
            </a:fld>
            <a:endParaRPr lang="en-US"/>
          </a:p>
        </p:txBody>
      </p:sp>
    </p:spTree>
    <p:extLst>
      <p:ext uri="{BB962C8B-B14F-4D97-AF65-F5344CB8AC3E}">
        <p14:creationId xmlns:p14="http://schemas.microsoft.com/office/powerpoint/2010/main" val="182156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F458F7-D2D6-43EA-91A2-A08B93974EC4}" type="slidenum">
              <a:rPr lang="en-US" smtClean="0"/>
              <a:t>13</a:t>
            </a:fld>
            <a:endParaRPr lang="en-US"/>
          </a:p>
        </p:txBody>
      </p:sp>
    </p:spTree>
    <p:extLst>
      <p:ext uri="{BB962C8B-B14F-4D97-AF65-F5344CB8AC3E}">
        <p14:creationId xmlns:p14="http://schemas.microsoft.com/office/powerpoint/2010/main" val="1906031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F458F7-D2D6-43EA-91A2-A08B93974EC4}" type="slidenum">
              <a:rPr lang="en-US" smtClean="0"/>
              <a:t>14</a:t>
            </a:fld>
            <a:endParaRPr lang="en-US"/>
          </a:p>
        </p:txBody>
      </p:sp>
    </p:spTree>
    <p:extLst>
      <p:ext uri="{BB962C8B-B14F-4D97-AF65-F5344CB8AC3E}">
        <p14:creationId xmlns:p14="http://schemas.microsoft.com/office/powerpoint/2010/main" val="3729458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Note: The recommended number of calibration points are 6 – 9 points. Please carefully choose the scene with appropriate reference, detailed environment and no obstacles in front of both channels, which can improve the accuracy of calibration.</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A1F458F7-D2D6-43EA-91A2-A08B93974EC4}" type="slidenum">
              <a:rPr lang="en-US" smtClean="0"/>
              <a:t>15</a:t>
            </a:fld>
            <a:endParaRPr lang="en-US"/>
          </a:p>
        </p:txBody>
      </p:sp>
    </p:spTree>
    <p:extLst>
      <p:ext uri="{BB962C8B-B14F-4D97-AF65-F5344CB8AC3E}">
        <p14:creationId xmlns:p14="http://schemas.microsoft.com/office/powerpoint/2010/main" val="3381698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indent="0"/>
            <a:r>
              <a:rPr lang="en-US" altLang="zh-CN" sz="1200" b="1" dirty="0" smtClean="0">
                <a:latin typeface="微软雅黑" panose="020B0503020204020204" pitchFamily="34" charset="-122"/>
                <a:ea typeface="微软雅黑" panose="020B0503020204020204" pitchFamily="34" charset="-122"/>
                <a:cs typeface="Calibri" panose="020F0502020204030204" pitchFamily="34" charset="0"/>
              </a:rPr>
              <a:t>Tracking Zoom Ratio: </a:t>
            </a:r>
            <a:r>
              <a:rPr lang="en-US" altLang="zh-CN" sz="1200" dirty="0" smtClean="0">
                <a:latin typeface="微软雅黑" panose="020B0503020204020204" pitchFamily="34" charset="-122"/>
                <a:ea typeface="微软雅黑" panose="020B0503020204020204" pitchFamily="34" charset="-122"/>
                <a:cs typeface="Calibri" panose="020F0502020204030204" pitchFamily="34" charset="0"/>
              </a:rPr>
              <a:t>You can set to a desired value. Then the camera determines the actual zoom ratio dynamically according to the detected target size and the set value. Larger value means larger zoom ratio.</a:t>
            </a:r>
          </a:p>
          <a:p>
            <a:pPr indent="0"/>
            <a:r>
              <a:rPr lang="en-US" altLang="zh-CN" sz="1200" b="1" dirty="0" smtClean="0">
                <a:latin typeface="微软雅黑" panose="020B0503020204020204" pitchFamily="34" charset="-122"/>
                <a:ea typeface="微软雅黑" panose="020B0503020204020204" pitchFamily="34" charset="-122"/>
                <a:cs typeface="Calibri" panose="020F0502020204030204" pitchFamily="34" charset="0"/>
              </a:rPr>
              <a:t>Set zoom ratio: </a:t>
            </a:r>
            <a:r>
              <a:rPr lang="en-US" altLang="zh-CN" sz="1200" dirty="0" smtClean="0">
                <a:latin typeface="微软雅黑" panose="020B0503020204020204" pitchFamily="34" charset="-122"/>
                <a:ea typeface="微软雅黑" panose="020B0503020204020204" pitchFamily="34" charset="-122"/>
                <a:cs typeface="Calibri" panose="020F0502020204030204" pitchFamily="34" charset="0"/>
              </a:rPr>
              <a:t>you can set a fixed zoom ratio</a:t>
            </a:r>
          </a:p>
          <a:p>
            <a:pPr marL="228600" indent="-228600">
              <a:buAutoNum type="arabicPeriod"/>
            </a:pPr>
            <a:r>
              <a:rPr lang="en-US" altLang="zh-CN" sz="1200" dirty="0" smtClean="0">
                <a:latin typeface="微软雅黑" panose="020B0503020204020204" pitchFamily="34" charset="-122"/>
                <a:ea typeface="微软雅黑" panose="020B0503020204020204" pitchFamily="34" charset="-122"/>
                <a:cs typeface="Calibri" panose="020F0502020204030204" pitchFamily="34" charset="0"/>
              </a:rPr>
              <a:t>Move the Tracking Zoom Ratio cursor to 0.</a:t>
            </a:r>
          </a:p>
          <a:p>
            <a:pPr marL="228600" indent="-228600">
              <a:buAutoNum type="arabicPeriod"/>
            </a:pPr>
            <a:r>
              <a:rPr lang="en-US" altLang="zh-CN" sz="1200" dirty="0" smtClean="0">
                <a:latin typeface="微软雅黑" panose="020B0503020204020204" pitchFamily="34" charset="-122"/>
                <a:ea typeface="微软雅黑" panose="020B0503020204020204" pitchFamily="34" charset="-122"/>
                <a:cs typeface="Calibri" panose="020F0502020204030204" pitchFamily="34" charset="0"/>
              </a:rPr>
              <a:t>Select a target in the live image and adjust the PTZ buttons to see the target at desired size.</a:t>
            </a:r>
          </a:p>
          <a:p>
            <a:pPr marL="228600" indent="-228600">
              <a:buAutoNum type="arabicPeriod"/>
            </a:pPr>
            <a:r>
              <a:rPr lang="en-US" altLang="zh-CN" sz="1200" dirty="0" smtClean="0">
                <a:latin typeface="微软雅黑" panose="020B0503020204020204" pitchFamily="34" charset="-122"/>
                <a:ea typeface="微软雅黑" panose="020B0503020204020204" pitchFamily="34" charset="-122"/>
                <a:cs typeface="Calibri" panose="020F0502020204030204" pitchFamily="34" charset="0"/>
              </a:rPr>
              <a:t>Click Set Zoom Ratio to set the current zoom ratio as the zoom ratio.</a:t>
            </a:r>
            <a:endParaRPr lang="zh-CN" altLang="zh-CN" sz="120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4" name="灯片编号占位符 3"/>
          <p:cNvSpPr>
            <a:spLocks noGrp="1"/>
          </p:cNvSpPr>
          <p:nvPr>
            <p:ph type="sldNum" sz="quarter" idx="10"/>
          </p:nvPr>
        </p:nvSpPr>
        <p:spPr/>
        <p:txBody>
          <a:bodyPr/>
          <a:lstStyle/>
          <a:p>
            <a:fld id="{A1F458F7-D2D6-43EA-91A2-A08B93974EC4}" type="slidenum">
              <a:rPr lang="en-US" smtClean="0"/>
              <a:t>16</a:t>
            </a:fld>
            <a:endParaRPr lang="en-US"/>
          </a:p>
        </p:txBody>
      </p:sp>
    </p:spTree>
    <p:extLst>
      <p:ext uri="{BB962C8B-B14F-4D97-AF65-F5344CB8AC3E}">
        <p14:creationId xmlns:p14="http://schemas.microsoft.com/office/powerpoint/2010/main" val="1804654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B4430F-B617-42D5-8A5B-8B30A2023818}"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AF242-4C11-49C7-90A2-DE741707E3DB}" type="slidenum">
              <a:rPr lang="en-US" smtClean="0"/>
              <a:t>‹#›</a:t>
            </a:fld>
            <a:endParaRPr lang="en-US"/>
          </a:p>
        </p:txBody>
      </p:sp>
    </p:spTree>
    <p:extLst>
      <p:ext uri="{BB962C8B-B14F-4D97-AF65-F5344CB8AC3E}">
        <p14:creationId xmlns:p14="http://schemas.microsoft.com/office/powerpoint/2010/main" val="1115927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B4430F-B617-42D5-8A5B-8B30A2023818}"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AF242-4C11-49C7-90A2-DE741707E3DB}" type="slidenum">
              <a:rPr lang="en-US" smtClean="0"/>
              <a:t>‹#›</a:t>
            </a:fld>
            <a:endParaRPr lang="en-US"/>
          </a:p>
        </p:txBody>
      </p:sp>
    </p:spTree>
    <p:extLst>
      <p:ext uri="{BB962C8B-B14F-4D97-AF65-F5344CB8AC3E}">
        <p14:creationId xmlns:p14="http://schemas.microsoft.com/office/powerpoint/2010/main" val="973003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B4430F-B617-42D5-8A5B-8B30A2023818}"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AF242-4C11-49C7-90A2-DE741707E3DB}" type="slidenum">
              <a:rPr lang="en-US" smtClean="0"/>
              <a:t>‹#›</a:t>
            </a:fld>
            <a:endParaRPr lang="en-US"/>
          </a:p>
        </p:txBody>
      </p:sp>
    </p:spTree>
    <p:extLst>
      <p:ext uri="{BB962C8B-B14F-4D97-AF65-F5344CB8AC3E}">
        <p14:creationId xmlns:p14="http://schemas.microsoft.com/office/powerpoint/2010/main" val="1377705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D PRESENTATION">
    <p:spTree>
      <p:nvGrpSpPr>
        <p:cNvPr id="1" name=""/>
        <p:cNvGrpSpPr/>
        <p:nvPr/>
      </p:nvGrpSpPr>
      <p:grpSpPr>
        <a:xfrm>
          <a:off x="0" y="0"/>
          <a:ext cx="0" cy="0"/>
          <a:chOff x="0" y="0"/>
          <a:chExt cx="0" cy="0"/>
        </a:xfrm>
      </p:grpSpPr>
      <p:sp>
        <p:nvSpPr>
          <p:cNvPr id="4" name="文本占位符 3"/>
          <p:cNvSpPr>
            <a:spLocks noGrp="1"/>
          </p:cNvSpPr>
          <p:nvPr>
            <p:ph type="body" sz="quarter" idx="10" hasCustomPrompt="1"/>
          </p:nvPr>
        </p:nvSpPr>
        <p:spPr>
          <a:xfrm>
            <a:off x="1055158" y="2853267"/>
            <a:ext cx="10081684" cy="1151467"/>
          </a:xfrm>
        </p:spPr>
        <p:txBody>
          <a:bodyPr>
            <a:noAutofit/>
          </a:bodyPr>
          <a:lstStyle>
            <a:lvl1pPr marL="0" indent="0" algn="ctr">
              <a:buNone/>
              <a:defRPr lang="zh-CN" altLang="en-US" sz="8000" b="0" kern="1200" baseline="0" dirty="0" smtClean="0">
                <a:solidFill>
                  <a:srgbClr val="C11119"/>
                </a:solidFill>
                <a:latin typeface="+mn-lt"/>
                <a:ea typeface="+mj-ea"/>
                <a:cs typeface="Arial" panose="020B0604020202020204" pitchFamily="34" charset="0"/>
              </a:defRPr>
            </a:lvl1pPr>
          </a:lstStyle>
          <a:p>
            <a:pPr lvl="0"/>
            <a:r>
              <a:rPr lang="zh-CN" altLang="en-US" dirty="0" smtClean="0"/>
              <a:t>谢谢</a:t>
            </a:r>
            <a:r>
              <a:rPr lang="en-US" altLang="zh-CN" dirty="0" smtClean="0"/>
              <a:t>!</a:t>
            </a:r>
            <a:endParaRPr lang="zh-CN" altLang="en-US" dirty="0" smtClean="0"/>
          </a:p>
        </p:txBody>
      </p:sp>
    </p:spTree>
    <p:extLst>
      <p:ext uri="{BB962C8B-B14F-4D97-AF65-F5344CB8AC3E}">
        <p14:creationId xmlns:p14="http://schemas.microsoft.com/office/powerpoint/2010/main" val="1869657651"/>
      </p:ext>
    </p:extLst>
  </p:cSld>
  <p:clrMapOvr>
    <a:masterClrMapping/>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55" y="-18855"/>
            <a:ext cx="12294027" cy="6947555"/>
          </a:xfrm>
          <a:prstGeom prst="rect">
            <a:avLst/>
          </a:prstGeom>
        </p:spPr>
      </p:pic>
      <p:sp>
        <p:nvSpPr>
          <p:cNvPr id="5" name="文本占位符 4">
            <a:extLst>
              <a:ext uri="{FF2B5EF4-FFF2-40B4-BE49-F238E27FC236}">
                <a16:creationId xmlns:a16="http://schemas.microsoft.com/office/drawing/2014/main" id="{FA1FA0B3-E01C-4402-A493-34972C427866}"/>
              </a:ext>
            </a:extLst>
          </p:cNvPr>
          <p:cNvSpPr>
            <a:spLocks noGrp="1"/>
          </p:cNvSpPr>
          <p:nvPr>
            <p:ph type="body" sz="quarter" idx="11" hasCustomPrompt="1"/>
          </p:nvPr>
        </p:nvSpPr>
        <p:spPr>
          <a:xfrm>
            <a:off x="580019" y="3096247"/>
            <a:ext cx="1959351" cy="313932"/>
          </a:xfrm>
        </p:spPr>
        <p:txBody>
          <a:bodyPr anchor="ctr">
            <a:spAutoFit/>
          </a:bodyPr>
          <a:lstStyle>
            <a:lvl1pPr marL="0" indent="0" algn="dist">
              <a:buFontTx/>
              <a:buNone/>
              <a:defRPr sz="1600" b="0">
                <a:solidFill>
                  <a:schemeClr val="tx1">
                    <a:lumMod val="75000"/>
                    <a:lumOff val="25000"/>
                  </a:schemeClr>
                </a:solidFill>
              </a:defRPr>
            </a:lvl1pPr>
            <a:lvl2pPr marL="457167" indent="0">
              <a:buFontTx/>
              <a:buNone/>
              <a:defRPr sz="1600"/>
            </a:lvl2pPr>
            <a:lvl3pPr marL="914332" indent="0">
              <a:buFontTx/>
              <a:buNone/>
              <a:defRPr sz="1600"/>
            </a:lvl3pPr>
            <a:lvl4pPr marL="1371498" indent="0">
              <a:buFontTx/>
              <a:buNone/>
              <a:defRPr sz="1600"/>
            </a:lvl4pPr>
            <a:lvl5pPr marL="1828664" indent="0">
              <a:buFontTx/>
              <a:buNone/>
              <a:defRPr sz="1600"/>
            </a:lvl5pPr>
          </a:lstStyle>
          <a:p>
            <a:pPr lvl="0"/>
            <a:r>
              <a:rPr lang="en-US" altLang="zh-CN" dirty="0"/>
              <a:t>Theme template</a:t>
            </a:r>
          </a:p>
        </p:txBody>
      </p:sp>
      <p:sp>
        <p:nvSpPr>
          <p:cNvPr id="45" name="标题 44">
            <a:extLst>
              <a:ext uri="{FF2B5EF4-FFF2-40B4-BE49-F238E27FC236}">
                <a16:creationId xmlns:a16="http://schemas.microsoft.com/office/drawing/2014/main" id="{5D8C9430-FD3D-4C78-A8E5-EAC2B8689D33}"/>
              </a:ext>
            </a:extLst>
          </p:cNvPr>
          <p:cNvSpPr>
            <a:spLocks noGrp="1"/>
          </p:cNvSpPr>
          <p:nvPr>
            <p:ph type="title" hasCustomPrompt="1"/>
          </p:nvPr>
        </p:nvSpPr>
        <p:spPr>
          <a:xfrm>
            <a:off x="577317" y="1916492"/>
            <a:ext cx="4939519" cy="738664"/>
          </a:xfrm>
        </p:spPr>
        <p:txBody>
          <a:bodyPr anchor="b">
            <a:normAutofit/>
          </a:bodyPr>
          <a:lstStyle>
            <a:lvl1pPr>
              <a:defRPr sz="4200" b="1">
                <a:solidFill>
                  <a:srgbClr val="C00000"/>
                </a:solidFill>
              </a:defRPr>
            </a:lvl1pPr>
          </a:lstStyle>
          <a:p>
            <a:r>
              <a:rPr lang="zh-CN" altLang="en-US" dirty="0"/>
              <a:t>海康威视</a:t>
            </a:r>
            <a:r>
              <a:rPr lang="en-US" altLang="zh-CN" dirty="0"/>
              <a:t>PPT</a:t>
            </a:r>
            <a:r>
              <a:rPr lang="zh-CN" altLang="en-US" dirty="0"/>
              <a:t>日常</a:t>
            </a:r>
          </a:p>
        </p:txBody>
      </p:sp>
      <p:sp>
        <p:nvSpPr>
          <p:cNvPr id="49" name="文本占位符 48">
            <a:extLst>
              <a:ext uri="{FF2B5EF4-FFF2-40B4-BE49-F238E27FC236}">
                <a16:creationId xmlns:a16="http://schemas.microsoft.com/office/drawing/2014/main" id="{1E4DF8A4-E314-45E4-B563-2B307FE379F4}"/>
              </a:ext>
            </a:extLst>
          </p:cNvPr>
          <p:cNvSpPr>
            <a:spLocks noGrp="1"/>
          </p:cNvSpPr>
          <p:nvPr>
            <p:ph type="body" sz="quarter" idx="10" hasCustomPrompt="1"/>
          </p:nvPr>
        </p:nvSpPr>
        <p:spPr>
          <a:xfrm>
            <a:off x="577317" y="2603219"/>
            <a:ext cx="4939519" cy="558800"/>
          </a:xfrm>
        </p:spPr>
        <p:txBody>
          <a:bodyPr anchor="b">
            <a:noAutofit/>
          </a:bodyPr>
          <a:lstStyle>
            <a:lvl1pPr marL="0" indent="0">
              <a:buFontTx/>
              <a:buNone/>
              <a:defRPr sz="3600" b="1">
                <a:solidFill>
                  <a:srgbClr val="C00000"/>
                </a:solidFill>
              </a:defRPr>
            </a:lvl1pPr>
            <a:lvl2pPr marL="457167" indent="0">
              <a:buFontTx/>
              <a:buNone/>
              <a:defRPr/>
            </a:lvl2pPr>
            <a:lvl3pPr marL="914332" indent="0">
              <a:buFontTx/>
              <a:buNone/>
              <a:defRPr/>
            </a:lvl3pPr>
            <a:lvl4pPr marL="1371498" indent="0">
              <a:buFontTx/>
              <a:buNone/>
              <a:defRPr/>
            </a:lvl4pPr>
            <a:lvl5pPr marL="1828664" indent="0">
              <a:buFontTx/>
              <a:buNone/>
              <a:defRPr/>
            </a:lvl5pPr>
          </a:lstStyle>
          <a:p>
            <a:pPr lvl="0"/>
            <a:r>
              <a:rPr lang="zh-CN" altLang="en-US" dirty="0"/>
              <a:t>主题模板</a:t>
            </a:r>
          </a:p>
        </p:txBody>
      </p:sp>
      <p:sp>
        <p:nvSpPr>
          <p:cNvPr id="40" name="页脚占位符 4">
            <a:extLst>
              <a:ext uri="{FF2B5EF4-FFF2-40B4-BE49-F238E27FC236}">
                <a16:creationId xmlns:a16="http://schemas.microsoft.com/office/drawing/2014/main" id="{D83BB39A-36B0-466A-868E-01C55DA33A74}"/>
              </a:ext>
            </a:extLst>
          </p:cNvPr>
          <p:cNvSpPr>
            <a:spLocks noGrp="1"/>
          </p:cNvSpPr>
          <p:nvPr>
            <p:ph type="ftr" sz="quarter" idx="3"/>
          </p:nvPr>
        </p:nvSpPr>
        <p:spPr>
          <a:xfrm>
            <a:off x="577316" y="6296595"/>
            <a:ext cx="42489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r>
              <a:rPr lang="en-US" altLang="zh-CN">
                <a:solidFill>
                  <a:srgbClr val="000000">
                    <a:tint val="75000"/>
                  </a:srgbClr>
                </a:solidFill>
              </a:rPr>
              <a:t>© </a:t>
            </a:r>
            <a:r>
              <a:rPr lang="zh-CN" altLang="en-US">
                <a:solidFill>
                  <a:srgbClr val="000000">
                    <a:tint val="75000"/>
                  </a:srgbClr>
                </a:solidFill>
              </a:rPr>
              <a:t>杭州海康威视数字技术股份有限公司版权所有</a:t>
            </a:r>
          </a:p>
        </p:txBody>
      </p:sp>
    </p:spTree>
    <p:extLst>
      <p:ext uri="{BB962C8B-B14F-4D97-AF65-F5344CB8AC3E}">
        <p14:creationId xmlns:p14="http://schemas.microsoft.com/office/powerpoint/2010/main" val="1087337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B4430F-B617-42D5-8A5B-8B30A2023818}"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AF242-4C11-49C7-90A2-DE741707E3DB}" type="slidenum">
              <a:rPr lang="en-US" smtClean="0"/>
              <a:t>‹#›</a:t>
            </a:fld>
            <a:endParaRPr lang="en-US"/>
          </a:p>
        </p:txBody>
      </p:sp>
    </p:spTree>
    <p:extLst>
      <p:ext uri="{BB962C8B-B14F-4D97-AF65-F5344CB8AC3E}">
        <p14:creationId xmlns:p14="http://schemas.microsoft.com/office/powerpoint/2010/main" val="3478980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B4430F-B617-42D5-8A5B-8B30A2023818}"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AF242-4C11-49C7-90A2-DE741707E3DB}" type="slidenum">
              <a:rPr lang="en-US" smtClean="0"/>
              <a:t>‹#›</a:t>
            </a:fld>
            <a:endParaRPr lang="en-US"/>
          </a:p>
        </p:txBody>
      </p:sp>
    </p:spTree>
    <p:extLst>
      <p:ext uri="{BB962C8B-B14F-4D97-AF65-F5344CB8AC3E}">
        <p14:creationId xmlns:p14="http://schemas.microsoft.com/office/powerpoint/2010/main" val="3916141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B4430F-B617-42D5-8A5B-8B30A2023818}"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AF242-4C11-49C7-90A2-DE741707E3DB}" type="slidenum">
              <a:rPr lang="en-US" smtClean="0"/>
              <a:t>‹#›</a:t>
            </a:fld>
            <a:endParaRPr lang="en-US"/>
          </a:p>
        </p:txBody>
      </p:sp>
    </p:spTree>
    <p:extLst>
      <p:ext uri="{BB962C8B-B14F-4D97-AF65-F5344CB8AC3E}">
        <p14:creationId xmlns:p14="http://schemas.microsoft.com/office/powerpoint/2010/main" val="3858478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B4430F-B617-42D5-8A5B-8B30A2023818}"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AF242-4C11-49C7-90A2-DE741707E3DB}" type="slidenum">
              <a:rPr lang="en-US" smtClean="0"/>
              <a:t>‹#›</a:t>
            </a:fld>
            <a:endParaRPr lang="en-US"/>
          </a:p>
        </p:txBody>
      </p:sp>
    </p:spTree>
    <p:extLst>
      <p:ext uri="{BB962C8B-B14F-4D97-AF65-F5344CB8AC3E}">
        <p14:creationId xmlns:p14="http://schemas.microsoft.com/office/powerpoint/2010/main" val="113756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B4430F-B617-42D5-8A5B-8B30A2023818}"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AF242-4C11-49C7-90A2-DE741707E3DB}" type="slidenum">
              <a:rPr lang="en-US" smtClean="0"/>
              <a:t>‹#›</a:t>
            </a:fld>
            <a:endParaRPr lang="en-US"/>
          </a:p>
        </p:txBody>
      </p:sp>
    </p:spTree>
    <p:extLst>
      <p:ext uri="{BB962C8B-B14F-4D97-AF65-F5344CB8AC3E}">
        <p14:creationId xmlns:p14="http://schemas.microsoft.com/office/powerpoint/2010/main" val="1657296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B4430F-B617-42D5-8A5B-8B30A2023818}"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AF242-4C11-49C7-90A2-DE741707E3DB}" type="slidenum">
              <a:rPr lang="en-US" smtClean="0"/>
              <a:t>‹#›</a:t>
            </a:fld>
            <a:endParaRPr lang="en-US"/>
          </a:p>
        </p:txBody>
      </p:sp>
    </p:spTree>
    <p:extLst>
      <p:ext uri="{BB962C8B-B14F-4D97-AF65-F5344CB8AC3E}">
        <p14:creationId xmlns:p14="http://schemas.microsoft.com/office/powerpoint/2010/main" val="3695383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B4430F-B617-42D5-8A5B-8B30A2023818}"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AF242-4C11-49C7-90A2-DE741707E3DB}" type="slidenum">
              <a:rPr lang="en-US" smtClean="0"/>
              <a:t>‹#›</a:t>
            </a:fld>
            <a:endParaRPr lang="en-US"/>
          </a:p>
        </p:txBody>
      </p:sp>
    </p:spTree>
    <p:extLst>
      <p:ext uri="{BB962C8B-B14F-4D97-AF65-F5344CB8AC3E}">
        <p14:creationId xmlns:p14="http://schemas.microsoft.com/office/powerpoint/2010/main" val="1313271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B4430F-B617-42D5-8A5B-8B30A2023818}"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AF242-4C11-49C7-90A2-DE741707E3DB}" type="slidenum">
              <a:rPr lang="en-US" smtClean="0"/>
              <a:t>‹#›</a:t>
            </a:fld>
            <a:endParaRPr lang="en-US"/>
          </a:p>
        </p:txBody>
      </p:sp>
    </p:spTree>
    <p:extLst>
      <p:ext uri="{BB962C8B-B14F-4D97-AF65-F5344CB8AC3E}">
        <p14:creationId xmlns:p14="http://schemas.microsoft.com/office/powerpoint/2010/main" val="673383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B4430F-B617-42D5-8A5B-8B30A2023818}" type="datetimeFigureOut">
              <a:rPr lang="en-US" smtClean="0"/>
              <a:t>12/11/2024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FAF242-4C11-49C7-90A2-DE741707E3DB}" type="slidenum">
              <a:rPr lang="en-US" smtClean="0"/>
              <a:t>‹#›</a:t>
            </a:fld>
            <a:endParaRPr lang="en-US"/>
          </a:p>
        </p:txBody>
      </p:sp>
    </p:spTree>
    <p:extLst>
      <p:ext uri="{BB962C8B-B14F-4D97-AF65-F5344CB8AC3E}">
        <p14:creationId xmlns:p14="http://schemas.microsoft.com/office/powerpoint/2010/main" val="3157539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5">
            <a:extLst>
              <a:ext uri="{FF2B5EF4-FFF2-40B4-BE49-F238E27FC236}">
                <a16:creationId xmlns:a16="http://schemas.microsoft.com/office/drawing/2014/main" id="{09BB6FBB-56F8-43D5-93E5-46FDED30AFDE}"/>
              </a:ext>
            </a:extLst>
          </p:cNvPr>
          <p:cNvSpPr txBox="1">
            <a:spLocks/>
          </p:cNvSpPr>
          <p:nvPr/>
        </p:nvSpPr>
        <p:spPr>
          <a:xfrm>
            <a:off x="375526" y="6443143"/>
            <a:ext cx="3636537" cy="133236"/>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lumMod val="65000"/>
                    <a:lumOff val="35000"/>
                  </a:srgbClr>
                </a:solidFill>
                <a:effectLst/>
                <a:uLnTx/>
                <a:uFillTx/>
                <a:latin typeface="Arial"/>
                <a:ea typeface="微软雅黑"/>
                <a:cs typeface="+mn-cs"/>
              </a:rPr>
              <a:t>© </a:t>
            </a:r>
            <a:r>
              <a:rPr kumimoji="0" lang="zh-CN" altLang="en-US" sz="1200" b="0" i="0" u="none" strike="noStrike" kern="1200" cap="none" spc="0" normalizeH="0" baseline="0" noProof="0" dirty="0">
                <a:ln>
                  <a:noFill/>
                </a:ln>
                <a:solidFill>
                  <a:srgbClr val="000000">
                    <a:lumMod val="65000"/>
                    <a:lumOff val="35000"/>
                  </a:srgbClr>
                </a:solidFill>
                <a:effectLst/>
                <a:uLnTx/>
                <a:uFillTx/>
                <a:latin typeface="Arial"/>
                <a:ea typeface="微软雅黑"/>
                <a:cs typeface="+mn-cs"/>
              </a:rPr>
              <a:t>杭州海康威视数字技术</a:t>
            </a:r>
            <a:r>
              <a:rPr kumimoji="0" lang="zh-CN" altLang="en-US" sz="1200" b="0" i="0" u="none" strike="noStrike" kern="1200" cap="none" spc="0" normalizeH="0" baseline="0" noProof="0">
                <a:ln>
                  <a:noFill/>
                </a:ln>
                <a:solidFill>
                  <a:srgbClr val="000000">
                    <a:lumMod val="65000"/>
                    <a:lumOff val="35000"/>
                  </a:srgbClr>
                </a:solidFill>
                <a:effectLst/>
                <a:uLnTx/>
                <a:uFillTx/>
                <a:latin typeface="Arial"/>
                <a:ea typeface="微软雅黑"/>
                <a:cs typeface="+mn-cs"/>
              </a:rPr>
              <a:t>股份有限公司版权所有</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Arial"/>
              <a:ea typeface="微软雅黑"/>
              <a:cs typeface="+mn-cs"/>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9929" y="448286"/>
            <a:ext cx="1719471" cy="223895"/>
          </a:xfrm>
          <a:prstGeom prst="rect">
            <a:avLst/>
          </a:prstGeom>
        </p:spPr>
      </p:pic>
      <p:sp>
        <p:nvSpPr>
          <p:cNvPr id="18" name="标题 1">
            <a:extLst>
              <a:ext uri="{FF2B5EF4-FFF2-40B4-BE49-F238E27FC236}">
                <a16:creationId xmlns:a16="http://schemas.microsoft.com/office/drawing/2014/main" id="{50E0CC0A-700A-4DC2-832F-B59B84D9ADB2}"/>
              </a:ext>
            </a:extLst>
          </p:cNvPr>
          <p:cNvSpPr txBox="1">
            <a:spLocks/>
          </p:cNvSpPr>
          <p:nvPr/>
        </p:nvSpPr>
        <p:spPr>
          <a:xfrm>
            <a:off x="518160" y="1994367"/>
            <a:ext cx="5059680" cy="10216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mj-lt"/>
                <a:ea typeface="+mj-ea"/>
                <a:cs typeface="+mj-cs"/>
              </a:defRPr>
            </a:lvl1pPr>
          </a:lstStyle>
          <a:p>
            <a:pPr lvl="0" defTabSz="914332">
              <a:defRPr/>
            </a:pPr>
            <a:r>
              <a:rPr lang="en-US" altLang="zh-CN" sz="3600" dirty="0"/>
              <a:t>PTZ Tracking Function Introduction</a:t>
            </a:r>
            <a:endParaRPr kumimoji="0" lang="en-US" altLang="zh-CN" sz="3600" b="1" i="0" u="none" strike="noStrike" kern="1200" cap="none" spc="0" normalizeH="0" baseline="0" noProof="0" dirty="0">
              <a:ln>
                <a:noFill/>
              </a:ln>
              <a:solidFill>
                <a:srgbClr val="C00000"/>
              </a:solidFill>
              <a:effectLst/>
              <a:uLnTx/>
              <a:uFillTx/>
              <a:latin typeface="微软雅黑"/>
              <a:ea typeface="微软雅黑"/>
            </a:endParaRPr>
          </a:p>
        </p:txBody>
      </p:sp>
    </p:spTree>
    <p:extLst>
      <p:ext uri="{BB962C8B-B14F-4D97-AF65-F5344CB8AC3E}">
        <p14:creationId xmlns:p14="http://schemas.microsoft.com/office/powerpoint/2010/main" val="1455225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50288" y="2928173"/>
            <a:ext cx="5216376" cy="830997"/>
          </a:xfrm>
          <a:prstGeom prst="rect">
            <a:avLst/>
          </a:prstGeom>
          <a:noFill/>
        </p:spPr>
        <p:txBody>
          <a:bodyPr wrap="square" rtlCol="0">
            <a:spAutoFit/>
          </a:bodyPr>
          <a:lstStyle/>
          <a:p>
            <a:r>
              <a:rPr lang="en-US" altLang="zh-CN" sz="4800" b="1" dirty="0">
                <a:solidFill>
                  <a:srgbClr val="C00000"/>
                </a:solidFill>
              </a:rPr>
              <a:t>Panoramic Tracking</a:t>
            </a: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9861" y="18472"/>
            <a:ext cx="2311196" cy="1152902"/>
          </a:xfrm>
          <a:prstGeom prst="rect">
            <a:avLst/>
          </a:prstGeom>
        </p:spPr>
      </p:pic>
      <p:sp>
        <p:nvSpPr>
          <p:cNvPr id="6" name="等腰三角形 5"/>
          <p:cNvSpPr/>
          <p:nvPr/>
        </p:nvSpPr>
        <p:spPr>
          <a:xfrm rot="5400000" flipH="1">
            <a:off x="-2264230" y="2252545"/>
            <a:ext cx="6858002" cy="2329541"/>
          </a:xfrm>
          <a:prstGeom prst="triangle">
            <a:avLst>
              <a:gd name="adj" fmla="val 49831"/>
            </a:avLst>
          </a:prstGeom>
          <a:solidFill>
            <a:srgbClr val="B81D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TextBox 3"/>
          <p:cNvSpPr txBox="1"/>
          <p:nvPr/>
        </p:nvSpPr>
        <p:spPr>
          <a:xfrm>
            <a:off x="9559634" y="1491671"/>
            <a:ext cx="1499794" cy="1323439"/>
          </a:xfrm>
          <a:prstGeom prst="rect">
            <a:avLst/>
          </a:prstGeom>
          <a:noFill/>
        </p:spPr>
        <p:txBody>
          <a:bodyPr wrap="square" rtlCol="0">
            <a:spAutoFit/>
          </a:bodyPr>
          <a:lstStyle/>
          <a:p>
            <a:r>
              <a:rPr lang="en-US" sz="8000" b="1" dirty="0" smtClean="0"/>
              <a:t>03</a:t>
            </a:r>
          </a:p>
        </p:txBody>
      </p:sp>
    </p:spTree>
    <p:extLst>
      <p:ext uri="{BB962C8B-B14F-4D97-AF65-F5344CB8AC3E}">
        <p14:creationId xmlns:p14="http://schemas.microsoft.com/office/powerpoint/2010/main" val="4255894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a:spLocks/>
          </p:cNvSpPr>
          <p:nvPr/>
        </p:nvSpPr>
        <p:spPr>
          <a:xfrm>
            <a:off x="8848555" y="4050862"/>
            <a:ext cx="2918082" cy="1854390"/>
          </a:xfrm>
          <a:prstGeom prst="roundRect">
            <a:avLst/>
          </a:prstGeom>
          <a:solidFill>
            <a:schemeClr val="bg1">
              <a:lumMod val="6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8" name="圆角矩形 7"/>
          <p:cNvSpPr>
            <a:spLocks/>
          </p:cNvSpPr>
          <p:nvPr/>
        </p:nvSpPr>
        <p:spPr>
          <a:xfrm>
            <a:off x="8848555" y="1256123"/>
            <a:ext cx="2918082" cy="1854390"/>
          </a:xfrm>
          <a:prstGeom prst="roundRect">
            <a:avLst/>
          </a:prstGeom>
          <a:solidFill>
            <a:schemeClr val="bg1">
              <a:lumMod val="6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9" name="plug_44867"/>
          <p:cNvSpPr/>
          <p:nvPr/>
        </p:nvSpPr>
        <p:spPr>
          <a:xfrm>
            <a:off x="10417201" y="1572598"/>
            <a:ext cx="423659" cy="418665"/>
          </a:xfrm>
          <a:custGeom>
            <a:avLst/>
            <a:gdLst>
              <a:gd name="T0" fmla="*/ 437 w 476"/>
              <a:gd name="T1" fmla="*/ 349 h 471"/>
              <a:gd name="T2" fmla="*/ 396 w 476"/>
              <a:gd name="T3" fmla="*/ 349 h 471"/>
              <a:gd name="T4" fmla="*/ 378 w 476"/>
              <a:gd name="T5" fmla="*/ 331 h 471"/>
              <a:gd name="T6" fmla="*/ 123 w 476"/>
              <a:gd name="T7" fmla="*/ 389 h 471"/>
              <a:gd name="T8" fmla="*/ 52 w 476"/>
              <a:gd name="T9" fmla="*/ 459 h 471"/>
              <a:gd name="T10" fmla="*/ 11 w 476"/>
              <a:gd name="T11" fmla="*/ 459 h 471"/>
              <a:gd name="T12" fmla="*/ 11 w 476"/>
              <a:gd name="T13" fmla="*/ 419 h 471"/>
              <a:gd name="T14" fmla="*/ 85 w 476"/>
              <a:gd name="T15" fmla="*/ 345 h 471"/>
              <a:gd name="T16" fmla="*/ 150 w 476"/>
              <a:gd name="T17" fmla="*/ 104 h 471"/>
              <a:gd name="T18" fmla="*/ 132 w 476"/>
              <a:gd name="T19" fmla="*/ 86 h 471"/>
              <a:gd name="T20" fmla="*/ 132 w 476"/>
              <a:gd name="T21" fmla="*/ 45 h 471"/>
              <a:gd name="T22" fmla="*/ 173 w 476"/>
              <a:gd name="T23" fmla="*/ 45 h 471"/>
              <a:gd name="T24" fmla="*/ 219 w 476"/>
              <a:gd name="T25" fmla="*/ 91 h 471"/>
              <a:gd name="T26" fmla="*/ 299 w 476"/>
              <a:gd name="T27" fmla="*/ 11 h 471"/>
              <a:gd name="T28" fmla="*/ 340 w 476"/>
              <a:gd name="T29" fmla="*/ 11 h 471"/>
              <a:gd name="T30" fmla="*/ 340 w 476"/>
              <a:gd name="T31" fmla="*/ 52 h 471"/>
              <a:gd name="T32" fmla="*/ 260 w 476"/>
              <a:gd name="T33" fmla="*/ 132 h 471"/>
              <a:gd name="T34" fmla="*/ 344 w 476"/>
              <a:gd name="T35" fmla="*/ 216 h 471"/>
              <a:gd name="T36" fmla="*/ 424 w 476"/>
              <a:gd name="T37" fmla="*/ 136 h 471"/>
              <a:gd name="T38" fmla="*/ 465 w 476"/>
              <a:gd name="T39" fmla="*/ 136 h 471"/>
              <a:gd name="T40" fmla="*/ 465 w 476"/>
              <a:gd name="T41" fmla="*/ 177 h 471"/>
              <a:gd name="T42" fmla="*/ 385 w 476"/>
              <a:gd name="T43" fmla="*/ 257 h 471"/>
              <a:gd name="T44" fmla="*/ 437 w 476"/>
              <a:gd name="T45" fmla="*/ 309 h 471"/>
              <a:gd name="T46" fmla="*/ 437 w 476"/>
              <a:gd name="T47" fmla="*/ 349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6" h="471">
                <a:moveTo>
                  <a:pt x="437" y="349"/>
                </a:moveTo>
                <a:cubicBezTo>
                  <a:pt x="425" y="361"/>
                  <a:pt x="407" y="361"/>
                  <a:pt x="396" y="349"/>
                </a:cubicBezTo>
                <a:lnTo>
                  <a:pt x="378" y="331"/>
                </a:lnTo>
                <a:cubicBezTo>
                  <a:pt x="294" y="409"/>
                  <a:pt x="187" y="432"/>
                  <a:pt x="123" y="389"/>
                </a:cubicBezTo>
                <a:lnTo>
                  <a:pt x="52" y="459"/>
                </a:lnTo>
                <a:cubicBezTo>
                  <a:pt x="41" y="471"/>
                  <a:pt x="23" y="471"/>
                  <a:pt x="11" y="459"/>
                </a:cubicBezTo>
                <a:cubicBezTo>
                  <a:pt x="0" y="448"/>
                  <a:pt x="0" y="430"/>
                  <a:pt x="11" y="419"/>
                </a:cubicBezTo>
                <a:lnTo>
                  <a:pt x="85" y="345"/>
                </a:lnTo>
                <a:cubicBezTo>
                  <a:pt x="53" y="280"/>
                  <a:pt x="78" y="182"/>
                  <a:pt x="150" y="104"/>
                </a:cubicBezTo>
                <a:lnTo>
                  <a:pt x="132" y="86"/>
                </a:lnTo>
                <a:cubicBezTo>
                  <a:pt x="121" y="75"/>
                  <a:pt x="121" y="56"/>
                  <a:pt x="132" y="45"/>
                </a:cubicBezTo>
                <a:cubicBezTo>
                  <a:pt x="144" y="34"/>
                  <a:pt x="162" y="34"/>
                  <a:pt x="173" y="45"/>
                </a:cubicBezTo>
                <a:lnTo>
                  <a:pt x="219" y="91"/>
                </a:lnTo>
                <a:lnTo>
                  <a:pt x="299" y="11"/>
                </a:lnTo>
                <a:cubicBezTo>
                  <a:pt x="311" y="0"/>
                  <a:pt x="329" y="0"/>
                  <a:pt x="340" y="11"/>
                </a:cubicBezTo>
                <a:cubicBezTo>
                  <a:pt x="351" y="22"/>
                  <a:pt x="351" y="41"/>
                  <a:pt x="340" y="52"/>
                </a:cubicBezTo>
                <a:lnTo>
                  <a:pt x="260" y="132"/>
                </a:lnTo>
                <a:lnTo>
                  <a:pt x="344" y="216"/>
                </a:lnTo>
                <a:lnTo>
                  <a:pt x="424" y="136"/>
                </a:lnTo>
                <a:cubicBezTo>
                  <a:pt x="436" y="125"/>
                  <a:pt x="454" y="125"/>
                  <a:pt x="465" y="136"/>
                </a:cubicBezTo>
                <a:cubicBezTo>
                  <a:pt x="476" y="147"/>
                  <a:pt x="476" y="166"/>
                  <a:pt x="465" y="177"/>
                </a:cubicBezTo>
                <a:lnTo>
                  <a:pt x="385" y="257"/>
                </a:lnTo>
                <a:lnTo>
                  <a:pt x="437" y="309"/>
                </a:lnTo>
                <a:cubicBezTo>
                  <a:pt x="448" y="320"/>
                  <a:pt x="448" y="338"/>
                  <a:pt x="437" y="34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0" name="plug_44867"/>
          <p:cNvSpPr/>
          <p:nvPr/>
        </p:nvSpPr>
        <p:spPr>
          <a:xfrm>
            <a:off x="10382221" y="2385799"/>
            <a:ext cx="423659" cy="418665"/>
          </a:xfrm>
          <a:custGeom>
            <a:avLst/>
            <a:gdLst>
              <a:gd name="T0" fmla="*/ 437 w 476"/>
              <a:gd name="T1" fmla="*/ 349 h 471"/>
              <a:gd name="T2" fmla="*/ 396 w 476"/>
              <a:gd name="T3" fmla="*/ 349 h 471"/>
              <a:gd name="T4" fmla="*/ 378 w 476"/>
              <a:gd name="T5" fmla="*/ 331 h 471"/>
              <a:gd name="T6" fmla="*/ 123 w 476"/>
              <a:gd name="T7" fmla="*/ 389 h 471"/>
              <a:gd name="T8" fmla="*/ 52 w 476"/>
              <a:gd name="T9" fmla="*/ 459 h 471"/>
              <a:gd name="T10" fmla="*/ 11 w 476"/>
              <a:gd name="T11" fmla="*/ 459 h 471"/>
              <a:gd name="T12" fmla="*/ 11 w 476"/>
              <a:gd name="T13" fmla="*/ 419 h 471"/>
              <a:gd name="T14" fmla="*/ 85 w 476"/>
              <a:gd name="T15" fmla="*/ 345 h 471"/>
              <a:gd name="T16" fmla="*/ 150 w 476"/>
              <a:gd name="T17" fmla="*/ 104 h 471"/>
              <a:gd name="T18" fmla="*/ 132 w 476"/>
              <a:gd name="T19" fmla="*/ 86 h 471"/>
              <a:gd name="T20" fmla="*/ 132 w 476"/>
              <a:gd name="T21" fmla="*/ 45 h 471"/>
              <a:gd name="T22" fmla="*/ 173 w 476"/>
              <a:gd name="T23" fmla="*/ 45 h 471"/>
              <a:gd name="T24" fmla="*/ 219 w 476"/>
              <a:gd name="T25" fmla="*/ 91 h 471"/>
              <a:gd name="T26" fmla="*/ 299 w 476"/>
              <a:gd name="T27" fmla="*/ 11 h 471"/>
              <a:gd name="T28" fmla="*/ 340 w 476"/>
              <a:gd name="T29" fmla="*/ 11 h 471"/>
              <a:gd name="T30" fmla="*/ 340 w 476"/>
              <a:gd name="T31" fmla="*/ 52 h 471"/>
              <a:gd name="T32" fmla="*/ 260 w 476"/>
              <a:gd name="T33" fmla="*/ 132 h 471"/>
              <a:gd name="T34" fmla="*/ 344 w 476"/>
              <a:gd name="T35" fmla="*/ 216 h 471"/>
              <a:gd name="T36" fmla="*/ 424 w 476"/>
              <a:gd name="T37" fmla="*/ 136 h 471"/>
              <a:gd name="T38" fmla="*/ 465 w 476"/>
              <a:gd name="T39" fmla="*/ 136 h 471"/>
              <a:gd name="T40" fmla="*/ 465 w 476"/>
              <a:gd name="T41" fmla="*/ 177 h 471"/>
              <a:gd name="T42" fmla="*/ 385 w 476"/>
              <a:gd name="T43" fmla="*/ 257 h 471"/>
              <a:gd name="T44" fmla="*/ 437 w 476"/>
              <a:gd name="T45" fmla="*/ 309 h 471"/>
              <a:gd name="T46" fmla="*/ 437 w 476"/>
              <a:gd name="T47" fmla="*/ 349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6" h="471">
                <a:moveTo>
                  <a:pt x="437" y="349"/>
                </a:moveTo>
                <a:cubicBezTo>
                  <a:pt x="425" y="361"/>
                  <a:pt x="407" y="361"/>
                  <a:pt x="396" y="349"/>
                </a:cubicBezTo>
                <a:lnTo>
                  <a:pt x="378" y="331"/>
                </a:lnTo>
                <a:cubicBezTo>
                  <a:pt x="294" y="409"/>
                  <a:pt x="187" y="432"/>
                  <a:pt x="123" y="389"/>
                </a:cubicBezTo>
                <a:lnTo>
                  <a:pt x="52" y="459"/>
                </a:lnTo>
                <a:cubicBezTo>
                  <a:pt x="41" y="471"/>
                  <a:pt x="23" y="471"/>
                  <a:pt x="11" y="459"/>
                </a:cubicBezTo>
                <a:cubicBezTo>
                  <a:pt x="0" y="448"/>
                  <a:pt x="0" y="430"/>
                  <a:pt x="11" y="419"/>
                </a:cubicBezTo>
                <a:lnTo>
                  <a:pt x="85" y="345"/>
                </a:lnTo>
                <a:cubicBezTo>
                  <a:pt x="53" y="280"/>
                  <a:pt x="78" y="182"/>
                  <a:pt x="150" y="104"/>
                </a:cubicBezTo>
                <a:lnTo>
                  <a:pt x="132" y="86"/>
                </a:lnTo>
                <a:cubicBezTo>
                  <a:pt x="121" y="75"/>
                  <a:pt x="121" y="56"/>
                  <a:pt x="132" y="45"/>
                </a:cubicBezTo>
                <a:cubicBezTo>
                  <a:pt x="144" y="34"/>
                  <a:pt x="162" y="34"/>
                  <a:pt x="173" y="45"/>
                </a:cubicBezTo>
                <a:lnTo>
                  <a:pt x="219" y="91"/>
                </a:lnTo>
                <a:lnTo>
                  <a:pt x="299" y="11"/>
                </a:lnTo>
                <a:cubicBezTo>
                  <a:pt x="311" y="0"/>
                  <a:pt x="329" y="0"/>
                  <a:pt x="340" y="11"/>
                </a:cubicBezTo>
                <a:cubicBezTo>
                  <a:pt x="351" y="22"/>
                  <a:pt x="351" y="41"/>
                  <a:pt x="340" y="52"/>
                </a:cubicBezTo>
                <a:lnTo>
                  <a:pt x="260" y="132"/>
                </a:lnTo>
                <a:lnTo>
                  <a:pt x="344" y="216"/>
                </a:lnTo>
                <a:lnTo>
                  <a:pt x="424" y="136"/>
                </a:lnTo>
                <a:cubicBezTo>
                  <a:pt x="436" y="125"/>
                  <a:pt x="454" y="125"/>
                  <a:pt x="465" y="136"/>
                </a:cubicBezTo>
                <a:cubicBezTo>
                  <a:pt x="476" y="147"/>
                  <a:pt x="476" y="166"/>
                  <a:pt x="465" y="177"/>
                </a:cubicBezTo>
                <a:lnTo>
                  <a:pt x="385" y="257"/>
                </a:lnTo>
                <a:lnTo>
                  <a:pt x="437" y="309"/>
                </a:lnTo>
                <a:cubicBezTo>
                  <a:pt x="448" y="320"/>
                  <a:pt x="448" y="338"/>
                  <a:pt x="437" y="34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1" name="connection_318121"/>
          <p:cNvSpPr/>
          <p:nvPr/>
        </p:nvSpPr>
        <p:spPr>
          <a:xfrm>
            <a:off x="11004867" y="1553279"/>
            <a:ext cx="553606" cy="552770"/>
          </a:xfrm>
          <a:custGeom>
            <a:avLst/>
            <a:gdLst>
              <a:gd name="T0" fmla="*/ 6258 w 6827"/>
              <a:gd name="T1" fmla="*/ 0 h 6827"/>
              <a:gd name="T2" fmla="*/ 5689 w 6827"/>
              <a:gd name="T3" fmla="*/ 0 h 6827"/>
              <a:gd name="T4" fmla="*/ 5120 w 6827"/>
              <a:gd name="T5" fmla="*/ 569 h 6827"/>
              <a:gd name="T6" fmla="*/ 5120 w 6827"/>
              <a:gd name="T7" fmla="*/ 1138 h 6827"/>
              <a:gd name="T8" fmla="*/ 5689 w 6827"/>
              <a:gd name="T9" fmla="*/ 1707 h 6827"/>
              <a:gd name="T10" fmla="*/ 5689 w 6827"/>
              <a:gd name="T11" fmla="*/ 3129 h 6827"/>
              <a:gd name="T12" fmla="*/ 4267 w 6827"/>
              <a:gd name="T13" fmla="*/ 3129 h 6827"/>
              <a:gd name="T14" fmla="*/ 3698 w 6827"/>
              <a:gd name="T15" fmla="*/ 2560 h 6827"/>
              <a:gd name="T16" fmla="*/ 3129 w 6827"/>
              <a:gd name="T17" fmla="*/ 2560 h 6827"/>
              <a:gd name="T18" fmla="*/ 2560 w 6827"/>
              <a:gd name="T19" fmla="*/ 3129 h 6827"/>
              <a:gd name="T20" fmla="*/ 853 w 6827"/>
              <a:gd name="T21" fmla="*/ 3129 h 6827"/>
              <a:gd name="T22" fmla="*/ 569 w 6827"/>
              <a:gd name="T23" fmla="*/ 3413 h 6827"/>
              <a:gd name="T24" fmla="*/ 569 w 6827"/>
              <a:gd name="T25" fmla="*/ 5120 h 6827"/>
              <a:gd name="T26" fmla="*/ 0 w 6827"/>
              <a:gd name="T27" fmla="*/ 5689 h 6827"/>
              <a:gd name="T28" fmla="*/ 0 w 6827"/>
              <a:gd name="T29" fmla="*/ 6258 h 6827"/>
              <a:gd name="T30" fmla="*/ 569 w 6827"/>
              <a:gd name="T31" fmla="*/ 6827 h 6827"/>
              <a:gd name="T32" fmla="*/ 1138 w 6827"/>
              <a:gd name="T33" fmla="*/ 6827 h 6827"/>
              <a:gd name="T34" fmla="*/ 1707 w 6827"/>
              <a:gd name="T35" fmla="*/ 6258 h 6827"/>
              <a:gd name="T36" fmla="*/ 1707 w 6827"/>
              <a:gd name="T37" fmla="*/ 5689 h 6827"/>
              <a:gd name="T38" fmla="*/ 1138 w 6827"/>
              <a:gd name="T39" fmla="*/ 5120 h 6827"/>
              <a:gd name="T40" fmla="*/ 1138 w 6827"/>
              <a:gd name="T41" fmla="*/ 3698 h 6827"/>
              <a:gd name="T42" fmla="*/ 2560 w 6827"/>
              <a:gd name="T43" fmla="*/ 3698 h 6827"/>
              <a:gd name="T44" fmla="*/ 3129 w 6827"/>
              <a:gd name="T45" fmla="*/ 4267 h 6827"/>
              <a:gd name="T46" fmla="*/ 3698 w 6827"/>
              <a:gd name="T47" fmla="*/ 4267 h 6827"/>
              <a:gd name="T48" fmla="*/ 4267 w 6827"/>
              <a:gd name="T49" fmla="*/ 3698 h 6827"/>
              <a:gd name="T50" fmla="*/ 5973 w 6827"/>
              <a:gd name="T51" fmla="*/ 3698 h 6827"/>
              <a:gd name="T52" fmla="*/ 6258 w 6827"/>
              <a:gd name="T53" fmla="*/ 3413 h 6827"/>
              <a:gd name="T54" fmla="*/ 6258 w 6827"/>
              <a:gd name="T55" fmla="*/ 1707 h 6827"/>
              <a:gd name="T56" fmla="*/ 6827 w 6827"/>
              <a:gd name="T57" fmla="*/ 1138 h 6827"/>
              <a:gd name="T58" fmla="*/ 6827 w 6827"/>
              <a:gd name="T59" fmla="*/ 569 h 6827"/>
              <a:gd name="T60" fmla="*/ 6258 w 6827"/>
              <a:gd name="T61" fmla="*/ 0 h 6827"/>
              <a:gd name="T62" fmla="*/ 1138 w 6827"/>
              <a:gd name="T63" fmla="*/ 6258 h 6827"/>
              <a:gd name="T64" fmla="*/ 569 w 6827"/>
              <a:gd name="T65" fmla="*/ 6258 h 6827"/>
              <a:gd name="T66" fmla="*/ 569 w 6827"/>
              <a:gd name="T67" fmla="*/ 5689 h 6827"/>
              <a:gd name="T68" fmla="*/ 1138 w 6827"/>
              <a:gd name="T69" fmla="*/ 5689 h 6827"/>
              <a:gd name="T70" fmla="*/ 1138 w 6827"/>
              <a:gd name="T71" fmla="*/ 6258 h 6827"/>
              <a:gd name="T72" fmla="*/ 3698 w 6827"/>
              <a:gd name="T73" fmla="*/ 3698 h 6827"/>
              <a:gd name="T74" fmla="*/ 3129 w 6827"/>
              <a:gd name="T75" fmla="*/ 3698 h 6827"/>
              <a:gd name="T76" fmla="*/ 3129 w 6827"/>
              <a:gd name="T77" fmla="*/ 3129 h 6827"/>
              <a:gd name="T78" fmla="*/ 3698 w 6827"/>
              <a:gd name="T79" fmla="*/ 3129 h 6827"/>
              <a:gd name="T80" fmla="*/ 3698 w 6827"/>
              <a:gd name="T81" fmla="*/ 3698 h 6827"/>
              <a:gd name="T82" fmla="*/ 6258 w 6827"/>
              <a:gd name="T83" fmla="*/ 1138 h 6827"/>
              <a:gd name="T84" fmla="*/ 5689 w 6827"/>
              <a:gd name="T85" fmla="*/ 1138 h 6827"/>
              <a:gd name="T86" fmla="*/ 5689 w 6827"/>
              <a:gd name="T87" fmla="*/ 569 h 6827"/>
              <a:gd name="T88" fmla="*/ 6258 w 6827"/>
              <a:gd name="T89" fmla="*/ 569 h 6827"/>
              <a:gd name="T90" fmla="*/ 6258 w 6827"/>
              <a:gd name="T91" fmla="*/ 113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27" h="6827">
                <a:moveTo>
                  <a:pt x="6258" y="0"/>
                </a:moveTo>
                <a:lnTo>
                  <a:pt x="5689" y="0"/>
                </a:lnTo>
                <a:cubicBezTo>
                  <a:pt x="5375" y="0"/>
                  <a:pt x="5120" y="255"/>
                  <a:pt x="5120" y="569"/>
                </a:cubicBezTo>
                <a:lnTo>
                  <a:pt x="5120" y="1138"/>
                </a:lnTo>
                <a:cubicBezTo>
                  <a:pt x="5120" y="1452"/>
                  <a:pt x="5375" y="1707"/>
                  <a:pt x="5689" y="1707"/>
                </a:cubicBezTo>
                <a:lnTo>
                  <a:pt x="5689" y="3129"/>
                </a:lnTo>
                <a:lnTo>
                  <a:pt x="4267" y="3129"/>
                </a:lnTo>
                <a:cubicBezTo>
                  <a:pt x="4267" y="2815"/>
                  <a:pt x="4012" y="2560"/>
                  <a:pt x="3698" y="2560"/>
                </a:cubicBezTo>
                <a:lnTo>
                  <a:pt x="3129" y="2560"/>
                </a:lnTo>
                <a:cubicBezTo>
                  <a:pt x="2815" y="2560"/>
                  <a:pt x="2560" y="2815"/>
                  <a:pt x="2560" y="3129"/>
                </a:cubicBezTo>
                <a:lnTo>
                  <a:pt x="853" y="3129"/>
                </a:lnTo>
                <a:cubicBezTo>
                  <a:pt x="696" y="3129"/>
                  <a:pt x="569" y="3256"/>
                  <a:pt x="569" y="3413"/>
                </a:cubicBezTo>
                <a:lnTo>
                  <a:pt x="569" y="5120"/>
                </a:lnTo>
                <a:cubicBezTo>
                  <a:pt x="255" y="5120"/>
                  <a:pt x="0" y="5375"/>
                  <a:pt x="0" y="5689"/>
                </a:cubicBezTo>
                <a:lnTo>
                  <a:pt x="0" y="6258"/>
                </a:lnTo>
                <a:cubicBezTo>
                  <a:pt x="0" y="6572"/>
                  <a:pt x="255" y="6827"/>
                  <a:pt x="569" y="6827"/>
                </a:cubicBezTo>
                <a:lnTo>
                  <a:pt x="1138" y="6827"/>
                </a:lnTo>
                <a:cubicBezTo>
                  <a:pt x="1452" y="6827"/>
                  <a:pt x="1707" y="6572"/>
                  <a:pt x="1707" y="6258"/>
                </a:cubicBezTo>
                <a:lnTo>
                  <a:pt x="1707" y="5689"/>
                </a:lnTo>
                <a:cubicBezTo>
                  <a:pt x="1707" y="5375"/>
                  <a:pt x="1452" y="5120"/>
                  <a:pt x="1138" y="5120"/>
                </a:cubicBezTo>
                <a:lnTo>
                  <a:pt x="1138" y="3698"/>
                </a:lnTo>
                <a:lnTo>
                  <a:pt x="2560" y="3698"/>
                </a:lnTo>
                <a:cubicBezTo>
                  <a:pt x="2560" y="4012"/>
                  <a:pt x="2815" y="4267"/>
                  <a:pt x="3129" y="4267"/>
                </a:cubicBezTo>
                <a:lnTo>
                  <a:pt x="3698" y="4267"/>
                </a:lnTo>
                <a:cubicBezTo>
                  <a:pt x="4012" y="4267"/>
                  <a:pt x="4267" y="4012"/>
                  <a:pt x="4267" y="3698"/>
                </a:cubicBezTo>
                <a:lnTo>
                  <a:pt x="5973" y="3698"/>
                </a:lnTo>
                <a:cubicBezTo>
                  <a:pt x="6130" y="3698"/>
                  <a:pt x="6258" y="3570"/>
                  <a:pt x="6258" y="3413"/>
                </a:cubicBezTo>
                <a:lnTo>
                  <a:pt x="6258" y="1707"/>
                </a:lnTo>
                <a:cubicBezTo>
                  <a:pt x="6572" y="1707"/>
                  <a:pt x="6827" y="1452"/>
                  <a:pt x="6827" y="1138"/>
                </a:cubicBezTo>
                <a:lnTo>
                  <a:pt x="6827" y="569"/>
                </a:lnTo>
                <a:cubicBezTo>
                  <a:pt x="6827" y="255"/>
                  <a:pt x="6572" y="0"/>
                  <a:pt x="6258" y="0"/>
                </a:cubicBezTo>
                <a:close/>
                <a:moveTo>
                  <a:pt x="1138" y="6258"/>
                </a:moveTo>
                <a:lnTo>
                  <a:pt x="569" y="6258"/>
                </a:lnTo>
                <a:lnTo>
                  <a:pt x="569" y="5689"/>
                </a:lnTo>
                <a:lnTo>
                  <a:pt x="1138" y="5689"/>
                </a:lnTo>
                <a:lnTo>
                  <a:pt x="1138" y="6258"/>
                </a:lnTo>
                <a:close/>
                <a:moveTo>
                  <a:pt x="3698" y="3698"/>
                </a:moveTo>
                <a:lnTo>
                  <a:pt x="3129" y="3698"/>
                </a:lnTo>
                <a:lnTo>
                  <a:pt x="3129" y="3129"/>
                </a:lnTo>
                <a:lnTo>
                  <a:pt x="3698" y="3129"/>
                </a:lnTo>
                <a:lnTo>
                  <a:pt x="3698" y="3698"/>
                </a:lnTo>
                <a:close/>
                <a:moveTo>
                  <a:pt x="6258" y="1138"/>
                </a:moveTo>
                <a:lnTo>
                  <a:pt x="5689" y="1138"/>
                </a:lnTo>
                <a:lnTo>
                  <a:pt x="5689" y="569"/>
                </a:lnTo>
                <a:lnTo>
                  <a:pt x="6258" y="569"/>
                </a:lnTo>
                <a:lnTo>
                  <a:pt x="6258" y="11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2" name="connection_318121"/>
          <p:cNvSpPr/>
          <p:nvPr/>
        </p:nvSpPr>
        <p:spPr>
          <a:xfrm>
            <a:off x="10969887" y="2251694"/>
            <a:ext cx="553606" cy="552770"/>
          </a:xfrm>
          <a:custGeom>
            <a:avLst/>
            <a:gdLst>
              <a:gd name="T0" fmla="*/ 6258 w 6827"/>
              <a:gd name="T1" fmla="*/ 0 h 6827"/>
              <a:gd name="T2" fmla="*/ 5689 w 6827"/>
              <a:gd name="T3" fmla="*/ 0 h 6827"/>
              <a:gd name="T4" fmla="*/ 5120 w 6827"/>
              <a:gd name="T5" fmla="*/ 569 h 6827"/>
              <a:gd name="T6" fmla="*/ 5120 w 6827"/>
              <a:gd name="T7" fmla="*/ 1138 h 6827"/>
              <a:gd name="T8" fmla="*/ 5689 w 6827"/>
              <a:gd name="T9" fmla="*/ 1707 h 6827"/>
              <a:gd name="T10" fmla="*/ 5689 w 6827"/>
              <a:gd name="T11" fmla="*/ 3129 h 6827"/>
              <a:gd name="T12" fmla="*/ 4267 w 6827"/>
              <a:gd name="T13" fmla="*/ 3129 h 6827"/>
              <a:gd name="T14" fmla="*/ 3698 w 6827"/>
              <a:gd name="T15" fmla="*/ 2560 h 6827"/>
              <a:gd name="T16" fmla="*/ 3129 w 6827"/>
              <a:gd name="T17" fmla="*/ 2560 h 6827"/>
              <a:gd name="T18" fmla="*/ 2560 w 6827"/>
              <a:gd name="T19" fmla="*/ 3129 h 6827"/>
              <a:gd name="T20" fmla="*/ 853 w 6827"/>
              <a:gd name="T21" fmla="*/ 3129 h 6827"/>
              <a:gd name="T22" fmla="*/ 569 w 6827"/>
              <a:gd name="T23" fmla="*/ 3413 h 6827"/>
              <a:gd name="T24" fmla="*/ 569 w 6827"/>
              <a:gd name="T25" fmla="*/ 5120 h 6827"/>
              <a:gd name="T26" fmla="*/ 0 w 6827"/>
              <a:gd name="T27" fmla="*/ 5689 h 6827"/>
              <a:gd name="T28" fmla="*/ 0 w 6827"/>
              <a:gd name="T29" fmla="*/ 6258 h 6827"/>
              <a:gd name="T30" fmla="*/ 569 w 6827"/>
              <a:gd name="T31" fmla="*/ 6827 h 6827"/>
              <a:gd name="T32" fmla="*/ 1138 w 6827"/>
              <a:gd name="T33" fmla="*/ 6827 h 6827"/>
              <a:gd name="T34" fmla="*/ 1707 w 6827"/>
              <a:gd name="T35" fmla="*/ 6258 h 6827"/>
              <a:gd name="T36" fmla="*/ 1707 w 6827"/>
              <a:gd name="T37" fmla="*/ 5689 h 6827"/>
              <a:gd name="T38" fmla="*/ 1138 w 6827"/>
              <a:gd name="T39" fmla="*/ 5120 h 6827"/>
              <a:gd name="T40" fmla="*/ 1138 w 6827"/>
              <a:gd name="T41" fmla="*/ 3698 h 6827"/>
              <a:gd name="T42" fmla="*/ 2560 w 6827"/>
              <a:gd name="T43" fmla="*/ 3698 h 6827"/>
              <a:gd name="T44" fmla="*/ 3129 w 6827"/>
              <a:gd name="T45" fmla="*/ 4267 h 6827"/>
              <a:gd name="T46" fmla="*/ 3698 w 6827"/>
              <a:gd name="T47" fmla="*/ 4267 h 6827"/>
              <a:gd name="T48" fmla="*/ 4267 w 6827"/>
              <a:gd name="T49" fmla="*/ 3698 h 6827"/>
              <a:gd name="T50" fmla="*/ 5973 w 6827"/>
              <a:gd name="T51" fmla="*/ 3698 h 6827"/>
              <a:gd name="T52" fmla="*/ 6258 w 6827"/>
              <a:gd name="T53" fmla="*/ 3413 h 6827"/>
              <a:gd name="T54" fmla="*/ 6258 w 6827"/>
              <a:gd name="T55" fmla="*/ 1707 h 6827"/>
              <a:gd name="T56" fmla="*/ 6827 w 6827"/>
              <a:gd name="T57" fmla="*/ 1138 h 6827"/>
              <a:gd name="T58" fmla="*/ 6827 w 6827"/>
              <a:gd name="T59" fmla="*/ 569 h 6827"/>
              <a:gd name="T60" fmla="*/ 6258 w 6827"/>
              <a:gd name="T61" fmla="*/ 0 h 6827"/>
              <a:gd name="T62" fmla="*/ 1138 w 6827"/>
              <a:gd name="T63" fmla="*/ 6258 h 6827"/>
              <a:gd name="T64" fmla="*/ 569 w 6827"/>
              <a:gd name="T65" fmla="*/ 6258 h 6827"/>
              <a:gd name="T66" fmla="*/ 569 w 6827"/>
              <a:gd name="T67" fmla="*/ 5689 h 6827"/>
              <a:gd name="T68" fmla="*/ 1138 w 6827"/>
              <a:gd name="T69" fmla="*/ 5689 h 6827"/>
              <a:gd name="T70" fmla="*/ 1138 w 6827"/>
              <a:gd name="T71" fmla="*/ 6258 h 6827"/>
              <a:gd name="T72" fmla="*/ 3698 w 6827"/>
              <a:gd name="T73" fmla="*/ 3698 h 6827"/>
              <a:gd name="T74" fmla="*/ 3129 w 6827"/>
              <a:gd name="T75" fmla="*/ 3698 h 6827"/>
              <a:gd name="T76" fmla="*/ 3129 w 6827"/>
              <a:gd name="T77" fmla="*/ 3129 h 6827"/>
              <a:gd name="T78" fmla="*/ 3698 w 6827"/>
              <a:gd name="T79" fmla="*/ 3129 h 6827"/>
              <a:gd name="T80" fmla="*/ 3698 w 6827"/>
              <a:gd name="T81" fmla="*/ 3698 h 6827"/>
              <a:gd name="T82" fmla="*/ 6258 w 6827"/>
              <a:gd name="T83" fmla="*/ 1138 h 6827"/>
              <a:gd name="T84" fmla="*/ 5689 w 6827"/>
              <a:gd name="T85" fmla="*/ 1138 h 6827"/>
              <a:gd name="T86" fmla="*/ 5689 w 6827"/>
              <a:gd name="T87" fmla="*/ 569 h 6827"/>
              <a:gd name="T88" fmla="*/ 6258 w 6827"/>
              <a:gd name="T89" fmla="*/ 569 h 6827"/>
              <a:gd name="T90" fmla="*/ 6258 w 6827"/>
              <a:gd name="T91" fmla="*/ 113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27" h="6827">
                <a:moveTo>
                  <a:pt x="6258" y="0"/>
                </a:moveTo>
                <a:lnTo>
                  <a:pt x="5689" y="0"/>
                </a:lnTo>
                <a:cubicBezTo>
                  <a:pt x="5375" y="0"/>
                  <a:pt x="5120" y="255"/>
                  <a:pt x="5120" y="569"/>
                </a:cubicBezTo>
                <a:lnTo>
                  <a:pt x="5120" y="1138"/>
                </a:lnTo>
                <a:cubicBezTo>
                  <a:pt x="5120" y="1452"/>
                  <a:pt x="5375" y="1707"/>
                  <a:pt x="5689" y="1707"/>
                </a:cubicBezTo>
                <a:lnTo>
                  <a:pt x="5689" y="3129"/>
                </a:lnTo>
                <a:lnTo>
                  <a:pt x="4267" y="3129"/>
                </a:lnTo>
                <a:cubicBezTo>
                  <a:pt x="4267" y="2815"/>
                  <a:pt x="4012" y="2560"/>
                  <a:pt x="3698" y="2560"/>
                </a:cubicBezTo>
                <a:lnTo>
                  <a:pt x="3129" y="2560"/>
                </a:lnTo>
                <a:cubicBezTo>
                  <a:pt x="2815" y="2560"/>
                  <a:pt x="2560" y="2815"/>
                  <a:pt x="2560" y="3129"/>
                </a:cubicBezTo>
                <a:lnTo>
                  <a:pt x="853" y="3129"/>
                </a:lnTo>
                <a:cubicBezTo>
                  <a:pt x="696" y="3129"/>
                  <a:pt x="569" y="3256"/>
                  <a:pt x="569" y="3413"/>
                </a:cubicBezTo>
                <a:lnTo>
                  <a:pt x="569" y="5120"/>
                </a:lnTo>
                <a:cubicBezTo>
                  <a:pt x="255" y="5120"/>
                  <a:pt x="0" y="5375"/>
                  <a:pt x="0" y="5689"/>
                </a:cubicBezTo>
                <a:lnTo>
                  <a:pt x="0" y="6258"/>
                </a:lnTo>
                <a:cubicBezTo>
                  <a:pt x="0" y="6572"/>
                  <a:pt x="255" y="6827"/>
                  <a:pt x="569" y="6827"/>
                </a:cubicBezTo>
                <a:lnTo>
                  <a:pt x="1138" y="6827"/>
                </a:lnTo>
                <a:cubicBezTo>
                  <a:pt x="1452" y="6827"/>
                  <a:pt x="1707" y="6572"/>
                  <a:pt x="1707" y="6258"/>
                </a:cubicBezTo>
                <a:lnTo>
                  <a:pt x="1707" y="5689"/>
                </a:lnTo>
                <a:cubicBezTo>
                  <a:pt x="1707" y="5375"/>
                  <a:pt x="1452" y="5120"/>
                  <a:pt x="1138" y="5120"/>
                </a:cubicBezTo>
                <a:lnTo>
                  <a:pt x="1138" y="3698"/>
                </a:lnTo>
                <a:lnTo>
                  <a:pt x="2560" y="3698"/>
                </a:lnTo>
                <a:cubicBezTo>
                  <a:pt x="2560" y="4012"/>
                  <a:pt x="2815" y="4267"/>
                  <a:pt x="3129" y="4267"/>
                </a:cubicBezTo>
                <a:lnTo>
                  <a:pt x="3698" y="4267"/>
                </a:lnTo>
                <a:cubicBezTo>
                  <a:pt x="4012" y="4267"/>
                  <a:pt x="4267" y="4012"/>
                  <a:pt x="4267" y="3698"/>
                </a:cubicBezTo>
                <a:lnTo>
                  <a:pt x="5973" y="3698"/>
                </a:lnTo>
                <a:cubicBezTo>
                  <a:pt x="6130" y="3698"/>
                  <a:pt x="6258" y="3570"/>
                  <a:pt x="6258" y="3413"/>
                </a:cubicBezTo>
                <a:lnTo>
                  <a:pt x="6258" y="1707"/>
                </a:lnTo>
                <a:cubicBezTo>
                  <a:pt x="6572" y="1707"/>
                  <a:pt x="6827" y="1452"/>
                  <a:pt x="6827" y="1138"/>
                </a:cubicBezTo>
                <a:lnTo>
                  <a:pt x="6827" y="569"/>
                </a:lnTo>
                <a:cubicBezTo>
                  <a:pt x="6827" y="255"/>
                  <a:pt x="6572" y="0"/>
                  <a:pt x="6258" y="0"/>
                </a:cubicBezTo>
                <a:close/>
                <a:moveTo>
                  <a:pt x="1138" y="6258"/>
                </a:moveTo>
                <a:lnTo>
                  <a:pt x="569" y="6258"/>
                </a:lnTo>
                <a:lnTo>
                  <a:pt x="569" y="5689"/>
                </a:lnTo>
                <a:lnTo>
                  <a:pt x="1138" y="5689"/>
                </a:lnTo>
                <a:lnTo>
                  <a:pt x="1138" y="6258"/>
                </a:lnTo>
                <a:close/>
                <a:moveTo>
                  <a:pt x="3698" y="3698"/>
                </a:moveTo>
                <a:lnTo>
                  <a:pt x="3129" y="3698"/>
                </a:lnTo>
                <a:lnTo>
                  <a:pt x="3129" y="3129"/>
                </a:lnTo>
                <a:lnTo>
                  <a:pt x="3698" y="3129"/>
                </a:lnTo>
                <a:lnTo>
                  <a:pt x="3698" y="3698"/>
                </a:lnTo>
                <a:close/>
                <a:moveTo>
                  <a:pt x="6258" y="1138"/>
                </a:moveTo>
                <a:lnTo>
                  <a:pt x="5689" y="1138"/>
                </a:lnTo>
                <a:lnTo>
                  <a:pt x="5689" y="569"/>
                </a:lnTo>
                <a:lnTo>
                  <a:pt x="6258" y="569"/>
                </a:lnTo>
                <a:lnTo>
                  <a:pt x="6258" y="11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pic>
        <p:nvPicPr>
          <p:cNvPr id="13" name="图片 12"/>
          <p:cNvPicPr>
            <a:picLocks noChangeAspect="1"/>
          </p:cNvPicPr>
          <p:nvPr/>
        </p:nvPicPr>
        <p:blipFill>
          <a:blip r:embed="rId3" cstate="screen"/>
          <a:stretch>
            <a:fillRect/>
          </a:stretch>
        </p:blipFill>
        <p:spPr>
          <a:xfrm flipH="1">
            <a:off x="8981380" y="1508781"/>
            <a:ext cx="1083354" cy="433468"/>
          </a:xfrm>
          <a:prstGeom prst="rect">
            <a:avLst/>
          </a:prstGeom>
        </p:spPr>
      </p:pic>
      <p:pic>
        <p:nvPicPr>
          <p:cNvPr id="14" name="图片 13" descr="D:\项目\球机\声光警戒球海外Spec\drawings\声光警戒球机--正视图.png"/>
          <p:cNvPicPr/>
          <p:nvPr/>
        </p:nvPicPr>
        <p:blipFill rotWithShape="1">
          <a:blip r:embed="rId4" cstate="print">
            <a:extLst>
              <a:ext uri="{28A0092B-C50C-407E-A947-70E740481C1C}">
                <a14:useLocalDpi xmlns:a14="http://schemas.microsoft.com/office/drawing/2010/main" val="0"/>
              </a:ext>
            </a:extLst>
          </a:blip>
          <a:srcRect t="7825" r="4270" b="6482"/>
          <a:stretch>
            <a:fillRect/>
          </a:stretch>
        </p:blipFill>
        <p:spPr bwMode="auto">
          <a:xfrm>
            <a:off x="9135068" y="2084316"/>
            <a:ext cx="627453" cy="876328"/>
          </a:xfrm>
          <a:prstGeom prst="rect">
            <a:avLst/>
          </a:prstGeom>
          <a:noFill/>
          <a:ln>
            <a:noFill/>
          </a:ln>
        </p:spPr>
      </p:pic>
      <p:sp>
        <p:nvSpPr>
          <p:cNvPr id="15" name="plug_44867"/>
          <p:cNvSpPr/>
          <p:nvPr/>
        </p:nvSpPr>
        <p:spPr>
          <a:xfrm>
            <a:off x="10370846" y="4798511"/>
            <a:ext cx="423659" cy="418665"/>
          </a:xfrm>
          <a:custGeom>
            <a:avLst/>
            <a:gdLst>
              <a:gd name="T0" fmla="*/ 437 w 476"/>
              <a:gd name="T1" fmla="*/ 349 h 471"/>
              <a:gd name="T2" fmla="*/ 396 w 476"/>
              <a:gd name="T3" fmla="*/ 349 h 471"/>
              <a:gd name="T4" fmla="*/ 378 w 476"/>
              <a:gd name="T5" fmla="*/ 331 h 471"/>
              <a:gd name="T6" fmla="*/ 123 w 476"/>
              <a:gd name="T7" fmla="*/ 389 h 471"/>
              <a:gd name="T8" fmla="*/ 52 w 476"/>
              <a:gd name="T9" fmla="*/ 459 h 471"/>
              <a:gd name="T10" fmla="*/ 11 w 476"/>
              <a:gd name="T11" fmla="*/ 459 h 471"/>
              <a:gd name="T12" fmla="*/ 11 w 476"/>
              <a:gd name="T13" fmla="*/ 419 h 471"/>
              <a:gd name="T14" fmla="*/ 85 w 476"/>
              <a:gd name="T15" fmla="*/ 345 h 471"/>
              <a:gd name="T16" fmla="*/ 150 w 476"/>
              <a:gd name="T17" fmla="*/ 104 h 471"/>
              <a:gd name="T18" fmla="*/ 132 w 476"/>
              <a:gd name="T19" fmla="*/ 86 h 471"/>
              <a:gd name="T20" fmla="*/ 132 w 476"/>
              <a:gd name="T21" fmla="*/ 45 h 471"/>
              <a:gd name="T22" fmla="*/ 173 w 476"/>
              <a:gd name="T23" fmla="*/ 45 h 471"/>
              <a:gd name="T24" fmla="*/ 219 w 476"/>
              <a:gd name="T25" fmla="*/ 91 h 471"/>
              <a:gd name="T26" fmla="*/ 299 w 476"/>
              <a:gd name="T27" fmla="*/ 11 h 471"/>
              <a:gd name="T28" fmla="*/ 340 w 476"/>
              <a:gd name="T29" fmla="*/ 11 h 471"/>
              <a:gd name="T30" fmla="*/ 340 w 476"/>
              <a:gd name="T31" fmla="*/ 52 h 471"/>
              <a:gd name="T32" fmla="*/ 260 w 476"/>
              <a:gd name="T33" fmla="*/ 132 h 471"/>
              <a:gd name="T34" fmla="*/ 344 w 476"/>
              <a:gd name="T35" fmla="*/ 216 h 471"/>
              <a:gd name="T36" fmla="*/ 424 w 476"/>
              <a:gd name="T37" fmla="*/ 136 h 471"/>
              <a:gd name="T38" fmla="*/ 465 w 476"/>
              <a:gd name="T39" fmla="*/ 136 h 471"/>
              <a:gd name="T40" fmla="*/ 465 w 476"/>
              <a:gd name="T41" fmla="*/ 177 h 471"/>
              <a:gd name="T42" fmla="*/ 385 w 476"/>
              <a:gd name="T43" fmla="*/ 257 h 471"/>
              <a:gd name="T44" fmla="*/ 437 w 476"/>
              <a:gd name="T45" fmla="*/ 309 h 471"/>
              <a:gd name="T46" fmla="*/ 437 w 476"/>
              <a:gd name="T47" fmla="*/ 349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6" h="471">
                <a:moveTo>
                  <a:pt x="437" y="349"/>
                </a:moveTo>
                <a:cubicBezTo>
                  <a:pt x="425" y="361"/>
                  <a:pt x="407" y="361"/>
                  <a:pt x="396" y="349"/>
                </a:cubicBezTo>
                <a:lnTo>
                  <a:pt x="378" y="331"/>
                </a:lnTo>
                <a:cubicBezTo>
                  <a:pt x="294" y="409"/>
                  <a:pt x="187" y="432"/>
                  <a:pt x="123" y="389"/>
                </a:cubicBezTo>
                <a:lnTo>
                  <a:pt x="52" y="459"/>
                </a:lnTo>
                <a:cubicBezTo>
                  <a:pt x="41" y="471"/>
                  <a:pt x="23" y="471"/>
                  <a:pt x="11" y="459"/>
                </a:cubicBezTo>
                <a:cubicBezTo>
                  <a:pt x="0" y="448"/>
                  <a:pt x="0" y="430"/>
                  <a:pt x="11" y="419"/>
                </a:cubicBezTo>
                <a:lnTo>
                  <a:pt x="85" y="345"/>
                </a:lnTo>
                <a:cubicBezTo>
                  <a:pt x="53" y="280"/>
                  <a:pt x="78" y="182"/>
                  <a:pt x="150" y="104"/>
                </a:cubicBezTo>
                <a:lnTo>
                  <a:pt x="132" y="86"/>
                </a:lnTo>
                <a:cubicBezTo>
                  <a:pt x="121" y="75"/>
                  <a:pt x="121" y="56"/>
                  <a:pt x="132" y="45"/>
                </a:cubicBezTo>
                <a:cubicBezTo>
                  <a:pt x="144" y="34"/>
                  <a:pt x="162" y="34"/>
                  <a:pt x="173" y="45"/>
                </a:cubicBezTo>
                <a:lnTo>
                  <a:pt x="219" y="91"/>
                </a:lnTo>
                <a:lnTo>
                  <a:pt x="299" y="11"/>
                </a:lnTo>
                <a:cubicBezTo>
                  <a:pt x="311" y="0"/>
                  <a:pt x="329" y="0"/>
                  <a:pt x="340" y="11"/>
                </a:cubicBezTo>
                <a:cubicBezTo>
                  <a:pt x="351" y="22"/>
                  <a:pt x="351" y="41"/>
                  <a:pt x="340" y="52"/>
                </a:cubicBezTo>
                <a:lnTo>
                  <a:pt x="260" y="132"/>
                </a:lnTo>
                <a:lnTo>
                  <a:pt x="344" y="216"/>
                </a:lnTo>
                <a:lnTo>
                  <a:pt x="424" y="136"/>
                </a:lnTo>
                <a:cubicBezTo>
                  <a:pt x="436" y="125"/>
                  <a:pt x="454" y="125"/>
                  <a:pt x="465" y="136"/>
                </a:cubicBezTo>
                <a:cubicBezTo>
                  <a:pt x="476" y="147"/>
                  <a:pt x="476" y="166"/>
                  <a:pt x="465" y="177"/>
                </a:cubicBezTo>
                <a:lnTo>
                  <a:pt x="385" y="257"/>
                </a:lnTo>
                <a:lnTo>
                  <a:pt x="437" y="309"/>
                </a:lnTo>
                <a:cubicBezTo>
                  <a:pt x="448" y="320"/>
                  <a:pt x="448" y="338"/>
                  <a:pt x="437" y="34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6" name="connection_318121"/>
          <p:cNvSpPr/>
          <p:nvPr/>
        </p:nvSpPr>
        <p:spPr>
          <a:xfrm>
            <a:off x="10960988" y="4779192"/>
            <a:ext cx="553606" cy="552770"/>
          </a:xfrm>
          <a:custGeom>
            <a:avLst/>
            <a:gdLst>
              <a:gd name="T0" fmla="*/ 6258 w 6827"/>
              <a:gd name="T1" fmla="*/ 0 h 6827"/>
              <a:gd name="T2" fmla="*/ 5689 w 6827"/>
              <a:gd name="T3" fmla="*/ 0 h 6827"/>
              <a:gd name="T4" fmla="*/ 5120 w 6827"/>
              <a:gd name="T5" fmla="*/ 569 h 6827"/>
              <a:gd name="T6" fmla="*/ 5120 w 6827"/>
              <a:gd name="T7" fmla="*/ 1138 h 6827"/>
              <a:gd name="T8" fmla="*/ 5689 w 6827"/>
              <a:gd name="T9" fmla="*/ 1707 h 6827"/>
              <a:gd name="T10" fmla="*/ 5689 w 6827"/>
              <a:gd name="T11" fmla="*/ 3129 h 6827"/>
              <a:gd name="T12" fmla="*/ 4267 w 6827"/>
              <a:gd name="T13" fmla="*/ 3129 h 6827"/>
              <a:gd name="T14" fmla="*/ 3698 w 6827"/>
              <a:gd name="T15" fmla="*/ 2560 h 6827"/>
              <a:gd name="T16" fmla="*/ 3129 w 6827"/>
              <a:gd name="T17" fmla="*/ 2560 h 6827"/>
              <a:gd name="T18" fmla="*/ 2560 w 6827"/>
              <a:gd name="T19" fmla="*/ 3129 h 6827"/>
              <a:gd name="T20" fmla="*/ 853 w 6827"/>
              <a:gd name="T21" fmla="*/ 3129 h 6827"/>
              <a:gd name="T22" fmla="*/ 569 w 6827"/>
              <a:gd name="T23" fmla="*/ 3413 h 6827"/>
              <a:gd name="T24" fmla="*/ 569 w 6827"/>
              <a:gd name="T25" fmla="*/ 5120 h 6827"/>
              <a:gd name="T26" fmla="*/ 0 w 6827"/>
              <a:gd name="T27" fmla="*/ 5689 h 6827"/>
              <a:gd name="T28" fmla="*/ 0 w 6827"/>
              <a:gd name="T29" fmla="*/ 6258 h 6827"/>
              <a:gd name="T30" fmla="*/ 569 w 6827"/>
              <a:gd name="T31" fmla="*/ 6827 h 6827"/>
              <a:gd name="T32" fmla="*/ 1138 w 6827"/>
              <a:gd name="T33" fmla="*/ 6827 h 6827"/>
              <a:gd name="T34" fmla="*/ 1707 w 6827"/>
              <a:gd name="T35" fmla="*/ 6258 h 6827"/>
              <a:gd name="T36" fmla="*/ 1707 w 6827"/>
              <a:gd name="T37" fmla="*/ 5689 h 6827"/>
              <a:gd name="T38" fmla="*/ 1138 w 6827"/>
              <a:gd name="T39" fmla="*/ 5120 h 6827"/>
              <a:gd name="T40" fmla="*/ 1138 w 6827"/>
              <a:gd name="T41" fmla="*/ 3698 h 6827"/>
              <a:gd name="T42" fmla="*/ 2560 w 6827"/>
              <a:gd name="T43" fmla="*/ 3698 h 6827"/>
              <a:gd name="T44" fmla="*/ 3129 w 6827"/>
              <a:gd name="T45" fmla="*/ 4267 h 6827"/>
              <a:gd name="T46" fmla="*/ 3698 w 6827"/>
              <a:gd name="T47" fmla="*/ 4267 h 6827"/>
              <a:gd name="T48" fmla="*/ 4267 w 6827"/>
              <a:gd name="T49" fmla="*/ 3698 h 6827"/>
              <a:gd name="T50" fmla="*/ 5973 w 6827"/>
              <a:gd name="T51" fmla="*/ 3698 h 6827"/>
              <a:gd name="T52" fmla="*/ 6258 w 6827"/>
              <a:gd name="T53" fmla="*/ 3413 h 6827"/>
              <a:gd name="T54" fmla="*/ 6258 w 6827"/>
              <a:gd name="T55" fmla="*/ 1707 h 6827"/>
              <a:gd name="T56" fmla="*/ 6827 w 6827"/>
              <a:gd name="T57" fmla="*/ 1138 h 6827"/>
              <a:gd name="T58" fmla="*/ 6827 w 6827"/>
              <a:gd name="T59" fmla="*/ 569 h 6827"/>
              <a:gd name="T60" fmla="*/ 6258 w 6827"/>
              <a:gd name="T61" fmla="*/ 0 h 6827"/>
              <a:gd name="T62" fmla="*/ 1138 w 6827"/>
              <a:gd name="T63" fmla="*/ 6258 h 6827"/>
              <a:gd name="T64" fmla="*/ 569 w 6827"/>
              <a:gd name="T65" fmla="*/ 6258 h 6827"/>
              <a:gd name="T66" fmla="*/ 569 w 6827"/>
              <a:gd name="T67" fmla="*/ 5689 h 6827"/>
              <a:gd name="T68" fmla="*/ 1138 w 6827"/>
              <a:gd name="T69" fmla="*/ 5689 h 6827"/>
              <a:gd name="T70" fmla="*/ 1138 w 6827"/>
              <a:gd name="T71" fmla="*/ 6258 h 6827"/>
              <a:gd name="T72" fmla="*/ 3698 w 6827"/>
              <a:gd name="T73" fmla="*/ 3698 h 6827"/>
              <a:gd name="T74" fmla="*/ 3129 w 6827"/>
              <a:gd name="T75" fmla="*/ 3698 h 6827"/>
              <a:gd name="T76" fmla="*/ 3129 w 6827"/>
              <a:gd name="T77" fmla="*/ 3129 h 6827"/>
              <a:gd name="T78" fmla="*/ 3698 w 6827"/>
              <a:gd name="T79" fmla="*/ 3129 h 6827"/>
              <a:gd name="T80" fmla="*/ 3698 w 6827"/>
              <a:gd name="T81" fmla="*/ 3698 h 6827"/>
              <a:gd name="T82" fmla="*/ 6258 w 6827"/>
              <a:gd name="T83" fmla="*/ 1138 h 6827"/>
              <a:gd name="T84" fmla="*/ 5689 w 6827"/>
              <a:gd name="T85" fmla="*/ 1138 h 6827"/>
              <a:gd name="T86" fmla="*/ 5689 w 6827"/>
              <a:gd name="T87" fmla="*/ 569 h 6827"/>
              <a:gd name="T88" fmla="*/ 6258 w 6827"/>
              <a:gd name="T89" fmla="*/ 569 h 6827"/>
              <a:gd name="T90" fmla="*/ 6258 w 6827"/>
              <a:gd name="T91" fmla="*/ 113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27" h="6827">
                <a:moveTo>
                  <a:pt x="6258" y="0"/>
                </a:moveTo>
                <a:lnTo>
                  <a:pt x="5689" y="0"/>
                </a:lnTo>
                <a:cubicBezTo>
                  <a:pt x="5375" y="0"/>
                  <a:pt x="5120" y="255"/>
                  <a:pt x="5120" y="569"/>
                </a:cubicBezTo>
                <a:lnTo>
                  <a:pt x="5120" y="1138"/>
                </a:lnTo>
                <a:cubicBezTo>
                  <a:pt x="5120" y="1452"/>
                  <a:pt x="5375" y="1707"/>
                  <a:pt x="5689" y="1707"/>
                </a:cubicBezTo>
                <a:lnTo>
                  <a:pt x="5689" y="3129"/>
                </a:lnTo>
                <a:lnTo>
                  <a:pt x="4267" y="3129"/>
                </a:lnTo>
                <a:cubicBezTo>
                  <a:pt x="4267" y="2815"/>
                  <a:pt x="4012" y="2560"/>
                  <a:pt x="3698" y="2560"/>
                </a:cubicBezTo>
                <a:lnTo>
                  <a:pt x="3129" y="2560"/>
                </a:lnTo>
                <a:cubicBezTo>
                  <a:pt x="2815" y="2560"/>
                  <a:pt x="2560" y="2815"/>
                  <a:pt x="2560" y="3129"/>
                </a:cubicBezTo>
                <a:lnTo>
                  <a:pt x="853" y="3129"/>
                </a:lnTo>
                <a:cubicBezTo>
                  <a:pt x="696" y="3129"/>
                  <a:pt x="569" y="3256"/>
                  <a:pt x="569" y="3413"/>
                </a:cubicBezTo>
                <a:lnTo>
                  <a:pt x="569" y="5120"/>
                </a:lnTo>
                <a:cubicBezTo>
                  <a:pt x="255" y="5120"/>
                  <a:pt x="0" y="5375"/>
                  <a:pt x="0" y="5689"/>
                </a:cubicBezTo>
                <a:lnTo>
                  <a:pt x="0" y="6258"/>
                </a:lnTo>
                <a:cubicBezTo>
                  <a:pt x="0" y="6572"/>
                  <a:pt x="255" y="6827"/>
                  <a:pt x="569" y="6827"/>
                </a:cubicBezTo>
                <a:lnTo>
                  <a:pt x="1138" y="6827"/>
                </a:lnTo>
                <a:cubicBezTo>
                  <a:pt x="1452" y="6827"/>
                  <a:pt x="1707" y="6572"/>
                  <a:pt x="1707" y="6258"/>
                </a:cubicBezTo>
                <a:lnTo>
                  <a:pt x="1707" y="5689"/>
                </a:lnTo>
                <a:cubicBezTo>
                  <a:pt x="1707" y="5375"/>
                  <a:pt x="1452" y="5120"/>
                  <a:pt x="1138" y="5120"/>
                </a:cubicBezTo>
                <a:lnTo>
                  <a:pt x="1138" y="3698"/>
                </a:lnTo>
                <a:lnTo>
                  <a:pt x="2560" y="3698"/>
                </a:lnTo>
                <a:cubicBezTo>
                  <a:pt x="2560" y="4012"/>
                  <a:pt x="2815" y="4267"/>
                  <a:pt x="3129" y="4267"/>
                </a:cubicBezTo>
                <a:lnTo>
                  <a:pt x="3698" y="4267"/>
                </a:lnTo>
                <a:cubicBezTo>
                  <a:pt x="4012" y="4267"/>
                  <a:pt x="4267" y="4012"/>
                  <a:pt x="4267" y="3698"/>
                </a:cubicBezTo>
                <a:lnTo>
                  <a:pt x="5973" y="3698"/>
                </a:lnTo>
                <a:cubicBezTo>
                  <a:pt x="6130" y="3698"/>
                  <a:pt x="6258" y="3570"/>
                  <a:pt x="6258" y="3413"/>
                </a:cubicBezTo>
                <a:lnTo>
                  <a:pt x="6258" y="1707"/>
                </a:lnTo>
                <a:cubicBezTo>
                  <a:pt x="6572" y="1707"/>
                  <a:pt x="6827" y="1452"/>
                  <a:pt x="6827" y="1138"/>
                </a:cubicBezTo>
                <a:lnTo>
                  <a:pt x="6827" y="569"/>
                </a:lnTo>
                <a:cubicBezTo>
                  <a:pt x="6827" y="255"/>
                  <a:pt x="6572" y="0"/>
                  <a:pt x="6258" y="0"/>
                </a:cubicBezTo>
                <a:close/>
                <a:moveTo>
                  <a:pt x="1138" y="6258"/>
                </a:moveTo>
                <a:lnTo>
                  <a:pt x="569" y="6258"/>
                </a:lnTo>
                <a:lnTo>
                  <a:pt x="569" y="5689"/>
                </a:lnTo>
                <a:lnTo>
                  <a:pt x="1138" y="5689"/>
                </a:lnTo>
                <a:lnTo>
                  <a:pt x="1138" y="6258"/>
                </a:lnTo>
                <a:close/>
                <a:moveTo>
                  <a:pt x="3698" y="3698"/>
                </a:moveTo>
                <a:lnTo>
                  <a:pt x="3129" y="3698"/>
                </a:lnTo>
                <a:lnTo>
                  <a:pt x="3129" y="3129"/>
                </a:lnTo>
                <a:lnTo>
                  <a:pt x="3698" y="3129"/>
                </a:lnTo>
                <a:lnTo>
                  <a:pt x="3698" y="3698"/>
                </a:lnTo>
                <a:close/>
                <a:moveTo>
                  <a:pt x="6258" y="1138"/>
                </a:moveTo>
                <a:lnTo>
                  <a:pt x="5689" y="1138"/>
                </a:lnTo>
                <a:lnTo>
                  <a:pt x="5689" y="569"/>
                </a:lnTo>
                <a:lnTo>
                  <a:pt x="6258" y="569"/>
                </a:lnTo>
                <a:lnTo>
                  <a:pt x="6258" y="11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0266" y="4211089"/>
            <a:ext cx="2584050" cy="1604695"/>
          </a:xfrm>
          <a:prstGeom prst="rect">
            <a:avLst/>
          </a:prstGeom>
        </p:spPr>
      </p:pic>
      <p:sp>
        <p:nvSpPr>
          <p:cNvPr id="18" name="半闭框 17"/>
          <p:cNvSpPr/>
          <p:nvPr/>
        </p:nvSpPr>
        <p:spPr>
          <a:xfrm rot="13405816">
            <a:off x="9820259" y="3008205"/>
            <a:ext cx="709295" cy="709930"/>
          </a:xfrm>
          <a:prstGeom prst="halfFrame">
            <a:avLst>
              <a:gd name="adj1" fmla="val 24058"/>
              <a:gd name="adj2" fmla="val 24013"/>
            </a:avLst>
          </a:prstGeom>
          <a:gradFill>
            <a:gsLst>
              <a:gs pos="0">
                <a:srgbClr val="D60110">
                  <a:alpha val="60000"/>
                </a:srgbClr>
              </a:gs>
              <a:gs pos="100000">
                <a:srgbClr val="470106">
                  <a:alpha val="32000"/>
                </a:srgbClr>
              </a:gs>
            </a:gsLst>
            <a:lin ang="37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9" name="文本框 18"/>
          <p:cNvSpPr txBox="1"/>
          <p:nvPr/>
        </p:nvSpPr>
        <p:spPr>
          <a:xfrm>
            <a:off x="539989" y="2106049"/>
            <a:ext cx="7973906" cy="2585323"/>
          </a:xfrm>
          <a:prstGeom prst="rect">
            <a:avLst/>
          </a:prstGeom>
          <a:noFill/>
        </p:spPr>
        <p:txBody>
          <a:bodyPr wrap="square" rtlCol="0">
            <a:spAutoFit/>
          </a:bodyPr>
          <a:lstStyle/>
          <a:p>
            <a:r>
              <a:rPr lang="en-US" altLang="zh-CN" dirty="0" smtClean="0"/>
              <a:t>Panoramic Tracking function</a:t>
            </a:r>
          </a:p>
          <a:p>
            <a:endParaRPr lang="en-US" altLang="zh-CN" dirty="0" smtClean="0"/>
          </a:p>
          <a:p>
            <a:pPr indent="457200"/>
            <a:r>
              <a:rPr lang="en-US" altLang="zh-CN" dirty="0" smtClean="0"/>
              <a:t>Panoramic tracking only equipped on </a:t>
            </a:r>
            <a:r>
              <a:rPr lang="en-US" altLang="zh-CN" dirty="0" err="1" smtClean="0"/>
              <a:t>TandemVu</a:t>
            </a:r>
            <a:r>
              <a:rPr lang="en-US" altLang="zh-CN" dirty="0" smtClean="0"/>
              <a:t> cameras, the bullet channel can make smart-linkage to PTZ channels. So that, the smart event triggered on bullet can linkage PTZ action.</a:t>
            </a:r>
          </a:p>
          <a:p>
            <a:pPr indent="457200"/>
            <a:endParaRPr lang="en-US" altLang="zh-CN" dirty="0"/>
          </a:p>
          <a:p>
            <a:pPr indent="457200"/>
            <a:r>
              <a:rPr lang="en-US" altLang="zh-CN" dirty="0"/>
              <a:t>When a target enters the specified monitoring area of the bullet lens, the bullet lens will link the PTZ lens to track the target. When the target leaves the area, the PTZ lens stops tracking the target. </a:t>
            </a:r>
          </a:p>
        </p:txBody>
      </p:sp>
      <p:sp>
        <p:nvSpPr>
          <p:cNvPr id="20" name="TextBox 4"/>
          <p:cNvSpPr txBox="1"/>
          <p:nvPr/>
        </p:nvSpPr>
        <p:spPr>
          <a:xfrm>
            <a:off x="1" y="-341"/>
            <a:ext cx="3478924" cy="830997"/>
          </a:xfrm>
          <a:prstGeom prst="rect">
            <a:avLst/>
          </a:prstGeom>
          <a:noFill/>
        </p:spPr>
        <p:txBody>
          <a:bodyPr wrap="square" rtlCol="0">
            <a:spAutoFit/>
          </a:bodyPr>
          <a:lstStyle/>
          <a:p>
            <a:r>
              <a:rPr lang="en-US" altLang="zh-CN" sz="4800" b="1" dirty="0"/>
              <a:t>Introduction</a:t>
            </a:r>
            <a:endParaRPr lang="en-US" sz="4800" b="1" dirty="0"/>
          </a:p>
        </p:txBody>
      </p:sp>
    </p:spTree>
    <p:extLst>
      <p:ext uri="{BB962C8B-B14F-4D97-AF65-F5344CB8AC3E}">
        <p14:creationId xmlns:p14="http://schemas.microsoft.com/office/powerpoint/2010/main" val="1239639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9690" y="877981"/>
            <a:ext cx="2498569" cy="369332"/>
          </a:xfrm>
          <a:prstGeom prst="rect">
            <a:avLst/>
          </a:prstGeom>
          <a:noFill/>
        </p:spPr>
        <p:txBody>
          <a:bodyPr wrap="none" rtlCol="0">
            <a:spAutoFit/>
          </a:bodyPr>
          <a:lstStyle/>
          <a:p>
            <a:r>
              <a:rPr lang="en-US" altLang="zh-CN" dirty="0" smtClean="0"/>
              <a:t>1. </a:t>
            </a:r>
            <a:r>
              <a:rPr lang="en-US" altLang="zh-CN" dirty="0"/>
              <a:t>Panoramic calibration </a:t>
            </a:r>
          </a:p>
        </p:txBody>
      </p:sp>
      <p:sp>
        <p:nvSpPr>
          <p:cNvPr id="5" name="文本框 4"/>
          <p:cNvSpPr txBox="1"/>
          <p:nvPr/>
        </p:nvSpPr>
        <p:spPr>
          <a:xfrm>
            <a:off x="315311" y="1247313"/>
            <a:ext cx="11876689" cy="369332"/>
          </a:xfrm>
          <a:prstGeom prst="rect">
            <a:avLst/>
          </a:prstGeom>
          <a:noFill/>
        </p:spPr>
        <p:txBody>
          <a:bodyPr wrap="square" rtlCol="0">
            <a:spAutoFit/>
          </a:bodyPr>
          <a:lstStyle/>
          <a:p>
            <a:r>
              <a:rPr lang="en-US" altLang="zh-CN" dirty="0" smtClean="0"/>
              <a:t>Before using panoramic tracking, we need to do the calibration for these two channels </a:t>
            </a:r>
            <a:r>
              <a:rPr lang="en-US" altLang="zh-CN" dirty="0"/>
              <a:t>to </a:t>
            </a:r>
            <a:r>
              <a:rPr lang="en-US" altLang="zh-CN" dirty="0" smtClean="0"/>
              <a:t>unify </a:t>
            </a:r>
            <a:r>
              <a:rPr lang="en-US" altLang="zh-CN" dirty="0"/>
              <a:t>the coordinate system </a:t>
            </a:r>
            <a:r>
              <a:rPr lang="en-US" altLang="zh-CN" dirty="0" smtClean="0"/>
              <a:t>of them.</a:t>
            </a:r>
          </a:p>
        </p:txBody>
      </p:sp>
      <p:pic>
        <p:nvPicPr>
          <p:cNvPr id="6" name="图片 5"/>
          <p:cNvPicPr/>
          <p:nvPr/>
        </p:nvPicPr>
        <p:blipFill>
          <a:blip r:embed="rId3"/>
          <a:stretch>
            <a:fillRect/>
          </a:stretch>
        </p:blipFill>
        <p:spPr>
          <a:xfrm>
            <a:off x="315311" y="2793300"/>
            <a:ext cx="3531476" cy="1946866"/>
          </a:xfrm>
          <a:prstGeom prst="rect">
            <a:avLst/>
          </a:prstGeom>
          <a:ln>
            <a:solidFill>
              <a:schemeClr val="accent1"/>
            </a:solidFill>
          </a:ln>
        </p:spPr>
      </p:pic>
      <p:sp>
        <p:nvSpPr>
          <p:cNvPr id="8" name="文本框 7"/>
          <p:cNvSpPr txBox="1"/>
          <p:nvPr/>
        </p:nvSpPr>
        <p:spPr>
          <a:xfrm>
            <a:off x="315311" y="1616645"/>
            <a:ext cx="11719034" cy="646331"/>
          </a:xfrm>
          <a:prstGeom prst="rect">
            <a:avLst/>
          </a:prstGeom>
          <a:noFill/>
        </p:spPr>
        <p:txBody>
          <a:bodyPr wrap="square" rtlCol="0">
            <a:spAutoFit/>
          </a:bodyPr>
          <a:lstStyle/>
          <a:p>
            <a:r>
              <a:rPr lang="en-US" altLang="zh-CN" dirty="0" smtClean="0"/>
              <a:t>We can use auto calibration concise when you have a concise and clean background. But </a:t>
            </a:r>
            <a:r>
              <a:rPr lang="en-US" altLang="zh-CN" dirty="0"/>
              <a:t>for </a:t>
            </a:r>
            <a:r>
              <a:rPr lang="en-US" altLang="zh-CN" dirty="0" smtClean="0"/>
              <a:t>complex scenarios (like street, crossroads and </a:t>
            </a:r>
            <a:r>
              <a:rPr lang="en-US" altLang="zh-CN" dirty="0"/>
              <a:t>plaza</a:t>
            </a:r>
            <a:r>
              <a:rPr lang="en-US" altLang="zh-CN" dirty="0" smtClean="0"/>
              <a:t> ), we need to use manual calibrate  </a:t>
            </a:r>
            <a:endParaRPr lang="en-US" altLang="zh-CN" dirty="0" smtClean="0">
              <a:solidFill>
                <a:schemeClr val="accent1"/>
              </a:solidFill>
            </a:endParaRPr>
          </a:p>
        </p:txBody>
      </p:sp>
      <p:sp>
        <p:nvSpPr>
          <p:cNvPr id="10" name="TextBox 8"/>
          <p:cNvSpPr txBox="1"/>
          <p:nvPr/>
        </p:nvSpPr>
        <p:spPr>
          <a:xfrm>
            <a:off x="0" y="-2924"/>
            <a:ext cx="11545456" cy="830997"/>
          </a:xfrm>
          <a:prstGeom prst="rect">
            <a:avLst/>
          </a:prstGeom>
          <a:noFill/>
        </p:spPr>
        <p:txBody>
          <a:bodyPr wrap="square" rtlCol="0">
            <a:spAutoFit/>
          </a:bodyPr>
          <a:lstStyle/>
          <a:p>
            <a:r>
              <a:rPr lang="en-US" altLang="zh-CN" sz="4800" b="1" dirty="0"/>
              <a:t>C</a:t>
            </a:r>
            <a:r>
              <a:rPr lang="en-US" altLang="zh-CN" sz="4800" b="1" dirty="0" smtClean="0"/>
              <a:t>onfiguration</a:t>
            </a:r>
            <a:endParaRPr lang="en-US" altLang="zh-CN" sz="4800" b="1" dirty="0"/>
          </a:p>
        </p:txBody>
      </p:sp>
      <p:sp>
        <p:nvSpPr>
          <p:cNvPr id="11" name="文本框 10"/>
          <p:cNvSpPr txBox="1"/>
          <p:nvPr/>
        </p:nvSpPr>
        <p:spPr>
          <a:xfrm>
            <a:off x="99689" y="2374059"/>
            <a:ext cx="2271840" cy="369332"/>
          </a:xfrm>
          <a:prstGeom prst="rect">
            <a:avLst/>
          </a:prstGeom>
          <a:noFill/>
        </p:spPr>
        <p:txBody>
          <a:bodyPr wrap="none" rtlCol="0">
            <a:spAutoFit/>
          </a:bodyPr>
          <a:lstStyle/>
          <a:p>
            <a:r>
              <a:rPr lang="en-US" altLang="zh-CN" dirty="0" smtClean="0"/>
              <a:t>(1). Old web interface </a:t>
            </a:r>
            <a:endParaRPr lang="en-US" altLang="zh-CN" dirty="0"/>
          </a:p>
        </p:txBody>
      </p:sp>
      <p:sp>
        <p:nvSpPr>
          <p:cNvPr id="12" name="文本框 11"/>
          <p:cNvSpPr txBox="1"/>
          <p:nvPr/>
        </p:nvSpPr>
        <p:spPr>
          <a:xfrm>
            <a:off x="3854340" y="2897611"/>
            <a:ext cx="2788198" cy="1323439"/>
          </a:xfrm>
          <a:prstGeom prst="rect">
            <a:avLst/>
          </a:prstGeom>
          <a:noFill/>
        </p:spPr>
        <p:txBody>
          <a:bodyPr wrap="square" rtlCol="0">
            <a:spAutoFit/>
          </a:bodyPr>
          <a:lstStyle/>
          <a:p>
            <a:r>
              <a:rPr lang="en-US" altLang="zh-CN" sz="1600" dirty="0" smtClean="0"/>
              <a:t>1. Uncheck </a:t>
            </a:r>
            <a:r>
              <a:rPr lang="en-US" altLang="zh-CN" sz="1600" dirty="0"/>
              <a:t>“Track” first, to prevent the PTZ from moving around when doing the calibration. Then select “Manual” and Start Calibration</a:t>
            </a:r>
            <a:endParaRPr lang="en-US" altLang="zh-CN" sz="1600" dirty="0" smtClean="0">
              <a:solidFill>
                <a:schemeClr val="accent1"/>
              </a:solidFill>
            </a:endParaRPr>
          </a:p>
        </p:txBody>
      </p:sp>
      <p:pic>
        <p:nvPicPr>
          <p:cNvPr id="2" name="图片 1"/>
          <p:cNvPicPr>
            <a:picLocks noChangeAspect="1"/>
          </p:cNvPicPr>
          <p:nvPr/>
        </p:nvPicPr>
        <p:blipFill>
          <a:blip r:embed="rId4"/>
          <a:stretch>
            <a:fillRect/>
          </a:stretch>
        </p:blipFill>
        <p:spPr>
          <a:xfrm>
            <a:off x="319319" y="4839824"/>
            <a:ext cx="3527468" cy="1964574"/>
          </a:xfrm>
          <a:prstGeom prst="rect">
            <a:avLst/>
          </a:prstGeom>
        </p:spPr>
      </p:pic>
      <p:sp>
        <p:nvSpPr>
          <p:cNvPr id="3" name="矩形 2"/>
          <p:cNvSpPr/>
          <p:nvPr/>
        </p:nvSpPr>
        <p:spPr>
          <a:xfrm>
            <a:off x="3854340" y="5406612"/>
            <a:ext cx="2672584" cy="584775"/>
          </a:xfrm>
          <a:prstGeom prst="rect">
            <a:avLst/>
          </a:prstGeom>
        </p:spPr>
        <p:txBody>
          <a:bodyPr wrap="square">
            <a:spAutoFit/>
          </a:bodyPr>
          <a:lstStyle/>
          <a:p>
            <a:r>
              <a:rPr lang="en-US" altLang="zh-CN" sz="1600" dirty="0">
                <a:solidFill>
                  <a:srgbClr val="FF0000"/>
                </a:solidFill>
              </a:rPr>
              <a:t>2. Click refresh icon to get the current bullet channel’s view </a:t>
            </a:r>
            <a:endParaRPr lang="zh-CN" altLang="en-US" sz="1600" dirty="0">
              <a:solidFill>
                <a:srgbClr val="FF0000"/>
              </a:solidFill>
            </a:endParaRPr>
          </a:p>
        </p:txBody>
      </p:sp>
      <p:pic>
        <p:nvPicPr>
          <p:cNvPr id="14" name="图片 13"/>
          <p:cNvPicPr>
            <a:picLocks noChangeAspect="1"/>
          </p:cNvPicPr>
          <p:nvPr/>
        </p:nvPicPr>
        <p:blipFill>
          <a:blip r:embed="rId5"/>
          <a:stretch>
            <a:fillRect/>
          </a:stretch>
        </p:blipFill>
        <p:spPr>
          <a:xfrm>
            <a:off x="7316199" y="2843049"/>
            <a:ext cx="3476925" cy="1996775"/>
          </a:xfrm>
          <a:prstGeom prst="rect">
            <a:avLst/>
          </a:prstGeom>
        </p:spPr>
      </p:pic>
      <p:sp>
        <p:nvSpPr>
          <p:cNvPr id="15" name="矩形 14"/>
          <p:cNvSpPr/>
          <p:nvPr/>
        </p:nvSpPr>
        <p:spPr>
          <a:xfrm>
            <a:off x="6978869" y="5037280"/>
            <a:ext cx="4824248" cy="1569660"/>
          </a:xfrm>
          <a:prstGeom prst="rect">
            <a:avLst/>
          </a:prstGeom>
        </p:spPr>
        <p:txBody>
          <a:bodyPr wrap="square">
            <a:spAutoFit/>
          </a:bodyPr>
          <a:lstStyle/>
          <a:p>
            <a:r>
              <a:rPr lang="en-US" altLang="zh-CN" sz="1600" dirty="0" smtClean="0"/>
              <a:t>3. Select </a:t>
            </a:r>
            <a:r>
              <a:rPr lang="en-US" altLang="zh-CN" sz="1600" dirty="0"/>
              <a:t>a coordinate on the right, click “Add” icon on the left toolbar, a green cross will appear on the bullet channel, move it to an appropriate location on the picture. Then on the PTZ channel, move the PTZ to make sure the green cross on the center of PTZ channel points at the same object/location on the bullet channel. </a:t>
            </a:r>
            <a:endParaRPr lang="zh-CN" altLang="en-US" sz="1600" dirty="0"/>
          </a:p>
        </p:txBody>
      </p:sp>
    </p:spTree>
    <p:extLst>
      <p:ext uri="{BB962C8B-B14F-4D97-AF65-F5344CB8AC3E}">
        <p14:creationId xmlns:p14="http://schemas.microsoft.com/office/powerpoint/2010/main" val="3842702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0" y="-2924"/>
            <a:ext cx="11545456" cy="830997"/>
          </a:xfrm>
          <a:prstGeom prst="rect">
            <a:avLst/>
          </a:prstGeom>
          <a:noFill/>
        </p:spPr>
        <p:txBody>
          <a:bodyPr wrap="square" rtlCol="0">
            <a:spAutoFit/>
          </a:bodyPr>
          <a:lstStyle/>
          <a:p>
            <a:r>
              <a:rPr lang="en-US" altLang="zh-CN" sz="4800" b="1" dirty="0"/>
              <a:t>C</a:t>
            </a:r>
            <a:r>
              <a:rPr lang="en-US" altLang="zh-CN" sz="4800" b="1" dirty="0" smtClean="0"/>
              <a:t>onfiguration</a:t>
            </a:r>
            <a:endParaRPr lang="en-US" altLang="zh-CN" sz="4800" b="1" dirty="0"/>
          </a:p>
        </p:txBody>
      </p:sp>
      <p:pic>
        <p:nvPicPr>
          <p:cNvPr id="7" name="图片 6"/>
          <p:cNvPicPr>
            <a:picLocks noChangeAspect="1"/>
          </p:cNvPicPr>
          <p:nvPr/>
        </p:nvPicPr>
        <p:blipFill>
          <a:blip r:embed="rId3"/>
          <a:stretch>
            <a:fillRect/>
          </a:stretch>
        </p:blipFill>
        <p:spPr>
          <a:xfrm>
            <a:off x="319319" y="913196"/>
            <a:ext cx="3958391" cy="2277068"/>
          </a:xfrm>
          <a:prstGeom prst="rect">
            <a:avLst/>
          </a:prstGeom>
        </p:spPr>
      </p:pic>
      <p:sp>
        <p:nvSpPr>
          <p:cNvPr id="9" name="矩形 8"/>
          <p:cNvSpPr/>
          <p:nvPr/>
        </p:nvSpPr>
        <p:spPr>
          <a:xfrm>
            <a:off x="133997" y="3145169"/>
            <a:ext cx="4329033" cy="830997"/>
          </a:xfrm>
          <a:prstGeom prst="rect">
            <a:avLst/>
          </a:prstGeom>
        </p:spPr>
        <p:txBody>
          <a:bodyPr wrap="square">
            <a:spAutoFit/>
          </a:bodyPr>
          <a:lstStyle/>
          <a:p>
            <a:r>
              <a:rPr lang="en-US" altLang="zh-CN" sz="1600" dirty="0"/>
              <a:t>Note: You can also use 3D Zoom function to make the object on PTZ channel to become the center of the picture</a:t>
            </a:r>
            <a:endParaRPr lang="zh-CN" altLang="en-US" sz="1600" dirty="0"/>
          </a:p>
        </p:txBody>
      </p:sp>
      <p:pic>
        <p:nvPicPr>
          <p:cNvPr id="13" name="图片 12"/>
          <p:cNvPicPr>
            <a:picLocks noChangeAspect="1"/>
          </p:cNvPicPr>
          <p:nvPr/>
        </p:nvPicPr>
        <p:blipFill>
          <a:blip r:embed="rId4"/>
          <a:stretch>
            <a:fillRect/>
          </a:stretch>
        </p:blipFill>
        <p:spPr>
          <a:xfrm>
            <a:off x="4987158" y="796410"/>
            <a:ext cx="3405352" cy="2510639"/>
          </a:xfrm>
          <a:prstGeom prst="rect">
            <a:avLst/>
          </a:prstGeom>
        </p:spPr>
      </p:pic>
      <p:sp>
        <p:nvSpPr>
          <p:cNvPr id="16" name="矩形 15"/>
          <p:cNvSpPr/>
          <p:nvPr/>
        </p:nvSpPr>
        <p:spPr>
          <a:xfrm>
            <a:off x="8529145" y="828073"/>
            <a:ext cx="3526222" cy="1323439"/>
          </a:xfrm>
          <a:prstGeom prst="rect">
            <a:avLst/>
          </a:prstGeom>
        </p:spPr>
        <p:txBody>
          <a:bodyPr wrap="square">
            <a:spAutoFit/>
          </a:bodyPr>
          <a:lstStyle/>
          <a:p>
            <a:r>
              <a:rPr lang="en-US" altLang="zh-CN" sz="1600" dirty="0" smtClean="0"/>
              <a:t>4. After </a:t>
            </a:r>
            <a:r>
              <a:rPr lang="en-US" altLang="zh-CN" sz="1600" dirty="0"/>
              <a:t>aligning the green cross on both bullet and PTZ channel, click PTZ Position icon to apply the coordination info to the points you just set, then the PTZ Position will be updated.</a:t>
            </a:r>
            <a:endParaRPr lang="zh-CN" altLang="en-US" sz="1600" dirty="0"/>
          </a:p>
        </p:txBody>
      </p:sp>
      <p:sp>
        <p:nvSpPr>
          <p:cNvPr id="17" name="矩形 16"/>
          <p:cNvSpPr/>
          <p:nvPr/>
        </p:nvSpPr>
        <p:spPr>
          <a:xfrm>
            <a:off x="8529145" y="2229831"/>
            <a:ext cx="3526222" cy="1077218"/>
          </a:xfrm>
          <a:prstGeom prst="rect">
            <a:avLst/>
          </a:prstGeom>
        </p:spPr>
        <p:txBody>
          <a:bodyPr wrap="square">
            <a:spAutoFit/>
          </a:bodyPr>
          <a:lstStyle/>
          <a:p>
            <a:r>
              <a:rPr lang="en-US" altLang="zh-CN" sz="1600" dirty="0"/>
              <a:t>5. Select the second coordinate, add the second point on bullet channel, and repeat the operations above to calibrate each coordinate.</a:t>
            </a:r>
            <a:endParaRPr lang="zh-CN" altLang="en-US" sz="1600" dirty="0"/>
          </a:p>
        </p:txBody>
      </p:sp>
      <p:pic>
        <p:nvPicPr>
          <p:cNvPr id="18" name="图片 17"/>
          <p:cNvPicPr>
            <a:picLocks noChangeAspect="1"/>
          </p:cNvPicPr>
          <p:nvPr/>
        </p:nvPicPr>
        <p:blipFill>
          <a:blip r:embed="rId5"/>
          <a:stretch>
            <a:fillRect/>
          </a:stretch>
        </p:blipFill>
        <p:spPr>
          <a:xfrm>
            <a:off x="319320" y="4074852"/>
            <a:ext cx="4273702" cy="2387229"/>
          </a:xfrm>
          <a:prstGeom prst="rect">
            <a:avLst/>
          </a:prstGeom>
        </p:spPr>
      </p:pic>
      <p:sp>
        <p:nvSpPr>
          <p:cNvPr id="19" name="矩形 18"/>
          <p:cNvSpPr/>
          <p:nvPr/>
        </p:nvSpPr>
        <p:spPr>
          <a:xfrm>
            <a:off x="4755774" y="4483636"/>
            <a:ext cx="2780144" cy="1815882"/>
          </a:xfrm>
          <a:prstGeom prst="rect">
            <a:avLst/>
          </a:prstGeom>
        </p:spPr>
        <p:txBody>
          <a:bodyPr wrap="square">
            <a:spAutoFit/>
          </a:bodyPr>
          <a:lstStyle/>
          <a:p>
            <a:r>
              <a:rPr lang="en-US" altLang="zh-CN" sz="1600" dirty="0" smtClean="0"/>
              <a:t>6. After </a:t>
            </a:r>
            <a:r>
              <a:rPr lang="en-US" altLang="zh-CN" sz="1600" dirty="0"/>
              <a:t>all the coordinates have been calibrated, click Start Calibration on the upper right corner, then click Complete Manual Calibration on the lower right corner. Then this calibration page will exit.</a:t>
            </a:r>
            <a:endParaRPr lang="zh-CN" altLang="en-US" sz="1600" dirty="0"/>
          </a:p>
        </p:txBody>
      </p:sp>
      <p:sp>
        <p:nvSpPr>
          <p:cNvPr id="20" name="矩形 19"/>
          <p:cNvSpPr/>
          <p:nvPr/>
        </p:nvSpPr>
        <p:spPr>
          <a:xfrm>
            <a:off x="8126638" y="5714743"/>
            <a:ext cx="3862552" cy="584775"/>
          </a:xfrm>
          <a:prstGeom prst="rect">
            <a:avLst/>
          </a:prstGeom>
        </p:spPr>
        <p:txBody>
          <a:bodyPr wrap="square">
            <a:spAutoFit/>
          </a:bodyPr>
          <a:lstStyle/>
          <a:p>
            <a:r>
              <a:rPr lang="en-US" altLang="zh-CN" sz="1600" dirty="0"/>
              <a:t>Note: </a:t>
            </a:r>
            <a:r>
              <a:rPr lang="en-US" altLang="zh-CN" sz="1600" dirty="0" smtClean="0"/>
              <a:t>For </a:t>
            </a:r>
            <a:r>
              <a:rPr lang="en-US" altLang="zh-CN" sz="1600" dirty="0"/>
              <a:t>multi bullet channel product please calibrate under each Scene. </a:t>
            </a:r>
            <a:endParaRPr lang="zh-CN" altLang="en-US" sz="1600" dirty="0"/>
          </a:p>
        </p:txBody>
      </p:sp>
      <p:pic>
        <p:nvPicPr>
          <p:cNvPr id="21" name="图片 20"/>
          <p:cNvPicPr>
            <a:picLocks noChangeAspect="1"/>
          </p:cNvPicPr>
          <p:nvPr/>
        </p:nvPicPr>
        <p:blipFill>
          <a:blip r:embed="rId6"/>
          <a:stretch>
            <a:fillRect/>
          </a:stretch>
        </p:blipFill>
        <p:spPr>
          <a:xfrm>
            <a:off x="7698670" y="3976166"/>
            <a:ext cx="4290520" cy="1700017"/>
          </a:xfrm>
          <a:prstGeom prst="rect">
            <a:avLst/>
          </a:prstGeom>
        </p:spPr>
      </p:pic>
    </p:spTree>
    <p:extLst>
      <p:ext uri="{BB962C8B-B14F-4D97-AF65-F5344CB8AC3E}">
        <p14:creationId xmlns:p14="http://schemas.microsoft.com/office/powerpoint/2010/main" val="2055711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221738" y="828073"/>
            <a:ext cx="1384866" cy="369332"/>
          </a:xfrm>
          <a:prstGeom prst="rect">
            <a:avLst/>
          </a:prstGeom>
          <a:noFill/>
        </p:spPr>
        <p:txBody>
          <a:bodyPr wrap="none" rtlCol="0">
            <a:spAutoFit/>
          </a:bodyPr>
          <a:lstStyle/>
          <a:p>
            <a:r>
              <a:rPr lang="en-US" altLang="zh-CN" dirty="0" smtClean="0"/>
              <a:t>(2). Web 5.0 </a:t>
            </a:r>
            <a:endParaRPr lang="en-US" altLang="zh-CN" dirty="0"/>
          </a:p>
        </p:txBody>
      </p:sp>
      <p:sp>
        <p:nvSpPr>
          <p:cNvPr id="2" name="矩形 1"/>
          <p:cNvSpPr/>
          <p:nvPr/>
        </p:nvSpPr>
        <p:spPr>
          <a:xfrm>
            <a:off x="221738" y="1165100"/>
            <a:ext cx="11844138" cy="584775"/>
          </a:xfrm>
          <a:prstGeom prst="rect">
            <a:avLst/>
          </a:prstGeom>
        </p:spPr>
        <p:txBody>
          <a:bodyPr wrap="square">
            <a:spAutoFit/>
          </a:bodyPr>
          <a:lstStyle/>
          <a:p>
            <a:r>
              <a:rPr lang="zh-CN" altLang="en-US" sz="1600" dirty="0"/>
              <a:t>The calibration method and logic of Web 5.0 are similar to those of older web </a:t>
            </a:r>
            <a:r>
              <a:rPr lang="en-US" altLang="zh-CN" sz="1600" dirty="0" smtClean="0"/>
              <a:t>interface</a:t>
            </a:r>
            <a:r>
              <a:rPr lang="zh-CN" altLang="en-US" sz="1600" dirty="0" smtClean="0"/>
              <a:t>, </a:t>
            </a:r>
            <a:r>
              <a:rPr lang="zh-CN" altLang="en-US" sz="1600" dirty="0"/>
              <a:t>except that the calibration location and page have undergone some changes</a:t>
            </a:r>
          </a:p>
        </p:txBody>
      </p:sp>
      <p:sp>
        <p:nvSpPr>
          <p:cNvPr id="15" name="TextBox 8"/>
          <p:cNvSpPr txBox="1"/>
          <p:nvPr/>
        </p:nvSpPr>
        <p:spPr>
          <a:xfrm>
            <a:off x="0" y="-2924"/>
            <a:ext cx="11545456" cy="830997"/>
          </a:xfrm>
          <a:prstGeom prst="rect">
            <a:avLst/>
          </a:prstGeom>
          <a:noFill/>
        </p:spPr>
        <p:txBody>
          <a:bodyPr wrap="square" rtlCol="0">
            <a:spAutoFit/>
          </a:bodyPr>
          <a:lstStyle/>
          <a:p>
            <a:r>
              <a:rPr lang="en-US" altLang="zh-CN" sz="4800" b="1" dirty="0"/>
              <a:t>C</a:t>
            </a:r>
            <a:r>
              <a:rPr lang="en-US" altLang="zh-CN" sz="4800" b="1" dirty="0" smtClean="0"/>
              <a:t>onfiguration</a:t>
            </a:r>
            <a:endParaRPr lang="en-US" altLang="zh-CN" sz="4800" b="1" dirty="0"/>
          </a:p>
        </p:txBody>
      </p:sp>
      <p:pic>
        <p:nvPicPr>
          <p:cNvPr id="4" name="图片 3"/>
          <p:cNvPicPr>
            <a:picLocks noChangeAspect="1"/>
          </p:cNvPicPr>
          <p:nvPr/>
        </p:nvPicPr>
        <p:blipFill>
          <a:blip r:embed="rId3"/>
          <a:stretch>
            <a:fillRect/>
          </a:stretch>
        </p:blipFill>
        <p:spPr>
          <a:xfrm>
            <a:off x="221738" y="1749876"/>
            <a:ext cx="4824145" cy="2485793"/>
          </a:xfrm>
          <a:prstGeom prst="rect">
            <a:avLst/>
          </a:prstGeom>
        </p:spPr>
      </p:pic>
      <p:pic>
        <p:nvPicPr>
          <p:cNvPr id="5" name="图片 4"/>
          <p:cNvPicPr>
            <a:picLocks noChangeAspect="1"/>
          </p:cNvPicPr>
          <p:nvPr/>
        </p:nvPicPr>
        <p:blipFill>
          <a:blip r:embed="rId4"/>
          <a:stretch>
            <a:fillRect/>
          </a:stretch>
        </p:blipFill>
        <p:spPr>
          <a:xfrm>
            <a:off x="5339256" y="1749876"/>
            <a:ext cx="2193597" cy="2485794"/>
          </a:xfrm>
          <a:prstGeom prst="rect">
            <a:avLst/>
          </a:prstGeom>
        </p:spPr>
      </p:pic>
      <p:pic>
        <p:nvPicPr>
          <p:cNvPr id="11" name="图片 10"/>
          <p:cNvPicPr>
            <a:picLocks noChangeAspect="1"/>
          </p:cNvPicPr>
          <p:nvPr/>
        </p:nvPicPr>
        <p:blipFill>
          <a:blip r:embed="rId5"/>
          <a:stretch>
            <a:fillRect/>
          </a:stretch>
        </p:blipFill>
        <p:spPr>
          <a:xfrm>
            <a:off x="221738" y="4619625"/>
            <a:ext cx="3070402" cy="1514963"/>
          </a:xfrm>
          <a:prstGeom prst="rect">
            <a:avLst/>
          </a:prstGeom>
        </p:spPr>
      </p:pic>
      <p:sp>
        <p:nvSpPr>
          <p:cNvPr id="22" name="矩形 21"/>
          <p:cNvSpPr/>
          <p:nvPr/>
        </p:nvSpPr>
        <p:spPr>
          <a:xfrm>
            <a:off x="7620001" y="1661488"/>
            <a:ext cx="4239650" cy="584775"/>
          </a:xfrm>
          <a:prstGeom prst="rect">
            <a:avLst/>
          </a:prstGeom>
        </p:spPr>
        <p:txBody>
          <a:bodyPr wrap="square">
            <a:spAutoFit/>
          </a:bodyPr>
          <a:lstStyle/>
          <a:p>
            <a:r>
              <a:rPr lang="en-US" altLang="zh-CN" sz="1600" dirty="0"/>
              <a:t>Add new calibration points on </a:t>
            </a:r>
            <a:r>
              <a:rPr lang="en-US" altLang="zh-CN" sz="1600" dirty="0" smtClean="0"/>
              <a:t>interface(</a:t>
            </a:r>
            <a:r>
              <a:rPr lang="en-US" altLang="zh-CN" sz="1600" dirty="0"/>
              <a:t>9~12 points are recommended )</a:t>
            </a:r>
            <a:endParaRPr lang="zh-CN" altLang="en-US" sz="1600" dirty="0"/>
          </a:p>
        </p:txBody>
      </p:sp>
      <p:sp>
        <p:nvSpPr>
          <p:cNvPr id="23" name="矩形 22"/>
          <p:cNvSpPr/>
          <p:nvPr/>
        </p:nvSpPr>
        <p:spPr>
          <a:xfrm>
            <a:off x="7620001" y="2248683"/>
            <a:ext cx="4327487" cy="1077218"/>
          </a:xfrm>
          <a:prstGeom prst="rect">
            <a:avLst/>
          </a:prstGeom>
        </p:spPr>
        <p:txBody>
          <a:bodyPr wrap="square">
            <a:spAutoFit/>
          </a:bodyPr>
          <a:lstStyle/>
          <a:p>
            <a:r>
              <a:rPr lang="en-US" altLang="zh-CN" sz="1600" dirty="0"/>
              <a:t>Move the calibration point to a clear and fixed position on panoramic channel </a:t>
            </a:r>
            <a:r>
              <a:rPr lang="en-US" altLang="zh-CN" sz="1600" dirty="0" smtClean="0"/>
              <a:t>image, </a:t>
            </a:r>
            <a:r>
              <a:rPr lang="en-US" altLang="zh-CN" sz="1600" dirty="0"/>
              <a:t>then control PTZ moving, please make sure two green crosses point to the same location in real scene</a:t>
            </a:r>
            <a:endParaRPr lang="zh-CN" altLang="en-US" sz="1600" dirty="0"/>
          </a:p>
        </p:txBody>
      </p:sp>
      <p:sp>
        <p:nvSpPr>
          <p:cNvPr id="24" name="矩形 23"/>
          <p:cNvSpPr/>
          <p:nvPr/>
        </p:nvSpPr>
        <p:spPr>
          <a:xfrm>
            <a:off x="7532853" y="3327427"/>
            <a:ext cx="4659147" cy="1077218"/>
          </a:xfrm>
          <a:prstGeom prst="rect">
            <a:avLst/>
          </a:prstGeom>
        </p:spPr>
        <p:txBody>
          <a:bodyPr wrap="square">
            <a:spAutoFit/>
          </a:bodyPr>
          <a:lstStyle/>
          <a:p>
            <a:r>
              <a:rPr lang="en-US" altLang="zh-CN" sz="1600" dirty="0"/>
              <a:t>Note: Choose things that are fixed and clear, like buildings, avoid things that can move, like cars and pedestrians, and avoid things with complex textures, like bushes </a:t>
            </a:r>
            <a:endParaRPr lang="zh-CN" altLang="en-US" sz="1600" dirty="0"/>
          </a:p>
        </p:txBody>
      </p:sp>
      <p:sp>
        <p:nvSpPr>
          <p:cNvPr id="25" name="矩形 24"/>
          <p:cNvSpPr/>
          <p:nvPr/>
        </p:nvSpPr>
        <p:spPr>
          <a:xfrm>
            <a:off x="3292140" y="4811149"/>
            <a:ext cx="2755096" cy="1323439"/>
          </a:xfrm>
          <a:prstGeom prst="rect">
            <a:avLst/>
          </a:prstGeom>
        </p:spPr>
        <p:txBody>
          <a:bodyPr wrap="square">
            <a:spAutoFit/>
          </a:bodyPr>
          <a:lstStyle/>
          <a:p>
            <a:r>
              <a:rPr lang="en-US" altLang="zh-CN" sz="1600" dirty="0"/>
              <a:t>After confirm the two cross point to the same location, click PTZ position button, then you can see their coordinate system values will be related.</a:t>
            </a:r>
            <a:endParaRPr lang="zh-CN" altLang="en-US" sz="1600" dirty="0"/>
          </a:p>
        </p:txBody>
      </p:sp>
      <p:pic>
        <p:nvPicPr>
          <p:cNvPr id="26" name="图片 25"/>
          <p:cNvPicPr>
            <a:picLocks noChangeAspect="1"/>
          </p:cNvPicPr>
          <p:nvPr/>
        </p:nvPicPr>
        <p:blipFill>
          <a:blip r:embed="rId6"/>
          <a:stretch>
            <a:fillRect/>
          </a:stretch>
        </p:blipFill>
        <p:spPr>
          <a:xfrm>
            <a:off x="6047236" y="4664907"/>
            <a:ext cx="3651834" cy="1424397"/>
          </a:xfrm>
          <a:prstGeom prst="rect">
            <a:avLst/>
          </a:prstGeom>
        </p:spPr>
      </p:pic>
      <p:sp>
        <p:nvSpPr>
          <p:cNvPr id="27" name="矩形 26"/>
          <p:cNvSpPr/>
          <p:nvPr/>
        </p:nvSpPr>
        <p:spPr>
          <a:xfrm>
            <a:off x="9794023" y="4688038"/>
            <a:ext cx="2397977" cy="1569660"/>
          </a:xfrm>
          <a:prstGeom prst="rect">
            <a:avLst/>
          </a:prstGeom>
        </p:spPr>
        <p:txBody>
          <a:bodyPr wrap="square">
            <a:spAutoFit/>
          </a:bodyPr>
          <a:lstStyle/>
          <a:p>
            <a:r>
              <a:rPr lang="en-US" altLang="zh-CN" sz="1600" dirty="0"/>
              <a:t>After operated every points, click red button Start Calibration When note calibrating Succeed, which means the process finished</a:t>
            </a:r>
            <a:endParaRPr lang="zh-CN" altLang="en-US" sz="1600" dirty="0"/>
          </a:p>
        </p:txBody>
      </p:sp>
    </p:spTree>
    <p:extLst>
      <p:ext uri="{BB962C8B-B14F-4D97-AF65-F5344CB8AC3E}">
        <p14:creationId xmlns:p14="http://schemas.microsoft.com/office/powerpoint/2010/main" val="2117414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9690" y="877981"/>
            <a:ext cx="2954976" cy="369332"/>
          </a:xfrm>
          <a:prstGeom prst="rect">
            <a:avLst/>
          </a:prstGeom>
          <a:noFill/>
        </p:spPr>
        <p:txBody>
          <a:bodyPr wrap="none" rtlCol="0">
            <a:spAutoFit/>
          </a:bodyPr>
          <a:lstStyle/>
          <a:p>
            <a:r>
              <a:rPr lang="en-US" altLang="zh-CN" dirty="0"/>
              <a:t>2</a:t>
            </a:r>
            <a:r>
              <a:rPr lang="en-US" altLang="zh-CN" dirty="0" smtClean="0"/>
              <a:t>. Verify the </a:t>
            </a:r>
            <a:r>
              <a:rPr lang="en-US" altLang="zh-CN" dirty="0"/>
              <a:t>calibration </a:t>
            </a:r>
            <a:r>
              <a:rPr lang="en-US" altLang="zh-CN" dirty="0" smtClean="0"/>
              <a:t>result</a:t>
            </a:r>
            <a:endParaRPr lang="en-US" altLang="zh-CN" dirty="0"/>
          </a:p>
        </p:txBody>
      </p:sp>
      <p:sp>
        <p:nvSpPr>
          <p:cNvPr id="10" name="TextBox 8"/>
          <p:cNvSpPr txBox="1"/>
          <p:nvPr/>
        </p:nvSpPr>
        <p:spPr>
          <a:xfrm>
            <a:off x="0" y="-2924"/>
            <a:ext cx="11545456" cy="830997"/>
          </a:xfrm>
          <a:prstGeom prst="rect">
            <a:avLst/>
          </a:prstGeom>
          <a:noFill/>
        </p:spPr>
        <p:txBody>
          <a:bodyPr wrap="square" rtlCol="0">
            <a:spAutoFit/>
          </a:bodyPr>
          <a:lstStyle/>
          <a:p>
            <a:r>
              <a:rPr lang="en-US" altLang="zh-CN" sz="4800" b="1" dirty="0"/>
              <a:t>C</a:t>
            </a:r>
            <a:r>
              <a:rPr lang="en-US" altLang="zh-CN" sz="4800" b="1" dirty="0" smtClean="0"/>
              <a:t>onfiguration</a:t>
            </a:r>
            <a:endParaRPr lang="en-US" altLang="zh-CN" sz="4800" b="1" dirty="0"/>
          </a:p>
        </p:txBody>
      </p:sp>
      <p:sp>
        <p:nvSpPr>
          <p:cNvPr id="3" name="矩形 2"/>
          <p:cNvSpPr/>
          <p:nvPr/>
        </p:nvSpPr>
        <p:spPr>
          <a:xfrm>
            <a:off x="315311" y="1260412"/>
            <a:ext cx="6267122" cy="338554"/>
          </a:xfrm>
          <a:prstGeom prst="rect">
            <a:avLst/>
          </a:prstGeom>
        </p:spPr>
        <p:txBody>
          <a:bodyPr wrap="square">
            <a:spAutoFit/>
          </a:bodyPr>
          <a:lstStyle/>
          <a:p>
            <a:r>
              <a:rPr lang="en-US" altLang="zh-CN" sz="1600" dirty="0" smtClean="0"/>
              <a:t>You can use 3D position to verify </a:t>
            </a:r>
            <a:r>
              <a:rPr lang="en-US" altLang="zh-CN" sz="1600" dirty="0"/>
              <a:t>whether the calibration is accurate </a:t>
            </a:r>
            <a:endParaRPr lang="zh-CN" altLang="en-US" sz="1600" dirty="0"/>
          </a:p>
        </p:txBody>
      </p:sp>
      <p:sp>
        <p:nvSpPr>
          <p:cNvPr id="16" name="矩形 15"/>
          <p:cNvSpPr/>
          <p:nvPr/>
        </p:nvSpPr>
        <p:spPr>
          <a:xfrm>
            <a:off x="315311" y="1598966"/>
            <a:ext cx="6267122" cy="338554"/>
          </a:xfrm>
          <a:prstGeom prst="rect">
            <a:avLst/>
          </a:prstGeom>
        </p:spPr>
        <p:txBody>
          <a:bodyPr wrap="square">
            <a:spAutoFit/>
          </a:bodyPr>
          <a:lstStyle/>
          <a:p>
            <a:r>
              <a:rPr lang="en-US" altLang="zh-CN" sz="1600" dirty="0" smtClean="0"/>
              <a:t>(1) Click 3D position icon in panoramic channel</a:t>
            </a:r>
            <a:endParaRPr lang="zh-CN" altLang="en-US" sz="1600" dirty="0"/>
          </a:p>
        </p:txBody>
      </p:sp>
      <p:pic>
        <p:nvPicPr>
          <p:cNvPr id="9" name="图片 8"/>
          <p:cNvPicPr>
            <a:picLocks noChangeAspect="1"/>
          </p:cNvPicPr>
          <p:nvPr/>
        </p:nvPicPr>
        <p:blipFill>
          <a:blip r:embed="rId3"/>
          <a:stretch>
            <a:fillRect/>
          </a:stretch>
        </p:blipFill>
        <p:spPr>
          <a:xfrm>
            <a:off x="315311" y="1937520"/>
            <a:ext cx="6458339" cy="2279414"/>
          </a:xfrm>
          <a:prstGeom prst="rect">
            <a:avLst/>
          </a:prstGeom>
        </p:spPr>
      </p:pic>
      <p:pic>
        <p:nvPicPr>
          <p:cNvPr id="17" name="图片 16"/>
          <p:cNvPicPr>
            <a:picLocks noChangeAspect="1"/>
          </p:cNvPicPr>
          <p:nvPr/>
        </p:nvPicPr>
        <p:blipFill>
          <a:blip r:embed="rId4"/>
          <a:stretch>
            <a:fillRect/>
          </a:stretch>
        </p:blipFill>
        <p:spPr>
          <a:xfrm>
            <a:off x="2012992" y="4712376"/>
            <a:ext cx="2871759" cy="1783972"/>
          </a:xfrm>
          <a:prstGeom prst="rect">
            <a:avLst/>
          </a:prstGeom>
        </p:spPr>
      </p:pic>
      <p:sp>
        <p:nvSpPr>
          <p:cNvPr id="18" name="矩形 17"/>
          <p:cNvSpPr/>
          <p:nvPr/>
        </p:nvSpPr>
        <p:spPr>
          <a:xfrm>
            <a:off x="315311" y="4295378"/>
            <a:ext cx="6267122" cy="338554"/>
          </a:xfrm>
          <a:prstGeom prst="rect">
            <a:avLst/>
          </a:prstGeom>
        </p:spPr>
        <p:txBody>
          <a:bodyPr wrap="square">
            <a:spAutoFit/>
          </a:bodyPr>
          <a:lstStyle/>
          <a:p>
            <a:r>
              <a:rPr lang="en-US" altLang="zh-CN" sz="1600" dirty="0" smtClean="0"/>
              <a:t>(2) Select a area in panoramic channel</a:t>
            </a:r>
            <a:endParaRPr lang="zh-CN" altLang="en-US" sz="1600" dirty="0"/>
          </a:p>
        </p:txBody>
      </p:sp>
      <p:sp>
        <p:nvSpPr>
          <p:cNvPr id="19" name="矩形 18"/>
          <p:cNvSpPr/>
          <p:nvPr/>
        </p:nvSpPr>
        <p:spPr>
          <a:xfrm>
            <a:off x="6955289" y="1279191"/>
            <a:ext cx="4416904" cy="1600438"/>
          </a:xfrm>
          <a:prstGeom prst="rect">
            <a:avLst/>
          </a:prstGeom>
        </p:spPr>
        <p:txBody>
          <a:bodyPr wrap="square">
            <a:spAutoFit/>
          </a:bodyPr>
          <a:lstStyle/>
          <a:p>
            <a:r>
              <a:rPr lang="en-US" altLang="zh-CN" sz="1600" dirty="0" smtClean="0"/>
              <a:t>(3)  Check whether the PTZ </a:t>
            </a:r>
            <a:r>
              <a:rPr lang="en-US" altLang="zh-CN" sz="1600" dirty="0"/>
              <a:t>channel can turns into the </a:t>
            </a:r>
            <a:r>
              <a:rPr lang="en-US" altLang="zh-CN" sz="1600" dirty="0" smtClean="0"/>
              <a:t>corresponding area</a:t>
            </a:r>
            <a:r>
              <a:rPr lang="zh-CN" altLang="en-US" sz="1600" dirty="0" smtClean="0"/>
              <a:t>，</a:t>
            </a:r>
            <a:r>
              <a:rPr lang="en-US" altLang="zh-CN" sz="1600" dirty="0" smtClean="0"/>
              <a:t>you </a:t>
            </a:r>
            <a:r>
              <a:rPr lang="en-US" altLang="zh-CN" sz="1600" dirty="0"/>
              <a:t>can test multiple </a:t>
            </a:r>
            <a:r>
              <a:rPr lang="en-US" altLang="zh-CN" sz="1600" dirty="0" smtClean="0"/>
              <a:t>times with different area</a:t>
            </a:r>
            <a:r>
              <a:rPr lang="zh-CN" altLang="en-US" sz="1600" dirty="0" smtClean="0"/>
              <a:t>，</a:t>
            </a:r>
            <a:r>
              <a:rPr lang="en-US" altLang="zh-CN" sz="1600" dirty="0" smtClean="0"/>
              <a:t>if all works well</a:t>
            </a:r>
            <a:r>
              <a:rPr lang="zh-CN" altLang="en-US" sz="1600" dirty="0" smtClean="0"/>
              <a:t>，</a:t>
            </a:r>
            <a:r>
              <a:rPr lang="en-US" altLang="zh-CN" sz="1600" dirty="0"/>
              <a:t>like the picture below</a:t>
            </a:r>
            <a:r>
              <a:rPr lang="zh-CN" altLang="en-US" sz="1600" dirty="0"/>
              <a:t>，</a:t>
            </a:r>
            <a:r>
              <a:rPr lang="en-US" altLang="zh-CN" sz="1600" dirty="0"/>
              <a:t>it means the  calibration is succeed </a:t>
            </a:r>
            <a:r>
              <a:rPr lang="zh-CN" altLang="en-US" sz="1600" dirty="0" smtClean="0"/>
              <a:t>，</a:t>
            </a:r>
            <a:r>
              <a:rPr lang="en-US" altLang="zh-CN" sz="1600" dirty="0" smtClean="0"/>
              <a:t>if there are some mismatch</a:t>
            </a:r>
            <a:r>
              <a:rPr lang="zh-CN" altLang="en-US" sz="1600" dirty="0" smtClean="0"/>
              <a:t>，</a:t>
            </a:r>
            <a:r>
              <a:rPr lang="en-US" altLang="zh-CN" sz="1600" dirty="0" smtClean="0"/>
              <a:t>you need to re-calibration for the </a:t>
            </a:r>
            <a:r>
              <a:rPr lang="en-US" altLang="zh-CN" sz="1600" dirty="0"/>
              <a:t>calibration</a:t>
            </a:r>
            <a:r>
              <a:rPr lang="en-US" altLang="zh-CN" sz="1600" dirty="0" smtClean="0"/>
              <a:t> points nearby</a:t>
            </a:r>
            <a:endParaRPr lang="zh-CN" altLang="en-US" sz="1600" dirty="0"/>
          </a:p>
        </p:txBody>
      </p:sp>
      <p:pic>
        <p:nvPicPr>
          <p:cNvPr id="20" name="图片 19"/>
          <p:cNvPicPr>
            <a:picLocks noChangeAspect="1"/>
          </p:cNvPicPr>
          <p:nvPr/>
        </p:nvPicPr>
        <p:blipFill>
          <a:blip r:embed="rId5"/>
          <a:stretch>
            <a:fillRect/>
          </a:stretch>
        </p:blipFill>
        <p:spPr>
          <a:xfrm>
            <a:off x="7407051" y="3084052"/>
            <a:ext cx="3513379" cy="3099760"/>
          </a:xfrm>
          <a:prstGeom prst="rect">
            <a:avLst/>
          </a:prstGeom>
        </p:spPr>
      </p:pic>
    </p:spTree>
    <p:extLst>
      <p:ext uri="{BB962C8B-B14F-4D97-AF65-F5344CB8AC3E}">
        <p14:creationId xmlns:p14="http://schemas.microsoft.com/office/powerpoint/2010/main" val="3052595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8"/>
          <p:cNvSpPr txBox="1"/>
          <p:nvPr/>
        </p:nvSpPr>
        <p:spPr>
          <a:xfrm>
            <a:off x="0" y="-2924"/>
            <a:ext cx="11545456" cy="830997"/>
          </a:xfrm>
          <a:prstGeom prst="rect">
            <a:avLst/>
          </a:prstGeom>
          <a:noFill/>
        </p:spPr>
        <p:txBody>
          <a:bodyPr wrap="square" rtlCol="0">
            <a:spAutoFit/>
          </a:bodyPr>
          <a:lstStyle/>
          <a:p>
            <a:r>
              <a:rPr lang="en-US" altLang="zh-CN" sz="4800" b="1" dirty="0"/>
              <a:t>C</a:t>
            </a:r>
            <a:r>
              <a:rPr lang="en-US" altLang="zh-CN" sz="4800" b="1" dirty="0" smtClean="0"/>
              <a:t>onfiguration</a:t>
            </a:r>
            <a:endParaRPr lang="en-US" altLang="zh-CN" sz="4800" b="1" dirty="0"/>
          </a:p>
        </p:txBody>
      </p:sp>
      <p:sp>
        <p:nvSpPr>
          <p:cNvPr id="16" name="文本框 15"/>
          <p:cNvSpPr txBox="1"/>
          <p:nvPr/>
        </p:nvSpPr>
        <p:spPr>
          <a:xfrm>
            <a:off x="135241" y="805064"/>
            <a:ext cx="2964401" cy="369332"/>
          </a:xfrm>
          <a:prstGeom prst="rect">
            <a:avLst/>
          </a:prstGeom>
          <a:noFill/>
        </p:spPr>
        <p:txBody>
          <a:bodyPr wrap="none" rtlCol="0">
            <a:spAutoFit/>
          </a:bodyPr>
          <a:lstStyle/>
          <a:p>
            <a:r>
              <a:rPr lang="en-US" altLang="zh-CN" dirty="0"/>
              <a:t>3</a:t>
            </a:r>
            <a:r>
              <a:rPr lang="en-US" altLang="zh-CN" dirty="0" smtClean="0"/>
              <a:t>. Enable Panoramic </a:t>
            </a:r>
            <a:r>
              <a:rPr lang="en-US" altLang="zh-CN" dirty="0"/>
              <a:t>Tracking</a:t>
            </a:r>
            <a:r>
              <a:rPr lang="en-US" altLang="zh-CN" dirty="0" smtClean="0"/>
              <a:t> </a:t>
            </a:r>
            <a:endParaRPr lang="en-US" altLang="zh-CN" dirty="0"/>
          </a:p>
        </p:txBody>
      </p:sp>
      <p:sp>
        <p:nvSpPr>
          <p:cNvPr id="17" name="文本框 16"/>
          <p:cNvSpPr txBox="1"/>
          <p:nvPr/>
        </p:nvSpPr>
        <p:spPr>
          <a:xfrm>
            <a:off x="1224218" y="1240571"/>
            <a:ext cx="1934312" cy="369332"/>
          </a:xfrm>
          <a:prstGeom prst="rect">
            <a:avLst/>
          </a:prstGeom>
          <a:noFill/>
        </p:spPr>
        <p:txBody>
          <a:bodyPr wrap="none" rtlCol="0">
            <a:spAutoFit/>
          </a:bodyPr>
          <a:lstStyle/>
          <a:p>
            <a:r>
              <a:rPr lang="en-US" altLang="zh-CN" b="1" dirty="0" smtClean="0"/>
              <a:t>Old web interface </a:t>
            </a:r>
            <a:endParaRPr lang="en-US" altLang="zh-CN" b="1" dirty="0"/>
          </a:p>
        </p:txBody>
      </p:sp>
      <p:sp>
        <p:nvSpPr>
          <p:cNvPr id="18" name="文本框 17"/>
          <p:cNvSpPr txBox="1"/>
          <p:nvPr/>
        </p:nvSpPr>
        <p:spPr>
          <a:xfrm>
            <a:off x="2633120" y="3804642"/>
            <a:ext cx="4153541" cy="338554"/>
          </a:xfrm>
          <a:prstGeom prst="rect">
            <a:avLst/>
          </a:prstGeom>
          <a:noFill/>
        </p:spPr>
        <p:txBody>
          <a:bodyPr wrap="square" rtlCol="0">
            <a:spAutoFit/>
          </a:bodyPr>
          <a:lstStyle/>
          <a:p>
            <a:r>
              <a:rPr lang="en-US" altLang="zh-CN" sz="1600" dirty="0"/>
              <a:t>Click “Track” to enable Panoramic Tracking </a:t>
            </a:r>
          </a:p>
        </p:txBody>
      </p:sp>
      <p:pic>
        <p:nvPicPr>
          <p:cNvPr id="6" name="图片 5"/>
          <p:cNvPicPr>
            <a:picLocks noChangeAspect="1"/>
          </p:cNvPicPr>
          <p:nvPr/>
        </p:nvPicPr>
        <p:blipFill>
          <a:blip r:embed="rId3"/>
          <a:stretch>
            <a:fillRect/>
          </a:stretch>
        </p:blipFill>
        <p:spPr>
          <a:xfrm>
            <a:off x="8169712" y="1096598"/>
            <a:ext cx="3709421" cy="2692321"/>
          </a:xfrm>
          <a:prstGeom prst="rect">
            <a:avLst/>
          </a:prstGeom>
        </p:spPr>
      </p:pic>
      <p:sp>
        <p:nvSpPr>
          <p:cNvPr id="7" name="矩形 6"/>
          <p:cNvSpPr/>
          <p:nvPr/>
        </p:nvSpPr>
        <p:spPr>
          <a:xfrm>
            <a:off x="5171090" y="4221985"/>
            <a:ext cx="7020910" cy="2308324"/>
          </a:xfrm>
          <a:prstGeom prst="rect">
            <a:avLst/>
          </a:prstGeom>
        </p:spPr>
        <p:txBody>
          <a:bodyPr wrap="square">
            <a:spAutoFit/>
          </a:bodyPr>
          <a:lstStyle/>
          <a:p>
            <a:r>
              <a:rPr lang="en-US" altLang="zh-CN" sz="1600" b="1" dirty="0"/>
              <a:t>Set Tracking Initial: </a:t>
            </a:r>
            <a:r>
              <a:rPr lang="en-US" altLang="zh-CN" sz="1600" dirty="0"/>
              <a:t>When the camera finish calibrating or has a calibration timeout, close-up view shall turn to a fixed position. Click the PTZ button to set a certain position, then click Set Tracking Initial to finish setting</a:t>
            </a:r>
            <a:r>
              <a:rPr lang="en-US" altLang="zh-CN" sz="1600" dirty="0" smtClean="0"/>
              <a:t>.</a:t>
            </a:r>
          </a:p>
          <a:p>
            <a:r>
              <a:rPr lang="en-US" altLang="zh-CN" sz="1600" b="1" dirty="0" smtClean="0"/>
              <a:t>Tracking </a:t>
            </a:r>
            <a:r>
              <a:rPr lang="en-US" altLang="zh-CN" sz="1600" b="1" dirty="0"/>
              <a:t>D</a:t>
            </a:r>
            <a:r>
              <a:rPr lang="en-US" altLang="zh-CN" sz="1600" b="1" dirty="0" smtClean="0"/>
              <a:t>uration</a:t>
            </a:r>
            <a:r>
              <a:rPr lang="en-US" altLang="zh-CN" sz="1600" b="1" dirty="0"/>
              <a:t>: </a:t>
            </a:r>
            <a:r>
              <a:rPr lang="en-US" altLang="zh-CN" sz="1600" dirty="0"/>
              <a:t>the PTZ camera channel stops tracking after the set duration</a:t>
            </a:r>
            <a:r>
              <a:rPr lang="en-US" altLang="zh-CN" sz="1600" dirty="0" smtClean="0"/>
              <a:t>.</a:t>
            </a:r>
          </a:p>
          <a:p>
            <a:r>
              <a:rPr lang="en-US" altLang="zh-CN" sz="1600" b="1" dirty="0" smtClean="0"/>
              <a:t>zoom </a:t>
            </a:r>
            <a:r>
              <a:rPr lang="en-US" altLang="zh-CN" sz="1600" b="1" dirty="0"/>
              <a:t>ratio: </a:t>
            </a:r>
            <a:r>
              <a:rPr lang="en-US" altLang="zh-CN" sz="1600" dirty="0"/>
              <a:t>Set the zoom ratio of PTZ camera channel manually to ensure the certain scale of target in the PTZ view. The PTZ camera channel tracks the target by the scale once the tracking is triggered</a:t>
            </a:r>
            <a:r>
              <a:rPr lang="en-US" altLang="zh-CN" sz="1600" dirty="0" smtClean="0"/>
              <a:t>.</a:t>
            </a:r>
          </a:p>
          <a:p>
            <a:r>
              <a:rPr lang="en-US" altLang="zh-CN" sz="1600" b="1" dirty="0" smtClean="0"/>
              <a:t>Tracking Takeover: </a:t>
            </a:r>
            <a:r>
              <a:rPr lang="en-US" altLang="zh-CN" sz="1600" dirty="0" smtClean="0"/>
              <a:t>keep tracking even the target is out of the view of the panoramic channel until out of the view of the PTZ channel</a:t>
            </a:r>
            <a:endParaRPr lang="zh-CN" altLang="en-US" sz="1600" dirty="0"/>
          </a:p>
        </p:txBody>
      </p:sp>
      <p:sp>
        <p:nvSpPr>
          <p:cNvPr id="20" name="文本框 19"/>
          <p:cNvSpPr txBox="1"/>
          <p:nvPr/>
        </p:nvSpPr>
        <p:spPr>
          <a:xfrm>
            <a:off x="8931346" y="3720827"/>
            <a:ext cx="2186152" cy="338554"/>
          </a:xfrm>
          <a:prstGeom prst="rect">
            <a:avLst/>
          </a:prstGeom>
          <a:noFill/>
        </p:spPr>
        <p:txBody>
          <a:bodyPr wrap="square" rtlCol="0">
            <a:spAutoFit/>
          </a:bodyPr>
          <a:lstStyle/>
          <a:p>
            <a:r>
              <a:rPr lang="en-US" altLang="zh-CN" sz="1600" dirty="0" smtClean="0"/>
              <a:t>Set tracking parameters</a:t>
            </a:r>
            <a:endParaRPr lang="en-US" altLang="zh-CN" sz="1600" dirty="0"/>
          </a:p>
        </p:txBody>
      </p:sp>
      <p:pic>
        <p:nvPicPr>
          <p:cNvPr id="8" name="图片 7"/>
          <p:cNvPicPr>
            <a:picLocks noChangeAspect="1"/>
          </p:cNvPicPr>
          <p:nvPr/>
        </p:nvPicPr>
        <p:blipFill>
          <a:blip r:embed="rId4"/>
          <a:stretch>
            <a:fillRect/>
          </a:stretch>
        </p:blipFill>
        <p:spPr>
          <a:xfrm>
            <a:off x="339255" y="4455158"/>
            <a:ext cx="4438072" cy="1725917"/>
          </a:xfrm>
          <a:prstGeom prst="rect">
            <a:avLst/>
          </a:prstGeom>
        </p:spPr>
      </p:pic>
      <p:pic>
        <p:nvPicPr>
          <p:cNvPr id="28" name="图片 27"/>
          <p:cNvPicPr>
            <a:picLocks noChangeAspect="1"/>
          </p:cNvPicPr>
          <p:nvPr/>
        </p:nvPicPr>
        <p:blipFill>
          <a:blip r:embed="rId5"/>
          <a:stretch>
            <a:fillRect/>
          </a:stretch>
        </p:blipFill>
        <p:spPr>
          <a:xfrm>
            <a:off x="4421099" y="1485885"/>
            <a:ext cx="3748613" cy="2191438"/>
          </a:xfrm>
          <a:prstGeom prst="rect">
            <a:avLst/>
          </a:prstGeom>
        </p:spPr>
      </p:pic>
      <p:pic>
        <p:nvPicPr>
          <p:cNvPr id="10" name="图片 9"/>
          <p:cNvPicPr>
            <a:picLocks noChangeAspect="1"/>
          </p:cNvPicPr>
          <p:nvPr/>
        </p:nvPicPr>
        <p:blipFill>
          <a:blip r:embed="rId6"/>
          <a:stretch>
            <a:fillRect/>
          </a:stretch>
        </p:blipFill>
        <p:spPr>
          <a:xfrm>
            <a:off x="0" y="1720520"/>
            <a:ext cx="4351587" cy="1645314"/>
          </a:xfrm>
          <a:prstGeom prst="rect">
            <a:avLst/>
          </a:prstGeom>
        </p:spPr>
      </p:pic>
      <p:sp>
        <p:nvSpPr>
          <p:cNvPr id="29" name="文本框 28"/>
          <p:cNvSpPr txBox="1"/>
          <p:nvPr/>
        </p:nvSpPr>
        <p:spPr>
          <a:xfrm>
            <a:off x="5804148" y="1106576"/>
            <a:ext cx="993990" cy="369332"/>
          </a:xfrm>
          <a:prstGeom prst="rect">
            <a:avLst/>
          </a:prstGeom>
          <a:noFill/>
        </p:spPr>
        <p:txBody>
          <a:bodyPr wrap="none" rtlCol="0">
            <a:spAutoFit/>
          </a:bodyPr>
          <a:lstStyle/>
          <a:p>
            <a:r>
              <a:rPr lang="en-US" altLang="zh-CN" b="1" dirty="0" smtClean="0"/>
              <a:t>web 5.0 </a:t>
            </a:r>
            <a:endParaRPr lang="en-US" altLang="zh-CN" b="1" dirty="0"/>
          </a:p>
        </p:txBody>
      </p:sp>
    </p:spTree>
    <p:extLst>
      <p:ext uri="{BB962C8B-B14F-4D97-AF65-F5344CB8AC3E}">
        <p14:creationId xmlns:p14="http://schemas.microsoft.com/office/powerpoint/2010/main" val="3413074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56894" y="53785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TextBox 8"/>
          <p:cNvSpPr txBox="1"/>
          <p:nvPr/>
        </p:nvSpPr>
        <p:spPr>
          <a:xfrm>
            <a:off x="-1" y="0"/>
            <a:ext cx="11545456" cy="830997"/>
          </a:xfrm>
          <a:prstGeom prst="rect">
            <a:avLst/>
          </a:prstGeom>
          <a:noFill/>
        </p:spPr>
        <p:txBody>
          <a:bodyPr wrap="square" rtlCol="0">
            <a:spAutoFit/>
          </a:bodyPr>
          <a:lstStyle/>
          <a:p>
            <a:r>
              <a:rPr lang="en-US" altLang="zh-CN" sz="4800" b="1" dirty="0"/>
              <a:t>Configuration</a:t>
            </a:r>
          </a:p>
        </p:txBody>
      </p:sp>
      <p:sp>
        <p:nvSpPr>
          <p:cNvPr id="14" name="文本框 13"/>
          <p:cNvSpPr txBox="1"/>
          <p:nvPr/>
        </p:nvSpPr>
        <p:spPr>
          <a:xfrm>
            <a:off x="386987" y="888691"/>
            <a:ext cx="7956168" cy="646331"/>
          </a:xfrm>
          <a:prstGeom prst="rect">
            <a:avLst/>
          </a:prstGeom>
          <a:noFill/>
        </p:spPr>
        <p:txBody>
          <a:bodyPr wrap="square" rtlCol="0">
            <a:spAutoFit/>
          </a:bodyPr>
          <a:lstStyle/>
          <a:p>
            <a:r>
              <a:rPr lang="en-US" altLang="zh-CN" dirty="0" smtClean="0"/>
              <a:t>4. Enable VCA </a:t>
            </a:r>
            <a:r>
              <a:rPr lang="en-US" altLang="zh-CN" dirty="0"/>
              <a:t>Event for p</a:t>
            </a:r>
            <a:r>
              <a:rPr lang="en-US" altLang="zh-CN" dirty="0" smtClean="0"/>
              <a:t>anoramic channel</a:t>
            </a:r>
          </a:p>
          <a:p>
            <a:r>
              <a:rPr lang="en-US" altLang="zh-CN" dirty="0" smtClean="0"/>
              <a:t>Take intrusion detection as an example</a:t>
            </a:r>
          </a:p>
        </p:txBody>
      </p:sp>
      <p:sp>
        <p:nvSpPr>
          <p:cNvPr id="17" name="文本框 16"/>
          <p:cNvSpPr txBox="1"/>
          <p:nvPr/>
        </p:nvSpPr>
        <p:spPr>
          <a:xfrm>
            <a:off x="5814266" y="3390801"/>
            <a:ext cx="5248227" cy="1200329"/>
          </a:xfrm>
          <a:prstGeom prst="rect">
            <a:avLst/>
          </a:prstGeom>
          <a:noFill/>
        </p:spPr>
        <p:txBody>
          <a:bodyPr wrap="square" rtlCol="0">
            <a:spAutoFit/>
          </a:bodyPr>
          <a:lstStyle/>
          <a:p>
            <a:pPr marL="342900" indent="-342900">
              <a:buAutoNum type="arabicPeriod"/>
            </a:pPr>
            <a:r>
              <a:rPr lang="en-US" altLang="zh-CN" dirty="0" smtClean="0"/>
              <a:t>Choose applicant as Smart Event</a:t>
            </a:r>
          </a:p>
          <a:p>
            <a:pPr marL="342900" indent="-342900">
              <a:buAutoNum type="arabicPeriod"/>
            </a:pPr>
            <a:r>
              <a:rPr lang="en-US" altLang="zh-CN" dirty="0" smtClean="0"/>
              <a:t>Enable intrusion detection</a:t>
            </a:r>
          </a:p>
          <a:p>
            <a:pPr marL="342900" indent="-342900">
              <a:buAutoNum type="arabicPeriod"/>
            </a:pPr>
            <a:r>
              <a:rPr lang="en-US" altLang="zh-CN" dirty="0" smtClean="0"/>
              <a:t>Set rule, detection target, threshold and sensitivity</a:t>
            </a:r>
          </a:p>
          <a:p>
            <a:pPr marL="342900" indent="-342900">
              <a:buAutoNum type="arabicPeriod"/>
            </a:pPr>
            <a:r>
              <a:rPr lang="en-US" altLang="zh-CN" dirty="0" smtClean="0"/>
              <a:t>Set the arming schedule</a:t>
            </a:r>
          </a:p>
        </p:txBody>
      </p:sp>
      <p:pic>
        <p:nvPicPr>
          <p:cNvPr id="2" name="图片 1"/>
          <p:cNvPicPr>
            <a:picLocks noChangeAspect="1"/>
          </p:cNvPicPr>
          <p:nvPr/>
        </p:nvPicPr>
        <p:blipFill>
          <a:blip r:embed="rId2"/>
          <a:stretch>
            <a:fillRect/>
          </a:stretch>
        </p:blipFill>
        <p:spPr>
          <a:xfrm>
            <a:off x="756894" y="1500834"/>
            <a:ext cx="4248075" cy="2490132"/>
          </a:xfrm>
          <a:prstGeom prst="rect">
            <a:avLst/>
          </a:prstGeom>
        </p:spPr>
      </p:pic>
      <p:pic>
        <p:nvPicPr>
          <p:cNvPr id="3" name="图片 2"/>
          <p:cNvPicPr>
            <a:picLocks noChangeAspect="1"/>
          </p:cNvPicPr>
          <p:nvPr/>
        </p:nvPicPr>
        <p:blipFill>
          <a:blip r:embed="rId3"/>
          <a:stretch>
            <a:fillRect/>
          </a:stretch>
        </p:blipFill>
        <p:spPr>
          <a:xfrm>
            <a:off x="386987" y="4041102"/>
            <a:ext cx="5057372" cy="2687017"/>
          </a:xfrm>
          <a:prstGeom prst="rect">
            <a:avLst/>
          </a:prstGeom>
        </p:spPr>
      </p:pic>
    </p:spTree>
    <p:extLst>
      <p:ext uri="{BB962C8B-B14F-4D97-AF65-F5344CB8AC3E}">
        <p14:creationId xmlns:p14="http://schemas.microsoft.com/office/powerpoint/2010/main" val="3490498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78868" y="2928173"/>
            <a:ext cx="3987795" cy="830997"/>
          </a:xfrm>
          <a:prstGeom prst="rect">
            <a:avLst/>
          </a:prstGeom>
          <a:noFill/>
        </p:spPr>
        <p:txBody>
          <a:bodyPr wrap="square" rtlCol="0">
            <a:spAutoFit/>
          </a:bodyPr>
          <a:lstStyle/>
          <a:p>
            <a:r>
              <a:rPr lang="en-US" altLang="zh-CN" sz="4800" b="1" dirty="0" smtClean="0">
                <a:solidFill>
                  <a:srgbClr val="C00000"/>
                </a:solidFill>
              </a:rPr>
              <a:t>Person Arming</a:t>
            </a:r>
            <a:endParaRPr lang="en-US" altLang="zh-CN" sz="4800" b="1" dirty="0">
              <a:solidFill>
                <a:srgbClr val="C00000"/>
              </a:solidFill>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9861" y="18472"/>
            <a:ext cx="2311196" cy="1152902"/>
          </a:xfrm>
          <a:prstGeom prst="rect">
            <a:avLst/>
          </a:prstGeom>
        </p:spPr>
      </p:pic>
      <p:sp>
        <p:nvSpPr>
          <p:cNvPr id="6" name="等腰三角形 5"/>
          <p:cNvSpPr/>
          <p:nvPr/>
        </p:nvSpPr>
        <p:spPr>
          <a:xfrm rot="5400000" flipH="1">
            <a:off x="-2264230" y="2252545"/>
            <a:ext cx="6858002" cy="2329541"/>
          </a:xfrm>
          <a:prstGeom prst="triangle">
            <a:avLst>
              <a:gd name="adj" fmla="val 49831"/>
            </a:avLst>
          </a:prstGeom>
          <a:solidFill>
            <a:srgbClr val="B81D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TextBox 3"/>
          <p:cNvSpPr txBox="1"/>
          <p:nvPr/>
        </p:nvSpPr>
        <p:spPr>
          <a:xfrm>
            <a:off x="9559634" y="1491671"/>
            <a:ext cx="1499794" cy="1323439"/>
          </a:xfrm>
          <a:prstGeom prst="rect">
            <a:avLst/>
          </a:prstGeom>
          <a:noFill/>
        </p:spPr>
        <p:txBody>
          <a:bodyPr wrap="square" rtlCol="0">
            <a:spAutoFit/>
          </a:bodyPr>
          <a:lstStyle/>
          <a:p>
            <a:r>
              <a:rPr lang="en-US" sz="8000" b="1" dirty="0" smtClean="0"/>
              <a:t>04</a:t>
            </a:r>
          </a:p>
        </p:txBody>
      </p:sp>
    </p:spTree>
    <p:extLst>
      <p:ext uri="{BB962C8B-B14F-4D97-AF65-F5344CB8AC3E}">
        <p14:creationId xmlns:p14="http://schemas.microsoft.com/office/powerpoint/2010/main" val="989610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ug_44867"/>
          <p:cNvSpPr/>
          <p:nvPr/>
        </p:nvSpPr>
        <p:spPr>
          <a:xfrm>
            <a:off x="8919181" y="2345159"/>
            <a:ext cx="423659" cy="418665"/>
          </a:xfrm>
          <a:custGeom>
            <a:avLst/>
            <a:gdLst>
              <a:gd name="T0" fmla="*/ 437 w 476"/>
              <a:gd name="T1" fmla="*/ 349 h 471"/>
              <a:gd name="T2" fmla="*/ 396 w 476"/>
              <a:gd name="T3" fmla="*/ 349 h 471"/>
              <a:gd name="T4" fmla="*/ 378 w 476"/>
              <a:gd name="T5" fmla="*/ 331 h 471"/>
              <a:gd name="T6" fmla="*/ 123 w 476"/>
              <a:gd name="T7" fmla="*/ 389 h 471"/>
              <a:gd name="T8" fmla="*/ 52 w 476"/>
              <a:gd name="T9" fmla="*/ 459 h 471"/>
              <a:gd name="T10" fmla="*/ 11 w 476"/>
              <a:gd name="T11" fmla="*/ 459 h 471"/>
              <a:gd name="T12" fmla="*/ 11 w 476"/>
              <a:gd name="T13" fmla="*/ 419 h 471"/>
              <a:gd name="T14" fmla="*/ 85 w 476"/>
              <a:gd name="T15" fmla="*/ 345 h 471"/>
              <a:gd name="T16" fmla="*/ 150 w 476"/>
              <a:gd name="T17" fmla="*/ 104 h 471"/>
              <a:gd name="T18" fmla="*/ 132 w 476"/>
              <a:gd name="T19" fmla="*/ 86 h 471"/>
              <a:gd name="T20" fmla="*/ 132 w 476"/>
              <a:gd name="T21" fmla="*/ 45 h 471"/>
              <a:gd name="T22" fmla="*/ 173 w 476"/>
              <a:gd name="T23" fmla="*/ 45 h 471"/>
              <a:gd name="T24" fmla="*/ 219 w 476"/>
              <a:gd name="T25" fmla="*/ 91 h 471"/>
              <a:gd name="T26" fmla="*/ 299 w 476"/>
              <a:gd name="T27" fmla="*/ 11 h 471"/>
              <a:gd name="T28" fmla="*/ 340 w 476"/>
              <a:gd name="T29" fmla="*/ 11 h 471"/>
              <a:gd name="T30" fmla="*/ 340 w 476"/>
              <a:gd name="T31" fmla="*/ 52 h 471"/>
              <a:gd name="T32" fmla="*/ 260 w 476"/>
              <a:gd name="T33" fmla="*/ 132 h 471"/>
              <a:gd name="T34" fmla="*/ 344 w 476"/>
              <a:gd name="T35" fmla="*/ 216 h 471"/>
              <a:gd name="T36" fmla="*/ 424 w 476"/>
              <a:gd name="T37" fmla="*/ 136 h 471"/>
              <a:gd name="T38" fmla="*/ 465 w 476"/>
              <a:gd name="T39" fmla="*/ 136 h 471"/>
              <a:gd name="T40" fmla="*/ 465 w 476"/>
              <a:gd name="T41" fmla="*/ 177 h 471"/>
              <a:gd name="T42" fmla="*/ 385 w 476"/>
              <a:gd name="T43" fmla="*/ 257 h 471"/>
              <a:gd name="T44" fmla="*/ 437 w 476"/>
              <a:gd name="T45" fmla="*/ 309 h 471"/>
              <a:gd name="T46" fmla="*/ 437 w 476"/>
              <a:gd name="T47" fmla="*/ 349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6" h="471">
                <a:moveTo>
                  <a:pt x="437" y="349"/>
                </a:moveTo>
                <a:cubicBezTo>
                  <a:pt x="425" y="361"/>
                  <a:pt x="407" y="361"/>
                  <a:pt x="396" y="349"/>
                </a:cubicBezTo>
                <a:lnTo>
                  <a:pt x="378" y="331"/>
                </a:lnTo>
                <a:cubicBezTo>
                  <a:pt x="294" y="409"/>
                  <a:pt x="187" y="432"/>
                  <a:pt x="123" y="389"/>
                </a:cubicBezTo>
                <a:lnTo>
                  <a:pt x="52" y="459"/>
                </a:lnTo>
                <a:cubicBezTo>
                  <a:pt x="41" y="471"/>
                  <a:pt x="23" y="471"/>
                  <a:pt x="11" y="459"/>
                </a:cubicBezTo>
                <a:cubicBezTo>
                  <a:pt x="0" y="448"/>
                  <a:pt x="0" y="430"/>
                  <a:pt x="11" y="419"/>
                </a:cubicBezTo>
                <a:lnTo>
                  <a:pt x="85" y="345"/>
                </a:lnTo>
                <a:cubicBezTo>
                  <a:pt x="53" y="280"/>
                  <a:pt x="78" y="182"/>
                  <a:pt x="150" y="104"/>
                </a:cubicBezTo>
                <a:lnTo>
                  <a:pt x="132" y="86"/>
                </a:lnTo>
                <a:cubicBezTo>
                  <a:pt x="121" y="75"/>
                  <a:pt x="121" y="56"/>
                  <a:pt x="132" y="45"/>
                </a:cubicBezTo>
                <a:cubicBezTo>
                  <a:pt x="144" y="34"/>
                  <a:pt x="162" y="34"/>
                  <a:pt x="173" y="45"/>
                </a:cubicBezTo>
                <a:lnTo>
                  <a:pt x="219" y="91"/>
                </a:lnTo>
                <a:lnTo>
                  <a:pt x="299" y="11"/>
                </a:lnTo>
                <a:cubicBezTo>
                  <a:pt x="311" y="0"/>
                  <a:pt x="329" y="0"/>
                  <a:pt x="340" y="11"/>
                </a:cubicBezTo>
                <a:cubicBezTo>
                  <a:pt x="351" y="22"/>
                  <a:pt x="351" y="41"/>
                  <a:pt x="340" y="52"/>
                </a:cubicBezTo>
                <a:lnTo>
                  <a:pt x="260" y="132"/>
                </a:lnTo>
                <a:lnTo>
                  <a:pt x="344" y="216"/>
                </a:lnTo>
                <a:lnTo>
                  <a:pt x="424" y="136"/>
                </a:lnTo>
                <a:cubicBezTo>
                  <a:pt x="436" y="125"/>
                  <a:pt x="454" y="125"/>
                  <a:pt x="465" y="136"/>
                </a:cubicBezTo>
                <a:cubicBezTo>
                  <a:pt x="476" y="147"/>
                  <a:pt x="476" y="166"/>
                  <a:pt x="465" y="177"/>
                </a:cubicBezTo>
                <a:lnTo>
                  <a:pt x="385" y="257"/>
                </a:lnTo>
                <a:lnTo>
                  <a:pt x="437" y="309"/>
                </a:lnTo>
                <a:cubicBezTo>
                  <a:pt x="448" y="320"/>
                  <a:pt x="448" y="338"/>
                  <a:pt x="437" y="34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1" name="connection_318121"/>
          <p:cNvSpPr/>
          <p:nvPr/>
        </p:nvSpPr>
        <p:spPr>
          <a:xfrm>
            <a:off x="9541827" y="1512639"/>
            <a:ext cx="553606" cy="552770"/>
          </a:xfrm>
          <a:custGeom>
            <a:avLst/>
            <a:gdLst>
              <a:gd name="T0" fmla="*/ 6258 w 6827"/>
              <a:gd name="T1" fmla="*/ 0 h 6827"/>
              <a:gd name="T2" fmla="*/ 5689 w 6827"/>
              <a:gd name="T3" fmla="*/ 0 h 6827"/>
              <a:gd name="T4" fmla="*/ 5120 w 6827"/>
              <a:gd name="T5" fmla="*/ 569 h 6827"/>
              <a:gd name="T6" fmla="*/ 5120 w 6827"/>
              <a:gd name="T7" fmla="*/ 1138 h 6827"/>
              <a:gd name="T8" fmla="*/ 5689 w 6827"/>
              <a:gd name="T9" fmla="*/ 1707 h 6827"/>
              <a:gd name="T10" fmla="*/ 5689 w 6827"/>
              <a:gd name="T11" fmla="*/ 3129 h 6827"/>
              <a:gd name="T12" fmla="*/ 4267 w 6827"/>
              <a:gd name="T13" fmla="*/ 3129 h 6827"/>
              <a:gd name="T14" fmla="*/ 3698 w 6827"/>
              <a:gd name="T15" fmla="*/ 2560 h 6827"/>
              <a:gd name="T16" fmla="*/ 3129 w 6827"/>
              <a:gd name="T17" fmla="*/ 2560 h 6827"/>
              <a:gd name="T18" fmla="*/ 2560 w 6827"/>
              <a:gd name="T19" fmla="*/ 3129 h 6827"/>
              <a:gd name="T20" fmla="*/ 853 w 6827"/>
              <a:gd name="T21" fmla="*/ 3129 h 6827"/>
              <a:gd name="T22" fmla="*/ 569 w 6827"/>
              <a:gd name="T23" fmla="*/ 3413 h 6827"/>
              <a:gd name="T24" fmla="*/ 569 w 6827"/>
              <a:gd name="T25" fmla="*/ 5120 h 6827"/>
              <a:gd name="T26" fmla="*/ 0 w 6827"/>
              <a:gd name="T27" fmla="*/ 5689 h 6827"/>
              <a:gd name="T28" fmla="*/ 0 w 6827"/>
              <a:gd name="T29" fmla="*/ 6258 h 6827"/>
              <a:gd name="T30" fmla="*/ 569 w 6827"/>
              <a:gd name="T31" fmla="*/ 6827 h 6827"/>
              <a:gd name="T32" fmla="*/ 1138 w 6827"/>
              <a:gd name="T33" fmla="*/ 6827 h 6827"/>
              <a:gd name="T34" fmla="*/ 1707 w 6827"/>
              <a:gd name="T35" fmla="*/ 6258 h 6827"/>
              <a:gd name="T36" fmla="*/ 1707 w 6827"/>
              <a:gd name="T37" fmla="*/ 5689 h 6827"/>
              <a:gd name="T38" fmla="*/ 1138 w 6827"/>
              <a:gd name="T39" fmla="*/ 5120 h 6827"/>
              <a:gd name="T40" fmla="*/ 1138 w 6827"/>
              <a:gd name="T41" fmla="*/ 3698 h 6827"/>
              <a:gd name="T42" fmla="*/ 2560 w 6827"/>
              <a:gd name="T43" fmla="*/ 3698 h 6827"/>
              <a:gd name="T44" fmla="*/ 3129 w 6827"/>
              <a:gd name="T45" fmla="*/ 4267 h 6827"/>
              <a:gd name="T46" fmla="*/ 3698 w 6827"/>
              <a:gd name="T47" fmla="*/ 4267 h 6827"/>
              <a:gd name="T48" fmla="*/ 4267 w 6827"/>
              <a:gd name="T49" fmla="*/ 3698 h 6827"/>
              <a:gd name="T50" fmla="*/ 5973 w 6827"/>
              <a:gd name="T51" fmla="*/ 3698 h 6827"/>
              <a:gd name="T52" fmla="*/ 6258 w 6827"/>
              <a:gd name="T53" fmla="*/ 3413 h 6827"/>
              <a:gd name="T54" fmla="*/ 6258 w 6827"/>
              <a:gd name="T55" fmla="*/ 1707 h 6827"/>
              <a:gd name="T56" fmla="*/ 6827 w 6827"/>
              <a:gd name="T57" fmla="*/ 1138 h 6827"/>
              <a:gd name="T58" fmla="*/ 6827 w 6827"/>
              <a:gd name="T59" fmla="*/ 569 h 6827"/>
              <a:gd name="T60" fmla="*/ 6258 w 6827"/>
              <a:gd name="T61" fmla="*/ 0 h 6827"/>
              <a:gd name="T62" fmla="*/ 1138 w 6827"/>
              <a:gd name="T63" fmla="*/ 6258 h 6827"/>
              <a:gd name="T64" fmla="*/ 569 w 6827"/>
              <a:gd name="T65" fmla="*/ 6258 h 6827"/>
              <a:gd name="T66" fmla="*/ 569 w 6827"/>
              <a:gd name="T67" fmla="*/ 5689 h 6827"/>
              <a:gd name="T68" fmla="*/ 1138 w 6827"/>
              <a:gd name="T69" fmla="*/ 5689 h 6827"/>
              <a:gd name="T70" fmla="*/ 1138 w 6827"/>
              <a:gd name="T71" fmla="*/ 6258 h 6827"/>
              <a:gd name="T72" fmla="*/ 3698 w 6827"/>
              <a:gd name="T73" fmla="*/ 3698 h 6827"/>
              <a:gd name="T74" fmla="*/ 3129 w 6827"/>
              <a:gd name="T75" fmla="*/ 3698 h 6827"/>
              <a:gd name="T76" fmla="*/ 3129 w 6827"/>
              <a:gd name="T77" fmla="*/ 3129 h 6827"/>
              <a:gd name="T78" fmla="*/ 3698 w 6827"/>
              <a:gd name="T79" fmla="*/ 3129 h 6827"/>
              <a:gd name="T80" fmla="*/ 3698 w 6827"/>
              <a:gd name="T81" fmla="*/ 3698 h 6827"/>
              <a:gd name="T82" fmla="*/ 6258 w 6827"/>
              <a:gd name="T83" fmla="*/ 1138 h 6827"/>
              <a:gd name="T84" fmla="*/ 5689 w 6827"/>
              <a:gd name="T85" fmla="*/ 1138 h 6827"/>
              <a:gd name="T86" fmla="*/ 5689 w 6827"/>
              <a:gd name="T87" fmla="*/ 569 h 6827"/>
              <a:gd name="T88" fmla="*/ 6258 w 6827"/>
              <a:gd name="T89" fmla="*/ 569 h 6827"/>
              <a:gd name="T90" fmla="*/ 6258 w 6827"/>
              <a:gd name="T91" fmla="*/ 113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27" h="6827">
                <a:moveTo>
                  <a:pt x="6258" y="0"/>
                </a:moveTo>
                <a:lnTo>
                  <a:pt x="5689" y="0"/>
                </a:lnTo>
                <a:cubicBezTo>
                  <a:pt x="5375" y="0"/>
                  <a:pt x="5120" y="255"/>
                  <a:pt x="5120" y="569"/>
                </a:cubicBezTo>
                <a:lnTo>
                  <a:pt x="5120" y="1138"/>
                </a:lnTo>
                <a:cubicBezTo>
                  <a:pt x="5120" y="1452"/>
                  <a:pt x="5375" y="1707"/>
                  <a:pt x="5689" y="1707"/>
                </a:cubicBezTo>
                <a:lnTo>
                  <a:pt x="5689" y="3129"/>
                </a:lnTo>
                <a:lnTo>
                  <a:pt x="4267" y="3129"/>
                </a:lnTo>
                <a:cubicBezTo>
                  <a:pt x="4267" y="2815"/>
                  <a:pt x="4012" y="2560"/>
                  <a:pt x="3698" y="2560"/>
                </a:cubicBezTo>
                <a:lnTo>
                  <a:pt x="3129" y="2560"/>
                </a:lnTo>
                <a:cubicBezTo>
                  <a:pt x="2815" y="2560"/>
                  <a:pt x="2560" y="2815"/>
                  <a:pt x="2560" y="3129"/>
                </a:cubicBezTo>
                <a:lnTo>
                  <a:pt x="853" y="3129"/>
                </a:lnTo>
                <a:cubicBezTo>
                  <a:pt x="696" y="3129"/>
                  <a:pt x="569" y="3256"/>
                  <a:pt x="569" y="3413"/>
                </a:cubicBezTo>
                <a:lnTo>
                  <a:pt x="569" y="5120"/>
                </a:lnTo>
                <a:cubicBezTo>
                  <a:pt x="255" y="5120"/>
                  <a:pt x="0" y="5375"/>
                  <a:pt x="0" y="5689"/>
                </a:cubicBezTo>
                <a:lnTo>
                  <a:pt x="0" y="6258"/>
                </a:lnTo>
                <a:cubicBezTo>
                  <a:pt x="0" y="6572"/>
                  <a:pt x="255" y="6827"/>
                  <a:pt x="569" y="6827"/>
                </a:cubicBezTo>
                <a:lnTo>
                  <a:pt x="1138" y="6827"/>
                </a:lnTo>
                <a:cubicBezTo>
                  <a:pt x="1452" y="6827"/>
                  <a:pt x="1707" y="6572"/>
                  <a:pt x="1707" y="6258"/>
                </a:cubicBezTo>
                <a:lnTo>
                  <a:pt x="1707" y="5689"/>
                </a:lnTo>
                <a:cubicBezTo>
                  <a:pt x="1707" y="5375"/>
                  <a:pt x="1452" y="5120"/>
                  <a:pt x="1138" y="5120"/>
                </a:cubicBezTo>
                <a:lnTo>
                  <a:pt x="1138" y="3698"/>
                </a:lnTo>
                <a:lnTo>
                  <a:pt x="2560" y="3698"/>
                </a:lnTo>
                <a:cubicBezTo>
                  <a:pt x="2560" y="4012"/>
                  <a:pt x="2815" y="4267"/>
                  <a:pt x="3129" y="4267"/>
                </a:cubicBezTo>
                <a:lnTo>
                  <a:pt x="3698" y="4267"/>
                </a:lnTo>
                <a:cubicBezTo>
                  <a:pt x="4012" y="4267"/>
                  <a:pt x="4267" y="4012"/>
                  <a:pt x="4267" y="3698"/>
                </a:cubicBezTo>
                <a:lnTo>
                  <a:pt x="5973" y="3698"/>
                </a:lnTo>
                <a:cubicBezTo>
                  <a:pt x="6130" y="3698"/>
                  <a:pt x="6258" y="3570"/>
                  <a:pt x="6258" y="3413"/>
                </a:cubicBezTo>
                <a:lnTo>
                  <a:pt x="6258" y="1707"/>
                </a:lnTo>
                <a:cubicBezTo>
                  <a:pt x="6572" y="1707"/>
                  <a:pt x="6827" y="1452"/>
                  <a:pt x="6827" y="1138"/>
                </a:cubicBezTo>
                <a:lnTo>
                  <a:pt x="6827" y="569"/>
                </a:lnTo>
                <a:cubicBezTo>
                  <a:pt x="6827" y="255"/>
                  <a:pt x="6572" y="0"/>
                  <a:pt x="6258" y="0"/>
                </a:cubicBezTo>
                <a:close/>
                <a:moveTo>
                  <a:pt x="1138" y="6258"/>
                </a:moveTo>
                <a:lnTo>
                  <a:pt x="569" y="6258"/>
                </a:lnTo>
                <a:lnTo>
                  <a:pt x="569" y="5689"/>
                </a:lnTo>
                <a:lnTo>
                  <a:pt x="1138" y="5689"/>
                </a:lnTo>
                <a:lnTo>
                  <a:pt x="1138" y="6258"/>
                </a:lnTo>
                <a:close/>
                <a:moveTo>
                  <a:pt x="3698" y="3698"/>
                </a:moveTo>
                <a:lnTo>
                  <a:pt x="3129" y="3698"/>
                </a:lnTo>
                <a:lnTo>
                  <a:pt x="3129" y="3129"/>
                </a:lnTo>
                <a:lnTo>
                  <a:pt x="3698" y="3129"/>
                </a:lnTo>
                <a:lnTo>
                  <a:pt x="3698" y="3698"/>
                </a:lnTo>
                <a:close/>
                <a:moveTo>
                  <a:pt x="6258" y="1138"/>
                </a:moveTo>
                <a:lnTo>
                  <a:pt x="5689" y="1138"/>
                </a:lnTo>
                <a:lnTo>
                  <a:pt x="5689" y="569"/>
                </a:lnTo>
                <a:lnTo>
                  <a:pt x="6258" y="569"/>
                </a:lnTo>
                <a:lnTo>
                  <a:pt x="6258" y="11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2" name="connection_318121"/>
          <p:cNvSpPr/>
          <p:nvPr/>
        </p:nvSpPr>
        <p:spPr>
          <a:xfrm>
            <a:off x="9506847" y="2211054"/>
            <a:ext cx="553606" cy="552770"/>
          </a:xfrm>
          <a:custGeom>
            <a:avLst/>
            <a:gdLst>
              <a:gd name="T0" fmla="*/ 6258 w 6827"/>
              <a:gd name="T1" fmla="*/ 0 h 6827"/>
              <a:gd name="T2" fmla="*/ 5689 w 6827"/>
              <a:gd name="T3" fmla="*/ 0 h 6827"/>
              <a:gd name="T4" fmla="*/ 5120 w 6827"/>
              <a:gd name="T5" fmla="*/ 569 h 6827"/>
              <a:gd name="T6" fmla="*/ 5120 w 6827"/>
              <a:gd name="T7" fmla="*/ 1138 h 6827"/>
              <a:gd name="T8" fmla="*/ 5689 w 6827"/>
              <a:gd name="T9" fmla="*/ 1707 h 6827"/>
              <a:gd name="T10" fmla="*/ 5689 w 6827"/>
              <a:gd name="T11" fmla="*/ 3129 h 6827"/>
              <a:gd name="T12" fmla="*/ 4267 w 6827"/>
              <a:gd name="T13" fmla="*/ 3129 h 6827"/>
              <a:gd name="T14" fmla="*/ 3698 w 6827"/>
              <a:gd name="T15" fmla="*/ 2560 h 6827"/>
              <a:gd name="T16" fmla="*/ 3129 w 6827"/>
              <a:gd name="T17" fmla="*/ 2560 h 6827"/>
              <a:gd name="T18" fmla="*/ 2560 w 6827"/>
              <a:gd name="T19" fmla="*/ 3129 h 6827"/>
              <a:gd name="T20" fmla="*/ 853 w 6827"/>
              <a:gd name="T21" fmla="*/ 3129 h 6827"/>
              <a:gd name="T22" fmla="*/ 569 w 6827"/>
              <a:gd name="T23" fmla="*/ 3413 h 6827"/>
              <a:gd name="T24" fmla="*/ 569 w 6827"/>
              <a:gd name="T25" fmla="*/ 5120 h 6827"/>
              <a:gd name="T26" fmla="*/ 0 w 6827"/>
              <a:gd name="T27" fmla="*/ 5689 h 6827"/>
              <a:gd name="T28" fmla="*/ 0 w 6827"/>
              <a:gd name="T29" fmla="*/ 6258 h 6827"/>
              <a:gd name="T30" fmla="*/ 569 w 6827"/>
              <a:gd name="T31" fmla="*/ 6827 h 6827"/>
              <a:gd name="T32" fmla="*/ 1138 w 6827"/>
              <a:gd name="T33" fmla="*/ 6827 h 6827"/>
              <a:gd name="T34" fmla="*/ 1707 w 6827"/>
              <a:gd name="T35" fmla="*/ 6258 h 6827"/>
              <a:gd name="T36" fmla="*/ 1707 w 6827"/>
              <a:gd name="T37" fmla="*/ 5689 h 6827"/>
              <a:gd name="T38" fmla="*/ 1138 w 6827"/>
              <a:gd name="T39" fmla="*/ 5120 h 6827"/>
              <a:gd name="T40" fmla="*/ 1138 w 6827"/>
              <a:gd name="T41" fmla="*/ 3698 h 6827"/>
              <a:gd name="T42" fmla="*/ 2560 w 6827"/>
              <a:gd name="T43" fmla="*/ 3698 h 6827"/>
              <a:gd name="T44" fmla="*/ 3129 w 6827"/>
              <a:gd name="T45" fmla="*/ 4267 h 6827"/>
              <a:gd name="T46" fmla="*/ 3698 w 6827"/>
              <a:gd name="T47" fmla="*/ 4267 h 6827"/>
              <a:gd name="T48" fmla="*/ 4267 w 6827"/>
              <a:gd name="T49" fmla="*/ 3698 h 6827"/>
              <a:gd name="T50" fmla="*/ 5973 w 6827"/>
              <a:gd name="T51" fmla="*/ 3698 h 6827"/>
              <a:gd name="T52" fmla="*/ 6258 w 6827"/>
              <a:gd name="T53" fmla="*/ 3413 h 6827"/>
              <a:gd name="T54" fmla="*/ 6258 w 6827"/>
              <a:gd name="T55" fmla="*/ 1707 h 6827"/>
              <a:gd name="T56" fmla="*/ 6827 w 6827"/>
              <a:gd name="T57" fmla="*/ 1138 h 6827"/>
              <a:gd name="T58" fmla="*/ 6827 w 6827"/>
              <a:gd name="T59" fmla="*/ 569 h 6827"/>
              <a:gd name="T60" fmla="*/ 6258 w 6827"/>
              <a:gd name="T61" fmla="*/ 0 h 6827"/>
              <a:gd name="T62" fmla="*/ 1138 w 6827"/>
              <a:gd name="T63" fmla="*/ 6258 h 6827"/>
              <a:gd name="T64" fmla="*/ 569 w 6827"/>
              <a:gd name="T65" fmla="*/ 6258 h 6827"/>
              <a:gd name="T66" fmla="*/ 569 w 6827"/>
              <a:gd name="T67" fmla="*/ 5689 h 6827"/>
              <a:gd name="T68" fmla="*/ 1138 w 6827"/>
              <a:gd name="T69" fmla="*/ 5689 h 6827"/>
              <a:gd name="T70" fmla="*/ 1138 w 6827"/>
              <a:gd name="T71" fmla="*/ 6258 h 6827"/>
              <a:gd name="T72" fmla="*/ 3698 w 6827"/>
              <a:gd name="T73" fmla="*/ 3698 h 6827"/>
              <a:gd name="T74" fmla="*/ 3129 w 6827"/>
              <a:gd name="T75" fmla="*/ 3698 h 6827"/>
              <a:gd name="T76" fmla="*/ 3129 w 6827"/>
              <a:gd name="T77" fmla="*/ 3129 h 6827"/>
              <a:gd name="T78" fmla="*/ 3698 w 6827"/>
              <a:gd name="T79" fmla="*/ 3129 h 6827"/>
              <a:gd name="T80" fmla="*/ 3698 w 6827"/>
              <a:gd name="T81" fmla="*/ 3698 h 6827"/>
              <a:gd name="T82" fmla="*/ 6258 w 6827"/>
              <a:gd name="T83" fmla="*/ 1138 h 6827"/>
              <a:gd name="T84" fmla="*/ 5689 w 6827"/>
              <a:gd name="T85" fmla="*/ 1138 h 6827"/>
              <a:gd name="T86" fmla="*/ 5689 w 6827"/>
              <a:gd name="T87" fmla="*/ 569 h 6827"/>
              <a:gd name="T88" fmla="*/ 6258 w 6827"/>
              <a:gd name="T89" fmla="*/ 569 h 6827"/>
              <a:gd name="T90" fmla="*/ 6258 w 6827"/>
              <a:gd name="T91" fmla="*/ 113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27" h="6827">
                <a:moveTo>
                  <a:pt x="6258" y="0"/>
                </a:moveTo>
                <a:lnTo>
                  <a:pt x="5689" y="0"/>
                </a:lnTo>
                <a:cubicBezTo>
                  <a:pt x="5375" y="0"/>
                  <a:pt x="5120" y="255"/>
                  <a:pt x="5120" y="569"/>
                </a:cubicBezTo>
                <a:lnTo>
                  <a:pt x="5120" y="1138"/>
                </a:lnTo>
                <a:cubicBezTo>
                  <a:pt x="5120" y="1452"/>
                  <a:pt x="5375" y="1707"/>
                  <a:pt x="5689" y="1707"/>
                </a:cubicBezTo>
                <a:lnTo>
                  <a:pt x="5689" y="3129"/>
                </a:lnTo>
                <a:lnTo>
                  <a:pt x="4267" y="3129"/>
                </a:lnTo>
                <a:cubicBezTo>
                  <a:pt x="4267" y="2815"/>
                  <a:pt x="4012" y="2560"/>
                  <a:pt x="3698" y="2560"/>
                </a:cubicBezTo>
                <a:lnTo>
                  <a:pt x="3129" y="2560"/>
                </a:lnTo>
                <a:cubicBezTo>
                  <a:pt x="2815" y="2560"/>
                  <a:pt x="2560" y="2815"/>
                  <a:pt x="2560" y="3129"/>
                </a:cubicBezTo>
                <a:lnTo>
                  <a:pt x="853" y="3129"/>
                </a:lnTo>
                <a:cubicBezTo>
                  <a:pt x="696" y="3129"/>
                  <a:pt x="569" y="3256"/>
                  <a:pt x="569" y="3413"/>
                </a:cubicBezTo>
                <a:lnTo>
                  <a:pt x="569" y="5120"/>
                </a:lnTo>
                <a:cubicBezTo>
                  <a:pt x="255" y="5120"/>
                  <a:pt x="0" y="5375"/>
                  <a:pt x="0" y="5689"/>
                </a:cubicBezTo>
                <a:lnTo>
                  <a:pt x="0" y="6258"/>
                </a:lnTo>
                <a:cubicBezTo>
                  <a:pt x="0" y="6572"/>
                  <a:pt x="255" y="6827"/>
                  <a:pt x="569" y="6827"/>
                </a:cubicBezTo>
                <a:lnTo>
                  <a:pt x="1138" y="6827"/>
                </a:lnTo>
                <a:cubicBezTo>
                  <a:pt x="1452" y="6827"/>
                  <a:pt x="1707" y="6572"/>
                  <a:pt x="1707" y="6258"/>
                </a:cubicBezTo>
                <a:lnTo>
                  <a:pt x="1707" y="5689"/>
                </a:lnTo>
                <a:cubicBezTo>
                  <a:pt x="1707" y="5375"/>
                  <a:pt x="1452" y="5120"/>
                  <a:pt x="1138" y="5120"/>
                </a:cubicBezTo>
                <a:lnTo>
                  <a:pt x="1138" y="3698"/>
                </a:lnTo>
                <a:lnTo>
                  <a:pt x="2560" y="3698"/>
                </a:lnTo>
                <a:cubicBezTo>
                  <a:pt x="2560" y="4012"/>
                  <a:pt x="2815" y="4267"/>
                  <a:pt x="3129" y="4267"/>
                </a:cubicBezTo>
                <a:lnTo>
                  <a:pt x="3698" y="4267"/>
                </a:lnTo>
                <a:cubicBezTo>
                  <a:pt x="4012" y="4267"/>
                  <a:pt x="4267" y="4012"/>
                  <a:pt x="4267" y="3698"/>
                </a:cubicBezTo>
                <a:lnTo>
                  <a:pt x="5973" y="3698"/>
                </a:lnTo>
                <a:cubicBezTo>
                  <a:pt x="6130" y="3698"/>
                  <a:pt x="6258" y="3570"/>
                  <a:pt x="6258" y="3413"/>
                </a:cubicBezTo>
                <a:lnTo>
                  <a:pt x="6258" y="1707"/>
                </a:lnTo>
                <a:cubicBezTo>
                  <a:pt x="6572" y="1707"/>
                  <a:pt x="6827" y="1452"/>
                  <a:pt x="6827" y="1138"/>
                </a:cubicBezTo>
                <a:lnTo>
                  <a:pt x="6827" y="569"/>
                </a:lnTo>
                <a:cubicBezTo>
                  <a:pt x="6827" y="255"/>
                  <a:pt x="6572" y="0"/>
                  <a:pt x="6258" y="0"/>
                </a:cubicBezTo>
                <a:close/>
                <a:moveTo>
                  <a:pt x="1138" y="6258"/>
                </a:moveTo>
                <a:lnTo>
                  <a:pt x="569" y="6258"/>
                </a:lnTo>
                <a:lnTo>
                  <a:pt x="569" y="5689"/>
                </a:lnTo>
                <a:lnTo>
                  <a:pt x="1138" y="5689"/>
                </a:lnTo>
                <a:lnTo>
                  <a:pt x="1138" y="6258"/>
                </a:lnTo>
                <a:close/>
                <a:moveTo>
                  <a:pt x="3698" y="3698"/>
                </a:moveTo>
                <a:lnTo>
                  <a:pt x="3129" y="3698"/>
                </a:lnTo>
                <a:lnTo>
                  <a:pt x="3129" y="3129"/>
                </a:lnTo>
                <a:lnTo>
                  <a:pt x="3698" y="3129"/>
                </a:lnTo>
                <a:lnTo>
                  <a:pt x="3698" y="3698"/>
                </a:lnTo>
                <a:close/>
                <a:moveTo>
                  <a:pt x="6258" y="1138"/>
                </a:moveTo>
                <a:lnTo>
                  <a:pt x="5689" y="1138"/>
                </a:lnTo>
                <a:lnTo>
                  <a:pt x="5689" y="569"/>
                </a:lnTo>
                <a:lnTo>
                  <a:pt x="6258" y="569"/>
                </a:lnTo>
                <a:lnTo>
                  <a:pt x="6258" y="11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5" name="plug_44867"/>
          <p:cNvSpPr/>
          <p:nvPr/>
        </p:nvSpPr>
        <p:spPr>
          <a:xfrm>
            <a:off x="8907806" y="4757871"/>
            <a:ext cx="423659" cy="418665"/>
          </a:xfrm>
          <a:custGeom>
            <a:avLst/>
            <a:gdLst>
              <a:gd name="T0" fmla="*/ 437 w 476"/>
              <a:gd name="T1" fmla="*/ 349 h 471"/>
              <a:gd name="T2" fmla="*/ 396 w 476"/>
              <a:gd name="T3" fmla="*/ 349 h 471"/>
              <a:gd name="T4" fmla="*/ 378 w 476"/>
              <a:gd name="T5" fmla="*/ 331 h 471"/>
              <a:gd name="T6" fmla="*/ 123 w 476"/>
              <a:gd name="T7" fmla="*/ 389 h 471"/>
              <a:gd name="T8" fmla="*/ 52 w 476"/>
              <a:gd name="T9" fmla="*/ 459 h 471"/>
              <a:gd name="T10" fmla="*/ 11 w 476"/>
              <a:gd name="T11" fmla="*/ 459 h 471"/>
              <a:gd name="T12" fmla="*/ 11 w 476"/>
              <a:gd name="T13" fmla="*/ 419 h 471"/>
              <a:gd name="T14" fmla="*/ 85 w 476"/>
              <a:gd name="T15" fmla="*/ 345 h 471"/>
              <a:gd name="T16" fmla="*/ 150 w 476"/>
              <a:gd name="T17" fmla="*/ 104 h 471"/>
              <a:gd name="T18" fmla="*/ 132 w 476"/>
              <a:gd name="T19" fmla="*/ 86 h 471"/>
              <a:gd name="T20" fmla="*/ 132 w 476"/>
              <a:gd name="T21" fmla="*/ 45 h 471"/>
              <a:gd name="T22" fmla="*/ 173 w 476"/>
              <a:gd name="T23" fmla="*/ 45 h 471"/>
              <a:gd name="T24" fmla="*/ 219 w 476"/>
              <a:gd name="T25" fmla="*/ 91 h 471"/>
              <a:gd name="T26" fmla="*/ 299 w 476"/>
              <a:gd name="T27" fmla="*/ 11 h 471"/>
              <a:gd name="T28" fmla="*/ 340 w 476"/>
              <a:gd name="T29" fmla="*/ 11 h 471"/>
              <a:gd name="T30" fmla="*/ 340 w 476"/>
              <a:gd name="T31" fmla="*/ 52 h 471"/>
              <a:gd name="T32" fmla="*/ 260 w 476"/>
              <a:gd name="T33" fmla="*/ 132 h 471"/>
              <a:gd name="T34" fmla="*/ 344 w 476"/>
              <a:gd name="T35" fmla="*/ 216 h 471"/>
              <a:gd name="T36" fmla="*/ 424 w 476"/>
              <a:gd name="T37" fmla="*/ 136 h 471"/>
              <a:gd name="T38" fmla="*/ 465 w 476"/>
              <a:gd name="T39" fmla="*/ 136 h 471"/>
              <a:gd name="T40" fmla="*/ 465 w 476"/>
              <a:gd name="T41" fmla="*/ 177 h 471"/>
              <a:gd name="T42" fmla="*/ 385 w 476"/>
              <a:gd name="T43" fmla="*/ 257 h 471"/>
              <a:gd name="T44" fmla="*/ 437 w 476"/>
              <a:gd name="T45" fmla="*/ 309 h 471"/>
              <a:gd name="T46" fmla="*/ 437 w 476"/>
              <a:gd name="T47" fmla="*/ 349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6" h="471">
                <a:moveTo>
                  <a:pt x="437" y="349"/>
                </a:moveTo>
                <a:cubicBezTo>
                  <a:pt x="425" y="361"/>
                  <a:pt x="407" y="361"/>
                  <a:pt x="396" y="349"/>
                </a:cubicBezTo>
                <a:lnTo>
                  <a:pt x="378" y="331"/>
                </a:lnTo>
                <a:cubicBezTo>
                  <a:pt x="294" y="409"/>
                  <a:pt x="187" y="432"/>
                  <a:pt x="123" y="389"/>
                </a:cubicBezTo>
                <a:lnTo>
                  <a:pt x="52" y="459"/>
                </a:lnTo>
                <a:cubicBezTo>
                  <a:pt x="41" y="471"/>
                  <a:pt x="23" y="471"/>
                  <a:pt x="11" y="459"/>
                </a:cubicBezTo>
                <a:cubicBezTo>
                  <a:pt x="0" y="448"/>
                  <a:pt x="0" y="430"/>
                  <a:pt x="11" y="419"/>
                </a:cubicBezTo>
                <a:lnTo>
                  <a:pt x="85" y="345"/>
                </a:lnTo>
                <a:cubicBezTo>
                  <a:pt x="53" y="280"/>
                  <a:pt x="78" y="182"/>
                  <a:pt x="150" y="104"/>
                </a:cubicBezTo>
                <a:lnTo>
                  <a:pt x="132" y="86"/>
                </a:lnTo>
                <a:cubicBezTo>
                  <a:pt x="121" y="75"/>
                  <a:pt x="121" y="56"/>
                  <a:pt x="132" y="45"/>
                </a:cubicBezTo>
                <a:cubicBezTo>
                  <a:pt x="144" y="34"/>
                  <a:pt x="162" y="34"/>
                  <a:pt x="173" y="45"/>
                </a:cubicBezTo>
                <a:lnTo>
                  <a:pt x="219" y="91"/>
                </a:lnTo>
                <a:lnTo>
                  <a:pt x="299" y="11"/>
                </a:lnTo>
                <a:cubicBezTo>
                  <a:pt x="311" y="0"/>
                  <a:pt x="329" y="0"/>
                  <a:pt x="340" y="11"/>
                </a:cubicBezTo>
                <a:cubicBezTo>
                  <a:pt x="351" y="22"/>
                  <a:pt x="351" y="41"/>
                  <a:pt x="340" y="52"/>
                </a:cubicBezTo>
                <a:lnTo>
                  <a:pt x="260" y="132"/>
                </a:lnTo>
                <a:lnTo>
                  <a:pt x="344" y="216"/>
                </a:lnTo>
                <a:lnTo>
                  <a:pt x="424" y="136"/>
                </a:lnTo>
                <a:cubicBezTo>
                  <a:pt x="436" y="125"/>
                  <a:pt x="454" y="125"/>
                  <a:pt x="465" y="136"/>
                </a:cubicBezTo>
                <a:cubicBezTo>
                  <a:pt x="476" y="147"/>
                  <a:pt x="476" y="166"/>
                  <a:pt x="465" y="177"/>
                </a:cubicBezTo>
                <a:lnTo>
                  <a:pt x="385" y="257"/>
                </a:lnTo>
                <a:lnTo>
                  <a:pt x="437" y="309"/>
                </a:lnTo>
                <a:cubicBezTo>
                  <a:pt x="448" y="320"/>
                  <a:pt x="448" y="338"/>
                  <a:pt x="437" y="34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6" name="connection_318121"/>
          <p:cNvSpPr/>
          <p:nvPr/>
        </p:nvSpPr>
        <p:spPr>
          <a:xfrm>
            <a:off x="9497948" y="4738552"/>
            <a:ext cx="553606" cy="552770"/>
          </a:xfrm>
          <a:custGeom>
            <a:avLst/>
            <a:gdLst>
              <a:gd name="T0" fmla="*/ 6258 w 6827"/>
              <a:gd name="T1" fmla="*/ 0 h 6827"/>
              <a:gd name="T2" fmla="*/ 5689 w 6827"/>
              <a:gd name="T3" fmla="*/ 0 h 6827"/>
              <a:gd name="T4" fmla="*/ 5120 w 6827"/>
              <a:gd name="T5" fmla="*/ 569 h 6827"/>
              <a:gd name="T6" fmla="*/ 5120 w 6827"/>
              <a:gd name="T7" fmla="*/ 1138 h 6827"/>
              <a:gd name="T8" fmla="*/ 5689 w 6827"/>
              <a:gd name="T9" fmla="*/ 1707 h 6827"/>
              <a:gd name="T10" fmla="*/ 5689 w 6827"/>
              <a:gd name="T11" fmla="*/ 3129 h 6827"/>
              <a:gd name="T12" fmla="*/ 4267 w 6827"/>
              <a:gd name="T13" fmla="*/ 3129 h 6827"/>
              <a:gd name="T14" fmla="*/ 3698 w 6827"/>
              <a:gd name="T15" fmla="*/ 2560 h 6827"/>
              <a:gd name="T16" fmla="*/ 3129 w 6827"/>
              <a:gd name="T17" fmla="*/ 2560 h 6827"/>
              <a:gd name="T18" fmla="*/ 2560 w 6827"/>
              <a:gd name="T19" fmla="*/ 3129 h 6827"/>
              <a:gd name="T20" fmla="*/ 853 w 6827"/>
              <a:gd name="T21" fmla="*/ 3129 h 6827"/>
              <a:gd name="T22" fmla="*/ 569 w 6827"/>
              <a:gd name="T23" fmla="*/ 3413 h 6827"/>
              <a:gd name="T24" fmla="*/ 569 w 6827"/>
              <a:gd name="T25" fmla="*/ 5120 h 6827"/>
              <a:gd name="T26" fmla="*/ 0 w 6827"/>
              <a:gd name="T27" fmla="*/ 5689 h 6827"/>
              <a:gd name="T28" fmla="*/ 0 w 6827"/>
              <a:gd name="T29" fmla="*/ 6258 h 6827"/>
              <a:gd name="T30" fmla="*/ 569 w 6827"/>
              <a:gd name="T31" fmla="*/ 6827 h 6827"/>
              <a:gd name="T32" fmla="*/ 1138 w 6827"/>
              <a:gd name="T33" fmla="*/ 6827 h 6827"/>
              <a:gd name="T34" fmla="*/ 1707 w 6827"/>
              <a:gd name="T35" fmla="*/ 6258 h 6827"/>
              <a:gd name="T36" fmla="*/ 1707 w 6827"/>
              <a:gd name="T37" fmla="*/ 5689 h 6827"/>
              <a:gd name="T38" fmla="*/ 1138 w 6827"/>
              <a:gd name="T39" fmla="*/ 5120 h 6827"/>
              <a:gd name="T40" fmla="*/ 1138 w 6827"/>
              <a:gd name="T41" fmla="*/ 3698 h 6827"/>
              <a:gd name="T42" fmla="*/ 2560 w 6827"/>
              <a:gd name="T43" fmla="*/ 3698 h 6827"/>
              <a:gd name="T44" fmla="*/ 3129 w 6827"/>
              <a:gd name="T45" fmla="*/ 4267 h 6827"/>
              <a:gd name="T46" fmla="*/ 3698 w 6827"/>
              <a:gd name="T47" fmla="*/ 4267 h 6827"/>
              <a:gd name="T48" fmla="*/ 4267 w 6827"/>
              <a:gd name="T49" fmla="*/ 3698 h 6827"/>
              <a:gd name="T50" fmla="*/ 5973 w 6827"/>
              <a:gd name="T51" fmla="*/ 3698 h 6827"/>
              <a:gd name="T52" fmla="*/ 6258 w 6827"/>
              <a:gd name="T53" fmla="*/ 3413 h 6827"/>
              <a:gd name="T54" fmla="*/ 6258 w 6827"/>
              <a:gd name="T55" fmla="*/ 1707 h 6827"/>
              <a:gd name="T56" fmla="*/ 6827 w 6827"/>
              <a:gd name="T57" fmla="*/ 1138 h 6827"/>
              <a:gd name="T58" fmla="*/ 6827 w 6827"/>
              <a:gd name="T59" fmla="*/ 569 h 6827"/>
              <a:gd name="T60" fmla="*/ 6258 w 6827"/>
              <a:gd name="T61" fmla="*/ 0 h 6827"/>
              <a:gd name="T62" fmla="*/ 1138 w 6827"/>
              <a:gd name="T63" fmla="*/ 6258 h 6827"/>
              <a:gd name="T64" fmla="*/ 569 w 6827"/>
              <a:gd name="T65" fmla="*/ 6258 h 6827"/>
              <a:gd name="T66" fmla="*/ 569 w 6827"/>
              <a:gd name="T67" fmla="*/ 5689 h 6827"/>
              <a:gd name="T68" fmla="*/ 1138 w 6827"/>
              <a:gd name="T69" fmla="*/ 5689 h 6827"/>
              <a:gd name="T70" fmla="*/ 1138 w 6827"/>
              <a:gd name="T71" fmla="*/ 6258 h 6827"/>
              <a:gd name="T72" fmla="*/ 3698 w 6827"/>
              <a:gd name="T73" fmla="*/ 3698 h 6827"/>
              <a:gd name="T74" fmla="*/ 3129 w 6827"/>
              <a:gd name="T75" fmla="*/ 3698 h 6827"/>
              <a:gd name="T76" fmla="*/ 3129 w 6827"/>
              <a:gd name="T77" fmla="*/ 3129 h 6827"/>
              <a:gd name="T78" fmla="*/ 3698 w 6827"/>
              <a:gd name="T79" fmla="*/ 3129 h 6827"/>
              <a:gd name="T80" fmla="*/ 3698 w 6827"/>
              <a:gd name="T81" fmla="*/ 3698 h 6827"/>
              <a:gd name="T82" fmla="*/ 6258 w 6827"/>
              <a:gd name="T83" fmla="*/ 1138 h 6827"/>
              <a:gd name="T84" fmla="*/ 5689 w 6827"/>
              <a:gd name="T85" fmla="*/ 1138 h 6827"/>
              <a:gd name="T86" fmla="*/ 5689 w 6827"/>
              <a:gd name="T87" fmla="*/ 569 h 6827"/>
              <a:gd name="T88" fmla="*/ 6258 w 6827"/>
              <a:gd name="T89" fmla="*/ 569 h 6827"/>
              <a:gd name="T90" fmla="*/ 6258 w 6827"/>
              <a:gd name="T91" fmla="*/ 113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27" h="6827">
                <a:moveTo>
                  <a:pt x="6258" y="0"/>
                </a:moveTo>
                <a:lnTo>
                  <a:pt x="5689" y="0"/>
                </a:lnTo>
                <a:cubicBezTo>
                  <a:pt x="5375" y="0"/>
                  <a:pt x="5120" y="255"/>
                  <a:pt x="5120" y="569"/>
                </a:cubicBezTo>
                <a:lnTo>
                  <a:pt x="5120" y="1138"/>
                </a:lnTo>
                <a:cubicBezTo>
                  <a:pt x="5120" y="1452"/>
                  <a:pt x="5375" y="1707"/>
                  <a:pt x="5689" y="1707"/>
                </a:cubicBezTo>
                <a:lnTo>
                  <a:pt x="5689" y="3129"/>
                </a:lnTo>
                <a:lnTo>
                  <a:pt x="4267" y="3129"/>
                </a:lnTo>
                <a:cubicBezTo>
                  <a:pt x="4267" y="2815"/>
                  <a:pt x="4012" y="2560"/>
                  <a:pt x="3698" y="2560"/>
                </a:cubicBezTo>
                <a:lnTo>
                  <a:pt x="3129" y="2560"/>
                </a:lnTo>
                <a:cubicBezTo>
                  <a:pt x="2815" y="2560"/>
                  <a:pt x="2560" y="2815"/>
                  <a:pt x="2560" y="3129"/>
                </a:cubicBezTo>
                <a:lnTo>
                  <a:pt x="853" y="3129"/>
                </a:lnTo>
                <a:cubicBezTo>
                  <a:pt x="696" y="3129"/>
                  <a:pt x="569" y="3256"/>
                  <a:pt x="569" y="3413"/>
                </a:cubicBezTo>
                <a:lnTo>
                  <a:pt x="569" y="5120"/>
                </a:lnTo>
                <a:cubicBezTo>
                  <a:pt x="255" y="5120"/>
                  <a:pt x="0" y="5375"/>
                  <a:pt x="0" y="5689"/>
                </a:cubicBezTo>
                <a:lnTo>
                  <a:pt x="0" y="6258"/>
                </a:lnTo>
                <a:cubicBezTo>
                  <a:pt x="0" y="6572"/>
                  <a:pt x="255" y="6827"/>
                  <a:pt x="569" y="6827"/>
                </a:cubicBezTo>
                <a:lnTo>
                  <a:pt x="1138" y="6827"/>
                </a:lnTo>
                <a:cubicBezTo>
                  <a:pt x="1452" y="6827"/>
                  <a:pt x="1707" y="6572"/>
                  <a:pt x="1707" y="6258"/>
                </a:cubicBezTo>
                <a:lnTo>
                  <a:pt x="1707" y="5689"/>
                </a:lnTo>
                <a:cubicBezTo>
                  <a:pt x="1707" y="5375"/>
                  <a:pt x="1452" y="5120"/>
                  <a:pt x="1138" y="5120"/>
                </a:cubicBezTo>
                <a:lnTo>
                  <a:pt x="1138" y="3698"/>
                </a:lnTo>
                <a:lnTo>
                  <a:pt x="2560" y="3698"/>
                </a:lnTo>
                <a:cubicBezTo>
                  <a:pt x="2560" y="4012"/>
                  <a:pt x="2815" y="4267"/>
                  <a:pt x="3129" y="4267"/>
                </a:cubicBezTo>
                <a:lnTo>
                  <a:pt x="3698" y="4267"/>
                </a:lnTo>
                <a:cubicBezTo>
                  <a:pt x="4012" y="4267"/>
                  <a:pt x="4267" y="4012"/>
                  <a:pt x="4267" y="3698"/>
                </a:cubicBezTo>
                <a:lnTo>
                  <a:pt x="5973" y="3698"/>
                </a:lnTo>
                <a:cubicBezTo>
                  <a:pt x="6130" y="3698"/>
                  <a:pt x="6258" y="3570"/>
                  <a:pt x="6258" y="3413"/>
                </a:cubicBezTo>
                <a:lnTo>
                  <a:pt x="6258" y="1707"/>
                </a:lnTo>
                <a:cubicBezTo>
                  <a:pt x="6572" y="1707"/>
                  <a:pt x="6827" y="1452"/>
                  <a:pt x="6827" y="1138"/>
                </a:cubicBezTo>
                <a:lnTo>
                  <a:pt x="6827" y="569"/>
                </a:lnTo>
                <a:cubicBezTo>
                  <a:pt x="6827" y="255"/>
                  <a:pt x="6572" y="0"/>
                  <a:pt x="6258" y="0"/>
                </a:cubicBezTo>
                <a:close/>
                <a:moveTo>
                  <a:pt x="1138" y="6258"/>
                </a:moveTo>
                <a:lnTo>
                  <a:pt x="569" y="6258"/>
                </a:lnTo>
                <a:lnTo>
                  <a:pt x="569" y="5689"/>
                </a:lnTo>
                <a:lnTo>
                  <a:pt x="1138" y="5689"/>
                </a:lnTo>
                <a:lnTo>
                  <a:pt x="1138" y="6258"/>
                </a:lnTo>
                <a:close/>
                <a:moveTo>
                  <a:pt x="3698" y="3698"/>
                </a:moveTo>
                <a:lnTo>
                  <a:pt x="3129" y="3698"/>
                </a:lnTo>
                <a:lnTo>
                  <a:pt x="3129" y="3129"/>
                </a:lnTo>
                <a:lnTo>
                  <a:pt x="3698" y="3129"/>
                </a:lnTo>
                <a:lnTo>
                  <a:pt x="3698" y="3698"/>
                </a:lnTo>
                <a:close/>
                <a:moveTo>
                  <a:pt x="6258" y="1138"/>
                </a:moveTo>
                <a:lnTo>
                  <a:pt x="5689" y="1138"/>
                </a:lnTo>
                <a:lnTo>
                  <a:pt x="5689" y="569"/>
                </a:lnTo>
                <a:lnTo>
                  <a:pt x="6258" y="569"/>
                </a:lnTo>
                <a:lnTo>
                  <a:pt x="6258" y="11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20" name="TextBox 4"/>
          <p:cNvSpPr txBox="1"/>
          <p:nvPr/>
        </p:nvSpPr>
        <p:spPr>
          <a:xfrm>
            <a:off x="1" y="-341"/>
            <a:ext cx="3478924" cy="830997"/>
          </a:xfrm>
          <a:prstGeom prst="rect">
            <a:avLst/>
          </a:prstGeom>
          <a:noFill/>
        </p:spPr>
        <p:txBody>
          <a:bodyPr wrap="square" rtlCol="0">
            <a:spAutoFit/>
          </a:bodyPr>
          <a:lstStyle/>
          <a:p>
            <a:r>
              <a:rPr lang="en-US" altLang="zh-CN" sz="4800" b="1" dirty="0"/>
              <a:t>Introduction</a:t>
            </a:r>
            <a:endParaRPr lang="en-US" sz="4800" b="1" dirty="0"/>
          </a:p>
        </p:txBody>
      </p:sp>
      <p:sp>
        <p:nvSpPr>
          <p:cNvPr id="21" name="矩形 20"/>
          <p:cNvSpPr/>
          <p:nvPr/>
        </p:nvSpPr>
        <p:spPr>
          <a:xfrm>
            <a:off x="115613" y="868832"/>
            <a:ext cx="11729545" cy="729430"/>
          </a:xfrm>
          <a:prstGeom prst="rect">
            <a:avLst/>
          </a:prstGeom>
        </p:spPr>
        <p:txBody>
          <a:bodyPr wrap="square">
            <a:spAutoFit/>
          </a:bodyPr>
          <a:lstStyle/>
          <a:p>
            <a:pPr marL="266700">
              <a:lnSpc>
                <a:spcPct val="115000"/>
              </a:lnSpc>
              <a:spcAft>
                <a:spcPts val="1000"/>
              </a:spcAft>
            </a:pPr>
            <a:r>
              <a:rPr lang="zh-CN" altLang="zh-CN" dirty="0">
                <a:latin typeface="Calibri" panose="020F0502020204030204" pitchFamily="34" charset="0"/>
                <a:ea typeface="Times New Roman" panose="02020603050405020304" pitchFamily="18" charset="0"/>
                <a:cs typeface="Times New Roman" panose="02020603050405020304" pitchFamily="18" charset="0"/>
              </a:rPr>
              <a:t>When the device detects the armed person in the monitoring scene, it triggers alarms and tracks the target. During the tracking, the target location and other related information are uploaded.</a:t>
            </a:r>
            <a:endParaRPr lang="zh-CN" altLang="zh-CN"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Auto Tracking 3.0-Tracking by specific fa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0370" y="1636438"/>
            <a:ext cx="8520030" cy="4792517"/>
          </a:xfrm>
          <a:prstGeom prst="rect">
            <a:avLst/>
          </a:prstGeom>
        </p:spPr>
      </p:pic>
    </p:spTree>
    <p:extLst>
      <p:ext uri="{BB962C8B-B14F-4D97-AF65-F5344CB8AC3E}">
        <p14:creationId xmlns:p14="http://schemas.microsoft.com/office/powerpoint/2010/main" val="1587033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9861" y="18472"/>
            <a:ext cx="2311196" cy="1152902"/>
          </a:xfrm>
          <a:prstGeom prst="rect">
            <a:avLst/>
          </a:prstGeom>
        </p:spPr>
      </p:pic>
      <p:sp>
        <p:nvSpPr>
          <p:cNvPr id="9" name="Rectangle 6"/>
          <p:cNvSpPr>
            <a:spLocks noChangeArrowheads="1"/>
          </p:cNvSpPr>
          <p:nvPr/>
        </p:nvSpPr>
        <p:spPr bwMode="gray">
          <a:xfrm>
            <a:off x="2338604" y="1942807"/>
            <a:ext cx="594783" cy="668867"/>
          </a:xfrm>
          <a:prstGeom prst="rect">
            <a:avLst/>
          </a:prstGeom>
          <a:solidFill>
            <a:schemeClr val="bg1"/>
          </a:solidFill>
          <a:ln w="6350" algn="ctr">
            <a:solidFill>
              <a:schemeClr val="tx1"/>
            </a:solidFill>
            <a:miter lim="800000"/>
            <a:headEnd/>
            <a:tailEnd/>
          </a:ln>
          <a:effectLst/>
        </p:spPr>
        <p:txBody>
          <a:bodyPr wrap="none" lIns="168000" anchor="ct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altLang="zh-CN" sz="2667" b="0" i="0" u="none" strike="noStrike" kern="0" cap="none" spc="0" normalizeH="0" baseline="0" noProof="0" dirty="0">
                <a:ln>
                  <a:noFill/>
                </a:ln>
                <a:solidFill>
                  <a:srgbClr val="000000"/>
                </a:solidFill>
                <a:effectLst/>
                <a:uLnTx/>
                <a:uFillTx/>
                <a:latin typeface="微软雅黑"/>
                <a:ea typeface="微软雅黑"/>
                <a:cs typeface="+mn-cs"/>
              </a:rPr>
              <a:t>2  </a:t>
            </a:r>
          </a:p>
        </p:txBody>
      </p:sp>
      <p:sp>
        <p:nvSpPr>
          <p:cNvPr id="10" name="Rectangle 7"/>
          <p:cNvSpPr>
            <a:spLocks noChangeArrowheads="1"/>
          </p:cNvSpPr>
          <p:nvPr/>
        </p:nvSpPr>
        <p:spPr bwMode="gray">
          <a:xfrm>
            <a:off x="3094250" y="4233062"/>
            <a:ext cx="6254751" cy="664633"/>
          </a:xfrm>
          <a:prstGeom prst="rect">
            <a:avLst/>
          </a:prstGeom>
          <a:solidFill>
            <a:schemeClr val="bg1"/>
          </a:solidFill>
          <a:ln w="6350" algn="ctr">
            <a:solidFill>
              <a:schemeClr val="tx1"/>
            </a:solidFill>
            <a:miter lim="800000"/>
            <a:headEnd/>
            <a:tailEnd/>
          </a:ln>
          <a:effectLst/>
        </p:spPr>
        <p:txBody>
          <a:bodyPr wrap="none" lIns="168000" anchor="ct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altLang="zh-CN" sz="2667" b="0" i="0" u="none" strike="noStrike" kern="0" cap="none" spc="0" normalizeH="0" baseline="0" noProof="0" dirty="0" smtClean="0">
                <a:ln>
                  <a:noFill/>
                </a:ln>
                <a:solidFill>
                  <a:srgbClr val="000000"/>
                </a:solidFill>
                <a:effectLst/>
                <a:uLnTx/>
                <a:uFillTx/>
                <a:latin typeface="微软雅黑"/>
                <a:ea typeface="微软雅黑"/>
                <a:cs typeface="+mn-cs"/>
              </a:rPr>
              <a:t>Vehicle arming</a:t>
            </a:r>
            <a:endParaRPr kumimoji="0" lang="zh-CN" altLang="en-US" sz="2667" b="0" i="0" u="none" strike="noStrike" kern="0" cap="none" spc="0" normalizeH="0" baseline="0" noProof="0" dirty="0">
              <a:ln>
                <a:noFill/>
              </a:ln>
              <a:solidFill>
                <a:srgbClr val="000000"/>
              </a:solidFill>
              <a:effectLst/>
              <a:uLnTx/>
              <a:uFillTx/>
              <a:latin typeface="微软雅黑"/>
              <a:ea typeface="微软雅黑"/>
              <a:cs typeface="+mn-cs"/>
            </a:endParaRPr>
          </a:p>
        </p:txBody>
      </p:sp>
      <p:sp>
        <p:nvSpPr>
          <p:cNvPr id="11" name="Rectangle 6"/>
          <p:cNvSpPr>
            <a:spLocks noChangeArrowheads="1"/>
          </p:cNvSpPr>
          <p:nvPr/>
        </p:nvSpPr>
        <p:spPr bwMode="gray">
          <a:xfrm>
            <a:off x="2338604" y="2726946"/>
            <a:ext cx="594783" cy="648692"/>
          </a:xfrm>
          <a:prstGeom prst="rect">
            <a:avLst/>
          </a:prstGeom>
          <a:solidFill>
            <a:schemeClr val="bg1"/>
          </a:solidFill>
          <a:ln w="6350" algn="ctr">
            <a:solidFill>
              <a:schemeClr val="tx1"/>
            </a:solidFill>
            <a:miter lim="800000"/>
            <a:headEnd/>
            <a:tailEnd/>
          </a:ln>
          <a:effectLst/>
        </p:spPr>
        <p:txBody>
          <a:bodyPr wrap="none" lIns="168000" anchor="ct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altLang="zh-CN" sz="2667" b="0" i="0" u="none" strike="noStrike" kern="0" cap="none" spc="0" normalizeH="0" baseline="0" noProof="0" dirty="0">
                <a:ln>
                  <a:noFill/>
                </a:ln>
                <a:solidFill>
                  <a:srgbClr val="000000"/>
                </a:solidFill>
                <a:effectLst/>
                <a:uLnTx/>
                <a:uFillTx/>
                <a:latin typeface="微软雅黑"/>
                <a:ea typeface="微软雅黑"/>
                <a:cs typeface="+mn-cs"/>
              </a:rPr>
              <a:t>3  </a:t>
            </a:r>
          </a:p>
        </p:txBody>
      </p:sp>
      <p:sp>
        <p:nvSpPr>
          <p:cNvPr id="13" name="Rectangle 7"/>
          <p:cNvSpPr>
            <a:spLocks noChangeArrowheads="1"/>
          </p:cNvSpPr>
          <p:nvPr/>
        </p:nvSpPr>
        <p:spPr bwMode="gray">
          <a:xfrm>
            <a:off x="3094251" y="2711004"/>
            <a:ext cx="6254751" cy="664633"/>
          </a:xfrm>
          <a:prstGeom prst="rect">
            <a:avLst/>
          </a:prstGeom>
          <a:solidFill>
            <a:schemeClr val="bg1"/>
          </a:solidFill>
          <a:ln w="6350" algn="ctr">
            <a:solidFill>
              <a:schemeClr val="tx1"/>
            </a:solidFill>
            <a:miter lim="800000"/>
            <a:headEnd/>
            <a:tailEnd/>
          </a:ln>
          <a:effectLst/>
        </p:spPr>
        <p:txBody>
          <a:bodyPr wrap="none" lIns="168000" anchor="ctr"/>
          <a:lstStyle/>
          <a:p>
            <a:pPr defTabSz="1219110">
              <a:defRPr/>
            </a:pPr>
            <a:r>
              <a:rPr lang="en-US" altLang="zh-CN" sz="2667" kern="0" dirty="0">
                <a:solidFill>
                  <a:srgbClr val="000000"/>
                </a:solidFill>
                <a:latin typeface="微软雅黑"/>
                <a:ea typeface="微软雅黑"/>
              </a:rPr>
              <a:t>Panoramic Tracking</a:t>
            </a:r>
          </a:p>
        </p:txBody>
      </p:sp>
      <p:sp>
        <p:nvSpPr>
          <p:cNvPr id="14" name="Rectangle 7"/>
          <p:cNvSpPr>
            <a:spLocks noChangeArrowheads="1"/>
          </p:cNvSpPr>
          <p:nvPr/>
        </p:nvSpPr>
        <p:spPr bwMode="gray">
          <a:xfrm>
            <a:off x="3094252" y="1942807"/>
            <a:ext cx="6254751" cy="673100"/>
          </a:xfrm>
          <a:prstGeom prst="rect">
            <a:avLst/>
          </a:prstGeom>
          <a:solidFill>
            <a:schemeClr val="bg1"/>
          </a:solidFill>
          <a:ln w="6350" algn="ctr">
            <a:solidFill>
              <a:schemeClr val="tx1"/>
            </a:solidFill>
            <a:miter lim="800000"/>
            <a:headEnd/>
            <a:tailEnd/>
          </a:ln>
          <a:effectLst/>
        </p:spPr>
        <p:txBody>
          <a:bodyPr wrap="none" lIns="168000" anchor="ctr"/>
          <a:lstStyle/>
          <a:p>
            <a:pPr marL="0" marR="0" lvl="0" indent="0" algn="l" defTabSz="1219110" rtl="0" eaLnBrk="1" fontAlgn="auto" latinLnBrk="0" hangingPunct="1">
              <a:lnSpc>
                <a:spcPct val="100000"/>
              </a:lnSpc>
              <a:spcBef>
                <a:spcPts val="0"/>
              </a:spcBef>
              <a:spcAft>
                <a:spcPts val="0"/>
              </a:spcAft>
              <a:buClrTx/>
              <a:buSzTx/>
              <a:buFontTx/>
              <a:buNone/>
              <a:tabLst/>
              <a:defRPr/>
            </a:pPr>
            <a:r>
              <a:rPr lang="en-US" altLang="zh-CN" sz="2667" kern="0" dirty="0" smtClean="0">
                <a:solidFill>
                  <a:srgbClr val="000000"/>
                </a:solidFill>
                <a:latin typeface="微软雅黑"/>
                <a:ea typeface="微软雅黑"/>
              </a:rPr>
              <a:t>Manual tracking</a:t>
            </a:r>
            <a:endParaRPr kumimoji="0" lang="zh-CN" altLang="en-US" sz="2667" b="0" i="0" u="none" strike="noStrike" kern="0" cap="none" spc="0" normalizeH="0" baseline="0" noProof="0" dirty="0">
              <a:ln>
                <a:noFill/>
              </a:ln>
              <a:solidFill>
                <a:srgbClr val="000000"/>
              </a:solidFill>
              <a:effectLst/>
              <a:uLnTx/>
              <a:uFillTx/>
              <a:latin typeface="微软雅黑"/>
              <a:ea typeface="微软雅黑"/>
              <a:cs typeface="+mn-cs"/>
            </a:endParaRPr>
          </a:p>
        </p:txBody>
      </p:sp>
      <p:sp>
        <p:nvSpPr>
          <p:cNvPr id="15" name="Rectangle 6"/>
          <p:cNvSpPr>
            <a:spLocks noChangeArrowheads="1"/>
          </p:cNvSpPr>
          <p:nvPr/>
        </p:nvSpPr>
        <p:spPr bwMode="gray">
          <a:xfrm>
            <a:off x="2338604" y="4250640"/>
            <a:ext cx="594783" cy="647056"/>
          </a:xfrm>
          <a:prstGeom prst="rect">
            <a:avLst/>
          </a:prstGeom>
          <a:solidFill>
            <a:schemeClr val="bg1"/>
          </a:solidFill>
          <a:ln w="6350" algn="ctr">
            <a:solidFill>
              <a:schemeClr val="tx1"/>
            </a:solidFill>
            <a:miter lim="800000"/>
            <a:headEnd/>
            <a:tailEnd/>
          </a:ln>
          <a:effectLst/>
        </p:spPr>
        <p:txBody>
          <a:bodyPr wrap="none" lIns="168000" anchor="ct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altLang="zh-CN" sz="2667" b="0" i="0" u="none" strike="noStrike" kern="0" cap="none" spc="0" normalizeH="0" baseline="0" noProof="0" dirty="0">
                <a:ln>
                  <a:noFill/>
                </a:ln>
                <a:solidFill>
                  <a:srgbClr val="000000"/>
                </a:solidFill>
                <a:effectLst/>
                <a:uLnTx/>
                <a:uFillTx/>
                <a:latin typeface="微软雅黑"/>
                <a:ea typeface="微软雅黑"/>
                <a:cs typeface="+mn-cs"/>
              </a:rPr>
              <a:t>5  </a:t>
            </a:r>
          </a:p>
        </p:txBody>
      </p:sp>
      <p:sp>
        <p:nvSpPr>
          <p:cNvPr id="16" name="Rectangle 6"/>
          <p:cNvSpPr>
            <a:spLocks noChangeArrowheads="1"/>
          </p:cNvSpPr>
          <p:nvPr/>
        </p:nvSpPr>
        <p:spPr bwMode="gray">
          <a:xfrm>
            <a:off x="2338604" y="3490910"/>
            <a:ext cx="594783" cy="644457"/>
          </a:xfrm>
          <a:prstGeom prst="rect">
            <a:avLst/>
          </a:prstGeom>
          <a:solidFill>
            <a:schemeClr val="bg1"/>
          </a:solidFill>
          <a:ln w="6350" algn="ctr">
            <a:solidFill>
              <a:schemeClr val="tx1"/>
            </a:solidFill>
            <a:miter lim="800000"/>
            <a:headEnd/>
            <a:tailEnd/>
          </a:ln>
          <a:effectLst/>
        </p:spPr>
        <p:txBody>
          <a:bodyPr wrap="none" lIns="168000" anchor="ct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altLang="zh-CN" sz="2667" b="0" i="0" u="none" strike="noStrike" kern="0" cap="none" spc="0" normalizeH="0" baseline="0" noProof="0" dirty="0">
                <a:ln>
                  <a:noFill/>
                </a:ln>
                <a:solidFill>
                  <a:srgbClr val="000000"/>
                </a:solidFill>
                <a:effectLst/>
                <a:uLnTx/>
                <a:uFillTx/>
                <a:latin typeface="微软雅黑"/>
                <a:ea typeface="微软雅黑"/>
                <a:cs typeface="+mn-cs"/>
              </a:rPr>
              <a:t>4  </a:t>
            </a:r>
          </a:p>
        </p:txBody>
      </p:sp>
      <p:sp>
        <p:nvSpPr>
          <p:cNvPr id="17" name="Rectangle 7"/>
          <p:cNvSpPr>
            <a:spLocks noChangeArrowheads="1"/>
          </p:cNvSpPr>
          <p:nvPr/>
        </p:nvSpPr>
        <p:spPr bwMode="gray">
          <a:xfrm>
            <a:off x="3094251" y="3470734"/>
            <a:ext cx="6254751" cy="664633"/>
          </a:xfrm>
          <a:prstGeom prst="rect">
            <a:avLst/>
          </a:prstGeom>
          <a:solidFill>
            <a:schemeClr val="bg1"/>
          </a:solidFill>
          <a:ln w="6350" algn="ctr">
            <a:solidFill>
              <a:schemeClr val="tx1"/>
            </a:solidFill>
            <a:miter lim="800000"/>
            <a:headEnd/>
            <a:tailEnd/>
          </a:ln>
          <a:effectLst/>
        </p:spPr>
        <p:txBody>
          <a:bodyPr wrap="none" lIns="168000" anchor="ct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altLang="zh-CN" sz="2667" b="0" i="0" u="none" strike="noStrike" kern="0" cap="none" spc="0" normalizeH="0" baseline="0" noProof="0" dirty="0" smtClean="0">
                <a:ln>
                  <a:noFill/>
                </a:ln>
                <a:solidFill>
                  <a:srgbClr val="000000"/>
                </a:solidFill>
                <a:effectLst/>
                <a:uLnTx/>
                <a:uFillTx/>
                <a:latin typeface="微软雅黑"/>
                <a:ea typeface="微软雅黑"/>
                <a:cs typeface="+mn-cs"/>
              </a:rPr>
              <a:t>Person arming</a:t>
            </a:r>
            <a:endParaRPr kumimoji="0" lang="zh-CN" altLang="en-US" sz="2667" b="0" i="0" u="none" strike="noStrike" kern="0" cap="none" spc="0" normalizeH="0" baseline="0" noProof="0" dirty="0">
              <a:ln>
                <a:noFill/>
              </a:ln>
              <a:solidFill>
                <a:srgbClr val="000000"/>
              </a:solidFill>
              <a:effectLst/>
              <a:uLnTx/>
              <a:uFillTx/>
              <a:latin typeface="微软雅黑"/>
              <a:ea typeface="微软雅黑"/>
              <a:cs typeface="+mn-cs"/>
            </a:endParaRPr>
          </a:p>
        </p:txBody>
      </p:sp>
      <p:sp>
        <p:nvSpPr>
          <p:cNvPr id="18" name="Rectangle 7"/>
          <p:cNvSpPr>
            <a:spLocks noChangeArrowheads="1"/>
          </p:cNvSpPr>
          <p:nvPr/>
        </p:nvSpPr>
        <p:spPr bwMode="gray">
          <a:xfrm>
            <a:off x="3103347" y="1171374"/>
            <a:ext cx="6245656" cy="673100"/>
          </a:xfrm>
          <a:prstGeom prst="rect">
            <a:avLst/>
          </a:prstGeom>
          <a:solidFill>
            <a:schemeClr val="bg1"/>
          </a:solidFill>
          <a:ln w="6350" algn="ctr">
            <a:solidFill>
              <a:schemeClr val="tx1"/>
            </a:solidFill>
            <a:miter lim="800000"/>
            <a:headEnd/>
            <a:tailEnd/>
          </a:ln>
          <a:effectLst/>
        </p:spPr>
        <p:txBody>
          <a:bodyPr wrap="none" lIns="168000" anchor="ct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altLang="zh-CN" sz="2667" b="0" i="0" u="none" strike="noStrike" kern="0" cap="none" spc="0" normalizeH="0" baseline="0" noProof="0" dirty="0" smtClean="0">
                <a:ln>
                  <a:noFill/>
                </a:ln>
                <a:solidFill>
                  <a:srgbClr val="000000"/>
                </a:solidFill>
                <a:effectLst/>
                <a:uLnTx/>
                <a:uFillTx/>
                <a:latin typeface="微软雅黑"/>
                <a:ea typeface="微软雅黑"/>
                <a:cs typeface="+mn-cs"/>
              </a:rPr>
              <a:t>Smart Tracking</a:t>
            </a:r>
            <a:endParaRPr kumimoji="0" lang="zh-CN" altLang="en-US" sz="2667" b="0" i="0" u="none" strike="noStrike" kern="0" cap="none" spc="0" normalizeH="0" baseline="0" noProof="0" dirty="0">
              <a:ln>
                <a:noFill/>
              </a:ln>
              <a:solidFill>
                <a:srgbClr val="000000"/>
              </a:solidFill>
              <a:effectLst/>
              <a:uLnTx/>
              <a:uFillTx/>
              <a:latin typeface="微软雅黑"/>
              <a:ea typeface="微软雅黑"/>
              <a:cs typeface="+mn-cs"/>
            </a:endParaRPr>
          </a:p>
        </p:txBody>
      </p:sp>
      <p:sp>
        <p:nvSpPr>
          <p:cNvPr id="19" name="Rectangle 6"/>
          <p:cNvSpPr>
            <a:spLocks noChangeArrowheads="1"/>
          </p:cNvSpPr>
          <p:nvPr/>
        </p:nvSpPr>
        <p:spPr bwMode="gray">
          <a:xfrm>
            <a:off x="2329542" y="1163434"/>
            <a:ext cx="594783" cy="668867"/>
          </a:xfrm>
          <a:prstGeom prst="rect">
            <a:avLst/>
          </a:prstGeom>
          <a:solidFill>
            <a:schemeClr val="bg1"/>
          </a:solidFill>
          <a:ln w="6350" algn="ctr">
            <a:solidFill>
              <a:schemeClr val="tx1"/>
            </a:solidFill>
            <a:miter lim="800000"/>
            <a:headEnd/>
            <a:tailEnd/>
          </a:ln>
          <a:effectLst/>
        </p:spPr>
        <p:txBody>
          <a:bodyPr wrap="none" lIns="168000" anchor="ctr"/>
          <a:lstStyle/>
          <a:p>
            <a:pPr marL="0" marR="0" lvl="0" indent="0" algn="l" defTabSz="1219110" rtl="0" eaLnBrk="1" fontAlgn="auto" latinLnBrk="0" hangingPunct="1">
              <a:lnSpc>
                <a:spcPct val="100000"/>
              </a:lnSpc>
              <a:spcBef>
                <a:spcPts val="0"/>
              </a:spcBef>
              <a:spcAft>
                <a:spcPts val="0"/>
              </a:spcAft>
              <a:buClrTx/>
              <a:buSzTx/>
              <a:buFontTx/>
              <a:buNone/>
              <a:tabLst/>
              <a:defRPr/>
            </a:pPr>
            <a:r>
              <a:rPr lang="en-US" altLang="zh-CN" sz="2667" kern="0" dirty="0">
                <a:solidFill>
                  <a:srgbClr val="000000"/>
                </a:solidFill>
                <a:latin typeface="微软雅黑"/>
                <a:ea typeface="微软雅黑"/>
              </a:rPr>
              <a:t>1</a:t>
            </a:r>
            <a:r>
              <a:rPr kumimoji="0" lang="en-US" altLang="zh-CN" sz="2667" b="0" i="0" u="none" strike="noStrike" kern="0" cap="none" spc="0" normalizeH="0" baseline="0" noProof="0" dirty="0" smtClean="0">
                <a:ln>
                  <a:noFill/>
                </a:ln>
                <a:solidFill>
                  <a:srgbClr val="000000"/>
                </a:solidFill>
                <a:effectLst/>
                <a:uLnTx/>
                <a:uFillTx/>
                <a:latin typeface="微软雅黑"/>
                <a:ea typeface="微软雅黑"/>
                <a:cs typeface="+mn-cs"/>
              </a:rPr>
              <a:t>  </a:t>
            </a:r>
            <a:endParaRPr kumimoji="0" lang="en-US" altLang="zh-CN" sz="2667" b="0" i="0" u="none" strike="noStrike" kern="0" cap="none" spc="0" normalizeH="0" baseline="0" noProof="0" dirty="0">
              <a:ln>
                <a:noFill/>
              </a:ln>
              <a:solidFill>
                <a:srgbClr val="000000"/>
              </a:solidFill>
              <a:effectLst/>
              <a:uLnTx/>
              <a:uFillTx/>
              <a:latin typeface="微软雅黑"/>
              <a:ea typeface="微软雅黑"/>
              <a:cs typeface="+mn-cs"/>
            </a:endParaRPr>
          </a:p>
        </p:txBody>
      </p:sp>
      <p:sp>
        <p:nvSpPr>
          <p:cNvPr id="20" name="标题 1">
            <a:extLst>
              <a:ext uri="{FF2B5EF4-FFF2-40B4-BE49-F238E27FC236}">
                <a16:creationId xmlns:a16="http://schemas.microsoft.com/office/drawing/2014/main" id="{50E0CC0A-700A-4DC2-832F-B59B84D9ADB2}"/>
              </a:ext>
            </a:extLst>
          </p:cNvPr>
          <p:cNvSpPr txBox="1">
            <a:spLocks/>
          </p:cNvSpPr>
          <p:nvPr/>
        </p:nvSpPr>
        <p:spPr>
          <a:xfrm>
            <a:off x="833120" y="268789"/>
            <a:ext cx="5059680" cy="6954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mj-lt"/>
                <a:ea typeface="+mj-ea"/>
                <a:cs typeface="+mj-cs"/>
              </a:defRPr>
            </a:lvl1pPr>
          </a:lstStyle>
          <a:p>
            <a:pPr lvl="0" defTabSz="914332">
              <a:defRPr/>
            </a:pPr>
            <a:r>
              <a:rPr lang="en-US" altLang="zh-CN" sz="3600" dirty="0"/>
              <a:t>C</a:t>
            </a:r>
            <a:r>
              <a:rPr lang="en-US" altLang="zh-CN" sz="3600" dirty="0" smtClean="0"/>
              <a:t>ontent</a:t>
            </a:r>
            <a:endParaRPr kumimoji="0" lang="en-US" altLang="zh-CN" sz="3600" b="1" i="0" u="none" strike="noStrike" kern="1200" cap="none" spc="0" normalizeH="0" baseline="0" noProof="0" dirty="0">
              <a:ln>
                <a:noFill/>
              </a:ln>
              <a:solidFill>
                <a:srgbClr val="C00000"/>
              </a:solidFill>
              <a:effectLst/>
              <a:uLnTx/>
              <a:uFillTx/>
              <a:latin typeface="微软雅黑"/>
              <a:ea typeface="微软雅黑"/>
            </a:endParaRPr>
          </a:p>
        </p:txBody>
      </p:sp>
      <p:sp>
        <p:nvSpPr>
          <p:cNvPr id="21" name="Rectangle 7"/>
          <p:cNvSpPr>
            <a:spLocks noChangeArrowheads="1"/>
          </p:cNvSpPr>
          <p:nvPr/>
        </p:nvSpPr>
        <p:spPr bwMode="gray">
          <a:xfrm>
            <a:off x="3104410" y="4992792"/>
            <a:ext cx="6254751" cy="664633"/>
          </a:xfrm>
          <a:prstGeom prst="rect">
            <a:avLst/>
          </a:prstGeom>
          <a:solidFill>
            <a:schemeClr val="bg1"/>
          </a:solidFill>
          <a:ln w="6350" algn="ctr">
            <a:solidFill>
              <a:schemeClr val="tx1"/>
            </a:solidFill>
            <a:miter lim="800000"/>
            <a:headEnd/>
            <a:tailEnd/>
          </a:ln>
          <a:effectLst/>
        </p:spPr>
        <p:txBody>
          <a:bodyPr wrap="none" lIns="168000" anchor="ctr"/>
          <a:lstStyle/>
          <a:p>
            <a:r>
              <a:rPr lang="en-US" altLang="zh-CN" sz="2667" kern="0" dirty="0">
                <a:solidFill>
                  <a:srgbClr val="000000"/>
                </a:solidFill>
                <a:latin typeface="微软雅黑"/>
                <a:ea typeface="微软雅黑"/>
              </a:rPr>
              <a:t>Common Problems</a:t>
            </a:r>
          </a:p>
        </p:txBody>
      </p:sp>
      <p:sp>
        <p:nvSpPr>
          <p:cNvPr id="22" name="Rectangle 6"/>
          <p:cNvSpPr>
            <a:spLocks noChangeArrowheads="1"/>
          </p:cNvSpPr>
          <p:nvPr/>
        </p:nvSpPr>
        <p:spPr bwMode="gray">
          <a:xfrm>
            <a:off x="2338604" y="5012970"/>
            <a:ext cx="594783" cy="644456"/>
          </a:xfrm>
          <a:prstGeom prst="rect">
            <a:avLst/>
          </a:prstGeom>
          <a:solidFill>
            <a:schemeClr val="bg1"/>
          </a:solidFill>
          <a:ln w="6350" algn="ctr">
            <a:solidFill>
              <a:schemeClr val="tx1"/>
            </a:solidFill>
            <a:miter lim="800000"/>
            <a:headEnd/>
            <a:tailEnd/>
          </a:ln>
          <a:effectLst/>
        </p:spPr>
        <p:txBody>
          <a:bodyPr wrap="none" lIns="168000" anchor="ctr"/>
          <a:lstStyle/>
          <a:p>
            <a:pPr marL="0" marR="0" lvl="0" indent="0" algn="l" defTabSz="1219110" rtl="0" eaLnBrk="1" fontAlgn="auto" latinLnBrk="0" hangingPunct="1">
              <a:lnSpc>
                <a:spcPct val="100000"/>
              </a:lnSpc>
              <a:spcBef>
                <a:spcPts val="0"/>
              </a:spcBef>
              <a:spcAft>
                <a:spcPts val="0"/>
              </a:spcAft>
              <a:buClrTx/>
              <a:buSzTx/>
              <a:buFontTx/>
              <a:buNone/>
              <a:tabLst/>
              <a:defRPr/>
            </a:pPr>
            <a:r>
              <a:rPr lang="en-US" altLang="zh-CN" sz="2667" kern="0" dirty="0">
                <a:solidFill>
                  <a:srgbClr val="000000"/>
                </a:solidFill>
                <a:latin typeface="微软雅黑"/>
                <a:ea typeface="微软雅黑"/>
              </a:rPr>
              <a:t>6</a:t>
            </a:r>
            <a:r>
              <a:rPr kumimoji="0" lang="en-US" altLang="zh-CN" sz="2667" b="0" i="0" u="none" strike="noStrike" kern="0" cap="none" spc="0" normalizeH="0" baseline="0" noProof="0" dirty="0" smtClean="0">
                <a:ln>
                  <a:noFill/>
                </a:ln>
                <a:solidFill>
                  <a:srgbClr val="000000"/>
                </a:solidFill>
                <a:effectLst/>
                <a:uLnTx/>
                <a:uFillTx/>
                <a:latin typeface="微软雅黑"/>
                <a:ea typeface="微软雅黑"/>
                <a:cs typeface="+mn-cs"/>
              </a:rPr>
              <a:t>  </a:t>
            </a:r>
            <a:endParaRPr kumimoji="0" lang="en-US" altLang="zh-CN" sz="2667" b="0" i="0" u="none" strike="noStrike" kern="0" cap="none" spc="0" normalizeH="0" baseline="0" noProof="0" dirty="0">
              <a:ln>
                <a:noFill/>
              </a:ln>
              <a:solidFill>
                <a:srgbClr val="000000"/>
              </a:solidFill>
              <a:effectLst/>
              <a:uLnTx/>
              <a:uFillTx/>
              <a:latin typeface="微软雅黑"/>
              <a:ea typeface="微软雅黑"/>
              <a:cs typeface="+mn-cs"/>
            </a:endParaRPr>
          </a:p>
        </p:txBody>
      </p:sp>
      <p:sp>
        <p:nvSpPr>
          <p:cNvPr id="24" name="Rectangle 7"/>
          <p:cNvSpPr>
            <a:spLocks noChangeArrowheads="1"/>
          </p:cNvSpPr>
          <p:nvPr/>
        </p:nvSpPr>
        <p:spPr bwMode="gray">
          <a:xfrm>
            <a:off x="3103347" y="5753287"/>
            <a:ext cx="6254751" cy="664633"/>
          </a:xfrm>
          <a:prstGeom prst="rect">
            <a:avLst/>
          </a:prstGeom>
          <a:solidFill>
            <a:schemeClr val="bg1"/>
          </a:solidFill>
          <a:ln w="6350" algn="ctr">
            <a:solidFill>
              <a:schemeClr val="tx1"/>
            </a:solidFill>
            <a:miter lim="800000"/>
            <a:headEnd/>
            <a:tailEnd/>
          </a:ln>
          <a:effectLst/>
        </p:spPr>
        <p:txBody>
          <a:bodyPr wrap="none" lIns="168000" anchor="ctr"/>
          <a:lstStyle/>
          <a:p>
            <a:r>
              <a:rPr lang="en-US" altLang="zh-CN" sz="2667" kern="0" dirty="0">
                <a:solidFill>
                  <a:srgbClr val="000000"/>
                </a:solidFill>
                <a:latin typeface="微软雅黑"/>
                <a:ea typeface="微软雅黑"/>
              </a:rPr>
              <a:t>Information collection </a:t>
            </a:r>
          </a:p>
        </p:txBody>
      </p:sp>
      <p:sp>
        <p:nvSpPr>
          <p:cNvPr id="25" name="Rectangle 6"/>
          <p:cNvSpPr>
            <a:spLocks noChangeArrowheads="1"/>
          </p:cNvSpPr>
          <p:nvPr/>
        </p:nvSpPr>
        <p:spPr bwMode="gray">
          <a:xfrm>
            <a:off x="2338603" y="5772701"/>
            <a:ext cx="594783" cy="645220"/>
          </a:xfrm>
          <a:prstGeom prst="rect">
            <a:avLst/>
          </a:prstGeom>
          <a:solidFill>
            <a:schemeClr val="bg1"/>
          </a:solidFill>
          <a:ln w="6350" algn="ctr">
            <a:solidFill>
              <a:schemeClr val="tx1"/>
            </a:solidFill>
            <a:miter lim="800000"/>
            <a:headEnd/>
            <a:tailEnd/>
          </a:ln>
          <a:effectLst/>
        </p:spPr>
        <p:txBody>
          <a:bodyPr wrap="none" lIns="168000" anchor="ct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altLang="zh-CN" sz="2667" b="0" i="0" u="none" strike="noStrike" kern="0" cap="none" spc="0" normalizeH="0" baseline="0" noProof="0" dirty="0" smtClean="0">
                <a:ln>
                  <a:noFill/>
                </a:ln>
                <a:solidFill>
                  <a:srgbClr val="000000"/>
                </a:solidFill>
                <a:effectLst/>
                <a:uLnTx/>
                <a:uFillTx/>
                <a:latin typeface="微软雅黑"/>
                <a:ea typeface="微软雅黑"/>
                <a:cs typeface="+mn-cs"/>
              </a:rPr>
              <a:t>7  </a:t>
            </a:r>
            <a:endParaRPr kumimoji="0" lang="en-US" altLang="zh-CN" sz="2667" b="0" i="0" u="none" strike="noStrike" kern="0" cap="none" spc="0" normalizeH="0" baseline="0" noProof="0" dirty="0">
              <a:ln>
                <a:noFill/>
              </a:ln>
              <a:solidFill>
                <a:srgbClr val="000000"/>
              </a:solidFill>
              <a:effectLst/>
              <a:uLnTx/>
              <a:uFillTx/>
              <a:latin typeface="微软雅黑"/>
              <a:ea typeface="微软雅黑"/>
              <a:cs typeface="+mn-cs"/>
            </a:endParaRPr>
          </a:p>
        </p:txBody>
      </p:sp>
    </p:spTree>
    <p:extLst>
      <p:ext uri="{BB962C8B-B14F-4D97-AF65-F5344CB8AC3E}">
        <p14:creationId xmlns:p14="http://schemas.microsoft.com/office/powerpoint/2010/main" val="1532175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0" y="-2924"/>
            <a:ext cx="11545456" cy="830997"/>
          </a:xfrm>
          <a:prstGeom prst="rect">
            <a:avLst/>
          </a:prstGeom>
          <a:noFill/>
        </p:spPr>
        <p:txBody>
          <a:bodyPr wrap="square" rtlCol="0">
            <a:spAutoFit/>
          </a:bodyPr>
          <a:lstStyle/>
          <a:p>
            <a:r>
              <a:rPr lang="en-US" altLang="zh-CN" sz="4800" b="1" smtClean="0"/>
              <a:t>Configuration</a:t>
            </a:r>
            <a:endParaRPr lang="en-US" altLang="zh-CN" sz="4800" b="1" dirty="0"/>
          </a:p>
        </p:txBody>
      </p:sp>
      <p:pic>
        <p:nvPicPr>
          <p:cNvPr id="16" name="图片 15"/>
          <p:cNvPicPr>
            <a:picLocks noChangeAspect="1"/>
          </p:cNvPicPr>
          <p:nvPr/>
        </p:nvPicPr>
        <p:blipFill>
          <a:blip r:embed="rId3"/>
          <a:stretch>
            <a:fillRect/>
          </a:stretch>
        </p:blipFill>
        <p:spPr>
          <a:xfrm>
            <a:off x="701578" y="1543115"/>
            <a:ext cx="4598430" cy="2245744"/>
          </a:xfrm>
          <a:prstGeom prst="rect">
            <a:avLst/>
          </a:prstGeom>
        </p:spPr>
      </p:pic>
      <p:sp>
        <p:nvSpPr>
          <p:cNvPr id="17" name="矩形 16"/>
          <p:cNvSpPr/>
          <p:nvPr/>
        </p:nvSpPr>
        <p:spPr>
          <a:xfrm>
            <a:off x="221560" y="1130235"/>
            <a:ext cx="4148443" cy="369332"/>
          </a:xfrm>
          <a:prstGeom prst="rect">
            <a:avLst/>
          </a:prstGeom>
        </p:spPr>
        <p:txBody>
          <a:bodyPr wrap="none">
            <a:spAutoFit/>
          </a:bodyPr>
          <a:lstStyle/>
          <a:p>
            <a:r>
              <a:rPr lang="en-US" altLang="zh-CN" dirty="0" smtClean="0">
                <a:ea typeface="Calibri" panose="020F0502020204030204" pitchFamily="34" charset="0"/>
                <a:cs typeface="Times New Roman" panose="02020603050405020304" pitchFamily="18" charset="0"/>
              </a:rPr>
              <a:t>(1</a:t>
            </a:r>
            <a:r>
              <a:rPr lang="en-US" altLang="zh-CN" dirty="0">
                <a:ea typeface="Calibri" panose="020F0502020204030204" pitchFamily="34" charset="0"/>
                <a:cs typeface="Times New Roman" panose="02020603050405020304" pitchFamily="18" charset="0"/>
              </a:rPr>
              <a:t>)</a:t>
            </a:r>
            <a:r>
              <a:rPr lang="en-US" altLang="zh-CN" dirty="0" smtClean="0">
                <a:ea typeface="Calibri" panose="020F0502020204030204" pitchFamily="34" charset="0"/>
                <a:cs typeface="Times New Roman" panose="02020603050405020304" pitchFamily="18" charset="0"/>
              </a:rPr>
              <a:t>. </a:t>
            </a:r>
            <a:r>
              <a:rPr lang="zh-CN" altLang="zh-CN" dirty="0" smtClean="0">
                <a:ea typeface="Calibri" panose="020F0502020204030204" pitchFamily="34" charset="0"/>
                <a:cs typeface="Times New Roman" panose="02020603050405020304" pitchFamily="18" charset="0"/>
              </a:rPr>
              <a:t>Select </a:t>
            </a:r>
            <a:r>
              <a:rPr lang="zh-CN" altLang="zh-CN" dirty="0">
                <a:ea typeface="Calibri" panose="020F0502020204030204" pitchFamily="34" charset="0"/>
                <a:cs typeface="Times New Roman" panose="02020603050405020304" pitchFamily="18" charset="0"/>
              </a:rPr>
              <a:t>VCA </a:t>
            </a:r>
            <a:r>
              <a:rPr lang="zh-CN" altLang="zh-CN" dirty="0" smtClean="0">
                <a:ea typeface="Calibri" panose="020F0502020204030204" pitchFamily="34" charset="0"/>
                <a:cs typeface="Times New Roman" panose="02020603050405020304" pitchFamily="18" charset="0"/>
              </a:rPr>
              <a:t>Resource</a:t>
            </a:r>
            <a:r>
              <a:rPr lang="en-US" altLang="zh-CN" dirty="0" smtClean="0">
                <a:ea typeface="Calibri" panose="020F0502020204030204" pitchFamily="34" charset="0"/>
                <a:cs typeface="Times New Roman" panose="02020603050405020304" pitchFamily="18" charset="0"/>
              </a:rPr>
              <a:t> as Person Arming</a:t>
            </a:r>
            <a:endParaRPr lang="zh-CN" altLang="en-US" dirty="0"/>
          </a:p>
        </p:txBody>
      </p:sp>
      <p:sp>
        <p:nvSpPr>
          <p:cNvPr id="18" name="矩形 17"/>
          <p:cNvSpPr/>
          <p:nvPr/>
        </p:nvSpPr>
        <p:spPr>
          <a:xfrm>
            <a:off x="221560" y="3812481"/>
            <a:ext cx="5453683" cy="646331"/>
          </a:xfrm>
          <a:prstGeom prst="rect">
            <a:avLst/>
          </a:prstGeom>
        </p:spPr>
        <p:txBody>
          <a:bodyPr wrap="square">
            <a:spAutoFit/>
          </a:bodyPr>
          <a:lstStyle/>
          <a:p>
            <a:r>
              <a:rPr lang="en-US" altLang="zh-CN" dirty="0" smtClean="0"/>
              <a:t>(2). Go </a:t>
            </a:r>
            <a:r>
              <a:rPr lang="en-US" altLang="zh-CN" dirty="0"/>
              <a:t>to Multi-Target-Type Detection, Set the detection area and minimum pupil distance, and then enable it.</a:t>
            </a:r>
            <a:endParaRPr lang="zh-CN" altLang="en-US" dirty="0"/>
          </a:p>
        </p:txBody>
      </p:sp>
      <p:pic>
        <p:nvPicPr>
          <p:cNvPr id="19" name="图片 18"/>
          <p:cNvPicPr>
            <a:picLocks noChangeAspect="1"/>
          </p:cNvPicPr>
          <p:nvPr/>
        </p:nvPicPr>
        <p:blipFill>
          <a:blip r:embed="rId4"/>
          <a:stretch>
            <a:fillRect/>
          </a:stretch>
        </p:blipFill>
        <p:spPr>
          <a:xfrm>
            <a:off x="770871" y="4482434"/>
            <a:ext cx="4459845" cy="2363924"/>
          </a:xfrm>
          <a:prstGeom prst="rect">
            <a:avLst/>
          </a:prstGeom>
        </p:spPr>
      </p:pic>
      <p:sp>
        <p:nvSpPr>
          <p:cNvPr id="20" name="矩形 19"/>
          <p:cNvSpPr/>
          <p:nvPr/>
        </p:nvSpPr>
        <p:spPr>
          <a:xfrm>
            <a:off x="5921937" y="828073"/>
            <a:ext cx="6096000" cy="369332"/>
          </a:xfrm>
          <a:prstGeom prst="rect">
            <a:avLst/>
          </a:prstGeom>
        </p:spPr>
        <p:txBody>
          <a:bodyPr>
            <a:spAutoFit/>
          </a:bodyPr>
          <a:lstStyle/>
          <a:p>
            <a:r>
              <a:rPr lang="en-US" altLang="zh-CN" dirty="0" smtClean="0"/>
              <a:t>(3). </a:t>
            </a:r>
            <a:r>
              <a:rPr lang="en-US" altLang="zh-CN" dirty="0"/>
              <a:t>Set the arming schedule and linkage </a:t>
            </a:r>
            <a:r>
              <a:rPr lang="en-US" altLang="zh-CN" dirty="0" smtClean="0"/>
              <a:t>method.</a:t>
            </a:r>
            <a:endParaRPr lang="zh-CN" altLang="en-US" dirty="0"/>
          </a:p>
        </p:txBody>
      </p:sp>
      <p:pic>
        <p:nvPicPr>
          <p:cNvPr id="21" name="图片 20"/>
          <p:cNvPicPr>
            <a:picLocks noChangeAspect="1"/>
          </p:cNvPicPr>
          <p:nvPr/>
        </p:nvPicPr>
        <p:blipFill>
          <a:blip r:embed="rId5"/>
          <a:stretch>
            <a:fillRect/>
          </a:stretch>
        </p:blipFill>
        <p:spPr>
          <a:xfrm>
            <a:off x="6578234" y="1197405"/>
            <a:ext cx="4180077" cy="2526421"/>
          </a:xfrm>
          <a:prstGeom prst="rect">
            <a:avLst/>
          </a:prstGeom>
        </p:spPr>
      </p:pic>
      <p:pic>
        <p:nvPicPr>
          <p:cNvPr id="22" name="图片 21"/>
          <p:cNvPicPr>
            <a:picLocks noChangeAspect="1"/>
          </p:cNvPicPr>
          <p:nvPr/>
        </p:nvPicPr>
        <p:blipFill>
          <a:blip r:embed="rId6"/>
          <a:stretch>
            <a:fillRect/>
          </a:stretch>
        </p:blipFill>
        <p:spPr>
          <a:xfrm>
            <a:off x="6820852" y="4270469"/>
            <a:ext cx="3705993" cy="2587531"/>
          </a:xfrm>
          <a:prstGeom prst="rect">
            <a:avLst/>
          </a:prstGeom>
        </p:spPr>
      </p:pic>
      <p:sp>
        <p:nvSpPr>
          <p:cNvPr id="23" name="矩形 22"/>
          <p:cNvSpPr/>
          <p:nvPr/>
        </p:nvSpPr>
        <p:spPr>
          <a:xfrm>
            <a:off x="6000959" y="3812481"/>
            <a:ext cx="4102596" cy="369332"/>
          </a:xfrm>
          <a:prstGeom prst="rect">
            <a:avLst/>
          </a:prstGeom>
        </p:spPr>
        <p:txBody>
          <a:bodyPr wrap="square">
            <a:spAutoFit/>
          </a:bodyPr>
          <a:lstStyle/>
          <a:p>
            <a:r>
              <a:rPr lang="en-US" altLang="zh-CN" dirty="0" smtClean="0"/>
              <a:t>(4). </a:t>
            </a:r>
            <a:r>
              <a:rPr lang="en-US" altLang="zh-CN" dirty="0"/>
              <a:t>Set the </a:t>
            </a:r>
            <a:r>
              <a:rPr lang="en-US" altLang="zh-CN" dirty="0" smtClean="0"/>
              <a:t>overlay &amp;capture parameters.</a:t>
            </a:r>
            <a:endParaRPr lang="zh-CN" altLang="en-US" dirty="0"/>
          </a:p>
        </p:txBody>
      </p:sp>
      <p:sp>
        <p:nvSpPr>
          <p:cNvPr id="2" name="矩形 1"/>
          <p:cNvSpPr/>
          <p:nvPr/>
        </p:nvSpPr>
        <p:spPr>
          <a:xfrm>
            <a:off x="139363" y="737281"/>
            <a:ext cx="3049233" cy="369332"/>
          </a:xfrm>
          <a:prstGeom prst="rect">
            <a:avLst/>
          </a:prstGeom>
        </p:spPr>
        <p:txBody>
          <a:bodyPr wrap="none">
            <a:spAutoFit/>
          </a:bodyPr>
          <a:lstStyle/>
          <a:p>
            <a:r>
              <a:rPr lang="en-US" altLang="zh-CN" dirty="0" smtClean="0"/>
              <a:t>1. Multi-Target-Type </a:t>
            </a:r>
            <a:r>
              <a:rPr lang="en-US" altLang="zh-CN" dirty="0"/>
              <a:t>Detection</a:t>
            </a:r>
            <a:endParaRPr lang="zh-CN" altLang="en-US" dirty="0"/>
          </a:p>
        </p:txBody>
      </p:sp>
    </p:spTree>
    <p:extLst>
      <p:ext uri="{BB962C8B-B14F-4D97-AF65-F5344CB8AC3E}">
        <p14:creationId xmlns:p14="http://schemas.microsoft.com/office/powerpoint/2010/main" val="3866026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0" y="-2924"/>
            <a:ext cx="11545456" cy="830997"/>
          </a:xfrm>
          <a:prstGeom prst="rect">
            <a:avLst/>
          </a:prstGeom>
          <a:noFill/>
        </p:spPr>
        <p:txBody>
          <a:bodyPr wrap="square" rtlCol="0">
            <a:spAutoFit/>
          </a:bodyPr>
          <a:lstStyle/>
          <a:p>
            <a:r>
              <a:rPr lang="en-US" altLang="zh-CN" sz="4800" b="1" dirty="0"/>
              <a:t>C</a:t>
            </a:r>
            <a:r>
              <a:rPr lang="en-US" altLang="zh-CN" sz="4800" b="1" dirty="0" smtClean="0"/>
              <a:t>onfiguration</a:t>
            </a:r>
            <a:endParaRPr lang="en-US" altLang="zh-CN" sz="4800" b="1" dirty="0"/>
          </a:p>
        </p:txBody>
      </p:sp>
      <p:sp>
        <p:nvSpPr>
          <p:cNvPr id="17" name="矩形 16"/>
          <p:cNvSpPr/>
          <p:nvPr/>
        </p:nvSpPr>
        <p:spPr>
          <a:xfrm>
            <a:off x="150708" y="809447"/>
            <a:ext cx="6998839" cy="369332"/>
          </a:xfrm>
          <a:prstGeom prst="rect">
            <a:avLst/>
          </a:prstGeom>
        </p:spPr>
        <p:txBody>
          <a:bodyPr wrap="none">
            <a:spAutoFit/>
          </a:bodyPr>
          <a:lstStyle/>
          <a:p>
            <a:r>
              <a:rPr lang="en-US" altLang="zh-CN" dirty="0" smtClean="0">
                <a:ea typeface="Calibri" panose="020F0502020204030204" pitchFamily="34" charset="0"/>
                <a:cs typeface="Times New Roman" panose="02020603050405020304" pitchFamily="18" charset="0"/>
              </a:rPr>
              <a:t>(4). You can choose Best shot mode or Quick shot mode for face capture </a:t>
            </a:r>
            <a:endParaRPr lang="zh-CN" altLang="en-US" dirty="0"/>
          </a:p>
        </p:txBody>
      </p:sp>
      <p:pic>
        <p:nvPicPr>
          <p:cNvPr id="2" name="图片 1"/>
          <p:cNvPicPr>
            <a:picLocks noChangeAspect="1"/>
          </p:cNvPicPr>
          <p:nvPr/>
        </p:nvPicPr>
        <p:blipFill>
          <a:blip r:embed="rId3"/>
          <a:stretch>
            <a:fillRect/>
          </a:stretch>
        </p:blipFill>
        <p:spPr>
          <a:xfrm>
            <a:off x="9103121" y="526231"/>
            <a:ext cx="2854171" cy="2725572"/>
          </a:xfrm>
          <a:prstGeom prst="rect">
            <a:avLst/>
          </a:prstGeom>
        </p:spPr>
      </p:pic>
      <p:pic>
        <p:nvPicPr>
          <p:cNvPr id="3" name="图片 2"/>
          <p:cNvPicPr>
            <a:picLocks noChangeAspect="1"/>
          </p:cNvPicPr>
          <p:nvPr/>
        </p:nvPicPr>
        <p:blipFill>
          <a:blip r:embed="rId4"/>
          <a:stretch>
            <a:fillRect/>
          </a:stretch>
        </p:blipFill>
        <p:spPr>
          <a:xfrm>
            <a:off x="5887027" y="1088687"/>
            <a:ext cx="3216094" cy="2436898"/>
          </a:xfrm>
          <a:prstGeom prst="rect">
            <a:avLst/>
          </a:prstGeom>
        </p:spPr>
      </p:pic>
      <p:sp>
        <p:nvSpPr>
          <p:cNvPr id="4" name="矩形 3"/>
          <p:cNvSpPr/>
          <p:nvPr/>
        </p:nvSpPr>
        <p:spPr>
          <a:xfrm>
            <a:off x="242890" y="1203905"/>
            <a:ext cx="5134174" cy="1877437"/>
          </a:xfrm>
          <a:prstGeom prst="rect">
            <a:avLst/>
          </a:prstGeom>
        </p:spPr>
        <p:txBody>
          <a:bodyPr wrap="square">
            <a:spAutoFit/>
          </a:bodyPr>
          <a:lstStyle/>
          <a:p>
            <a:r>
              <a:rPr lang="en-US" altLang="zh-CN" b="1" dirty="0">
                <a:ea typeface="Calibri" panose="020F0502020204030204" pitchFamily="34" charset="0"/>
                <a:cs typeface="Times New Roman" panose="02020603050405020304" pitchFamily="18" charset="0"/>
              </a:rPr>
              <a:t>Best </a:t>
            </a:r>
            <a:r>
              <a:rPr lang="en-US" altLang="zh-CN" b="1" dirty="0" smtClean="0">
                <a:ea typeface="Calibri" panose="020F0502020204030204" pitchFamily="34" charset="0"/>
                <a:cs typeface="Times New Roman" panose="02020603050405020304" pitchFamily="18" charset="0"/>
              </a:rPr>
              <a:t>shot</a:t>
            </a:r>
            <a:r>
              <a:rPr lang="zh-CN" altLang="en-US" b="1" dirty="0" smtClean="0">
                <a:ea typeface="Calibri" panose="020F0502020204030204" pitchFamily="34" charset="0"/>
                <a:cs typeface="Times New Roman" panose="02020603050405020304" pitchFamily="18" charset="0"/>
              </a:rPr>
              <a:t>：</a:t>
            </a:r>
            <a:r>
              <a:rPr lang="en-US" altLang="zh-CN" sz="1600" dirty="0" smtClean="0"/>
              <a:t>The </a:t>
            </a:r>
            <a:r>
              <a:rPr lang="en-US" altLang="zh-CN" sz="1600" dirty="0"/>
              <a:t>device captures the target picture with the highest score after setting the parameters</a:t>
            </a:r>
            <a:r>
              <a:rPr lang="en-US" altLang="zh-CN" sz="1600" dirty="0" smtClean="0"/>
              <a:t>.</a:t>
            </a:r>
          </a:p>
          <a:p>
            <a:r>
              <a:rPr lang="en-US" altLang="zh-CN" b="1" dirty="0" smtClean="0">
                <a:ea typeface="Calibri" panose="020F0502020204030204" pitchFamily="34" charset="0"/>
                <a:cs typeface="Times New Roman" panose="02020603050405020304" pitchFamily="18" charset="0"/>
              </a:rPr>
              <a:t>Quick shot</a:t>
            </a:r>
            <a:r>
              <a:rPr lang="zh-CN" altLang="en-US" b="1" dirty="0" smtClean="0">
                <a:ea typeface="Calibri" panose="020F0502020204030204" pitchFamily="34" charset="0"/>
                <a:cs typeface="Times New Roman" panose="02020603050405020304" pitchFamily="18" charset="0"/>
              </a:rPr>
              <a:t>：</a:t>
            </a:r>
            <a:r>
              <a:rPr lang="en-US" altLang="zh-CN" sz="1600" dirty="0" smtClean="0"/>
              <a:t>The </a:t>
            </a:r>
            <a:r>
              <a:rPr lang="en-US" altLang="zh-CN" sz="1600" dirty="0"/>
              <a:t>device captures the target picture once the score of the captured face exceeds the Quick Shot Threshold during the Max. Capture Interval. Otherwise, the device selects and uploads the picture with the highest score during the Max. Capture Interval.</a:t>
            </a:r>
            <a:endParaRPr lang="zh-CN" altLang="en-US" sz="1600" dirty="0"/>
          </a:p>
        </p:txBody>
      </p:sp>
      <p:sp>
        <p:nvSpPr>
          <p:cNvPr id="7" name="矩形 6"/>
          <p:cNvSpPr/>
          <p:nvPr/>
        </p:nvSpPr>
        <p:spPr>
          <a:xfrm>
            <a:off x="150708" y="3075279"/>
            <a:ext cx="1815946" cy="369332"/>
          </a:xfrm>
          <a:prstGeom prst="rect">
            <a:avLst/>
          </a:prstGeom>
        </p:spPr>
        <p:txBody>
          <a:bodyPr wrap="none">
            <a:spAutoFit/>
          </a:bodyPr>
          <a:lstStyle/>
          <a:p>
            <a:r>
              <a:rPr lang="en-US" altLang="zh-CN" dirty="0"/>
              <a:t>2</a:t>
            </a:r>
            <a:r>
              <a:rPr lang="en-US" altLang="zh-CN" dirty="0" smtClean="0"/>
              <a:t>. Person arming </a:t>
            </a:r>
            <a:endParaRPr lang="zh-CN" altLang="en-US" dirty="0"/>
          </a:p>
        </p:txBody>
      </p:sp>
      <p:sp>
        <p:nvSpPr>
          <p:cNvPr id="8" name="矩形 7"/>
          <p:cNvSpPr/>
          <p:nvPr/>
        </p:nvSpPr>
        <p:spPr>
          <a:xfrm>
            <a:off x="171759" y="3356249"/>
            <a:ext cx="4557710" cy="369332"/>
          </a:xfrm>
          <a:prstGeom prst="rect">
            <a:avLst/>
          </a:prstGeom>
        </p:spPr>
        <p:txBody>
          <a:bodyPr wrap="square">
            <a:spAutoFit/>
          </a:bodyPr>
          <a:lstStyle/>
          <a:p>
            <a:r>
              <a:rPr lang="en-US" altLang="zh-CN" dirty="0" smtClean="0">
                <a:ea typeface="Calibri" panose="020F0502020204030204" pitchFamily="34" charset="0"/>
                <a:cs typeface="Times New Roman" panose="02020603050405020304" pitchFamily="18" charset="0"/>
              </a:rPr>
              <a:t>(1). Go to person arming, set the Face Library</a:t>
            </a:r>
          </a:p>
        </p:txBody>
      </p:sp>
      <p:pic>
        <p:nvPicPr>
          <p:cNvPr id="6" name="图片 5"/>
          <p:cNvPicPr>
            <a:picLocks noChangeAspect="1"/>
          </p:cNvPicPr>
          <p:nvPr/>
        </p:nvPicPr>
        <p:blipFill>
          <a:blip r:embed="rId5"/>
          <a:stretch>
            <a:fillRect/>
          </a:stretch>
        </p:blipFill>
        <p:spPr>
          <a:xfrm>
            <a:off x="6207228" y="4226677"/>
            <a:ext cx="2575692" cy="1778654"/>
          </a:xfrm>
          <a:prstGeom prst="rect">
            <a:avLst/>
          </a:prstGeom>
        </p:spPr>
      </p:pic>
      <p:pic>
        <p:nvPicPr>
          <p:cNvPr id="9" name="图片 8"/>
          <p:cNvPicPr>
            <a:picLocks noChangeAspect="1"/>
          </p:cNvPicPr>
          <p:nvPr/>
        </p:nvPicPr>
        <p:blipFill>
          <a:blip r:embed="rId6"/>
          <a:stretch>
            <a:fillRect/>
          </a:stretch>
        </p:blipFill>
        <p:spPr>
          <a:xfrm>
            <a:off x="852200" y="3829414"/>
            <a:ext cx="3196827" cy="1757121"/>
          </a:xfrm>
          <a:prstGeom prst="rect">
            <a:avLst/>
          </a:prstGeom>
        </p:spPr>
      </p:pic>
      <p:pic>
        <p:nvPicPr>
          <p:cNvPr id="11" name="图片 10"/>
          <p:cNvPicPr>
            <a:picLocks noChangeAspect="1"/>
          </p:cNvPicPr>
          <p:nvPr/>
        </p:nvPicPr>
        <p:blipFill>
          <a:blip r:embed="rId7"/>
          <a:stretch>
            <a:fillRect/>
          </a:stretch>
        </p:blipFill>
        <p:spPr>
          <a:xfrm>
            <a:off x="9326145" y="3900775"/>
            <a:ext cx="2408121" cy="2400040"/>
          </a:xfrm>
          <a:prstGeom prst="rect">
            <a:avLst/>
          </a:prstGeom>
        </p:spPr>
      </p:pic>
      <p:sp>
        <p:nvSpPr>
          <p:cNvPr id="12" name="矩形 11"/>
          <p:cNvSpPr/>
          <p:nvPr/>
        </p:nvSpPr>
        <p:spPr>
          <a:xfrm>
            <a:off x="0" y="5586535"/>
            <a:ext cx="6096000" cy="954107"/>
          </a:xfrm>
          <a:prstGeom prst="rect">
            <a:avLst/>
          </a:prstGeom>
        </p:spPr>
        <p:txBody>
          <a:bodyPr>
            <a:spAutoFit/>
          </a:bodyPr>
          <a:lstStyle/>
          <a:p>
            <a:r>
              <a:rPr lang="en-US" altLang="zh-CN" sz="1400" b="1" dirty="0"/>
              <a:t>Face Grading Threshold for Detection</a:t>
            </a:r>
            <a:r>
              <a:rPr lang="en-US" altLang="zh-CN" sz="1400" dirty="0"/>
              <a:t>: Every face entering the monitoring scene is graded by the device according to the quality. When a face with its grading exceeds the </a:t>
            </a:r>
            <a:r>
              <a:rPr lang="en-US" altLang="zh-CN" sz="1400" dirty="0" err="1"/>
              <a:t>the</a:t>
            </a:r>
            <a:r>
              <a:rPr lang="en-US" altLang="zh-CN" sz="1400" dirty="0"/>
              <a:t> set threshold, it triggers the comparison with the pictures in the selected face picture library.</a:t>
            </a:r>
          </a:p>
        </p:txBody>
      </p:sp>
      <p:sp>
        <p:nvSpPr>
          <p:cNvPr id="13" name="矩形 12"/>
          <p:cNvSpPr/>
          <p:nvPr/>
        </p:nvSpPr>
        <p:spPr>
          <a:xfrm>
            <a:off x="5581669" y="3555131"/>
            <a:ext cx="2741584" cy="369332"/>
          </a:xfrm>
          <a:prstGeom prst="rect">
            <a:avLst/>
          </a:prstGeom>
        </p:spPr>
        <p:txBody>
          <a:bodyPr wrap="none">
            <a:spAutoFit/>
          </a:bodyPr>
          <a:lstStyle/>
          <a:p>
            <a:r>
              <a:rPr lang="en-US" altLang="zh-CN" dirty="0">
                <a:ea typeface="Calibri" panose="020F0502020204030204" pitchFamily="34" charset="0"/>
                <a:cs typeface="Times New Roman" panose="02020603050405020304" pitchFamily="18" charset="0"/>
              </a:rPr>
              <a:t>(2). Add face picture </a:t>
            </a:r>
            <a:r>
              <a:rPr lang="en-US" altLang="zh-CN" dirty="0" smtClean="0">
                <a:ea typeface="Calibri" panose="020F0502020204030204" pitchFamily="34" charset="0"/>
                <a:cs typeface="Times New Roman" panose="02020603050405020304" pitchFamily="18" charset="0"/>
              </a:rPr>
              <a:t>library</a:t>
            </a:r>
            <a:endParaRPr lang="zh-CN" altLang="en-US" dirty="0"/>
          </a:p>
        </p:txBody>
      </p:sp>
      <p:sp>
        <p:nvSpPr>
          <p:cNvPr id="14" name="矩形 13"/>
          <p:cNvSpPr/>
          <p:nvPr/>
        </p:nvSpPr>
        <p:spPr>
          <a:xfrm>
            <a:off x="5887027" y="6279032"/>
            <a:ext cx="6096000" cy="523220"/>
          </a:xfrm>
          <a:prstGeom prst="rect">
            <a:avLst/>
          </a:prstGeom>
        </p:spPr>
        <p:txBody>
          <a:bodyPr>
            <a:spAutoFit/>
          </a:bodyPr>
          <a:lstStyle/>
          <a:p>
            <a:r>
              <a:rPr lang="en-US" altLang="zh-CN" sz="1400" b="1" dirty="0"/>
              <a:t>Threshold: </a:t>
            </a:r>
            <a:r>
              <a:rPr lang="en-US" altLang="zh-CN" sz="1400" dirty="0"/>
              <a:t>Face similarity higher than the set threshold triggers face picture comparison alarm uploading.</a:t>
            </a:r>
          </a:p>
        </p:txBody>
      </p:sp>
    </p:spTree>
    <p:extLst>
      <p:ext uri="{BB962C8B-B14F-4D97-AF65-F5344CB8AC3E}">
        <p14:creationId xmlns:p14="http://schemas.microsoft.com/office/powerpoint/2010/main" val="1390948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0" y="-2924"/>
            <a:ext cx="11545456" cy="830997"/>
          </a:xfrm>
          <a:prstGeom prst="rect">
            <a:avLst/>
          </a:prstGeom>
          <a:noFill/>
        </p:spPr>
        <p:txBody>
          <a:bodyPr wrap="square" rtlCol="0">
            <a:spAutoFit/>
          </a:bodyPr>
          <a:lstStyle/>
          <a:p>
            <a:r>
              <a:rPr lang="en-US" altLang="zh-CN" sz="4800" b="1" dirty="0"/>
              <a:t>C</a:t>
            </a:r>
            <a:r>
              <a:rPr lang="en-US" altLang="zh-CN" sz="4800" b="1" dirty="0" smtClean="0"/>
              <a:t>onfiguration</a:t>
            </a:r>
            <a:endParaRPr lang="en-US" altLang="zh-CN" sz="4800" b="1" dirty="0"/>
          </a:p>
        </p:txBody>
      </p:sp>
      <p:sp>
        <p:nvSpPr>
          <p:cNvPr id="12" name="矩形 11"/>
          <p:cNvSpPr/>
          <p:nvPr/>
        </p:nvSpPr>
        <p:spPr>
          <a:xfrm>
            <a:off x="242891" y="737137"/>
            <a:ext cx="2442207" cy="369332"/>
          </a:xfrm>
          <a:prstGeom prst="rect">
            <a:avLst/>
          </a:prstGeom>
        </p:spPr>
        <p:txBody>
          <a:bodyPr wrap="none">
            <a:spAutoFit/>
          </a:bodyPr>
          <a:lstStyle/>
          <a:p>
            <a:r>
              <a:rPr lang="en-US" altLang="zh-CN" dirty="0" smtClean="0">
                <a:ea typeface="Calibri" panose="020F0502020204030204" pitchFamily="34" charset="0"/>
                <a:cs typeface="Times New Roman" panose="02020603050405020304" pitchFamily="18" charset="0"/>
              </a:rPr>
              <a:t>(3). Upload </a:t>
            </a:r>
            <a:r>
              <a:rPr lang="en-US" altLang="zh-CN" dirty="0">
                <a:ea typeface="Calibri" panose="020F0502020204030204" pitchFamily="34" charset="0"/>
                <a:cs typeface="Times New Roman" panose="02020603050405020304" pitchFamily="18" charset="0"/>
              </a:rPr>
              <a:t>face </a:t>
            </a:r>
            <a:r>
              <a:rPr lang="en-US" altLang="zh-CN" dirty="0" smtClean="0">
                <a:ea typeface="Calibri" panose="020F0502020204030204" pitchFamily="34" charset="0"/>
                <a:cs typeface="Times New Roman" panose="02020603050405020304" pitchFamily="18" charset="0"/>
              </a:rPr>
              <a:t>picture</a:t>
            </a:r>
            <a:endParaRPr lang="zh-CN" altLang="en-US" dirty="0"/>
          </a:p>
        </p:txBody>
      </p:sp>
      <p:pic>
        <p:nvPicPr>
          <p:cNvPr id="5" name="图片 4"/>
          <p:cNvPicPr>
            <a:picLocks noChangeAspect="1"/>
          </p:cNvPicPr>
          <p:nvPr/>
        </p:nvPicPr>
        <p:blipFill>
          <a:blip r:embed="rId3"/>
          <a:stretch>
            <a:fillRect/>
          </a:stretch>
        </p:blipFill>
        <p:spPr>
          <a:xfrm>
            <a:off x="360267" y="1106469"/>
            <a:ext cx="2207454" cy="1907277"/>
          </a:xfrm>
          <a:prstGeom prst="rect">
            <a:avLst/>
          </a:prstGeom>
        </p:spPr>
      </p:pic>
      <p:pic>
        <p:nvPicPr>
          <p:cNvPr id="15" name="图片 14"/>
          <p:cNvPicPr>
            <a:picLocks noChangeAspect="1"/>
          </p:cNvPicPr>
          <p:nvPr/>
        </p:nvPicPr>
        <p:blipFill>
          <a:blip r:embed="rId4"/>
          <a:stretch>
            <a:fillRect/>
          </a:stretch>
        </p:blipFill>
        <p:spPr>
          <a:xfrm>
            <a:off x="2802474" y="737137"/>
            <a:ext cx="4268028" cy="2029062"/>
          </a:xfrm>
          <a:prstGeom prst="rect">
            <a:avLst/>
          </a:prstGeom>
        </p:spPr>
      </p:pic>
      <p:sp>
        <p:nvSpPr>
          <p:cNvPr id="18" name="矩形 17"/>
          <p:cNvSpPr/>
          <p:nvPr/>
        </p:nvSpPr>
        <p:spPr>
          <a:xfrm>
            <a:off x="2507314" y="2844469"/>
            <a:ext cx="4858348" cy="338554"/>
          </a:xfrm>
          <a:prstGeom prst="rect">
            <a:avLst/>
          </a:prstGeom>
        </p:spPr>
        <p:txBody>
          <a:bodyPr wrap="square">
            <a:spAutoFit/>
          </a:bodyPr>
          <a:lstStyle/>
          <a:p>
            <a:r>
              <a:rPr lang="en-US" altLang="zh-CN" sz="1600" dirty="0" smtClean="0">
                <a:ea typeface="Calibri" panose="020F0502020204030204" pitchFamily="34" charset="0"/>
                <a:cs typeface="Times New Roman" panose="02020603050405020304" pitchFamily="18" charset="0"/>
              </a:rPr>
              <a:t>You can upload face picture one by one or batch import</a:t>
            </a:r>
          </a:p>
        </p:txBody>
      </p:sp>
      <p:pic>
        <p:nvPicPr>
          <p:cNvPr id="16" name="图片 15"/>
          <p:cNvPicPr>
            <a:picLocks noChangeAspect="1"/>
          </p:cNvPicPr>
          <p:nvPr/>
        </p:nvPicPr>
        <p:blipFill>
          <a:blip r:embed="rId5"/>
          <a:stretch>
            <a:fillRect/>
          </a:stretch>
        </p:blipFill>
        <p:spPr>
          <a:xfrm>
            <a:off x="7612375" y="339148"/>
            <a:ext cx="3658600" cy="2427051"/>
          </a:xfrm>
          <a:prstGeom prst="rect">
            <a:avLst/>
          </a:prstGeom>
        </p:spPr>
      </p:pic>
      <p:sp>
        <p:nvSpPr>
          <p:cNvPr id="19" name="矩形 18"/>
          <p:cNvSpPr/>
          <p:nvPr/>
        </p:nvSpPr>
        <p:spPr>
          <a:xfrm>
            <a:off x="7383472" y="2766199"/>
            <a:ext cx="4258474" cy="584775"/>
          </a:xfrm>
          <a:prstGeom prst="rect">
            <a:avLst/>
          </a:prstGeom>
        </p:spPr>
        <p:txBody>
          <a:bodyPr wrap="square">
            <a:spAutoFit/>
          </a:bodyPr>
          <a:lstStyle/>
          <a:p>
            <a:r>
              <a:rPr lang="en-US" altLang="zh-CN" sz="1600" dirty="0" smtClean="0">
                <a:ea typeface="Calibri" panose="020F0502020204030204" pitchFamily="34" charset="0"/>
                <a:cs typeface="Times New Roman" panose="02020603050405020304" pitchFamily="18" charset="0"/>
              </a:rPr>
              <a:t>Select the pictures, click batch modeling until the status of all pictures become modeling succeed</a:t>
            </a:r>
          </a:p>
        </p:txBody>
      </p:sp>
      <p:sp>
        <p:nvSpPr>
          <p:cNvPr id="20" name="矩形 19"/>
          <p:cNvSpPr/>
          <p:nvPr/>
        </p:nvSpPr>
        <p:spPr>
          <a:xfrm>
            <a:off x="242890" y="3350974"/>
            <a:ext cx="4982133" cy="369332"/>
          </a:xfrm>
          <a:prstGeom prst="rect">
            <a:avLst/>
          </a:prstGeom>
        </p:spPr>
        <p:txBody>
          <a:bodyPr wrap="none">
            <a:spAutoFit/>
          </a:bodyPr>
          <a:lstStyle/>
          <a:p>
            <a:r>
              <a:rPr lang="en-US" altLang="zh-CN" dirty="0" smtClean="0">
                <a:ea typeface="Calibri" panose="020F0502020204030204" pitchFamily="34" charset="0"/>
                <a:cs typeface="Times New Roman" panose="02020603050405020304" pitchFamily="18" charset="0"/>
              </a:rPr>
              <a:t>(4). Set the arming schedule </a:t>
            </a:r>
            <a:r>
              <a:rPr lang="en-US" altLang="zh-CN" dirty="0">
                <a:ea typeface="Calibri" panose="020F0502020204030204" pitchFamily="34" charset="0"/>
                <a:cs typeface="Times New Roman" panose="02020603050405020304" pitchFamily="18" charset="0"/>
              </a:rPr>
              <a:t>and</a:t>
            </a:r>
            <a:r>
              <a:rPr lang="zh-CN" altLang="en-US" dirty="0" smtClean="0">
                <a:ea typeface="Calibri" panose="020F0502020204030204" pitchFamily="34" charset="0"/>
                <a:cs typeface="Times New Roman" panose="02020603050405020304" pitchFamily="18" charset="0"/>
              </a:rPr>
              <a:t> </a:t>
            </a:r>
            <a:r>
              <a:rPr lang="en-US" altLang="zh-CN" dirty="0" smtClean="0">
                <a:ea typeface="Calibri" panose="020F0502020204030204" pitchFamily="34" charset="0"/>
                <a:cs typeface="Times New Roman" panose="02020603050405020304" pitchFamily="18" charset="0"/>
              </a:rPr>
              <a:t>linkage methods</a:t>
            </a:r>
            <a:endParaRPr lang="zh-CN" altLang="en-US" dirty="0"/>
          </a:p>
        </p:txBody>
      </p:sp>
      <p:pic>
        <p:nvPicPr>
          <p:cNvPr id="22" name="图片 21"/>
          <p:cNvPicPr>
            <a:picLocks noChangeAspect="1"/>
          </p:cNvPicPr>
          <p:nvPr/>
        </p:nvPicPr>
        <p:blipFill>
          <a:blip r:embed="rId6"/>
          <a:stretch>
            <a:fillRect/>
          </a:stretch>
        </p:blipFill>
        <p:spPr>
          <a:xfrm>
            <a:off x="512560" y="3801941"/>
            <a:ext cx="4442792" cy="2238161"/>
          </a:xfrm>
          <a:prstGeom prst="rect">
            <a:avLst/>
          </a:prstGeom>
        </p:spPr>
      </p:pic>
      <p:sp>
        <p:nvSpPr>
          <p:cNvPr id="25" name="矩形 24"/>
          <p:cNvSpPr/>
          <p:nvPr/>
        </p:nvSpPr>
        <p:spPr>
          <a:xfrm>
            <a:off x="5702785" y="3450597"/>
            <a:ext cx="3703963" cy="369332"/>
          </a:xfrm>
          <a:prstGeom prst="rect">
            <a:avLst/>
          </a:prstGeom>
        </p:spPr>
        <p:txBody>
          <a:bodyPr wrap="none">
            <a:spAutoFit/>
          </a:bodyPr>
          <a:lstStyle/>
          <a:p>
            <a:r>
              <a:rPr lang="en-US" altLang="zh-CN" dirty="0" smtClean="0">
                <a:ea typeface="Calibri" panose="020F0502020204030204" pitchFamily="34" charset="0"/>
                <a:cs typeface="Times New Roman" panose="02020603050405020304" pitchFamily="18" charset="0"/>
              </a:rPr>
              <a:t>(5). Check the result on Display </a:t>
            </a:r>
            <a:r>
              <a:rPr lang="en-US" altLang="zh-CN" dirty="0">
                <a:ea typeface="Calibri" panose="020F0502020204030204" pitchFamily="34" charset="0"/>
                <a:cs typeface="Times New Roman" panose="02020603050405020304" pitchFamily="18" charset="0"/>
              </a:rPr>
              <a:t>A</a:t>
            </a:r>
            <a:r>
              <a:rPr lang="en-US" altLang="zh-CN" dirty="0" smtClean="0">
                <a:ea typeface="Calibri" panose="020F0502020204030204" pitchFamily="34" charset="0"/>
                <a:cs typeface="Times New Roman" panose="02020603050405020304" pitchFamily="18" charset="0"/>
              </a:rPr>
              <a:t>larm</a:t>
            </a:r>
            <a:endParaRPr lang="zh-CN" altLang="en-US" dirty="0"/>
          </a:p>
        </p:txBody>
      </p:sp>
    </p:spTree>
    <p:extLst>
      <p:ext uri="{BB962C8B-B14F-4D97-AF65-F5344CB8AC3E}">
        <p14:creationId xmlns:p14="http://schemas.microsoft.com/office/powerpoint/2010/main" val="4086241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29120" y="2928173"/>
            <a:ext cx="4037543" cy="830997"/>
          </a:xfrm>
          <a:prstGeom prst="rect">
            <a:avLst/>
          </a:prstGeom>
          <a:noFill/>
        </p:spPr>
        <p:txBody>
          <a:bodyPr wrap="square" rtlCol="0">
            <a:spAutoFit/>
          </a:bodyPr>
          <a:lstStyle/>
          <a:p>
            <a:r>
              <a:rPr lang="en-US" altLang="zh-CN" sz="4800" b="1" dirty="0" smtClean="0">
                <a:solidFill>
                  <a:srgbClr val="C00000"/>
                </a:solidFill>
              </a:rPr>
              <a:t>Vehicle </a:t>
            </a:r>
            <a:r>
              <a:rPr lang="en-US" altLang="zh-CN" sz="4800" b="1" dirty="0">
                <a:solidFill>
                  <a:srgbClr val="C00000"/>
                </a:solidFill>
              </a:rPr>
              <a:t>A</a:t>
            </a:r>
            <a:r>
              <a:rPr lang="en-US" altLang="zh-CN" sz="4800" b="1" dirty="0" smtClean="0">
                <a:solidFill>
                  <a:srgbClr val="C00000"/>
                </a:solidFill>
              </a:rPr>
              <a:t>rming</a:t>
            </a:r>
            <a:endParaRPr lang="en-US" altLang="zh-CN" sz="4800" b="1" dirty="0">
              <a:solidFill>
                <a:srgbClr val="C00000"/>
              </a:solidFill>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9861" y="18472"/>
            <a:ext cx="2311196" cy="1152902"/>
          </a:xfrm>
          <a:prstGeom prst="rect">
            <a:avLst/>
          </a:prstGeom>
        </p:spPr>
      </p:pic>
      <p:sp>
        <p:nvSpPr>
          <p:cNvPr id="6" name="等腰三角形 5"/>
          <p:cNvSpPr/>
          <p:nvPr/>
        </p:nvSpPr>
        <p:spPr>
          <a:xfrm rot="5400000" flipH="1">
            <a:off x="-2264230" y="2252545"/>
            <a:ext cx="6858002" cy="2329541"/>
          </a:xfrm>
          <a:prstGeom prst="triangle">
            <a:avLst>
              <a:gd name="adj" fmla="val 49831"/>
            </a:avLst>
          </a:prstGeom>
          <a:solidFill>
            <a:srgbClr val="B81D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TextBox 3"/>
          <p:cNvSpPr txBox="1"/>
          <p:nvPr/>
        </p:nvSpPr>
        <p:spPr>
          <a:xfrm>
            <a:off x="9559634" y="1491671"/>
            <a:ext cx="1499794" cy="1323439"/>
          </a:xfrm>
          <a:prstGeom prst="rect">
            <a:avLst/>
          </a:prstGeom>
          <a:noFill/>
        </p:spPr>
        <p:txBody>
          <a:bodyPr wrap="square" rtlCol="0">
            <a:spAutoFit/>
          </a:bodyPr>
          <a:lstStyle/>
          <a:p>
            <a:r>
              <a:rPr lang="en-US" sz="8000" b="1" dirty="0" smtClean="0"/>
              <a:t>05</a:t>
            </a:r>
          </a:p>
        </p:txBody>
      </p:sp>
    </p:spTree>
    <p:extLst>
      <p:ext uri="{BB962C8B-B14F-4D97-AF65-F5344CB8AC3E}">
        <p14:creationId xmlns:p14="http://schemas.microsoft.com/office/powerpoint/2010/main" val="4047319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ug_44867"/>
          <p:cNvSpPr/>
          <p:nvPr/>
        </p:nvSpPr>
        <p:spPr>
          <a:xfrm>
            <a:off x="8919181" y="2345159"/>
            <a:ext cx="423659" cy="418665"/>
          </a:xfrm>
          <a:custGeom>
            <a:avLst/>
            <a:gdLst>
              <a:gd name="T0" fmla="*/ 437 w 476"/>
              <a:gd name="T1" fmla="*/ 349 h 471"/>
              <a:gd name="T2" fmla="*/ 396 w 476"/>
              <a:gd name="T3" fmla="*/ 349 h 471"/>
              <a:gd name="T4" fmla="*/ 378 w 476"/>
              <a:gd name="T5" fmla="*/ 331 h 471"/>
              <a:gd name="T6" fmla="*/ 123 w 476"/>
              <a:gd name="T7" fmla="*/ 389 h 471"/>
              <a:gd name="T8" fmla="*/ 52 w 476"/>
              <a:gd name="T9" fmla="*/ 459 h 471"/>
              <a:gd name="T10" fmla="*/ 11 w 476"/>
              <a:gd name="T11" fmla="*/ 459 h 471"/>
              <a:gd name="T12" fmla="*/ 11 w 476"/>
              <a:gd name="T13" fmla="*/ 419 h 471"/>
              <a:gd name="T14" fmla="*/ 85 w 476"/>
              <a:gd name="T15" fmla="*/ 345 h 471"/>
              <a:gd name="T16" fmla="*/ 150 w 476"/>
              <a:gd name="T17" fmla="*/ 104 h 471"/>
              <a:gd name="T18" fmla="*/ 132 w 476"/>
              <a:gd name="T19" fmla="*/ 86 h 471"/>
              <a:gd name="T20" fmla="*/ 132 w 476"/>
              <a:gd name="T21" fmla="*/ 45 h 471"/>
              <a:gd name="T22" fmla="*/ 173 w 476"/>
              <a:gd name="T23" fmla="*/ 45 h 471"/>
              <a:gd name="T24" fmla="*/ 219 w 476"/>
              <a:gd name="T25" fmla="*/ 91 h 471"/>
              <a:gd name="T26" fmla="*/ 299 w 476"/>
              <a:gd name="T27" fmla="*/ 11 h 471"/>
              <a:gd name="T28" fmla="*/ 340 w 476"/>
              <a:gd name="T29" fmla="*/ 11 h 471"/>
              <a:gd name="T30" fmla="*/ 340 w 476"/>
              <a:gd name="T31" fmla="*/ 52 h 471"/>
              <a:gd name="T32" fmla="*/ 260 w 476"/>
              <a:gd name="T33" fmla="*/ 132 h 471"/>
              <a:gd name="T34" fmla="*/ 344 w 476"/>
              <a:gd name="T35" fmla="*/ 216 h 471"/>
              <a:gd name="T36" fmla="*/ 424 w 476"/>
              <a:gd name="T37" fmla="*/ 136 h 471"/>
              <a:gd name="T38" fmla="*/ 465 w 476"/>
              <a:gd name="T39" fmla="*/ 136 h 471"/>
              <a:gd name="T40" fmla="*/ 465 w 476"/>
              <a:gd name="T41" fmla="*/ 177 h 471"/>
              <a:gd name="T42" fmla="*/ 385 w 476"/>
              <a:gd name="T43" fmla="*/ 257 h 471"/>
              <a:gd name="T44" fmla="*/ 437 w 476"/>
              <a:gd name="T45" fmla="*/ 309 h 471"/>
              <a:gd name="T46" fmla="*/ 437 w 476"/>
              <a:gd name="T47" fmla="*/ 349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6" h="471">
                <a:moveTo>
                  <a:pt x="437" y="349"/>
                </a:moveTo>
                <a:cubicBezTo>
                  <a:pt x="425" y="361"/>
                  <a:pt x="407" y="361"/>
                  <a:pt x="396" y="349"/>
                </a:cubicBezTo>
                <a:lnTo>
                  <a:pt x="378" y="331"/>
                </a:lnTo>
                <a:cubicBezTo>
                  <a:pt x="294" y="409"/>
                  <a:pt x="187" y="432"/>
                  <a:pt x="123" y="389"/>
                </a:cubicBezTo>
                <a:lnTo>
                  <a:pt x="52" y="459"/>
                </a:lnTo>
                <a:cubicBezTo>
                  <a:pt x="41" y="471"/>
                  <a:pt x="23" y="471"/>
                  <a:pt x="11" y="459"/>
                </a:cubicBezTo>
                <a:cubicBezTo>
                  <a:pt x="0" y="448"/>
                  <a:pt x="0" y="430"/>
                  <a:pt x="11" y="419"/>
                </a:cubicBezTo>
                <a:lnTo>
                  <a:pt x="85" y="345"/>
                </a:lnTo>
                <a:cubicBezTo>
                  <a:pt x="53" y="280"/>
                  <a:pt x="78" y="182"/>
                  <a:pt x="150" y="104"/>
                </a:cubicBezTo>
                <a:lnTo>
                  <a:pt x="132" y="86"/>
                </a:lnTo>
                <a:cubicBezTo>
                  <a:pt x="121" y="75"/>
                  <a:pt x="121" y="56"/>
                  <a:pt x="132" y="45"/>
                </a:cubicBezTo>
                <a:cubicBezTo>
                  <a:pt x="144" y="34"/>
                  <a:pt x="162" y="34"/>
                  <a:pt x="173" y="45"/>
                </a:cubicBezTo>
                <a:lnTo>
                  <a:pt x="219" y="91"/>
                </a:lnTo>
                <a:lnTo>
                  <a:pt x="299" y="11"/>
                </a:lnTo>
                <a:cubicBezTo>
                  <a:pt x="311" y="0"/>
                  <a:pt x="329" y="0"/>
                  <a:pt x="340" y="11"/>
                </a:cubicBezTo>
                <a:cubicBezTo>
                  <a:pt x="351" y="22"/>
                  <a:pt x="351" y="41"/>
                  <a:pt x="340" y="52"/>
                </a:cubicBezTo>
                <a:lnTo>
                  <a:pt x="260" y="132"/>
                </a:lnTo>
                <a:lnTo>
                  <a:pt x="344" y="216"/>
                </a:lnTo>
                <a:lnTo>
                  <a:pt x="424" y="136"/>
                </a:lnTo>
                <a:cubicBezTo>
                  <a:pt x="436" y="125"/>
                  <a:pt x="454" y="125"/>
                  <a:pt x="465" y="136"/>
                </a:cubicBezTo>
                <a:cubicBezTo>
                  <a:pt x="476" y="147"/>
                  <a:pt x="476" y="166"/>
                  <a:pt x="465" y="177"/>
                </a:cubicBezTo>
                <a:lnTo>
                  <a:pt x="385" y="257"/>
                </a:lnTo>
                <a:lnTo>
                  <a:pt x="437" y="309"/>
                </a:lnTo>
                <a:cubicBezTo>
                  <a:pt x="448" y="320"/>
                  <a:pt x="448" y="338"/>
                  <a:pt x="437" y="34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1" name="connection_318121"/>
          <p:cNvSpPr/>
          <p:nvPr/>
        </p:nvSpPr>
        <p:spPr>
          <a:xfrm>
            <a:off x="9541827" y="1512639"/>
            <a:ext cx="553606" cy="552770"/>
          </a:xfrm>
          <a:custGeom>
            <a:avLst/>
            <a:gdLst>
              <a:gd name="T0" fmla="*/ 6258 w 6827"/>
              <a:gd name="T1" fmla="*/ 0 h 6827"/>
              <a:gd name="T2" fmla="*/ 5689 w 6827"/>
              <a:gd name="T3" fmla="*/ 0 h 6827"/>
              <a:gd name="T4" fmla="*/ 5120 w 6827"/>
              <a:gd name="T5" fmla="*/ 569 h 6827"/>
              <a:gd name="T6" fmla="*/ 5120 w 6827"/>
              <a:gd name="T7" fmla="*/ 1138 h 6827"/>
              <a:gd name="T8" fmla="*/ 5689 w 6827"/>
              <a:gd name="T9" fmla="*/ 1707 h 6827"/>
              <a:gd name="T10" fmla="*/ 5689 w 6827"/>
              <a:gd name="T11" fmla="*/ 3129 h 6827"/>
              <a:gd name="T12" fmla="*/ 4267 w 6827"/>
              <a:gd name="T13" fmla="*/ 3129 h 6827"/>
              <a:gd name="T14" fmla="*/ 3698 w 6827"/>
              <a:gd name="T15" fmla="*/ 2560 h 6827"/>
              <a:gd name="T16" fmla="*/ 3129 w 6827"/>
              <a:gd name="T17" fmla="*/ 2560 h 6827"/>
              <a:gd name="T18" fmla="*/ 2560 w 6827"/>
              <a:gd name="T19" fmla="*/ 3129 h 6827"/>
              <a:gd name="T20" fmla="*/ 853 w 6827"/>
              <a:gd name="T21" fmla="*/ 3129 h 6827"/>
              <a:gd name="T22" fmla="*/ 569 w 6827"/>
              <a:gd name="T23" fmla="*/ 3413 h 6827"/>
              <a:gd name="T24" fmla="*/ 569 w 6827"/>
              <a:gd name="T25" fmla="*/ 5120 h 6827"/>
              <a:gd name="T26" fmla="*/ 0 w 6827"/>
              <a:gd name="T27" fmla="*/ 5689 h 6827"/>
              <a:gd name="T28" fmla="*/ 0 w 6827"/>
              <a:gd name="T29" fmla="*/ 6258 h 6827"/>
              <a:gd name="T30" fmla="*/ 569 w 6827"/>
              <a:gd name="T31" fmla="*/ 6827 h 6827"/>
              <a:gd name="T32" fmla="*/ 1138 w 6827"/>
              <a:gd name="T33" fmla="*/ 6827 h 6827"/>
              <a:gd name="T34" fmla="*/ 1707 w 6827"/>
              <a:gd name="T35" fmla="*/ 6258 h 6827"/>
              <a:gd name="T36" fmla="*/ 1707 w 6827"/>
              <a:gd name="T37" fmla="*/ 5689 h 6827"/>
              <a:gd name="T38" fmla="*/ 1138 w 6827"/>
              <a:gd name="T39" fmla="*/ 5120 h 6827"/>
              <a:gd name="T40" fmla="*/ 1138 w 6827"/>
              <a:gd name="T41" fmla="*/ 3698 h 6827"/>
              <a:gd name="T42" fmla="*/ 2560 w 6827"/>
              <a:gd name="T43" fmla="*/ 3698 h 6827"/>
              <a:gd name="T44" fmla="*/ 3129 w 6827"/>
              <a:gd name="T45" fmla="*/ 4267 h 6827"/>
              <a:gd name="T46" fmla="*/ 3698 w 6827"/>
              <a:gd name="T47" fmla="*/ 4267 h 6827"/>
              <a:gd name="T48" fmla="*/ 4267 w 6827"/>
              <a:gd name="T49" fmla="*/ 3698 h 6827"/>
              <a:gd name="T50" fmla="*/ 5973 w 6827"/>
              <a:gd name="T51" fmla="*/ 3698 h 6827"/>
              <a:gd name="T52" fmla="*/ 6258 w 6827"/>
              <a:gd name="T53" fmla="*/ 3413 h 6827"/>
              <a:gd name="T54" fmla="*/ 6258 w 6827"/>
              <a:gd name="T55" fmla="*/ 1707 h 6827"/>
              <a:gd name="T56" fmla="*/ 6827 w 6827"/>
              <a:gd name="T57" fmla="*/ 1138 h 6827"/>
              <a:gd name="T58" fmla="*/ 6827 w 6827"/>
              <a:gd name="T59" fmla="*/ 569 h 6827"/>
              <a:gd name="T60" fmla="*/ 6258 w 6827"/>
              <a:gd name="T61" fmla="*/ 0 h 6827"/>
              <a:gd name="T62" fmla="*/ 1138 w 6827"/>
              <a:gd name="T63" fmla="*/ 6258 h 6827"/>
              <a:gd name="T64" fmla="*/ 569 w 6827"/>
              <a:gd name="T65" fmla="*/ 6258 h 6827"/>
              <a:gd name="T66" fmla="*/ 569 w 6827"/>
              <a:gd name="T67" fmla="*/ 5689 h 6827"/>
              <a:gd name="T68" fmla="*/ 1138 w 6827"/>
              <a:gd name="T69" fmla="*/ 5689 h 6827"/>
              <a:gd name="T70" fmla="*/ 1138 w 6827"/>
              <a:gd name="T71" fmla="*/ 6258 h 6827"/>
              <a:gd name="T72" fmla="*/ 3698 w 6827"/>
              <a:gd name="T73" fmla="*/ 3698 h 6827"/>
              <a:gd name="T74" fmla="*/ 3129 w 6827"/>
              <a:gd name="T75" fmla="*/ 3698 h 6827"/>
              <a:gd name="T76" fmla="*/ 3129 w 6827"/>
              <a:gd name="T77" fmla="*/ 3129 h 6827"/>
              <a:gd name="T78" fmla="*/ 3698 w 6827"/>
              <a:gd name="T79" fmla="*/ 3129 h 6827"/>
              <a:gd name="T80" fmla="*/ 3698 w 6827"/>
              <a:gd name="T81" fmla="*/ 3698 h 6827"/>
              <a:gd name="T82" fmla="*/ 6258 w 6827"/>
              <a:gd name="T83" fmla="*/ 1138 h 6827"/>
              <a:gd name="T84" fmla="*/ 5689 w 6827"/>
              <a:gd name="T85" fmla="*/ 1138 h 6827"/>
              <a:gd name="T86" fmla="*/ 5689 w 6827"/>
              <a:gd name="T87" fmla="*/ 569 h 6827"/>
              <a:gd name="T88" fmla="*/ 6258 w 6827"/>
              <a:gd name="T89" fmla="*/ 569 h 6827"/>
              <a:gd name="T90" fmla="*/ 6258 w 6827"/>
              <a:gd name="T91" fmla="*/ 113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27" h="6827">
                <a:moveTo>
                  <a:pt x="6258" y="0"/>
                </a:moveTo>
                <a:lnTo>
                  <a:pt x="5689" y="0"/>
                </a:lnTo>
                <a:cubicBezTo>
                  <a:pt x="5375" y="0"/>
                  <a:pt x="5120" y="255"/>
                  <a:pt x="5120" y="569"/>
                </a:cubicBezTo>
                <a:lnTo>
                  <a:pt x="5120" y="1138"/>
                </a:lnTo>
                <a:cubicBezTo>
                  <a:pt x="5120" y="1452"/>
                  <a:pt x="5375" y="1707"/>
                  <a:pt x="5689" y="1707"/>
                </a:cubicBezTo>
                <a:lnTo>
                  <a:pt x="5689" y="3129"/>
                </a:lnTo>
                <a:lnTo>
                  <a:pt x="4267" y="3129"/>
                </a:lnTo>
                <a:cubicBezTo>
                  <a:pt x="4267" y="2815"/>
                  <a:pt x="4012" y="2560"/>
                  <a:pt x="3698" y="2560"/>
                </a:cubicBezTo>
                <a:lnTo>
                  <a:pt x="3129" y="2560"/>
                </a:lnTo>
                <a:cubicBezTo>
                  <a:pt x="2815" y="2560"/>
                  <a:pt x="2560" y="2815"/>
                  <a:pt x="2560" y="3129"/>
                </a:cubicBezTo>
                <a:lnTo>
                  <a:pt x="853" y="3129"/>
                </a:lnTo>
                <a:cubicBezTo>
                  <a:pt x="696" y="3129"/>
                  <a:pt x="569" y="3256"/>
                  <a:pt x="569" y="3413"/>
                </a:cubicBezTo>
                <a:lnTo>
                  <a:pt x="569" y="5120"/>
                </a:lnTo>
                <a:cubicBezTo>
                  <a:pt x="255" y="5120"/>
                  <a:pt x="0" y="5375"/>
                  <a:pt x="0" y="5689"/>
                </a:cubicBezTo>
                <a:lnTo>
                  <a:pt x="0" y="6258"/>
                </a:lnTo>
                <a:cubicBezTo>
                  <a:pt x="0" y="6572"/>
                  <a:pt x="255" y="6827"/>
                  <a:pt x="569" y="6827"/>
                </a:cubicBezTo>
                <a:lnTo>
                  <a:pt x="1138" y="6827"/>
                </a:lnTo>
                <a:cubicBezTo>
                  <a:pt x="1452" y="6827"/>
                  <a:pt x="1707" y="6572"/>
                  <a:pt x="1707" y="6258"/>
                </a:cubicBezTo>
                <a:lnTo>
                  <a:pt x="1707" y="5689"/>
                </a:lnTo>
                <a:cubicBezTo>
                  <a:pt x="1707" y="5375"/>
                  <a:pt x="1452" y="5120"/>
                  <a:pt x="1138" y="5120"/>
                </a:cubicBezTo>
                <a:lnTo>
                  <a:pt x="1138" y="3698"/>
                </a:lnTo>
                <a:lnTo>
                  <a:pt x="2560" y="3698"/>
                </a:lnTo>
                <a:cubicBezTo>
                  <a:pt x="2560" y="4012"/>
                  <a:pt x="2815" y="4267"/>
                  <a:pt x="3129" y="4267"/>
                </a:cubicBezTo>
                <a:lnTo>
                  <a:pt x="3698" y="4267"/>
                </a:lnTo>
                <a:cubicBezTo>
                  <a:pt x="4012" y="4267"/>
                  <a:pt x="4267" y="4012"/>
                  <a:pt x="4267" y="3698"/>
                </a:cubicBezTo>
                <a:lnTo>
                  <a:pt x="5973" y="3698"/>
                </a:lnTo>
                <a:cubicBezTo>
                  <a:pt x="6130" y="3698"/>
                  <a:pt x="6258" y="3570"/>
                  <a:pt x="6258" y="3413"/>
                </a:cubicBezTo>
                <a:lnTo>
                  <a:pt x="6258" y="1707"/>
                </a:lnTo>
                <a:cubicBezTo>
                  <a:pt x="6572" y="1707"/>
                  <a:pt x="6827" y="1452"/>
                  <a:pt x="6827" y="1138"/>
                </a:cubicBezTo>
                <a:lnTo>
                  <a:pt x="6827" y="569"/>
                </a:lnTo>
                <a:cubicBezTo>
                  <a:pt x="6827" y="255"/>
                  <a:pt x="6572" y="0"/>
                  <a:pt x="6258" y="0"/>
                </a:cubicBezTo>
                <a:close/>
                <a:moveTo>
                  <a:pt x="1138" y="6258"/>
                </a:moveTo>
                <a:lnTo>
                  <a:pt x="569" y="6258"/>
                </a:lnTo>
                <a:lnTo>
                  <a:pt x="569" y="5689"/>
                </a:lnTo>
                <a:lnTo>
                  <a:pt x="1138" y="5689"/>
                </a:lnTo>
                <a:lnTo>
                  <a:pt x="1138" y="6258"/>
                </a:lnTo>
                <a:close/>
                <a:moveTo>
                  <a:pt x="3698" y="3698"/>
                </a:moveTo>
                <a:lnTo>
                  <a:pt x="3129" y="3698"/>
                </a:lnTo>
                <a:lnTo>
                  <a:pt x="3129" y="3129"/>
                </a:lnTo>
                <a:lnTo>
                  <a:pt x="3698" y="3129"/>
                </a:lnTo>
                <a:lnTo>
                  <a:pt x="3698" y="3698"/>
                </a:lnTo>
                <a:close/>
                <a:moveTo>
                  <a:pt x="6258" y="1138"/>
                </a:moveTo>
                <a:lnTo>
                  <a:pt x="5689" y="1138"/>
                </a:lnTo>
                <a:lnTo>
                  <a:pt x="5689" y="569"/>
                </a:lnTo>
                <a:lnTo>
                  <a:pt x="6258" y="569"/>
                </a:lnTo>
                <a:lnTo>
                  <a:pt x="6258" y="11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2" name="connection_318121"/>
          <p:cNvSpPr/>
          <p:nvPr/>
        </p:nvSpPr>
        <p:spPr>
          <a:xfrm>
            <a:off x="9506847" y="2211054"/>
            <a:ext cx="553606" cy="552770"/>
          </a:xfrm>
          <a:custGeom>
            <a:avLst/>
            <a:gdLst>
              <a:gd name="T0" fmla="*/ 6258 w 6827"/>
              <a:gd name="T1" fmla="*/ 0 h 6827"/>
              <a:gd name="T2" fmla="*/ 5689 w 6827"/>
              <a:gd name="T3" fmla="*/ 0 h 6827"/>
              <a:gd name="T4" fmla="*/ 5120 w 6827"/>
              <a:gd name="T5" fmla="*/ 569 h 6827"/>
              <a:gd name="T6" fmla="*/ 5120 w 6827"/>
              <a:gd name="T7" fmla="*/ 1138 h 6827"/>
              <a:gd name="T8" fmla="*/ 5689 w 6827"/>
              <a:gd name="T9" fmla="*/ 1707 h 6827"/>
              <a:gd name="T10" fmla="*/ 5689 w 6827"/>
              <a:gd name="T11" fmla="*/ 3129 h 6827"/>
              <a:gd name="T12" fmla="*/ 4267 w 6827"/>
              <a:gd name="T13" fmla="*/ 3129 h 6827"/>
              <a:gd name="T14" fmla="*/ 3698 w 6827"/>
              <a:gd name="T15" fmla="*/ 2560 h 6827"/>
              <a:gd name="T16" fmla="*/ 3129 w 6827"/>
              <a:gd name="T17" fmla="*/ 2560 h 6827"/>
              <a:gd name="T18" fmla="*/ 2560 w 6827"/>
              <a:gd name="T19" fmla="*/ 3129 h 6827"/>
              <a:gd name="T20" fmla="*/ 853 w 6827"/>
              <a:gd name="T21" fmla="*/ 3129 h 6827"/>
              <a:gd name="T22" fmla="*/ 569 w 6827"/>
              <a:gd name="T23" fmla="*/ 3413 h 6827"/>
              <a:gd name="T24" fmla="*/ 569 w 6827"/>
              <a:gd name="T25" fmla="*/ 5120 h 6827"/>
              <a:gd name="T26" fmla="*/ 0 w 6827"/>
              <a:gd name="T27" fmla="*/ 5689 h 6827"/>
              <a:gd name="T28" fmla="*/ 0 w 6827"/>
              <a:gd name="T29" fmla="*/ 6258 h 6827"/>
              <a:gd name="T30" fmla="*/ 569 w 6827"/>
              <a:gd name="T31" fmla="*/ 6827 h 6827"/>
              <a:gd name="T32" fmla="*/ 1138 w 6827"/>
              <a:gd name="T33" fmla="*/ 6827 h 6827"/>
              <a:gd name="T34" fmla="*/ 1707 w 6827"/>
              <a:gd name="T35" fmla="*/ 6258 h 6827"/>
              <a:gd name="T36" fmla="*/ 1707 w 6827"/>
              <a:gd name="T37" fmla="*/ 5689 h 6827"/>
              <a:gd name="T38" fmla="*/ 1138 w 6827"/>
              <a:gd name="T39" fmla="*/ 5120 h 6827"/>
              <a:gd name="T40" fmla="*/ 1138 w 6827"/>
              <a:gd name="T41" fmla="*/ 3698 h 6827"/>
              <a:gd name="T42" fmla="*/ 2560 w 6827"/>
              <a:gd name="T43" fmla="*/ 3698 h 6827"/>
              <a:gd name="T44" fmla="*/ 3129 w 6827"/>
              <a:gd name="T45" fmla="*/ 4267 h 6827"/>
              <a:gd name="T46" fmla="*/ 3698 w 6827"/>
              <a:gd name="T47" fmla="*/ 4267 h 6827"/>
              <a:gd name="T48" fmla="*/ 4267 w 6827"/>
              <a:gd name="T49" fmla="*/ 3698 h 6827"/>
              <a:gd name="T50" fmla="*/ 5973 w 6827"/>
              <a:gd name="T51" fmla="*/ 3698 h 6827"/>
              <a:gd name="T52" fmla="*/ 6258 w 6827"/>
              <a:gd name="T53" fmla="*/ 3413 h 6827"/>
              <a:gd name="T54" fmla="*/ 6258 w 6827"/>
              <a:gd name="T55" fmla="*/ 1707 h 6827"/>
              <a:gd name="T56" fmla="*/ 6827 w 6827"/>
              <a:gd name="T57" fmla="*/ 1138 h 6827"/>
              <a:gd name="T58" fmla="*/ 6827 w 6827"/>
              <a:gd name="T59" fmla="*/ 569 h 6827"/>
              <a:gd name="T60" fmla="*/ 6258 w 6827"/>
              <a:gd name="T61" fmla="*/ 0 h 6827"/>
              <a:gd name="T62" fmla="*/ 1138 w 6827"/>
              <a:gd name="T63" fmla="*/ 6258 h 6827"/>
              <a:gd name="T64" fmla="*/ 569 w 6827"/>
              <a:gd name="T65" fmla="*/ 6258 h 6827"/>
              <a:gd name="T66" fmla="*/ 569 w 6827"/>
              <a:gd name="T67" fmla="*/ 5689 h 6827"/>
              <a:gd name="T68" fmla="*/ 1138 w 6827"/>
              <a:gd name="T69" fmla="*/ 5689 h 6827"/>
              <a:gd name="T70" fmla="*/ 1138 w 6827"/>
              <a:gd name="T71" fmla="*/ 6258 h 6827"/>
              <a:gd name="T72" fmla="*/ 3698 w 6827"/>
              <a:gd name="T73" fmla="*/ 3698 h 6827"/>
              <a:gd name="T74" fmla="*/ 3129 w 6827"/>
              <a:gd name="T75" fmla="*/ 3698 h 6827"/>
              <a:gd name="T76" fmla="*/ 3129 w 6827"/>
              <a:gd name="T77" fmla="*/ 3129 h 6827"/>
              <a:gd name="T78" fmla="*/ 3698 w 6827"/>
              <a:gd name="T79" fmla="*/ 3129 h 6827"/>
              <a:gd name="T80" fmla="*/ 3698 w 6827"/>
              <a:gd name="T81" fmla="*/ 3698 h 6827"/>
              <a:gd name="T82" fmla="*/ 6258 w 6827"/>
              <a:gd name="T83" fmla="*/ 1138 h 6827"/>
              <a:gd name="T84" fmla="*/ 5689 w 6827"/>
              <a:gd name="T85" fmla="*/ 1138 h 6827"/>
              <a:gd name="T86" fmla="*/ 5689 w 6827"/>
              <a:gd name="T87" fmla="*/ 569 h 6827"/>
              <a:gd name="T88" fmla="*/ 6258 w 6827"/>
              <a:gd name="T89" fmla="*/ 569 h 6827"/>
              <a:gd name="T90" fmla="*/ 6258 w 6827"/>
              <a:gd name="T91" fmla="*/ 113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27" h="6827">
                <a:moveTo>
                  <a:pt x="6258" y="0"/>
                </a:moveTo>
                <a:lnTo>
                  <a:pt x="5689" y="0"/>
                </a:lnTo>
                <a:cubicBezTo>
                  <a:pt x="5375" y="0"/>
                  <a:pt x="5120" y="255"/>
                  <a:pt x="5120" y="569"/>
                </a:cubicBezTo>
                <a:lnTo>
                  <a:pt x="5120" y="1138"/>
                </a:lnTo>
                <a:cubicBezTo>
                  <a:pt x="5120" y="1452"/>
                  <a:pt x="5375" y="1707"/>
                  <a:pt x="5689" y="1707"/>
                </a:cubicBezTo>
                <a:lnTo>
                  <a:pt x="5689" y="3129"/>
                </a:lnTo>
                <a:lnTo>
                  <a:pt x="4267" y="3129"/>
                </a:lnTo>
                <a:cubicBezTo>
                  <a:pt x="4267" y="2815"/>
                  <a:pt x="4012" y="2560"/>
                  <a:pt x="3698" y="2560"/>
                </a:cubicBezTo>
                <a:lnTo>
                  <a:pt x="3129" y="2560"/>
                </a:lnTo>
                <a:cubicBezTo>
                  <a:pt x="2815" y="2560"/>
                  <a:pt x="2560" y="2815"/>
                  <a:pt x="2560" y="3129"/>
                </a:cubicBezTo>
                <a:lnTo>
                  <a:pt x="853" y="3129"/>
                </a:lnTo>
                <a:cubicBezTo>
                  <a:pt x="696" y="3129"/>
                  <a:pt x="569" y="3256"/>
                  <a:pt x="569" y="3413"/>
                </a:cubicBezTo>
                <a:lnTo>
                  <a:pt x="569" y="5120"/>
                </a:lnTo>
                <a:cubicBezTo>
                  <a:pt x="255" y="5120"/>
                  <a:pt x="0" y="5375"/>
                  <a:pt x="0" y="5689"/>
                </a:cubicBezTo>
                <a:lnTo>
                  <a:pt x="0" y="6258"/>
                </a:lnTo>
                <a:cubicBezTo>
                  <a:pt x="0" y="6572"/>
                  <a:pt x="255" y="6827"/>
                  <a:pt x="569" y="6827"/>
                </a:cubicBezTo>
                <a:lnTo>
                  <a:pt x="1138" y="6827"/>
                </a:lnTo>
                <a:cubicBezTo>
                  <a:pt x="1452" y="6827"/>
                  <a:pt x="1707" y="6572"/>
                  <a:pt x="1707" y="6258"/>
                </a:cubicBezTo>
                <a:lnTo>
                  <a:pt x="1707" y="5689"/>
                </a:lnTo>
                <a:cubicBezTo>
                  <a:pt x="1707" y="5375"/>
                  <a:pt x="1452" y="5120"/>
                  <a:pt x="1138" y="5120"/>
                </a:cubicBezTo>
                <a:lnTo>
                  <a:pt x="1138" y="3698"/>
                </a:lnTo>
                <a:lnTo>
                  <a:pt x="2560" y="3698"/>
                </a:lnTo>
                <a:cubicBezTo>
                  <a:pt x="2560" y="4012"/>
                  <a:pt x="2815" y="4267"/>
                  <a:pt x="3129" y="4267"/>
                </a:cubicBezTo>
                <a:lnTo>
                  <a:pt x="3698" y="4267"/>
                </a:lnTo>
                <a:cubicBezTo>
                  <a:pt x="4012" y="4267"/>
                  <a:pt x="4267" y="4012"/>
                  <a:pt x="4267" y="3698"/>
                </a:cubicBezTo>
                <a:lnTo>
                  <a:pt x="5973" y="3698"/>
                </a:lnTo>
                <a:cubicBezTo>
                  <a:pt x="6130" y="3698"/>
                  <a:pt x="6258" y="3570"/>
                  <a:pt x="6258" y="3413"/>
                </a:cubicBezTo>
                <a:lnTo>
                  <a:pt x="6258" y="1707"/>
                </a:lnTo>
                <a:cubicBezTo>
                  <a:pt x="6572" y="1707"/>
                  <a:pt x="6827" y="1452"/>
                  <a:pt x="6827" y="1138"/>
                </a:cubicBezTo>
                <a:lnTo>
                  <a:pt x="6827" y="569"/>
                </a:lnTo>
                <a:cubicBezTo>
                  <a:pt x="6827" y="255"/>
                  <a:pt x="6572" y="0"/>
                  <a:pt x="6258" y="0"/>
                </a:cubicBezTo>
                <a:close/>
                <a:moveTo>
                  <a:pt x="1138" y="6258"/>
                </a:moveTo>
                <a:lnTo>
                  <a:pt x="569" y="6258"/>
                </a:lnTo>
                <a:lnTo>
                  <a:pt x="569" y="5689"/>
                </a:lnTo>
                <a:lnTo>
                  <a:pt x="1138" y="5689"/>
                </a:lnTo>
                <a:lnTo>
                  <a:pt x="1138" y="6258"/>
                </a:lnTo>
                <a:close/>
                <a:moveTo>
                  <a:pt x="3698" y="3698"/>
                </a:moveTo>
                <a:lnTo>
                  <a:pt x="3129" y="3698"/>
                </a:lnTo>
                <a:lnTo>
                  <a:pt x="3129" y="3129"/>
                </a:lnTo>
                <a:lnTo>
                  <a:pt x="3698" y="3129"/>
                </a:lnTo>
                <a:lnTo>
                  <a:pt x="3698" y="3698"/>
                </a:lnTo>
                <a:close/>
                <a:moveTo>
                  <a:pt x="6258" y="1138"/>
                </a:moveTo>
                <a:lnTo>
                  <a:pt x="5689" y="1138"/>
                </a:lnTo>
                <a:lnTo>
                  <a:pt x="5689" y="569"/>
                </a:lnTo>
                <a:lnTo>
                  <a:pt x="6258" y="569"/>
                </a:lnTo>
                <a:lnTo>
                  <a:pt x="6258" y="11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5" name="plug_44867"/>
          <p:cNvSpPr/>
          <p:nvPr/>
        </p:nvSpPr>
        <p:spPr>
          <a:xfrm>
            <a:off x="8907806" y="4757871"/>
            <a:ext cx="423659" cy="418665"/>
          </a:xfrm>
          <a:custGeom>
            <a:avLst/>
            <a:gdLst>
              <a:gd name="T0" fmla="*/ 437 w 476"/>
              <a:gd name="T1" fmla="*/ 349 h 471"/>
              <a:gd name="T2" fmla="*/ 396 w 476"/>
              <a:gd name="T3" fmla="*/ 349 h 471"/>
              <a:gd name="T4" fmla="*/ 378 w 476"/>
              <a:gd name="T5" fmla="*/ 331 h 471"/>
              <a:gd name="T6" fmla="*/ 123 w 476"/>
              <a:gd name="T7" fmla="*/ 389 h 471"/>
              <a:gd name="T8" fmla="*/ 52 w 476"/>
              <a:gd name="T9" fmla="*/ 459 h 471"/>
              <a:gd name="T10" fmla="*/ 11 w 476"/>
              <a:gd name="T11" fmla="*/ 459 h 471"/>
              <a:gd name="T12" fmla="*/ 11 w 476"/>
              <a:gd name="T13" fmla="*/ 419 h 471"/>
              <a:gd name="T14" fmla="*/ 85 w 476"/>
              <a:gd name="T15" fmla="*/ 345 h 471"/>
              <a:gd name="T16" fmla="*/ 150 w 476"/>
              <a:gd name="T17" fmla="*/ 104 h 471"/>
              <a:gd name="T18" fmla="*/ 132 w 476"/>
              <a:gd name="T19" fmla="*/ 86 h 471"/>
              <a:gd name="T20" fmla="*/ 132 w 476"/>
              <a:gd name="T21" fmla="*/ 45 h 471"/>
              <a:gd name="T22" fmla="*/ 173 w 476"/>
              <a:gd name="T23" fmla="*/ 45 h 471"/>
              <a:gd name="T24" fmla="*/ 219 w 476"/>
              <a:gd name="T25" fmla="*/ 91 h 471"/>
              <a:gd name="T26" fmla="*/ 299 w 476"/>
              <a:gd name="T27" fmla="*/ 11 h 471"/>
              <a:gd name="T28" fmla="*/ 340 w 476"/>
              <a:gd name="T29" fmla="*/ 11 h 471"/>
              <a:gd name="T30" fmla="*/ 340 w 476"/>
              <a:gd name="T31" fmla="*/ 52 h 471"/>
              <a:gd name="T32" fmla="*/ 260 w 476"/>
              <a:gd name="T33" fmla="*/ 132 h 471"/>
              <a:gd name="T34" fmla="*/ 344 w 476"/>
              <a:gd name="T35" fmla="*/ 216 h 471"/>
              <a:gd name="T36" fmla="*/ 424 w 476"/>
              <a:gd name="T37" fmla="*/ 136 h 471"/>
              <a:gd name="T38" fmla="*/ 465 w 476"/>
              <a:gd name="T39" fmla="*/ 136 h 471"/>
              <a:gd name="T40" fmla="*/ 465 w 476"/>
              <a:gd name="T41" fmla="*/ 177 h 471"/>
              <a:gd name="T42" fmla="*/ 385 w 476"/>
              <a:gd name="T43" fmla="*/ 257 h 471"/>
              <a:gd name="T44" fmla="*/ 437 w 476"/>
              <a:gd name="T45" fmla="*/ 309 h 471"/>
              <a:gd name="T46" fmla="*/ 437 w 476"/>
              <a:gd name="T47" fmla="*/ 349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6" h="471">
                <a:moveTo>
                  <a:pt x="437" y="349"/>
                </a:moveTo>
                <a:cubicBezTo>
                  <a:pt x="425" y="361"/>
                  <a:pt x="407" y="361"/>
                  <a:pt x="396" y="349"/>
                </a:cubicBezTo>
                <a:lnTo>
                  <a:pt x="378" y="331"/>
                </a:lnTo>
                <a:cubicBezTo>
                  <a:pt x="294" y="409"/>
                  <a:pt x="187" y="432"/>
                  <a:pt x="123" y="389"/>
                </a:cubicBezTo>
                <a:lnTo>
                  <a:pt x="52" y="459"/>
                </a:lnTo>
                <a:cubicBezTo>
                  <a:pt x="41" y="471"/>
                  <a:pt x="23" y="471"/>
                  <a:pt x="11" y="459"/>
                </a:cubicBezTo>
                <a:cubicBezTo>
                  <a:pt x="0" y="448"/>
                  <a:pt x="0" y="430"/>
                  <a:pt x="11" y="419"/>
                </a:cubicBezTo>
                <a:lnTo>
                  <a:pt x="85" y="345"/>
                </a:lnTo>
                <a:cubicBezTo>
                  <a:pt x="53" y="280"/>
                  <a:pt x="78" y="182"/>
                  <a:pt x="150" y="104"/>
                </a:cubicBezTo>
                <a:lnTo>
                  <a:pt x="132" y="86"/>
                </a:lnTo>
                <a:cubicBezTo>
                  <a:pt x="121" y="75"/>
                  <a:pt x="121" y="56"/>
                  <a:pt x="132" y="45"/>
                </a:cubicBezTo>
                <a:cubicBezTo>
                  <a:pt x="144" y="34"/>
                  <a:pt x="162" y="34"/>
                  <a:pt x="173" y="45"/>
                </a:cubicBezTo>
                <a:lnTo>
                  <a:pt x="219" y="91"/>
                </a:lnTo>
                <a:lnTo>
                  <a:pt x="299" y="11"/>
                </a:lnTo>
                <a:cubicBezTo>
                  <a:pt x="311" y="0"/>
                  <a:pt x="329" y="0"/>
                  <a:pt x="340" y="11"/>
                </a:cubicBezTo>
                <a:cubicBezTo>
                  <a:pt x="351" y="22"/>
                  <a:pt x="351" y="41"/>
                  <a:pt x="340" y="52"/>
                </a:cubicBezTo>
                <a:lnTo>
                  <a:pt x="260" y="132"/>
                </a:lnTo>
                <a:lnTo>
                  <a:pt x="344" y="216"/>
                </a:lnTo>
                <a:lnTo>
                  <a:pt x="424" y="136"/>
                </a:lnTo>
                <a:cubicBezTo>
                  <a:pt x="436" y="125"/>
                  <a:pt x="454" y="125"/>
                  <a:pt x="465" y="136"/>
                </a:cubicBezTo>
                <a:cubicBezTo>
                  <a:pt x="476" y="147"/>
                  <a:pt x="476" y="166"/>
                  <a:pt x="465" y="177"/>
                </a:cubicBezTo>
                <a:lnTo>
                  <a:pt x="385" y="257"/>
                </a:lnTo>
                <a:lnTo>
                  <a:pt x="437" y="309"/>
                </a:lnTo>
                <a:cubicBezTo>
                  <a:pt x="448" y="320"/>
                  <a:pt x="448" y="338"/>
                  <a:pt x="437" y="34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6" name="connection_318121"/>
          <p:cNvSpPr/>
          <p:nvPr/>
        </p:nvSpPr>
        <p:spPr>
          <a:xfrm>
            <a:off x="9497948" y="4738552"/>
            <a:ext cx="553606" cy="552770"/>
          </a:xfrm>
          <a:custGeom>
            <a:avLst/>
            <a:gdLst>
              <a:gd name="T0" fmla="*/ 6258 w 6827"/>
              <a:gd name="T1" fmla="*/ 0 h 6827"/>
              <a:gd name="T2" fmla="*/ 5689 w 6827"/>
              <a:gd name="T3" fmla="*/ 0 h 6827"/>
              <a:gd name="T4" fmla="*/ 5120 w 6827"/>
              <a:gd name="T5" fmla="*/ 569 h 6827"/>
              <a:gd name="T6" fmla="*/ 5120 w 6827"/>
              <a:gd name="T7" fmla="*/ 1138 h 6827"/>
              <a:gd name="T8" fmla="*/ 5689 w 6827"/>
              <a:gd name="T9" fmla="*/ 1707 h 6827"/>
              <a:gd name="T10" fmla="*/ 5689 w 6827"/>
              <a:gd name="T11" fmla="*/ 3129 h 6827"/>
              <a:gd name="T12" fmla="*/ 4267 w 6827"/>
              <a:gd name="T13" fmla="*/ 3129 h 6827"/>
              <a:gd name="T14" fmla="*/ 3698 w 6827"/>
              <a:gd name="T15" fmla="*/ 2560 h 6827"/>
              <a:gd name="T16" fmla="*/ 3129 w 6827"/>
              <a:gd name="T17" fmla="*/ 2560 h 6827"/>
              <a:gd name="T18" fmla="*/ 2560 w 6827"/>
              <a:gd name="T19" fmla="*/ 3129 h 6827"/>
              <a:gd name="T20" fmla="*/ 853 w 6827"/>
              <a:gd name="T21" fmla="*/ 3129 h 6827"/>
              <a:gd name="T22" fmla="*/ 569 w 6827"/>
              <a:gd name="T23" fmla="*/ 3413 h 6827"/>
              <a:gd name="T24" fmla="*/ 569 w 6827"/>
              <a:gd name="T25" fmla="*/ 5120 h 6827"/>
              <a:gd name="T26" fmla="*/ 0 w 6827"/>
              <a:gd name="T27" fmla="*/ 5689 h 6827"/>
              <a:gd name="T28" fmla="*/ 0 w 6827"/>
              <a:gd name="T29" fmla="*/ 6258 h 6827"/>
              <a:gd name="T30" fmla="*/ 569 w 6827"/>
              <a:gd name="T31" fmla="*/ 6827 h 6827"/>
              <a:gd name="T32" fmla="*/ 1138 w 6827"/>
              <a:gd name="T33" fmla="*/ 6827 h 6827"/>
              <a:gd name="T34" fmla="*/ 1707 w 6827"/>
              <a:gd name="T35" fmla="*/ 6258 h 6827"/>
              <a:gd name="T36" fmla="*/ 1707 w 6827"/>
              <a:gd name="T37" fmla="*/ 5689 h 6827"/>
              <a:gd name="T38" fmla="*/ 1138 w 6827"/>
              <a:gd name="T39" fmla="*/ 5120 h 6827"/>
              <a:gd name="T40" fmla="*/ 1138 w 6827"/>
              <a:gd name="T41" fmla="*/ 3698 h 6827"/>
              <a:gd name="T42" fmla="*/ 2560 w 6827"/>
              <a:gd name="T43" fmla="*/ 3698 h 6827"/>
              <a:gd name="T44" fmla="*/ 3129 w 6827"/>
              <a:gd name="T45" fmla="*/ 4267 h 6827"/>
              <a:gd name="T46" fmla="*/ 3698 w 6827"/>
              <a:gd name="T47" fmla="*/ 4267 h 6827"/>
              <a:gd name="T48" fmla="*/ 4267 w 6827"/>
              <a:gd name="T49" fmla="*/ 3698 h 6827"/>
              <a:gd name="T50" fmla="*/ 5973 w 6827"/>
              <a:gd name="T51" fmla="*/ 3698 h 6827"/>
              <a:gd name="T52" fmla="*/ 6258 w 6827"/>
              <a:gd name="T53" fmla="*/ 3413 h 6827"/>
              <a:gd name="T54" fmla="*/ 6258 w 6827"/>
              <a:gd name="T55" fmla="*/ 1707 h 6827"/>
              <a:gd name="T56" fmla="*/ 6827 w 6827"/>
              <a:gd name="T57" fmla="*/ 1138 h 6827"/>
              <a:gd name="T58" fmla="*/ 6827 w 6827"/>
              <a:gd name="T59" fmla="*/ 569 h 6827"/>
              <a:gd name="T60" fmla="*/ 6258 w 6827"/>
              <a:gd name="T61" fmla="*/ 0 h 6827"/>
              <a:gd name="T62" fmla="*/ 1138 w 6827"/>
              <a:gd name="T63" fmla="*/ 6258 h 6827"/>
              <a:gd name="T64" fmla="*/ 569 w 6827"/>
              <a:gd name="T65" fmla="*/ 6258 h 6827"/>
              <a:gd name="T66" fmla="*/ 569 w 6827"/>
              <a:gd name="T67" fmla="*/ 5689 h 6827"/>
              <a:gd name="T68" fmla="*/ 1138 w 6827"/>
              <a:gd name="T69" fmla="*/ 5689 h 6827"/>
              <a:gd name="T70" fmla="*/ 1138 w 6827"/>
              <a:gd name="T71" fmla="*/ 6258 h 6827"/>
              <a:gd name="T72" fmla="*/ 3698 w 6827"/>
              <a:gd name="T73" fmla="*/ 3698 h 6827"/>
              <a:gd name="T74" fmla="*/ 3129 w 6827"/>
              <a:gd name="T75" fmla="*/ 3698 h 6827"/>
              <a:gd name="T76" fmla="*/ 3129 w 6827"/>
              <a:gd name="T77" fmla="*/ 3129 h 6827"/>
              <a:gd name="T78" fmla="*/ 3698 w 6827"/>
              <a:gd name="T79" fmla="*/ 3129 h 6827"/>
              <a:gd name="T80" fmla="*/ 3698 w 6827"/>
              <a:gd name="T81" fmla="*/ 3698 h 6827"/>
              <a:gd name="T82" fmla="*/ 6258 w 6827"/>
              <a:gd name="T83" fmla="*/ 1138 h 6827"/>
              <a:gd name="T84" fmla="*/ 5689 w 6827"/>
              <a:gd name="T85" fmla="*/ 1138 h 6827"/>
              <a:gd name="T86" fmla="*/ 5689 w 6827"/>
              <a:gd name="T87" fmla="*/ 569 h 6827"/>
              <a:gd name="T88" fmla="*/ 6258 w 6827"/>
              <a:gd name="T89" fmla="*/ 569 h 6827"/>
              <a:gd name="T90" fmla="*/ 6258 w 6827"/>
              <a:gd name="T91" fmla="*/ 113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27" h="6827">
                <a:moveTo>
                  <a:pt x="6258" y="0"/>
                </a:moveTo>
                <a:lnTo>
                  <a:pt x="5689" y="0"/>
                </a:lnTo>
                <a:cubicBezTo>
                  <a:pt x="5375" y="0"/>
                  <a:pt x="5120" y="255"/>
                  <a:pt x="5120" y="569"/>
                </a:cubicBezTo>
                <a:lnTo>
                  <a:pt x="5120" y="1138"/>
                </a:lnTo>
                <a:cubicBezTo>
                  <a:pt x="5120" y="1452"/>
                  <a:pt x="5375" y="1707"/>
                  <a:pt x="5689" y="1707"/>
                </a:cubicBezTo>
                <a:lnTo>
                  <a:pt x="5689" y="3129"/>
                </a:lnTo>
                <a:lnTo>
                  <a:pt x="4267" y="3129"/>
                </a:lnTo>
                <a:cubicBezTo>
                  <a:pt x="4267" y="2815"/>
                  <a:pt x="4012" y="2560"/>
                  <a:pt x="3698" y="2560"/>
                </a:cubicBezTo>
                <a:lnTo>
                  <a:pt x="3129" y="2560"/>
                </a:lnTo>
                <a:cubicBezTo>
                  <a:pt x="2815" y="2560"/>
                  <a:pt x="2560" y="2815"/>
                  <a:pt x="2560" y="3129"/>
                </a:cubicBezTo>
                <a:lnTo>
                  <a:pt x="853" y="3129"/>
                </a:lnTo>
                <a:cubicBezTo>
                  <a:pt x="696" y="3129"/>
                  <a:pt x="569" y="3256"/>
                  <a:pt x="569" y="3413"/>
                </a:cubicBezTo>
                <a:lnTo>
                  <a:pt x="569" y="5120"/>
                </a:lnTo>
                <a:cubicBezTo>
                  <a:pt x="255" y="5120"/>
                  <a:pt x="0" y="5375"/>
                  <a:pt x="0" y="5689"/>
                </a:cubicBezTo>
                <a:lnTo>
                  <a:pt x="0" y="6258"/>
                </a:lnTo>
                <a:cubicBezTo>
                  <a:pt x="0" y="6572"/>
                  <a:pt x="255" y="6827"/>
                  <a:pt x="569" y="6827"/>
                </a:cubicBezTo>
                <a:lnTo>
                  <a:pt x="1138" y="6827"/>
                </a:lnTo>
                <a:cubicBezTo>
                  <a:pt x="1452" y="6827"/>
                  <a:pt x="1707" y="6572"/>
                  <a:pt x="1707" y="6258"/>
                </a:cubicBezTo>
                <a:lnTo>
                  <a:pt x="1707" y="5689"/>
                </a:lnTo>
                <a:cubicBezTo>
                  <a:pt x="1707" y="5375"/>
                  <a:pt x="1452" y="5120"/>
                  <a:pt x="1138" y="5120"/>
                </a:cubicBezTo>
                <a:lnTo>
                  <a:pt x="1138" y="3698"/>
                </a:lnTo>
                <a:lnTo>
                  <a:pt x="2560" y="3698"/>
                </a:lnTo>
                <a:cubicBezTo>
                  <a:pt x="2560" y="4012"/>
                  <a:pt x="2815" y="4267"/>
                  <a:pt x="3129" y="4267"/>
                </a:cubicBezTo>
                <a:lnTo>
                  <a:pt x="3698" y="4267"/>
                </a:lnTo>
                <a:cubicBezTo>
                  <a:pt x="4012" y="4267"/>
                  <a:pt x="4267" y="4012"/>
                  <a:pt x="4267" y="3698"/>
                </a:cubicBezTo>
                <a:lnTo>
                  <a:pt x="5973" y="3698"/>
                </a:lnTo>
                <a:cubicBezTo>
                  <a:pt x="6130" y="3698"/>
                  <a:pt x="6258" y="3570"/>
                  <a:pt x="6258" y="3413"/>
                </a:cubicBezTo>
                <a:lnTo>
                  <a:pt x="6258" y="1707"/>
                </a:lnTo>
                <a:cubicBezTo>
                  <a:pt x="6572" y="1707"/>
                  <a:pt x="6827" y="1452"/>
                  <a:pt x="6827" y="1138"/>
                </a:cubicBezTo>
                <a:lnTo>
                  <a:pt x="6827" y="569"/>
                </a:lnTo>
                <a:cubicBezTo>
                  <a:pt x="6827" y="255"/>
                  <a:pt x="6572" y="0"/>
                  <a:pt x="6258" y="0"/>
                </a:cubicBezTo>
                <a:close/>
                <a:moveTo>
                  <a:pt x="1138" y="6258"/>
                </a:moveTo>
                <a:lnTo>
                  <a:pt x="569" y="6258"/>
                </a:lnTo>
                <a:lnTo>
                  <a:pt x="569" y="5689"/>
                </a:lnTo>
                <a:lnTo>
                  <a:pt x="1138" y="5689"/>
                </a:lnTo>
                <a:lnTo>
                  <a:pt x="1138" y="6258"/>
                </a:lnTo>
                <a:close/>
                <a:moveTo>
                  <a:pt x="3698" y="3698"/>
                </a:moveTo>
                <a:lnTo>
                  <a:pt x="3129" y="3698"/>
                </a:lnTo>
                <a:lnTo>
                  <a:pt x="3129" y="3129"/>
                </a:lnTo>
                <a:lnTo>
                  <a:pt x="3698" y="3129"/>
                </a:lnTo>
                <a:lnTo>
                  <a:pt x="3698" y="3698"/>
                </a:lnTo>
                <a:close/>
                <a:moveTo>
                  <a:pt x="6258" y="1138"/>
                </a:moveTo>
                <a:lnTo>
                  <a:pt x="5689" y="1138"/>
                </a:lnTo>
                <a:lnTo>
                  <a:pt x="5689" y="569"/>
                </a:lnTo>
                <a:lnTo>
                  <a:pt x="6258" y="569"/>
                </a:lnTo>
                <a:lnTo>
                  <a:pt x="6258" y="11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20" name="TextBox 4"/>
          <p:cNvSpPr txBox="1"/>
          <p:nvPr/>
        </p:nvSpPr>
        <p:spPr>
          <a:xfrm>
            <a:off x="1" y="-341"/>
            <a:ext cx="3478924" cy="830997"/>
          </a:xfrm>
          <a:prstGeom prst="rect">
            <a:avLst/>
          </a:prstGeom>
          <a:noFill/>
        </p:spPr>
        <p:txBody>
          <a:bodyPr wrap="square" rtlCol="0">
            <a:spAutoFit/>
          </a:bodyPr>
          <a:lstStyle/>
          <a:p>
            <a:r>
              <a:rPr lang="en-US" altLang="zh-CN" sz="4800" b="1" dirty="0"/>
              <a:t>Introduction</a:t>
            </a:r>
            <a:endParaRPr lang="en-US" sz="4800" b="1" dirty="0"/>
          </a:p>
        </p:txBody>
      </p:sp>
      <p:sp>
        <p:nvSpPr>
          <p:cNvPr id="21" name="矩形 20"/>
          <p:cNvSpPr/>
          <p:nvPr/>
        </p:nvSpPr>
        <p:spPr>
          <a:xfrm>
            <a:off x="115613" y="868832"/>
            <a:ext cx="11729545" cy="729430"/>
          </a:xfrm>
          <a:prstGeom prst="rect">
            <a:avLst/>
          </a:prstGeom>
        </p:spPr>
        <p:txBody>
          <a:bodyPr wrap="square">
            <a:spAutoFit/>
          </a:bodyPr>
          <a:lstStyle/>
          <a:p>
            <a:pPr marL="266700">
              <a:lnSpc>
                <a:spcPct val="115000"/>
              </a:lnSpc>
              <a:spcAft>
                <a:spcPts val="1000"/>
              </a:spcAft>
            </a:pPr>
            <a:r>
              <a:rPr lang="zh-CN" altLang="zh-CN" dirty="0">
                <a:latin typeface="Calibri" panose="020F0502020204030204" pitchFamily="34" charset="0"/>
                <a:ea typeface="Times New Roman" panose="02020603050405020304" pitchFamily="18" charset="0"/>
                <a:cs typeface="Times New Roman" panose="02020603050405020304" pitchFamily="18" charset="0"/>
              </a:rPr>
              <a:t>When the device detects the armed </a:t>
            </a:r>
            <a:r>
              <a:rPr lang="en-US" altLang="zh-CN" dirty="0" smtClean="0">
                <a:latin typeface="Calibri" panose="020F0502020204030204" pitchFamily="34" charset="0"/>
                <a:ea typeface="Times New Roman" panose="02020603050405020304" pitchFamily="18" charset="0"/>
                <a:cs typeface="Times New Roman" panose="02020603050405020304" pitchFamily="18" charset="0"/>
              </a:rPr>
              <a:t>vehicle license</a:t>
            </a:r>
            <a:r>
              <a:rPr lang="zh-CN" altLang="zh-CN" dirty="0" smtClean="0">
                <a:latin typeface="Calibri" panose="020F0502020204030204" pitchFamily="34" charset="0"/>
                <a:ea typeface="Times New Roman" panose="02020603050405020304" pitchFamily="18" charset="0"/>
                <a:cs typeface="Times New Roman" panose="02020603050405020304" pitchFamily="18" charset="0"/>
              </a:rPr>
              <a:t> </a:t>
            </a:r>
            <a:r>
              <a:rPr lang="zh-CN" altLang="zh-CN" dirty="0">
                <a:latin typeface="Calibri" panose="020F0502020204030204" pitchFamily="34" charset="0"/>
                <a:ea typeface="Times New Roman" panose="02020603050405020304" pitchFamily="18" charset="0"/>
                <a:cs typeface="Times New Roman" panose="02020603050405020304" pitchFamily="18" charset="0"/>
              </a:rPr>
              <a:t>in the monitoring scene, it triggers alarms and tracks the target. During the tracking, the target location and other related information are uploaded.</a:t>
            </a:r>
            <a:endParaRPr lang="zh-CN" altLang="zh-CN"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to Tracking 3.0-Tracking by specific license pla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23543" y="1636438"/>
            <a:ext cx="8113684" cy="4563947"/>
          </a:xfrm>
          <a:prstGeom prst="rect">
            <a:avLst/>
          </a:prstGeom>
        </p:spPr>
      </p:pic>
    </p:spTree>
    <p:extLst>
      <p:ext uri="{BB962C8B-B14F-4D97-AF65-F5344CB8AC3E}">
        <p14:creationId xmlns:p14="http://schemas.microsoft.com/office/powerpoint/2010/main" val="2263761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0" y="-2924"/>
            <a:ext cx="11545456" cy="830997"/>
          </a:xfrm>
          <a:prstGeom prst="rect">
            <a:avLst/>
          </a:prstGeom>
          <a:noFill/>
        </p:spPr>
        <p:txBody>
          <a:bodyPr wrap="square" rtlCol="0">
            <a:spAutoFit/>
          </a:bodyPr>
          <a:lstStyle/>
          <a:p>
            <a:r>
              <a:rPr lang="en-US" altLang="zh-CN" sz="4800" b="1" smtClean="0"/>
              <a:t>Configuration</a:t>
            </a:r>
            <a:endParaRPr lang="en-US" altLang="zh-CN" sz="4800" b="1" dirty="0"/>
          </a:p>
        </p:txBody>
      </p:sp>
      <p:sp>
        <p:nvSpPr>
          <p:cNvPr id="18" name="矩形 17"/>
          <p:cNvSpPr/>
          <p:nvPr/>
        </p:nvSpPr>
        <p:spPr>
          <a:xfrm>
            <a:off x="139363" y="3175809"/>
            <a:ext cx="2613997" cy="369332"/>
          </a:xfrm>
          <a:prstGeom prst="rect">
            <a:avLst/>
          </a:prstGeom>
        </p:spPr>
        <p:txBody>
          <a:bodyPr wrap="square">
            <a:spAutoFit/>
          </a:bodyPr>
          <a:lstStyle/>
          <a:p>
            <a:r>
              <a:rPr lang="en-US" altLang="zh-CN" dirty="0" smtClean="0"/>
              <a:t>2. Set arming scene</a:t>
            </a:r>
            <a:endParaRPr lang="zh-CN" altLang="en-US" dirty="0"/>
          </a:p>
        </p:txBody>
      </p:sp>
      <p:sp>
        <p:nvSpPr>
          <p:cNvPr id="20" name="矩形 19"/>
          <p:cNvSpPr/>
          <p:nvPr/>
        </p:nvSpPr>
        <p:spPr>
          <a:xfrm>
            <a:off x="5593046" y="736511"/>
            <a:ext cx="4005917" cy="646331"/>
          </a:xfrm>
          <a:prstGeom prst="rect">
            <a:avLst/>
          </a:prstGeom>
        </p:spPr>
        <p:txBody>
          <a:bodyPr wrap="square">
            <a:spAutoFit/>
          </a:bodyPr>
          <a:lstStyle/>
          <a:p>
            <a:r>
              <a:rPr lang="en-US" altLang="zh-CN" dirty="0" smtClean="0"/>
              <a:t>3. Arm the camera through Client Demo</a:t>
            </a:r>
          </a:p>
          <a:p>
            <a:r>
              <a:rPr lang="en-US" altLang="zh-CN" dirty="0"/>
              <a:t>(1). Add the camera into Client Demo</a:t>
            </a:r>
            <a:r>
              <a:rPr lang="en-US" altLang="zh-CN" dirty="0" smtClean="0"/>
              <a:t>.</a:t>
            </a:r>
            <a:endParaRPr lang="zh-CN" altLang="en-US" dirty="0"/>
          </a:p>
        </p:txBody>
      </p:sp>
      <p:sp>
        <p:nvSpPr>
          <p:cNvPr id="2" name="矩形 1"/>
          <p:cNvSpPr/>
          <p:nvPr/>
        </p:nvSpPr>
        <p:spPr>
          <a:xfrm>
            <a:off x="139363" y="737281"/>
            <a:ext cx="2908745" cy="369332"/>
          </a:xfrm>
          <a:prstGeom prst="rect">
            <a:avLst/>
          </a:prstGeom>
        </p:spPr>
        <p:txBody>
          <a:bodyPr wrap="none">
            <a:spAutoFit/>
          </a:bodyPr>
          <a:lstStyle/>
          <a:p>
            <a:r>
              <a:rPr lang="en-US" altLang="zh-CN" dirty="0" smtClean="0"/>
              <a:t>1. </a:t>
            </a:r>
            <a:r>
              <a:rPr lang="zh-CN" altLang="zh-CN" dirty="0">
                <a:ea typeface="Calibri" panose="020F0502020204030204" pitchFamily="34" charset="0"/>
                <a:cs typeface="Times New Roman" panose="02020603050405020304" pitchFamily="18" charset="0"/>
              </a:rPr>
              <a:t>Select VCA Resource</a:t>
            </a:r>
            <a:r>
              <a:rPr lang="en-US" altLang="zh-CN" dirty="0">
                <a:ea typeface="Calibri" panose="020F0502020204030204" pitchFamily="34" charset="0"/>
                <a:cs typeface="Times New Roman" panose="02020603050405020304" pitchFamily="18" charset="0"/>
              </a:rPr>
              <a:t> as </a:t>
            </a:r>
            <a:r>
              <a:rPr lang="en-US" altLang="zh-CN" dirty="0" smtClean="0">
                <a:ea typeface="Calibri" panose="020F0502020204030204" pitchFamily="34" charset="0"/>
                <a:cs typeface="Times New Roman" panose="02020603050405020304" pitchFamily="18" charset="0"/>
              </a:rPr>
              <a:t>ITS</a:t>
            </a:r>
            <a:endParaRPr lang="zh-CN" altLang="en-US" dirty="0"/>
          </a:p>
        </p:txBody>
      </p:sp>
      <p:pic>
        <p:nvPicPr>
          <p:cNvPr id="4" name="图片 3"/>
          <p:cNvPicPr>
            <a:picLocks noChangeAspect="1"/>
          </p:cNvPicPr>
          <p:nvPr/>
        </p:nvPicPr>
        <p:blipFill>
          <a:blip r:embed="rId3"/>
          <a:stretch>
            <a:fillRect/>
          </a:stretch>
        </p:blipFill>
        <p:spPr>
          <a:xfrm>
            <a:off x="66957" y="1106613"/>
            <a:ext cx="5526089" cy="1975322"/>
          </a:xfrm>
          <a:prstGeom prst="rect">
            <a:avLst/>
          </a:prstGeom>
        </p:spPr>
      </p:pic>
      <p:pic>
        <p:nvPicPr>
          <p:cNvPr id="6" name="图片 5"/>
          <p:cNvPicPr>
            <a:picLocks noChangeAspect="1"/>
          </p:cNvPicPr>
          <p:nvPr/>
        </p:nvPicPr>
        <p:blipFill>
          <a:blip r:embed="rId4"/>
          <a:stretch>
            <a:fillRect/>
          </a:stretch>
        </p:blipFill>
        <p:spPr>
          <a:xfrm>
            <a:off x="364327" y="3639015"/>
            <a:ext cx="3837518" cy="2910550"/>
          </a:xfrm>
          <a:prstGeom prst="rect">
            <a:avLst/>
          </a:prstGeom>
        </p:spPr>
      </p:pic>
      <p:pic>
        <p:nvPicPr>
          <p:cNvPr id="7" name="图片 6"/>
          <p:cNvPicPr>
            <a:picLocks noChangeAspect="1"/>
          </p:cNvPicPr>
          <p:nvPr/>
        </p:nvPicPr>
        <p:blipFill>
          <a:blip r:embed="rId5"/>
          <a:stretch>
            <a:fillRect/>
          </a:stretch>
        </p:blipFill>
        <p:spPr>
          <a:xfrm>
            <a:off x="5638605" y="1370650"/>
            <a:ext cx="3025458" cy="3723640"/>
          </a:xfrm>
          <a:prstGeom prst="rect">
            <a:avLst/>
          </a:prstGeom>
        </p:spPr>
      </p:pic>
      <p:pic>
        <p:nvPicPr>
          <p:cNvPr id="8" name="图片 7"/>
          <p:cNvPicPr>
            <a:picLocks noChangeAspect="1"/>
          </p:cNvPicPr>
          <p:nvPr/>
        </p:nvPicPr>
        <p:blipFill>
          <a:blip r:embed="rId6"/>
          <a:stretch>
            <a:fillRect/>
          </a:stretch>
        </p:blipFill>
        <p:spPr>
          <a:xfrm>
            <a:off x="7289097" y="3613179"/>
            <a:ext cx="4920986" cy="3244821"/>
          </a:xfrm>
          <a:prstGeom prst="rect">
            <a:avLst/>
          </a:prstGeom>
        </p:spPr>
      </p:pic>
      <p:sp>
        <p:nvSpPr>
          <p:cNvPr id="9" name="矩形 8"/>
          <p:cNvSpPr/>
          <p:nvPr/>
        </p:nvSpPr>
        <p:spPr>
          <a:xfrm>
            <a:off x="8676006" y="2852643"/>
            <a:ext cx="3379001" cy="646331"/>
          </a:xfrm>
          <a:prstGeom prst="rect">
            <a:avLst/>
          </a:prstGeom>
        </p:spPr>
        <p:txBody>
          <a:bodyPr wrap="square">
            <a:spAutoFit/>
          </a:bodyPr>
          <a:lstStyle/>
          <a:p>
            <a:r>
              <a:rPr lang="en-US" altLang="zh-CN" dirty="0" smtClean="0"/>
              <a:t>(2</a:t>
            </a:r>
            <a:r>
              <a:rPr lang="en-US" altLang="zh-CN" dirty="0"/>
              <a:t>). Select the camera, click </a:t>
            </a:r>
            <a:r>
              <a:rPr lang="en-US" altLang="zh-CN" b="1" dirty="0"/>
              <a:t>test </a:t>
            </a:r>
            <a:r>
              <a:rPr lang="en-US" altLang="zh-CN" dirty="0"/>
              <a:t>and select </a:t>
            </a:r>
            <a:r>
              <a:rPr lang="en-US" altLang="zh-CN" b="1" dirty="0"/>
              <a:t>XML Transparent</a:t>
            </a:r>
            <a:r>
              <a:rPr lang="en-US" altLang="zh-CN" dirty="0"/>
              <a:t>.</a:t>
            </a:r>
            <a:endParaRPr lang="zh-CN" altLang="en-US" dirty="0"/>
          </a:p>
        </p:txBody>
      </p:sp>
      <p:sp>
        <p:nvSpPr>
          <p:cNvPr id="24" name="矩形 23"/>
          <p:cNvSpPr/>
          <p:nvPr/>
        </p:nvSpPr>
        <p:spPr>
          <a:xfrm>
            <a:off x="4300367" y="5903234"/>
            <a:ext cx="2676475" cy="646331"/>
          </a:xfrm>
          <a:prstGeom prst="rect">
            <a:avLst/>
          </a:prstGeom>
        </p:spPr>
        <p:txBody>
          <a:bodyPr wrap="square">
            <a:spAutoFit/>
          </a:bodyPr>
          <a:lstStyle/>
          <a:p>
            <a:r>
              <a:rPr lang="en-US" altLang="zh-CN" b="1" i="1" dirty="0">
                <a:solidFill>
                  <a:srgbClr val="FF0000"/>
                </a:solidFill>
                <a:latin typeface="微软雅黑" panose="020B0503020204020204" pitchFamily="34" charset="-122"/>
                <a:cs typeface="Calibri" panose="020F0502020204030204" pitchFamily="34" charset="0"/>
              </a:rPr>
              <a:t>NOTE: </a:t>
            </a:r>
            <a:r>
              <a:rPr lang="en-US" altLang="zh-CN" b="1" i="1" dirty="0" smtClean="0">
                <a:solidFill>
                  <a:srgbClr val="FF0000"/>
                </a:solidFill>
                <a:latin typeface="微软雅黑" panose="020B0503020204020204" pitchFamily="34" charset="-122"/>
                <a:cs typeface="Calibri" panose="020F0502020204030204" pitchFamily="34" charset="0"/>
              </a:rPr>
              <a:t> </a:t>
            </a:r>
            <a:r>
              <a:rPr lang="en-US" altLang="zh-CN" dirty="0"/>
              <a:t>Only 1 scene can be armed simultaneously </a:t>
            </a:r>
            <a:endParaRPr lang="zh-CN" altLang="en-US" dirty="0"/>
          </a:p>
        </p:txBody>
      </p:sp>
    </p:spTree>
    <p:extLst>
      <p:ext uri="{BB962C8B-B14F-4D97-AF65-F5344CB8AC3E}">
        <p14:creationId xmlns:p14="http://schemas.microsoft.com/office/powerpoint/2010/main" val="567188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0" y="-2924"/>
            <a:ext cx="11545456" cy="830997"/>
          </a:xfrm>
          <a:prstGeom prst="rect">
            <a:avLst/>
          </a:prstGeom>
          <a:noFill/>
        </p:spPr>
        <p:txBody>
          <a:bodyPr wrap="square" rtlCol="0">
            <a:spAutoFit/>
          </a:bodyPr>
          <a:lstStyle/>
          <a:p>
            <a:r>
              <a:rPr lang="en-US" altLang="zh-CN" sz="4800" b="1" dirty="0" smtClean="0"/>
              <a:t>Configuration</a:t>
            </a:r>
            <a:endParaRPr lang="en-US" altLang="zh-CN" sz="4800" b="1" dirty="0"/>
          </a:p>
        </p:txBody>
      </p:sp>
      <p:sp>
        <p:nvSpPr>
          <p:cNvPr id="20" name="矩形 19"/>
          <p:cNvSpPr/>
          <p:nvPr/>
        </p:nvSpPr>
        <p:spPr>
          <a:xfrm>
            <a:off x="198086" y="828073"/>
            <a:ext cx="4005917" cy="369332"/>
          </a:xfrm>
          <a:prstGeom prst="rect">
            <a:avLst/>
          </a:prstGeom>
        </p:spPr>
        <p:txBody>
          <a:bodyPr wrap="square">
            <a:spAutoFit/>
          </a:bodyPr>
          <a:lstStyle/>
          <a:p>
            <a:r>
              <a:rPr lang="en-US" altLang="zh-CN" dirty="0" smtClean="0"/>
              <a:t>(3</a:t>
            </a:r>
            <a:r>
              <a:rPr lang="en-US" altLang="zh-CN" dirty="0"/>
              <a:t>). O</a:t>
            </a:r>
            <a:r>
              <a:rPr lang="en-US" altLang="zh-CN" dirty="0" smtClean="0"/>
              <a:t>perate</a:t>
            </a:r>
            <a:endParaRPr lang="zh-CN" altLang="en-US" dirty="0"/>
          </a:p>
        </p:txBody>
      </p:sp>
      <p:sp>
        <p:nvSpPr>
          <p:cNvPr id="3" name="矩形 2"/>
          <p:cNvSpPr/>
          <p:nvPr/>
        </p:nvSpPr>
        <p:spPr>
          <a:xfrm>
            <a:off x="198086" y="1197405"/>
            <a:ext cx="5745514" cy="923330"/>
          </a:xfrm>
          <a:prstGeom prst="rect">
            <a:avLst/>
          </a:prstGeom>
        </p:spPr>
        <p:txBody>
          <a:bodyPr wrap="square">
            <a:spAutoFit/>
          </a:bodyPr>
          <a:lstStyle/>
          <a:p>
            <a:r>
              <a:rPr lang="en-US" altLang="zh-CN" dirty="0"/>
              <a:t>Select Operation to </a:t>
            </a:r>
            <a:r>
              <a:rPr lang="en-US" altLang="zh-CN" b="1" dirty="0" smtClean="0"/>
              <a:t>PUT</a:t>
            </a:r>
            <a:r>
              <a:rPr lang="en-US" altLang="zh-CN" dirty="0" smtClean="0"/>
              <a:t>, </a:t>
            </a:r>
            <a:r>
              <a:rPr lang="en-US" altLang="zh-CN" dirty="0"/>
              <a:t>input the following command into </a:t>
            </a:r>
            <a:r>
              <a:rPr lang="en-US" altLang="zh-CN" b="1" dirty="0" smtClean="0"/>
              <a:t>Command</a:t>
            </a:r>
            <a:r>
              <a:rPr lang="en-US" altLang="zh-CN" dirty="0" smtClean="0"/>
              <a:t> </a:t>
            </a:r>
            <a:r>
              <a:rPr lang="en-US" altLang="zh-CN" dirty="0"/>
              <a:t>and </a:t>
            </a:r>
            <a:r>
              <a:rPr lang="en-US" altLang="zh-CN" b="1" dirty="0" smtClean="0"/>
              <a:t>Input</a:t>
            </a:r>
            <a:r>
              <a:rPr lang="en-US" altLang="zh-CN" dirty="0" smtClean="0"/>
              <a:t>, </a:t>
            </a:r>
            <a:r>
              <a:rPr lang="en-US" altLang="zh-CN" dirty="0"/>
              <a:t>after that, click </a:t>
            </a:r>
            <a:r>
              <a:rPr lang="en-US" altLang="zh-CN" b="1" dirty="0" smtClean="0"/>
              <a:t>Operate</a:t>
            </a:r>
            <a:r>
              <a:rPr lang="en-US" altLang="zh-CN" dirty="0" smtClean="0"/>
              <a:t>, </a:t>
            </a:r>
            <a:r>
              <a:rPr lang="en-US" altLang="zh-CN" dirty="0"/>
              <a:t>if the </a:t>
            </a:r>
            <a:r>
              <a:rPr lang="en-US" altLang="zh-CN" b="1" dirty="0" smtClean="0"/>
              <a:t>output</a:t>
            </a:r>
            <a:r>
              <a:rPr lang="en-US" altLang="zh-CN" dirty="0" smtClean="0"/>
              <a:t> </a:t>
            </a:r>
            <a:r>
              <a:rPr lang="en-US" altLang="zh-CN" dirty="0"/>
              <a:t>displays ok, means the successful arming. </a:t>
            </a:r>
            <a:endParaRPr lang="zh-CN" altLang="en-US" dirty="0"/>
          </a:p>
        </p:txBody>
      </p:sp>
      <p:pic>
        <p:nvPicPr>
          <p:cNvPr id="5" name="图片 4"/>
          <p:cNvPicPr>
            <a:picLocks noChangeAspect="1"/>
          </p:cNvPicPr>
          <p:nvPr/>
        </p:nvPicPr>
        <p:blipFill>
          <a:blip r:embed="rId3"/>
          <a:stretch>
            <a:fillRect/>
          </a:stretch>
        </p:blipFill>
        <p:spPr>
          <a:xfrm>
            <a:off x="1469237" y="2120735"/>
            <a:ext cx="3203212" cy="4521200"/>
          </a:xfrm>
          <a:prstGeom prst="rect">
            <a:avLst/>
          </a:prstGeom>
        </p:spPr>
      </p:pic>
      <p:sp>
        <p:nvSpPr>
          <p:cNvPr id="11" name="矩形 10"/>
          <p:cNvSpPr/>
          <p:nvPr/>
        </p:nvSpPr>
        <p:spPr>
          <a:xfrm>
            <a:off x="6116320" y="0"/>
            <a:ext cx="5913120" cy="6001643"/>
          </a:xfrm>
          <a:prstGeom prst="rect">
            <a:avLst/>
          </a:prstGeom>
        </p:spPr>
        <p:txBody>
          <a:bodyPr wrap="square">
            <a:spAutoFit/>
          </a:bodyPr>
          <a:lstStyle/>
          <a:p>
            <a:r>
              <a:rPr lang="en-US" altLang="zh-CN" sz="1600" b="1" dirty="0" smtClean="0"/>
              <a:t>Command:</a:t>
            </a:r>
          </a:p>
          <a:p>
            <a:r>
              <a:rPr lang="en-US" altLang="zh-CN" sz="1600" dirty="0" smtClean="0"/>
              <a:t>/</a:t>
            </a:r>
            <a:r>
              <a:rPr lang="en-US" altLang="zh-CN" sz="1600" dirty="0"/>
              <a:t>ISAPI/Traffic/channels/1/</a:t>
            </a:r>
            <a:r>
              <a:rPr lang="en-US" altLang="zh-CN" sz="1600" dirty="0" err="1"/>
              <a:t>vehicleMonitor</a:t>
            </a:r>
            <a:r>
              <a:rPr lang="en-US" altLang="zh-CN" sz="1600" dirty="0"/>
              <a:t>/</a:t>
            </a:r>
            <a:r>
              <a:rPr lang="en-US" altLang="zh-CN" sz="1600" dirty="0">
                <a:solidFill>
                  <a:srgbClr val="FF0000"/>
                </a:solidFill>
              </a:rPr>
              <a:t>111</a:t>
            </a:r>
            <a:r>
              <a:rPr lang="en-US" altLang="zh-CN" sz="1600" dirty="0"/>
              <a:t>/</a:t>
            </a:r>
            <a:r>
              <a:rPr lang="en-US" altLang="zh-CN" sz="1600" dirty="0" err="1"/>
              <a:t>startTask?format</a:t>
            </a:r>
            <a:r>
              <a:rPr lang="en-US" altLang="zh-CN" sz="1600" dirty="0"/>
              <a:t>=</a:t>
            </a:r>
            <a:r>
              <a:rPr lang="en-US" altLang="zh-CN" sz="1600" dirty="0" err="1"/>
              <a:t>json</a:t>
            </a:r>
            <a:r>
              <a:rPr lang="en-US" altLang="zh-CN" sz="1600" dirty="0"/>
              <a:t> </a:t>
            </a:r>
            <a:endParaRPr lang="en-US" altLang="zh-CN" sz="1600" dirty="0" smtClean="0"/>
          </a:p>
          <a:p>
            <a:r>
              <a:rPr lang="en-US" altLang="zh-CN" sz="1600" b="1" dirty="0" smtClean="0"/>
              <a:t>Input</a:t>
            </a:r>
            <a:r>
              <a:rPr lang="en-US" altLang="zh-CN" sz="1600" b="1" dirty="0"/>
              <a:t>: </a:t>
            </a:r>
            <a:endParaRPr lang="en-US" altLang="zh-CN" sz="1600" b="1" dirty="0" smtClean="0"/>
          </a:p>
          <a:p>
            <a:r>
              <a:rPr lang="en-US" altLang="zh-CN" sz="1600" dirty="0" smtClean="0"/>
              <a:t>{ </a:t>
            </a:r>
          </a:p>
          <a:p>
            <a:r>
              <a:rPr lang="en-US" altLang="zh-CN" sz="1600" dirty="0" smtClean="0"/>
              <a:t>    "</a:t>
            </a:r>
            <a:r>
              <a:rPr lang="en-US" altLang="zh-CN" sz="1600" dirty="0" err="1"/>
              <a:t>VehicleMonitorTaskCtrl</a:t>
            </a:r>
            <a:r>
              <a:rPr lang="en-US" altLang="zh-CN" sz="1600" dirty="0"/>
              <a:t>": </a:t>
            </a:r>
            <a:endParaRPr lang="en-US" altLang="zh-CN" sz="1600" dirty="0" smtClean="0"/>
          </a:p>
          <a:p>
            <a:r>
              <a:rPr lang="en-US" altLang="zh-CN" sz="1600" dirty="0" smtClean="0"/>
              <a:t>    { </a:t>
            </a:r>
          </a:p>
          <a:p>
            <a:r>
              <a:rPr lang="en-US" altLang="zh-CN" sz="1600" dirty="0" smtClean="0"/>
              <a:t>         "</a:t>
            </a:r>
            <a:r>
              <a:rPr lang="en-US" altLang="zh-CN" sz="1600" dirty="0" err="1"/>
              <a:t>durationTime</a:t>
            </a:r>
            <a:r>
              <a:rPr lang="en-US" altLang="zh-CN" sz="1600" dirty="0"/>
              <a:t>": </a:t>
            </a:r>
            <a:r>
              <a:rPr lang="en-US" altLang="zh-CN" sz="1600" dirty="0">
                <a:solidFill>
                  <a:srgbClr val="FF0000"/>
                </a:solidFill>
              </a:rPr>
              <a:t>1440</a:t>
            </a:r>
            <a:r>
              <a:rPr lang="en-US" altLang="zh-CN" sz="1600" dirty="0"/>
              <a:t>, </a:t>
            </a:r>
            <a:endParaRPr lang="en-US" altLang="zh-CN" sz="1600" dirty="0" smtClean="0"/>
          </a:p>
          <a:p>
            <a:r>
              <a:rPr lang="en-US" altLang="zh-CN" sz="1600" dirty="0"/>
              <a:t> </a:t>
            </a:r>
            <a:r>
              <a:rPr lang="en-US" altLang="zh-CN" sz="1600" dirty="0" smtClean="0"/>
              <a:t>        "</a:t>
            </a:r>
            <a:r>
              <a:rPr lang="en-US" altLang="zh-CN" sz="1600" dirty="0" err="1"/>
              <a:t>intervalTime</a:t>
            </a:r>
            <a:r>
              <a:rPr lang="en-US" altLang="zh-CN" sz="1600" dirty="0"/>
              <a:t>": </a:t>
            </a:r>
            <a:r>
              <a:rPr lang="en-US" altLang="zh-CN" sz="1600" dirty="0">
                <a:solidFill>
                  <a:srgbClr val="FF0000"/>
                </a:solidFill>
              </a:rPr>
              <a:t>100</a:t>
            </a:r>
            <a:r>
              <a:rPr lang="en-US" altLang="zh-CN" sz="1600" dirty="0"/>
              <a:t>, </a:t>
            </a:r>
          </a:p>
          <a:p>
            <a:r>
              <a:rPr lang="en-US" altLang="zh-CN" sz="1600" dirty="0" smtClean="0"/>
              <a:t>         "</a:t>
            </a:r>
            <a:r>
              <a:rPr lang="en-US" altLang="zh-CN" sz="1600" dirty="0" err="1"/>
              <a:t>waitingTime</a:t>
            </a:r>
            <a:r>
              <a:rPr lang="en-US" altLang="zh-CN" sz="1600" dirty="0"/>
              <a:t>": </a:t>
            </a:r>
            <a:r>
              <a:rPr lang="en-US" altLang="zh-CN" sz="1600" dirty="0">
                <a:solidFill>
                  <a:srgbClr val="FF0000"/>
                </a:solidFill>
              </a:rPr>
              <a:t>60</a:t>
            </a:r>
            <a:r>
              <a:rPr lang="en-US" altLang="zh-CN" sz="1600" dirty="0"/>
              <a:t>, </a:t>
            </a:r>
            <a:endParaRPr lang="en-US" altLang="zh-CN" sz="1600" dirty="0" smtClean="0"/>
          </a:p>
          <a:p>
            <a:r>
              <a:rPr lang="en-US" altLang="zh-CN" sz="1600" dirty="0"/>
              <a:t> </a:t>
            </a:r>
            <a:r>
              <a:rPr lang="en-US" altLang="zh-CN" sz="1600" dirty="0" smtClean="0"/>
              <a:t>        "</a:t>
            </a:r>
            <a:r>
              <a:rPr lang="en-US" altLang="zh-CN" sz="1600" dirty="0" err="1"/>
              <a:t>VehicleInfoList</a:t>
            </a:r>
            <a:r>
              <a:rPr lang="en-US" altLang="zh-CN" sz="1600" dirty="0"/>
              <a:t>": </a:t>
            </a:r>
            <a:endParaRPr lang="en-US" altLang="zh-CN" sz="1600" dirty="0" smtClean="0"/>
          </a:p>
          <a:p>
            <a:r>
              <a:rPr lang="en-US" altLang="zh-CN" sz="1600" dirty="0"/>
              <a:t> </a:t>
            </a:r>
            <a:r>
              <a:rPr lang="en-US" altLang="zh-CN" sz="1600" dirty="0" smtClean="0"/>
              <a:t>          [ </a:t>
            </a:r>
          </a:p>
          <a:p>
            <a:r>
              <a:rPr lang="en-US" altLang="zh-CN" sz="1600" dirty="0" smtClean="0"/>
              <a:t>                  { </a:t>
            </a:r>
            <a:r>
              <a:rPr lang="en-US" altLang="zh-CN" sz="1600" dirty="0"/>
              <a:t>"</a:t>
            </a:r>
            <a:r>
              <a:rPr lang="en-US" altLang="zh-CN" sz="1600" dirty="0" err="1"/>
              <a:t>plateLicense</a:t>
            </a:r>
            <a:r>
              <a:rPr lang="en-US" altLang="zh-CN" sz="1600" dirty="0"/>
              <a:t>": "</a:t>
            </a:r>
            <a:r>
              <a:rPr lang="en-US" altLang="zh-CN" sz="1600" dirty="0">
                <a:solidFill>
                  <a:srgbClr val="FF0000"/>
                </a:solidFill>
              </a:rPr>
              <a:t>*******</a:t>
            </a:r>
            <a:r>
              <a:rPr lang="en-US" altLang="zh-CN" sz="1600" dirty="0"/>
              <a:t>"}, </a:t>
            </a:r>
            <a:r>
              <a:rPr lang="en-US" altLang="zh-CN" sz="1600" dirty="0" smtClean="0"/>
              <a:t>  </a:t>
            </a:r>
          </a:p>
          <a:p>
            <a:r>
              <a:rPr lang="en-US" altLang="zh-CN" sz="1600" dirty="0"/>
              <a:t> </a:t>
            </a:r>
            <a:r>
              <a:rPr lang="en-US" altLang="zh-CN" sz="1600" dirty="0" smtClean="0"/>
              <a:t>                 {"</a:t>
            </a:r>
            <a:r>
              <a:rPr lang="en-US" altLang="zh-CN" sz="1600" dirty="0" err="1"/>
              <a:t>plateLicense</a:t>
            </a:r>
            <a:r>
              <a:rPr lang="en-US" altLang="zh-CN" sz="1600" dirty="0"/>
              <a:t>": "</a:t>
            </a:r>
            <a:r>
              <a:rPr lang="en-US" altLang="zh-CN" sz="1600" dirty="0">
                <a:solidFill>
                  <a:srgbClr val="FF0000"/>
                </a:solidFill>
              </a:rPr>
              <a:t>******</a:t>
            </a:r>
            <a:r>
              <a:rPr lang="en-US" altLang="zh-CN" sz="1600" dirty="0"/>
              <a:t>"}, </a:t>
            </a:r>
            <a:endParaRPr lang="en-US" altLang="zh-CN" sz="1600" dirty="0" smtClean="0"/>
          </a:p>
          <a:p>
            <a:r>
              <a:rPr lang="en-US" altLang="zh-CN" sz="1600" dirty="0"/>
              <a:t> </a:t>
            </a:r>
            <a:r>
              <a:rPr lang="en-US" altLang="zh-CN" sz="1600" dirty="0" smtClean="0"/>
              <a:t>                 {"</a:t>
            </a:r>
            <a:r>
              <a:rPr lang="en-US" altLang="zh-CN" sz="1600" dirty="0" err="1"/>
              <a:t>plateLicense</a:t>
            </a:r>
            <a:r>
              <a:rPr lang="en-US" altLang="zh-CN" sz="1600" dirty="0"/>
              <a:t>": "</a:t>
            </a:r>
            <a:r>
              <a:rPr lang="en-US" altLang="zh-CN" sz="1600" dirty="0">
                <a:solidFill>
                  <a:srgbClr val="FF0000"/>
                </a:solidFill>
              </a:rPr>
              <a:t>*****</a:t>
            </a:r>
            <a:r>
              <a:rPr lang="en-US" altLang="zh-CN" sz="1600" dirty="0"/>
              <a:t>"}, </a:t>
            </a:r>
            <a:r>
              <a:rPr lang="en-US" altLang="zh-CN" sz="1600" dirty="0" smtClean="0"/>
              <a:t>    </a:t>
            </a:r>
          </a:p>
          <a:p>
            <a:r>
              <a:rPr lang="en-US" altLang="zh-CN" sz="1600" dirty="0"/>
              <a:t> </a:t>
            </a:r>
            <a:r>
              <a:rPr lang="en-US" altLang="zh-CN" sz="1600" dirty="0" smtClean="0"/>
              <a:t>                 {"</a:t>
            </a:r>
            <a:r>
              <a:rPr lang="en-US" altLang="zh-CN" sz="1600" dirty="0" err="1"/>
              <a:t>plateLicense</a:t>
            </a:r>
            <a:r>
              <a:rPr lang="en-US" altLang="zh-CN" sz="1600" dirty="0"/>
              <a:t>": "</a:t>
            </a:r>
            <a:r>
              <a:rPr lang="en-US" altLang="zh-CN" sz="1600" dirty="0">
                <a:solidFill>
                  <a:srgbClr val="FF0000"/>
                </a:solidFill>
              </a:rPr>
              <a:t>****</a:t>
            </a:r>
            <a:r>
              <a:rPr lang="en-US" altLang="zh-CN" sz="1600" dirty="0"/>
              <a:t>"}, </a:t>
            </a:r>
            <a:endParaRPr lang="en-US" altLang="zh-CN" sz="1600" dirty="0" smtClean="0"/>
          </a:p>
          <a:p>
            <a:r>
              <a:rPr lang="en-US" altLang="zh-CN" sz="1600" dirty="0"/>
              <a:t> </a:t>
            </a:r>
            <a:r>
              <a:rPr lang="en-US" altLang="zh-CN" sz="1600" dirty="0" smtClean="0"/>
              <a:t>                 {"</a:t>
            </a:r>
            <a:r>
              <a:rPr lang="en-US" altLang="zh-CN" sz="1600" dirty="0" err="1"/>
              <a:t>plateLicense</a:t>
            </a:r>
            <a:r>
              <a:rPr lang="en-US" altLang="zh-CN" sz="1600" dirty="0"/>
              <a:t>": "</a:t>
            </a:r>
            <a:r>
              <a:rPr lang="en-US" altLang="zh-CN" sz="1600" dirty="0">
                <a:solidFill>
                  <a:srgbClr val="FF0000"/>
                </a:solidFill>
              </a:rPr>
              <a:t>***</a:t>
            </a:r>
            <a:r>
              <a:rPr lang="en-US" altLang="zh-CN" sz="1600" dirty="0"/>
              <a:t>"}, </a:t>
            </a:r>
            <a:endParaRPr lang="en-US" altLang="zh-CN" sz="1600" dirty="0" smtClean="0"/>
          </a:p>
          <a:p>
            <a:r>
              <a:rPr lang="en-US" altLang="zh-CN" sz="1600" dirty="0"/>
              <a:t> </a:t>
            </a:r>
            <a:r>
              <a:rPr lang="en-US" altLang="zh-CN" sz="1600" dirty="0" smtClean="0"/>
              <a:t>                 {"</a:t>
            </a:r>
            <a:r>
              <a:rPr lang="en-US" altLang="zh-CN" sz="1600" dirty="0" err="1"/>
              <a:t>plateLicense</a:t>
            </a:r>
            <a:r>
              <a:rPr lang="en-US" altLang="zh-CN" sz="1600" dirty="0"/>
              <a:t>": "</a:t>
            </a:r>
            <a:r>
              <a:rPr lang="en-US" altLang="zh-CN" sz="1600" dirty="0">
                <a:solidFill>
                  <a:srgbClr val="FF0000"/>
                </a:solidFill>
              </a:rPr>
              <a:t>**</a:t>
            </a:r>
            <a:r>
              <a:rPr lang="en-US" altLang="zh-CN" sz="1600" dirty="0"/>
              <a:t>"}, </a:t>
            </a:r>
            <a:endParaRPr lang="en-US" altLang="zh-CN" sz="1600" dirty="0" smtClean="0"/>
          </a:p>
          <a:p>
            <a:r>
              <a:rPr lang="en-US" altLang="zh-CN" sz="1600" dirty="0" smtClean="0"/>
              <a:t>                  {"</a:t>
            </a:r>
            <a:r>
              <a:rPr lang="en-US" altLang="zh-CN" sz="1600" dirty="0" err="1"/>
              <a:t>plateLicense</a:t>
            </a:r>
            <a:r>
              <a:rPr lang="en-US" altLang="zh-CN" sz="1600" dirty="0"/>
              <a:t>": "</a:t>
            </a:r>
            <a:r>
              <a:rPr lang="en-US" altLang="zh-CN" sz="1600" dirty="0">
                <a:solidFill>
                  <a:srgbClr val="FF0000"/>
                </a:solidFill>
              </a:rPr>
              <a:t>*</a:t>
            </a:r>
            <a:r>
              <a:rPr lang="en-US" altLang="zh-CN" sz="1600" dirty="0"/>
              <a:t>" } </a:t>
            </a:r>
            <a:endParaRPr lang="en-US" altLang="zh-CN" sz="1600" dirty="0" smtClean="0"/>
          </a:p>
          <a:p>
            <a:r>
              <a:rPr lang="en-US" altLang="zh-CN" sz="1600" dirty="0" smtClean="0"/>
              <a:t>             ],</a:t>
            </a:r>
          </a:p>
          <a:p>
            <a:r>
              <a:rPr lang="en-US" altLang="zh-CN" sz="1600" dirty="0" smtClean="0"/>
              <a:t>           "</a:t>
            </a:r>
            <a:r>
              <a:rPr lang="en-US" altLang="zh-CN" sz="1600" dirty="0" err="1"/>
              <a:t>monitorType</a:t>
            </a:r>
            <a:r>
              <a:rPr lang="en-US" altLang="zh-CN" sz="1600" dirty="0"/>
              <a:t>": "preset", </a:t>
            </a:r>
            <a:endParaRPr lang="en-US" altLang="zh-CN" sz="1600" dirty="0" smtClean="0"/>
          </a:p>
          <a:p>
            <a:r>
              <a:rPr lang="en-US" altLang="zh-CN" sz="1600" dirty="0" smtClean="0"/>
              <a:t>           "</a:t>
            </a:r>
            <a:r>
              <a:rPr lang="en-US" altLang="zh-CN" sz="1600" dirty="0" err="1"/>
              <a:t>presetID</a:t>
            </a:r>
            <a:r>
              <a:rPr lang="en-US" altLang="zh-CN" sz="1600" dirty="0"/>
              <a:t>": </a:t>
            </a:r>
            <a:r>
              <a:rPr lang="en-US" altLang="zh-CN" sz="1600" dirty="0">
                <a:solidFill>
                  <a:srgbClr val="FF0000"/>
                </a:solidFill>
              </a:rPr>
              <a:t>1</a:t>
            </a:r>
            <a:r>
              <a:rPr lang="en-US" altLang="zh-CN" sz="1600" dirty="0"/>
              <a:t>, </a:t>
            </a:r>
            <a:r>
              <a:rPr lang="en-US" altLang="zh-CN" sz="1600" dirty="0" smtClean="0"/>
              <a:t>  </a:t>
            </a:r>
          </a:p>
          <a:p>
            <a:r>
              <a:rPr lang="zh-CN" altLang="en-US" sz="1600" dirty="0" smtClean="0"/>
              <a:t>           </a:t>
            </a:r>
            <a:r>
              <a:rPr lang="en-US" altLang="zh-CN" sz="1600" dirty="0" smtClean="0"/>
              <a:t>"</a:t>
            </a:r>
            <a:r>
              <a:rPr lang="en-US" altLang="zh-CN" sz="1600" dirty="0" err="1"/>
              <a:t>unarmedVehicleDetectionEnable</a:t>
            </a:r>
            <a:r>
              <a:rPr lang="en-US" altLang="zh-CN" sz="1600" dirty="0"/>
              <a:t>": </a:t>
            </a:r>
            <a:r>
              <a:rPr lang="en-US" altLang="zh-CN" sz="1600" dirty="0" smtClean="0"/>
              <a:t>true</a:t>
            </a:r>
          </a:p>
          <a:p>
            <a:r>
              <a:rPr lang="en-US" altLang="zh-CN" sz="1600" dirty="0" smtClean="0"/>
              <a:t>      </a:t>
            </a:r>
            <a:r>
              <a:rPr lang="en-US" altLang="zh-CN" sz="1600" dirty="0"/>
              <a:t>} </a:t>
            </a:r>
            <a:endParaRPr lang="en-US" altLang="zh-CN" sz="1600" dirty="0" smtClean="0"/>
          </a:p>
          <a:p>
            <a:r>
              <a:rPr lang="en-US" altLang="zh-CN" sz="1600" dirty="0" smtClean="0"/>
              <a:t>} </a:t>
            </a:r>
            <a:endParaRPr lang="zh-CN" altLang="en-US" sz="1600" dirty="0"/>
          </a:p>
        </p:txBody>
      </p:sp>
      <p:sp>
        <p:nvSpPr>
          <p:cNvPr id="16" name="矩形 15"/>
          <p:cNvSpPr/>
          <p:nvPr/>
        </p:nvSpPr>
        <p:spPr>
          <a:xfrm>
            <a:off x="5772728" y="6001643"/>
            <a:ext cx="6233194" cy="646331"/>
          </a:xfrm>
          <a:prstGeom prst="rect">
            <a:avLst/>
          </a:prstGeom>
        </p:spPr>
        <p:txBody>
          <a:bodyPr wrap="square">
            <a:spAutoFit/>
          </a:bodyPr>
          <a:lstStyle/>
          <a:p>
            <a:r>
              <a:rPr lang="en-US" altLang="zh-CN" b="1" i="1" dirty="0">
                <a:solidFill>
                  <a:srgbClr val="FF0000"/>
                </a:solidFill>
                <a:latin typeface="微软雅黑" panose="020B0503020204020204" pitchFamily="34" charset="-122"/>
                <a:cs typeface="Calibri" panose="020F0502020204030204" pitchFamily="34" charset="0"/>
              </a:rPr>
              <a:t>NOTE: </a:t>
            </a:r>
            <a:r>
              <a:rPr lang="en-US" altLang="zh-CN" dirty="0"/>
              <a:t>The content highlighted in red can be changed according to actual </a:t>
            </a:r>
            <a:r>
              <a:rPr lang="en-US" altLang="zh-CN" dirty="0" smtClean="0"/>
              <a:t>arming </a:t>
            </a:r>
            <a:r>
              <a:rPr lang="en-US" altLang="zh-CN" dirty="0"/>
              <a:t>needs</a:t>
            </a:r>
            <a:endParaRPr lang="zh-CN" altLang="en-US" dirty="0"/>
          </a:p>
        </p:txBody>
      </p:sp>
    </p:spTree>
    <p:extLst>
      <p:ext uri="{BB962C8B-B14F-4D97-AF65-F5344CB8AC3E}">
        <p14:creationId xmlns:p14="http://schemas.microsoft.com/office/powerpoint/2010/main" val="1509714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0" y="-2924"/>
            <a:ext cx="11545456" cy="830997"/>
          </a:xfrm>
          <a:prstGeom prst="rect">
            <a:avLst/>
          </a:prstGeom>
          <a:noFill/>
        </p:spPr>
        <p:txBody>
          <a:bodyPr wrap="square" rtlCol="0">
            <a:spAutoFit/>
          </a:bodyPr>
          <a:lstStyle/>
          <a:p>
            <a:r>
              <a:rPr lang="en-US" altLang="zh-CN" sz="4800" b="1" dirty="0" smtClean="0"/>
              <a:t>Configuration</a:t>
            </a:r>
            <a:endParaRPr lang="en-US" altLang="zh-CN" sz="4800" b="1" dirty="0"/>
          </a:p>
        </p:txBody>
      </p:sp>
      <p:sp>
        <p:nvSpPr>
          <p:cNvPr id="20" name="矩形 19"/>
          <p:cNvSpPr/>
          <p:nvPr/>
        </p:nvSpPr>
        <p:spPr>
          <a:xfrm>
            <a:off x="198086" y="828073"/>
            <a:ext cx="4005917" cy="369332"/>
          </a:xfrm>
          <a:prstGeom prst="rect">
            <a:avLst/>
          </a:prstGeom>
        </p:spPr>
        <p:txBody>
          <a:bodyPr wrap="square">
            <a:spAutoFit/>
          </a:bodyPr>
          <a:lstStyle/>
          <a:p>
            <a:r>
              <a:rPr lang="en-US" altLang="zh-CN" dirty="0" smtClean="0"/>
              <a:t>(4</a:t>
            </a:r>
            <a:r>
              <a:rPr lang="en-US" altLang="zh-CN" dirty="0"/>
              <a:t>). </a:t>
            </a:r>
            <a:r>
              <a:rPr lang="en-US" altLang="zh-CN" dirty="0" smtClean="0"/>
              <a:t>Check </a:t>
            </a:r>
            <a:r>
              <a:rPr lang="en-US" altLang="zh-CN" dirty="0"/>
              <a:t>the arming status</a:t>
            </a:r>
            <a:endParaRPr lang="zh-CN" altLang="en-US" dirty="0"/>
          </a:p>
        </p:txBody>
      </p:sp>
      <p:pic>
        <p:nvPicPr>
          <p:cNvPr id="2" name="图片 1"/>
          <p:cNvPicPr>
            <a:picLocks noChangeAspect="1"/>
          </p:cNvPicPr>
          <p:nvPr/>
        </p:nvPicPr>
        <p:blipFill>
          <a:blip r:embed="rId3"/>
          <a:stretch>
            <a:fillRect/>
          </a:stretch>
        </p:blipFill>
        <p:spPr>
          <a:xfrm>
            <a:off x="285243" y="2028402"/>
            <a:ext cx="8020400" cy="4110024"/>
          </a:xfrm>
          <a:prstGeom prst="rect">
            <a:avLst/>
          </a:prstGeom>
        </p:spPr>
      </p:pic>
      <p:sp>
        <p:nvSpPr>
          <p:cNvPr id="4" name="矩形 3"/>
          <p:cNvSpPr/>
          <p:nvPr/>
        </p:nvSpPr>
        <p:spPr>
          <a:xfrm>
            <a:off x="193803" y="1289738"/>
            <a:ext cx="6096000" cy="646331"/>
          </a:xfrm>
          <a:prstGeom prst="rect">
            <a:avLst/>
          </a:prstGeom>
        </p:spPr>
        <p:txBody>
          <a:bodyPr>
            <a:spAutoFit/>
          </a:bodyPr>
          <a:lstStyle/>
          <a:p>
            <a:r>
              <a:rPr lang="en-US" altLang="zh-CN" dirty="0" smtClean="0"/>
              <a:t>If </a:t>
            </a:r>
            <a:r>
              <a:rPr lang="en-US" altLang="zh-CN" dirty="0"/>
              <a:t>it is armed. By click the “view licenses” to click the arming license plate. </a:t>
            </a:r>
            <a:endParaRPr lang="zh-CN" altLang="en-US" dirty="0"/>
          </a:p>
        </p:txBody>
      </p:sp>
      <p:sp>
        <p:nvSpPr>
          <p:cNvPr id="6" name="矩形 5"/>
          <p:cNvSpPr/>
          <p:nvPr/>
        </p:nvSpPr>
        <p:spPr>
          <a:xfrm>
            <a:off x="8402320" y="3206251"/>
            <a:ext cx="3434080" cy="1754326"/>
          </a:xfrm>
          <a:prstGeom prst="rect">
            <a:avLst/>
          </a:prstGeom>
        </p:spPr>
        <p:txBody>
          <a:bodyPr wrap="square">
            <a:spAutoFit/>
          </a:bodyPr>
          <a:lstStyle/>
          <a:p>
            <a:r>
              <a:rPr lang="en-US" altLang="zh-CN" b="1" i="1" dirty="0">
                <a:solidFill>
                  <a:srgbClr val="FF0000"/>
                </a:solidFill>
                <a:latin typeface="微软雅黑" panose="020B0503020204020204" pitchFamily="34" charset="-122"/>
                <a:cs typeface="Calibri" panose="020F0502020204030204" pitchFamily="34" charset="0"/>
              </a:rPr>
              <a:t>NOTE: </a:t>
            </a:r>
            <a:r>
              <a:rPr lang="en-US" altLang="zh-CN" b="1" i="1" dirty="0" smtClean="0">
                <a:solidFill>
                  <a:srgbClr val="FF0000"/>
                </a:solidFill>
                <a:latin typeface="微软雅黑" panose="020B0503020204020204" pitchFamily="34" charset="-122"/>
                <a:cs typeface="Calibri" panose="020F0502020204030204" pitchFamily="34" charset="0"/>
              </a:rPr>
              <a:t> </a:t>
            </a:r>
            <a:r>
              <a:rPr lang="en-US" altLang="zh-CN" dirty="0" smtClean="0"/>
              <a:t>Because </a:t>
            </a:r>
            <a:r>
              <a:rPr lang="en-US" altLang="zh-CN" dirty="0"/>
              <a:t>the arming time it up to 1440mins which is 24hours, so need to mention that It is only valid for 24 hours, after 24 hours, you need to input command </a:t>
            </a:r>
            <a:r>
              <a:rPr lang="en-US" altLang="zh-CN" dirty="0" smtClean="0"/>
              <a:t>through </a:t>
            </a:r>
            <a:r>
              <a:rPr lang="en-US" altLang="zh-CN" dirty="0"/>
              <a:t>the </a:t>
            </a:r>
            <a:r>
              <a:rPr lang="en-US" altLang="zh-CN" dirty="0" smtClean="0"/>
              <a:t>client demo </a:t>
            </a:r>
            <a:r>
              <a:rPr lang="en-US" altLang="zh-CN" dirty="0"/>
              <a:t>again</a:t>
            </a:r>
            <a:endParaRPr lang="zh-CN" altLang="en-US" dirty="0"/>
          </a:p>
        </p:txBody>
      </p:sp>
    </p:spTree>
    <p:extLst>
      <p:ext uri="{BB962C8B-B14F-4D97-AF65-F5344CB8AC3E}">
        <p14:creationId xmlns:p14="http://schemas.microsoft.com/office/powerpoint/2010/main" val="2362912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0" y="-2924"/>
            <a:ext cx="11545456" cy="830997"/>
          </a:xfrm>
          <a:prstGeom prst="rect">
            <a:avLst/>
          </a:prstGeom>
          <a:noFill/>
        </p:spPr>
        <p:txBody>
          <a:bodyPr wrap="square" rtlCol="0">
            <a:spAutoFit/>
          </a:bodyPr>
          <a:lstStyle/>
          <a:p>
            <a:r>
              <a:rPr lang="en-US" altLang="zh-CN" sz="4800" b="1" dirty="0" smtClean="0"/>
              <a:t>Configuration</a:t>
            </a:r>
            <a:endParaRPr lang="en-US" altLang="zh-CN" sz="4800" b="1" dirty="0"/>
          </a:p>
        </p:txBody>
      </p:sp>
      <p:sp>
        <p:nvSpPr>
          <p:cNvPr id="20" name="矩形 19"/>
          <p:cNvSpPr/>
          <p:nvPr/>
        </p:nvSpPr>
        <p:spPr>
          <a:xfrm>
            <a:off x="198086" y="828073"/>
            <a:ext cx="4005917" cy="369332"/>
          </a:xfrm>
          <a:prstGeom prst="rect">
            <a:avLst/>
          </a:prstGeom>
        </p:spPr>
        <p:txBody>
          <a:bodyPr wrap="square">
            <a:spAutoFit/>
          </a:bodyPr>
          <a:lstStyle/>
          <a:p>
            <a:r>
              <a:rPr lang="en-US" altLang="zh-CN" dirty="0" smtClean="0"/>
              <a:t>(5). Disarm </a:t>
            </a:r>
            <a:endParaRPr lang="zh-CN" altLang="en-US" dirty="0"/>
          </a:p>
        </p:txBody>
      </p:sp>
      <p:sp>
        <p:nvSpPr>
          <p:cNvPr id="4" name="矩形 3"/>
          <p:cNvSpPr/>
          <p:nvPr/>
        </p:nvSpPr>
        <p:spPr>
          <a:xfrm>
            <a:off x="198086" y="1182436"/>
            <a:ext cx="11821194" cy="369332"/>
          </a:xfrm>
          <a:prstGeom prst="rect">
            <a:avLst/>
          </a:prstGeom>
        </p:spPr>
        <p:txBody>
          <a:bodyPr wrap="square">
            <a:spAutoFit/>
          </a:bodyPr>
          <a:lstStyle/>
          <a:p>
            <a:r>
              <a:rPr lang="en-US" altLang="zh-CN" dirty="0" smtClean="0"/>
              <a:t>When </a:t>
            </a:r>
            <a:r>
              <a:rPr lang="en-US" altLang="zh-CN" dirty="0"/>
              <a:t>exceeding the arming</a:t>
            </a:r>
            <a:r>
              <a:rPr lang="en-US" altLang="zh-CN" dirty="0" smtClean="0"/>
              <a:t> </a:t>
            </a:r>
            <a:r>
              <a:rPr lang="en-US" altLang="zh-CN" dirty="0"/>
              <a:t>time, the device will be automatically disarmed. In addition, users can also manually </a:t>
            </a:r>
            <a:r>
              <a:rPr lang="en-US" altLang="zh-CN" dirty="0" smtClean="0"/>
              <a:t>disarm</a:t>
            </a:r>
            <a:endParaRPr lang="zh-CN" altLang="en-US" dirty="0"/>
          </a:p>
        </p:txBody>
      </p:sp>
      <p:pic>
        <p:nvPicPr>
          <p:cNvPr id="3" name="图片 2"/>
          <p:cNvPicPr>
            <a:picLocks noChangeAspect="1"/>
          </p:cNvPicPr>
          <p:nvPr/>
        </p:nvPicPr>
        <p:blipFill>
          <a:blip r:embed="rId3"/>
          <a:stretch>
            <a:fillRect/>
          </a:stretch>
        </p:blipFill>
        <p:spPr>
          <a:xfrm>
            <a:off x="1906260" y="2409999"/>
            <a:ext cx="3139441" cy="4448001"/>
          </a:xfrm>
          <a:prstGeom prst="rect">
            <a:avLst/>
          </a:prstGeom>
        </p:spPr>
      </p:pic>
      <p:sp>
        <p:nvSpPr>
          <p:cNvPr id="5" name="矩形 4"/>
          <p:cNvSpPr/>
          <p:nvPr/>
        </p:nvSpPr>
        <p:spPr>
          <a:xfrm>
            <a:off x="198086" y="1516507"/>
            <a:ext cx="6555791" cy="923330"/>
          </a:xfrm>
          <a:prstGeom prst="rect">
            <a:avLst/>
          </a:prstGeom>
        </p:spPr>
        <p:txBody>
          <a:bodyPr wrap="square">
            <a:spAutoFit/>
          </a:bodyPr>
          <a:lstStyle/>
          <a:p>
            <a:r>
              <a:rPr lang="en-US" altLang="zh-CN" dirty="0"/>
              <a:t>Select Operation to </a:t>
            </a:r>
            <a:r>
              <a:rPr lang="en-US" altLang="zh-CN" b="1" dirty="0"/>
              <a:t>PUT</a:t>
            </a:r>
            <a:r>
              <a:rPr lang="en-US" altLang="zh-CN" dirty="0"/>
              <a:t>, input the following command into </a:t>
            </a:r>
            <a:r>
              <a:rPr lang="en-US" altLang="zh-CN" b="1" dirty="0" smtClean="0"/>
              <a:t>Command</a:t>
            </a:r>
            <a:r>
              <a:rPr lang="en-US" altLang="zh-CN" dirty="0" smtClean="0"/>
              <a:t>, </a:t>
            </a:r>
            <a:r>
              <a:rPr lang="en-US" altLang="zh-CN" dirty="0"/>
              <a:t>after that, click </a:t>
            </a:r>
            <a:r>
              <a:rPr lang="en-US" altLang="zh-CN" b="1" dirty="0"/>
              <a:t>Operate</a:t>
            </a:r>
            <a:r>
              <a:rPr lang="en-US" altLang="zh-CN" dirty="0"/>
              <a:t>, if the </a:t>
            </a:r>
            <a:r>
              <a:rPr lang="en-US" altLang="zh-CN" b="1" dirty="0"/>
              <a:t>output</a:t>
            </a:r>
            <a:r>
              <a:rPr lang="en-US" altLang="zh-CN" dirty="0"/>
              <a:t> displays ok, means the successful </a:t>
            </a:r>
            <a:r>
              <a:rPr lang="en-US" altLang="zh-CN" dirty="0" smtClean="0"/>
              <a:t>disarming</a:t>
            </a:r>
            <a:r>
              <a:rPr lang="en-US" altLang="zh-CN" dirty="0"/>
              <a:t>. </a:t>
            </a:r>
            <a:endParaRPr lang="zh-CN" altLang="en-US" dirty="0"/>
          </a:p>
        </p:txBody>
      </p:sp>
      <p:pic>
        <p:nvPicPr>
          <p:cNvPr id="7" name="图片 6"/>
          <p:cNvPicPr>
            <a:picLocks noChangeAspect="1"/>
          </p:cNvPicPr>
          <p:nvPr/>
        </p:nvPicPr>
        <p:blipFill>
          <a:blip r:embed="rId4"/>
          <a:stretch>
            <a:fillRect/>
          </a:stretch>
        </p:blipFill>
        <p:spPr>
          <a:xfrm>
            <a:off x="6024562" y="2550294"/>
            <a:ext cx="5443159" cy="2377305"/>
          </a:xfrm>
          <a:prstGeom prst="rect">
            <a:avLst/>
          </a:prstGeom>
        </p:spPr>
      </p:pic>
      <p:sp>
        <p:nvSpPr>
          <p:cNvPr id="11" name="矩形 10"/>
          <p:cNvSpPr/>
          <p:nvPr/>
        </p:nvSpPr>
        <p:spPr>
          <a:xfrm>
            <a:off x="5623816" y="5279794"/>
            <a:ext cx="6244650" cy="646331"/>
          </a:xfrm>
          <a:prstGeom prst="rect">
            <a:avLst/>
          </a:prstGeom>
        </p:spPr>
        <p:txBody>
          <a:bodyPr wrap="square">
            <a:spAutoFit/>
          </a:bodyPr>
          <a:lstStyle/>
          <a:p>
            <a:r>
              <a:rPr lang="en-US" altLang="zh-CN" dirty="0" smtClean="0"/>
              <a:t>After the operation, go back to the camera web page and you can see the arming status back to unarmed</a:t>
            </a:r>
            <a:r>
              <a:rPr lang="en-US" altLang="zh-CN" dirty="0"/>
              <a:t>.</a:t>
            </a:r>
            <a:endParaRPr lang="zh-CN" altLang="en-US" dirty="0"/>
          </a:p>
        </p:txBody>
      </p:sp>
    </p:spTree>
    <p:extLst>
      <p:ext uri="{BB962C8B-B14F-4D97-AF65-F5344CB8AC3E}">
        <p14:creationId xmlns:p14="http://schemas.microsoft.com/office/powerpoint/2010/main" val="2367632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11520" y="3001816"/>
            <a:ext cx="5058544" cy="830997"/>
          </a:xfrm>
          <a:prstGeom prst="rect">
            <a:avLst/>
          </a:prstGeom>
          <a:noFill/>
        </p:spPr>
        <p:txBody>
          <a:bodyPr wrap="square" rtlCol="0">
            <a:spAutoFit/>
          </a:bodyPr>
          <a:lstStyle/>
          <a:p>
            <a:r>
              <a:rPr lang="en-US" sz="4800" b="1" dirty="0" smtClean="0">
                <a:solidFill>
                  <a:srgbClr val="C00000"/>
                </a:solidFill>
              </a:rPr>
              <a:t>Common </a:t>
            </a:r>
            <a:r>
              <a:rPr lang="en-US" sz="4800" b="1" dirty="0">
                <a:solidFill>
                  <a:srgbClr val="C00000"/>
                </a:solidFill>
              </a:rPr>
              <a:t>P</a:t>
            </a:r>
            <a:r>
              <a:rPr lang="en-US" sz="4800" b="1" dirty="0" smtClean="0">
                <a:solidFill>
                  <a:srgbClr val="C00000"/>
                </a:solidFill>
              </a:rPr>
              <a:t>roblem</a:t>
            </a:r>
            <a:r>
              <a:rPr lang="en-US" altLang="zh-CN" sz="4800" b="1" dirty="0" smtClean="0">
                <a:solidFill>
                  <a:srgbClr val="C00000"/>
                </a:solidFill>
              </a:rPr>
              <a:t>s</a:t>
            </a:r>
            <a:endParaRPr lang="en-US" sz="4800" b="1" dirty="0" smtClean="0">
              <a:solidFill>
                <a:srgbClr val="C00000"/>
              </a:solidFill>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9861" y="18472"/>
            <a:ext cx="2311196" cy="1152902"/>
          </a:xfrm>
          <a:prstGeom prst="rect">
            <a:avLst/>
          </a:prstGeom>
        </p:spPr>
      </p:pic>
      <p:sp>
        <p:nvSpPr>
          <p:cNvPr id="6" name="等腰三角形 5"/>
          <p:cNvSpPr/>
          <p:nvPr/>
        </p:nvSpPr>
        <p:spPr>
          <a:xfrm rot="5400000" flipH="1">
            <a:off x="-2264230" y="2252545"/>
            <a:ext cx="6858002" cy="2329541"/>
          </a:xfrm>
          <a:prstGeom prst="triangle">
            <a:avLst>
              <a:gd name="adj" fmla="val 49831"/>
            </a:avLst>
          </a:prstGeom>
          <a:solidFill>
            <a:srgbClr val="B81D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TextBox 3"/>
          <p:cNvSpPr txBox="1"/>
          <p:nvPr/>
        </p:nvSpPr>
        <p:spPr>
          <a:xfrm>
            <a:off x="9559634" y="1491671"/>
            <a:ext cx="1499794" cy="1323439"/>
          </a:xfrm>
          <a:prstGeom prst="rect">
            <a:avLst/>
          </a:prstGeom>
          <a:noFill/>
        </p:spPr>
        <p:txBody>
          <a:bodyPr wrap="square" rtlCol="0">
            <a:spAutoFit/>
          </a:bodyPr>
          <a:lstStyle/>
          <a:p>
            <a:r>
              <a:rPr lang="en-US" sz="8000" b="1" dirty="0" smtClean="0"/>
              <a:t>05</a:t>
            </a:r>
          </a:p>
        </p:txBody>
      </p:sp>
    </p:spTree>
    <p:extLst>
      <p:ext uri="{BB962C8B-B14F-4D97-AF65-F5344CB8AC3E}">
        <p14:creationId xmlns:p14="http://schemas.microsoft.com/office/powerpoint/2010/main" val="2201841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3461" y="2900464"/>
            <a:ext cx="4102539" cy="830997"/>
          </a:xfrm>
          <a:prstGeom prst="rect">
            <a:avLst/>
          </a:prstGeom>
          <a:noFill/>
        </p:spPr>
        <p:txBody>
          <a:bodyPr wrap="square" rtlCol="0">
            <a:spAutoFit/>
          </a:bodyPr>
          <a:lstStyle/>
          <a:p>
            <a:r>
              <a:rPr lang="en-US" altLang="zh-CN" sz="4800" b="1" dirty="0">
                <a:solidFill>
                  <a:srgbClr val="C00000"/>
                </a:solidFill>
              </a:rPr>
              <a:t>Smart</a:t>
            </a:r>
            <a:r>
              <a:rPr lang="en-US" altLang="zh-CN" sz="4800" b="1" dirty="0" smtClean="0">
                <a:solidFill>
                  <a:srgbClr val="C00000"/>
                </a:solidFill>
              </a:rPr>
              <a:t> Tracking</a:t>
            </a:r>
            <a:endParaRPr lang="en-US" altLang="zh-CN" sz="4800" b="1" dirty="0">
              <a:solidFill>
                <a:srgbClr val="C00000"/>
              </a:solidFill>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9861" y="18472"/>
            <a:ext cx="2311196" cy="1152902"/>
          </a:xfrm>
          <a:prstGeom prst="rect">
            <a:avLst/>
          </a:prstGeom>
        </p:spPr>
      </p:pic>
      <p:sp>
        <p:nvSpPr>
          <p:cNvPr id="6" name="等腰三角形 5"/>
          <p:cNvSpPr/>
          <p:nvPr/>
        </p:nvSpPr>
        <p:spPr>
          <a:xfrm rot="5400000" flipH="1">
            <a:off x="-2264230" y="2252545"/>
            <a:ext cx="6858002" cy="2329541"/>
          </a:xfrm>
          <a:prstGeom prst="triangle">
            <a:avLst>
              <a:gd name="adj" fmla="val 49831"/>
            </a:avLst>
          </a:prstGeom>
          <a:solidFill>
            <a:srgbClr val="B81D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TextBox 3"/>
          <p:cNvSpPr txBox="1"/>
          <p:nvPr/>
        </p:nvSpPr>
        <p:spPr>
          <a:xfrm>
            <a:off x="9559634" y="1491671"/>
            <a:ext cx="1499794" cy="1323439"/>
          </a:xfrm>
          <a:prstGeom prst="rect">
            <a:avLst/>
          </a:prstGeom>
          <a:noFill/>
        </p:spPr>
        <p:txBody>
          <a:bodyPr wrap="square" rtlCol="0">
            <a:spAutoFit/>
          </a:bodyPr>
          <a:lstStyle/>
          <a:p>
            <a:r>
              <a:rPr lang="en-US" sz="8000" b="1" dirty="0" smtClean="0"/>
              <a:t>01</a:t>
            </a:r>
          </a:p>
        </p:txBody>
      </p:sp>
    </p:spTree>
    <p:extLst>
      <p:ext uri="{BB962C8B-B14F-4D97-AF65-F5344CB8AC3E}">
        <p14:creationId xmlns:p14="http://schemas.microsoft.com/office/powerpoint/2010/main" val="1871597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7855" y="240980"/>
            <a:ext cx="5444696" cy="707886"/>
          </a:xfrm>
          <a:prstGeom prst="rect">
            <a:avLst/>
          </a:prstGeom>
          <a:noFill/>
        </p:spPr>
        <p:txBody>
          <a:bodyPr wrap="none" rtlCol="0">
            <a:spAutoFit/>
          </a:bodyPr>
          <a:lstStyle/>
          <a:p>
            <a:r>
              <a:rPr lang="en-US" altLang="zh-CN" sz="4000" b="1" dirty="0" smtClean="0"/>
              <a:t>Configuration </a:t>
            </a:r>
            <a:r>
              <a:rPr lang="en-US" altLang="zh-CN" sz="4000" b="1" dirty="0"/>
              <a:t>problems </a:t>
            </a:r>
          </a:p>
        </p:txBody>
      </p:sp>
      <p:sp>
        <p:nvSpPr>
          <p:cNvPr id="6" name="文本框 5"/>
          <p:cNvSpPr txBox="1"/>
          <p:nvPr/>
        </p:nvSpPr>
        <p:spPr>
          <a:xfrm>
            <a:off x="949599" y="948866"/>
            <a:ext cx="10352986" cy="923330"/>
          </a:xfrm>
          <a:prstGeom prst="rect">
            <a:avLst/>
          </a:prstGeom>
          <a:noFill/>
        </p:spPr>
        <p:txBody>
          <a:bodyPr wrap="square" rtlCol="0">
            <a:spAutoFit/>
          </a:bodyPr>
          <a:lstStyle/>
          <a:p>
            <a:r>
              <a:rPr lang="zh-CN" altLang="zh-CN" dirty="0"/>
              <a:t>(</a:t>
            </a:r>
            <a:r>
              <a:rPr lang="en-US" altLang="zh-CN" dirty="0"/>
              <a:t>1</a:t>
            </a:r>
            <a:r>
              <a:rPr lang="zh-CN" altLang="zh-CN" dirty="0"/>
              <a:t>) Rule box problem</a:t>
            </a:r>
          </a:p>
          <a:p>
            <a:pPr indent="432000"/>
            <a:r>
              <a:rPr lang="zh-CN" altLang="zh-CN" dirty="0" smtClean="0"/>
              <a:t>The </a:t>
            </a:r>
            <a:r>
              <a:rPr lang="zh-CN" altLang="zh-CN" dirty="0"/>
              <a:t>edges of the rule box take into account the height of the target while avoiding areas such as bushes that are prone to false </a:t>
            </a:r>
            <a:r>
              <a:rPr lang="zh-CN" altLang="zh-CN" dirty="0" smtClean="0"/>
              <a:t>alarms</a:t>
            </a:r>
            <a:endParaRPr lang="zh-CN" altLang="zh-CN" dirty="0"/>
          </a:p>
        </p:txBody>
      </p:sp>
      <p:pic>
        <p:nvPicPr>
          <p:cNvPr id="3" name="图片 2"/>
          <p:cNvPicPr>
            <a:picLocks noChangeAspect="1"/>
          </p:cNvPicPr>
          <p:nvPr/>
        </p:nvPicPr>
        <p:blipFill>
          <a:blip r:embed="rId2"/>
          <a:stretch>
            <a:fillRect/>
          </a:stretch>
        </p:blipFill>
        <p:spPr>
          <a:xfrm>
            <a:off x="2668517" y="1872196"/>
            <a:ext cx="6915150" cy="3962400"/>
          </a:xfrm>
          <a:prstGeom prst="rect">
            <a:avLst/>
          </a:prstGeom>
        </p:spPr>
      </p:pic>
    </p:spTree>
    <p:extLst>
      <p:ext uri="{BB962C8B-B14F-4D97-AF65-F5344CB8AC3E}">
        <p14:creationId xmlns:p14="http://schemas.microsoft.com/office/powerpoint/2010/main" val="4064429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4922" y="439201"/>
            <a:ext cx="11519259" cy="2031325"/>
          </a:xfrm>
          <a:prstGeom prst="rect">
            <a:avLst/>
          </a:prstGeom>
          <a:noFill/>
        </p:spPr>
        <p:txBody>
          <a:bodyPr wrap="square" rtlCol="0">
            <a:spAutoFit/>
          </a:bodyPr>
          <a:lstStyle/>
          <a:p>
            <a:r>
              <a:rPr lang="zh-CN" altLang="zh-CN" dirty="0" smtClean="0"/>
              <a:t>(</a:t>
            </a:r>
            <a:r>
              <a:rPr lang="en-US" altLang="zh-CN" dirty="0"/>
              <a:t>2</a:t>
            </a:r>
            <a:r>
              <a:rPr lang="zh-CN" altLang="zh-CN" dirty="0" smtClean="0"/>
              <a:t>) </a:t>
            </a:r>
            <a:r>
              <a:rPr lang="en-US" altLang="zh-CN" dirty="0" smtClean="0"/>
              <a:t>Tracking Parameters</a:t>
            </a:r>
            <a:endParaRPr lang="zh-CN" altLang="zh-CN" dirty="0"/>
          </a:p>
          <a:p>
            <a:pPr indent="432000"/>
            <a:r>
              <a:rPr lang="en-US" altLang="zh-CN" dirty="0" smtClean="0"/>
              <a:t>Please avoid to set too high zoom ratio value, it is easily to loss the target on zooming process, and if the target will lost in the image the device zoomed out too much;</a:t>
            </a:r>
          </a:p>
          <a:p>
            <a:pPr indent="432000"/>
            <a:r>
              <a:rPr lang="en-US" altLang="zh-CN" dirty="0" smtClean="0"/>
              <a:t>Also set a </a:t>
            </a:r>
            <a:r>
              <a:rPr lang="en-US" altLang="zh-CN" dirty="0"/>
              <a:t> </a:t>
            </a:r>
            <a:r>
              <a:rPr lang="en-US" altLang="zh-CN" dirty="0" smtClean="0"/>
              <a:t>proper </a:t>
            </a:r>
            <a:r>
              <a:rPr lang="en-US" altLang="zh-CN" dirty="0"/>
              <a:t>tracking duration (The </a:t>
            </a:r>
            <a:r>
              <a:rPr lang="en-US" altLang="zh-CN" dirty="0" smtClean="0"/>
              <a:t>duration </a:t>
            </a:r>
            <a:r>
              <a:rPr lang="en-US" altLang="zh-CN" dirty="0"/>
              <a:t>required for the target to normally move from entering to leaving the monitored area</a:t>
            </a:r>
            <a:r>
              <a:rPr lang="en-US" altLang="zh-CN" dirty="0" smtClean="0"/>
              <a:t>).</a:t>
            </a:r>
            <a:endParaRPr lang="en-US" altLang="zh-CN" dirty="0"/>
          </a:p>
          <a:p>
            <a:endParaRPr lang="en-US" altLang="zh-CN" dirty="0" smtClean="0">
              <a:solidFill>
                <a:srgbClr val="FF0000"/>
              </a:solidFill>
            </a:endParaRPr>
          </a:p>
          <a:p>
            <a:r>
              <a:rPr lang="en-US" altLang="zh-CN" dirty="0" smtClean="0">
                <a:solidFill>
                  <a:srgbClr val="FF0000"/>
                </a:solidFill>
              </a:rPr>
              <a:t>Note: Sometimes, you can test tracking state by set the zoom ratio value to 1</a:t>
            </a:r>
          </a:p>
        </p:txBody>
      </p:sp>
      <p:sp>
        <p:nvSpPr>
          <p:cNvPr id="8" name="文本框 7"/>
          <p:cNvSpPr txBox="1"/>
          <p:nvPr/>
        </p:nvSpPr>
        <p:spPr>
          <a:xfrm>
            <a:off x="2034284" y="6144286"/>
            <a:ext cx="1213987" cy="369332"/>
          </a:xfrm>
          <a:prstGeom prst="rect">
            <a:avLst/>
          </a:prstGeom>
          <a:noFill/>
        </p:spPr>
        <p:txBody>
          <a:bodyPr wrap="none" rtlCol="0">
            <a:spAutoFit/>
          </a:bodyPr>
          <a:lstStyle/>
          <a:p>
            <a:r>
              <a:rPr lang="en-US" altLang="zh-CN" dirty="0" smtClean="0"/>
              <a:t>old version</a:t>
            </a:r>
            <a:endParaRPr lang="zh-CN" altLang="en-US" dirty="0"/>
          </a:p>
        </p:txBody>
      </p:sp>
      <p:sp>
        <p:nvSpPr>
          <p:cNvPr id="9" name="文本框 8"/>
          <p:cNvSpPr txBox="1"/>
          <p:nvPr/>
        </p:nvSpPr>
        <p:spPr>
          <a:xfrm>
            <a:off x="8433372" y="6155171"/>
            <a:ext cx="1643142" cy="369332"/>
          </a:xfrm>
          <a:prstGeom prst="rect">
            <a:avLst/>
          </a:prstGeom>
          <a:noFill/>
        </p:spPr>
        <p:txBody>
          <a:bodyPr wrap="none" rtlCol="0">
            <a:spAutoFit/>
          </a:bodyPr>
          <a:lstStyle/>
          <a:p>
            <a:r>
              <a:rPr lang="en-US" altLang="zh-CN" dirty="0" smtClean="0"/>
              <a:t>Web5.0 version</a:t>
            </a:r>
            <a:endParaRPr lang="zh-CN" altLang="en-US" dirty="0"/>
          </a:p>
        </p:txBody>
      </p:sp>
      <p:pic>
        <p:nvPicPr>
          <p:cNvPr id="2" name="图片 1"/>
          <p:cNvPicPr>
            <a:picLocks noChangeAspect="1"/>
          </p:cNvPicPr>
          <p:nvPr/>
        </p:nvPicPr>
        <p:blipFill>
          <a:blip r:embed="rId2"/>
          <a:stretch>
            <a:fillRect/>
          </a:stretch>
        </p:blipFill>
        <p:spPr>
          <a:xfrm>
            <a:off x="250801" y="2717678"/>
            <a:ext cx="5556578" cy="3486480"/>
          </a:xfrm>
          <a:prstGeom prst="rect">
            <a:avLst/>
          </a:prstGeom>
        </p:spPr>
      </p:pic>
      <p:pic>
        <p:nvPicPr>
          <p:cNvPr id="3" name="图片 2"/>
          <p:cNvPicPr>
            <a:picLocks noChangeAspect="1"/>
          </p:cNvPicPr>
          <p:nvPr/>
        </p:nvPicPr>
        <p:blipFill>
          <a:blip r:embed="rId3"/>
          <a:stretch>
            <a:fillRect/>
          </a:stretch>
        </p:blipFill>
        <p:spPr>
          <a:xfrm>
            <a:off x="5807379" y="2747614"/>
            <a:ext cx="6176102" cy="3426608"/>
          </a:xfrm>
          <a:prstGeom prst="rect">
            <a:avLst/>
          </a:prstGeom>
        </p:spPr>
      </p:pic>
    </p:spTree>
    <p:extLst>
      <p:ext uri="{BB962C8B-B14F-4D97-AF65-F5344CB8AC3E}">
        <p14:creationId xmlns:p14="http://schemas.microsoft.com/office/powerpoint/2010/main" val="851560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8640" y="3001816"/>
            <a:ext cx="5844170" cy="830997"/>
          </a:xfrm>
          <a:prstGeom prst="rect">
            <a:avLst/>
          </a:prstGeom>
          <a:noFill/>
        </p:spPr>
        <p:txBody>
          <a:bodyPr wrap="square" rtlCol="0">
            <a:spAutoFit/>
          </a:bodyPr>
          <a:lstStyle/>
          <a:p>
            <a:r>
              <a:rPr lang="en-US" sz="4800" b="1" dirty="0" smtClean="0">
                <a:solidFill>
                  <a:srgbClr val="C00000"/>
                </a:solidFill>
              </a:rPr>
              <a:t>Information </a:t>
            </a:r>
            <a:r>
              <a:rPr lang="en-US" altLang="zh-CN" sz="4800" b="1" dirty="0" smtClean="0">
                <a:solidFill>
                  <a:srgbClr val="C00000"/>
                </a:solidFill>
              </a:rPr>
              <a:t>collection</a:t>
            </a:r>
            <a:r>
              <a:rPr lang="en-US" sz="4800" b="1" dirty="0" smtClean="0">
                <a:solidFill>
                  <a:srgbClr val="C00000"/>
                </a:solidFill>
              </a:rPr>
              <a:t> </a:t>
            </a: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9861" y="18472"/>
            <a:ext cx="2311196" cy="1152902"/>
          </a:xfrm>
          <a:prstGeom prst="rect">
            <a:avLst/>
          </a:prstGeom>
        </p:spPr>
      </p:pic>
      <p:sp>
        <p:nvSpPr>
          <p:cNvPr id="6" name="等腰三角形 5"/>
          <p:cNvSpPr/>
          <p:nvPr/>
        </p:nvSpPr>
        <p:spPr>
          <a:xfrm rot="5400000" flipH="1">
            <a:off x="-2264230" y="2252545"/>
            <a:ext cx="6858002" cy="2329541"/>
          </a:xfrm>
          <a:prstGeom prst="triangle">
            <a:avLst>
              <a:gd name="adj" fmla="val 49831"/>
            </a:avLst>
          </a:prstGeom>
          <a:solidFill>
            <a:srgbClr val="B81D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TextBox 3"/>
          <p:cNvSpPr txBox="1"/>
          <p:nvPr/>
        </p:nvSpPr>
        <p:spPr>
          <a:xfrm>
            <a:off x="9559634" y="1491671"/>
            <a:ext cx="1499794" cy="1323439"/>
          </a:xfrm>
          <a:prstGeom prst="rect">
            <a:avLst/>
          </a:prstGeom>
          <a:noFill/>
        </p:spPr>
        <p:txBody>
          <a:bodyPr wrap="square" rtlCol="0">
            <a:spAutoFit/>
          </a:bodyPr>
          <a:lstStyle/>
          <a:p>
            <a:r>
              <a:rPr lang="en-US" sz="8000" b="1" dirty="0" smtClean="0"/>
              <a:t>06</a:t>
            </a:r>
          </a:p>
        </p:txBody>
      </p:sp>
    </p:spTree>
    <p:extLst>
      <p:ext uri="{BB962C8B-B14F-4D97-AF65-F5344CB8AC3E}">
        <p14:creationId xmlns:p14="http://schemas.microsoft.com/office/powerpoint/2010/main" val="520752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9861" y="18472"/>
            <a:ext cx="2311196" cy="1152902"/>
          </a:xfrm>
          <a:prstGeom prst="rect">
            <a:avLst/>
          </a:prstGeom>
        </p:spPr>
      </p:pic>
      <p:sp>
        <p:nvSpPr>
          <p:cNvPr id="5" name="文本框 4"/>
          <p:cNvSpPr txBox="1"/>
          <p:nvPr/>
        </p:nvSpPr>
        <p:spPr>
          <a:xfrm>
            <a:off x="267855" y="240980"/>
            <a:ext cx="1628972" cy="707886"/>
          </a:xfrm>
          <a:prstGeom prst="rect">
            <a:avLst/>
          </a:prstGeom>
          <a:noFill/>
        </p:spPr>
        <p:txBody>
          <a:bodyPr wrap="none" rtlCol="0">
            <a:spAutoFit/>
          </a:bodyPr>
          <a:lstStyle/>
          <a:p>
            <a:r>
              <a:rPr lang="en-US" altLang="zh-CN" sz="4000" b="1" dirty="0" smtClean="0"/>
              <a:t>Videos</a:t>
            </a:r>
            <a:endParaRPr lang="en-US" altLang="zh-CN" sz="4000" b="1" dirty="0"/>
          </a:p>
        </p:txBody>
      </p:sp>
      <p:sp>
        <p:nvSpPr>
          <p:cNvPr id="14" name="文本框 13"/>
          <p:cNvSpPr txBox="1"/>
          <p:nvPr/>
        </p:nvSpPr>
        <p:spPr>
          <a:xfrm>
            <a:off x="6119552" y="1041018"/>
            <a:ext cx="5344772" cy="1477328"/>
          </a:xfrm>
          <a:prstGeom prst="rect">
            <a:avLst/>
          </a:prstGeom>
          <a:noFill/>
        </p:spPr>
        <p:txBody>
          <a:bodyPr wrap="square" rtlCol="0">
            <a:spAutoFit/>
          </a:bodyPr>
          <a:lstStyle/>
          <a:p>
            <a:r>
              <a:rPr lang="en-US" altLang="zh-CN" b="1" dirty="0" smtClean="0">
                <a:solidFill>
                  <a:srgbClr val="FF0000"/>
                </a:solidFill>
              </a:rPr>
              <a:t>NOTE</a:t>
            </a:r>
            <a:r>
              <a:rPr lang="zh-CN" altLang="en-US" b="1" dirty="0" smtClean="0">
                <a:solidFill>
                  <a:srgbClr val="FF0000"/>
                </a:solidFill>
              </a:rPr>
              <a:t>：</a:t>
            </a:r>
            <a:r>
              <a:rPr lang="en-US" altLang="zh-CN" b="1" dirty="0" smtClean="0">
                <a:solidFill>
                  <a:srgbClr val="FF0000"/>
                </a:solidFill>
              </a:rPr>
              <a:t>Please remember: </a:t>
            </a:r>
          </a:p>
          <a:p>
            <a:pPr marL="342900" indent="-342900">
              <a:buAutoNum type="arabicPeriod"/>
            </a:pPr>
            <a:r>
              <a:rPr lang="en-US" altLang="zh-CN" b="1" dirty="0">
                <a:solidFill>
                  <a:srgbClr val="FF0000"/>
                </a:solidFill>
              </a:rPr>
              <a:t>U</a:t>
            </a:r>
            <a:r>
              <a:rPr lang="en-US" altLang="zh-CN" b="1" dirty="0" smtClean="0">
                <a:solidFill>
                  <a:srgbClr val="FF0000"/>
                </a:solidFill>
              </a:rPr>
              <a:t>se the manual recorder button on live view page</a:t>
            </a:r>
          </a:p>
          <a:p>
            <a:pPr marL="342900" indent="-342900">
              <a:buAutoNum type="arabicPeriod"/>
            </a:pPr>
            <a:r>
              <a:rPr lang="en-US" altLang="zh-CN" b="1" dirty="0" smtClean="0">
                <a:solidFill>
                  <a:srgbClr val="FF0000"/>
                </a:solidFill>
              </a:rPr>
              <a:t>Enable POS and rule overlay</a:t>
            </a:r>
          </a:p>
          <a:p>
            <a:pPr marL="342900" indent="-342900">
              <a:buAutoNum type="arabicPeriod"/>
            </a:pPr>
            <a:r>
              <a:rPr lang="en-US" altLang="zh-CN" b="1" dirty="0" smtClean="0">
                <a:solidFill>
                  <a:srgbClr val="FF0000"/>
                </a:solidFill>
              </a:rPr>
              <a:t>For </a:t>
            </a:r>
            <a:r>
              <a:rPr lang="en-US" altLang="zh-CN" b="1" dirty="0">
                <a:solidFill>
                  <a:srgbClr val="FF0000"/>
                </a:solidFill>
              </a:rPr>
              <a:t>P</a:t>
            </a:r>
            <a:r>
              <a:rPr lang="en-US" altLang="zh-CN" b="1" dirty="0" smtClean="0">
                <a:solidFill>
                  <a:srgbClr val="FF0000"/>
                </a:solidFill>
              </a:rPr>
              <a:t>erson Arming and ITS, enable tuning mode before manual recording videos</a:t>
            </a:r>
            <a:endParaRPr lang="zh-CN" altLang="en-US" b="1" dirty="0">
              <a:solidFill>
                <a:srgbClr val="FF0000"/>
              </a:solidFill>
            </a:endParaRPr>
          </a:p>
        </p:txBody>
      </p:sp>
      <p:sp>
        <p:nvSpPr>
          <p:cNvPr id="16" name="文本框 15"/>
          <p:cNvSpPr txBox="1"/>
          <p:nvPr/>
        </p:nvSpPr>
        <p:spPr>
          <a:xfrm>
            <a:off x="351083" y="956545"/>
            <a:ext cx="4114203" cy="369332"/>
          </a:xfrm>
          <a:prstGeom prst="rect">
            <a:avLst/>
          </a:prstGeom>
          <a:noFill/>
        </p:spPr>
        <p:txBody>
          <a:bodyPr wrap="none" rtlCol="0">
            <a:spAutoFit/>
          </a:bodyPr>
          <a:lstStyle/>
          <a:p>
            <a:r>
              <a:rPr lang="en-US" altLang="zh-CN" dirty="0" smtClean="0"/>
              <a:t>Record the videos with the tracking issues</a:t>
            </a:r>
            <a:endParaRPr lang="zh-CN" altLang="en-US" dirty="0"/>
          </a:p>
        </p:txBody>
      </p:sp>
      <p:pic>
        <p:nvPicPr>
          <p:cNvPr id="3" name="图片 2"/>
          <p:cNvPicPr>
            <a:picLocks noChangeAspect="1"/>
          </p:cNvPicPr>
          <p:nvPr/>
        </p:nvPicPr>
        <p:blipFill>
          <a:blip r:embed="rId3"/>
          <a:stretch>
            <a:fillRect/>
          </a:stretch>
        </p:blipFill>
        <p:spPr>
          <a:xfrm>
            <a:off x="631219" y="1301729"/>
            <a:ext cx="2531216" cy="1216617"/>
          </a:xfrm>
          <a:prstGeom prst="rect">
            <a:avLst/>
          </a:prstGeom>
        </p:spPr>
      </p:pic>
      <p:pic>
        <p:nvPicPr>
          <p:cNvPr id="11" name="图片 10"/>
          <p:cNvPicPr>
            <a:picLocks noChangeAspect="1"/>
          </p:cNvPicPr>
          <p:nvPr/>
        </p:nvPicPr>
        <p:blipFill>
          <a:blip r:embed="rId4"/>
          <a:stretch>
            <a:fillRect/>
          </a:stretch>
        </p:blipFill>
        <p:spPr>
          <a:xfrm>
            <a:off x="3288691" y="1357425"/>
            <a:ext cx="2704605" cy="1228641"/>
          </a:xfrm>
          <a:prstGeom prst="rect">
            <a:avLst/>
          </a:prstGeom>
        </p:spPr>
      </p:pic>
      <p:sp>
        <p:nvSpPr>
          <p:cNvPr id="17" name="文本框 16"/>
          <p:cNvSpPr txBox="1"/>
          <p:nvPr/>
        </p:nvSpPr>
        <p:spPr>
          <a:xfrm>
            <a:off x="215926" y="2515851"/>
            <a:ext cx="2746906" cy="369332"/>
          </a:xfrm>
          <a:prstGeom prst="rect">
            <a:avLst/>
          </a:prstGeom>
          <a:noFill/>
        </p:spPr>
        <p:txBody>
          <a:bodyPr wrap="none" rtlCol="0">
            <a:spAutoFit/>
          </a:bodyPr>
          <a:lstStyle/>
          <a:p>
            <a:r>
              <a:rPr lang="en-US" altLang="zh-CN" dirty="0" smtClean="0"/>
              <a:t>1. Enable POS </a:t>
            </a:r>
            <a:r>
              <a:rPr lang="en-US" altLang="zh-CN" dirty="0"/>
              <a:t>info </a:t>
            </a:r>
            <a:r>
              <a:rPr lang="en-US" altLang="zh-CN" dirty="0" smtClean="0"/>
              <a:t>overplay</a:t>
            </a:r>
            <a:endParaRPr lang="zh-CN" altLang="en-US" dirty="0"/>
          </a:p>
        </p:txBody>
      </p:sp>
      <p:sp>
        <p:nvSpPr>
          <p:cNvPr id="18" name="文本框 17"/>
          <p:cNvSpPr txBox="1"/>
          <p:nvPr/>
        </p:nvSpPr>
        <p:spPr>
          <a:xfrm>
            <a:off x="266646" y="2813314"/>
            <a:ext cx="2298514" cy="369332"/>
          </a:xfrm>
          <a:prstGeom prst="rect">
            <a:avLst/>
          </a:prstGeom>
          <a:noFill/>
        </p:spPr>
        <p:txBody>
          <a:bodyPr wrap="none" rtlCol="0">
            <a:spAutoFit/>
          </a:bodyPr>
          <a:lstStyle/>
          <a:p>
            <a:r>
              <a:rPr lang="en-US" altLang="zh-CN" dirty="0" smtClean="0"/>
              <a:t>(1) Through SDK demo</a:t>
            </a:r>
            <a:endParaRPr lang="zh-CN" altLang="en-US" dirty="0"/>
          </a:p>
        </p:txBody>
      </p:sp>
      <p:pic>
        <p:nvPicPr>
          <p:cNvPr id="19" name="图片 18" descr="C:\Users\wangzhenwei7\Documents\WeChat Files\wxid_9tz37hlqpjp922\FileStorage\Temp\1664118806689.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219" y="3180151"/>
            <a:ext cx="3061544" cy="1894789"/>
          </a:xfrm>
          <a:prstGeom prst="rect">
            <a:avLst/>
          </a:prstGeom>
          <a:noFill/>
          <a:ln>
            <a:solidFill>
              <a:schemeClr val="accent1"/>
            </a:solidFill>
          </a:ln>
        </p:spPr>
      </p:pic>
      <p:sp>
        <p:nvSpPr>
          <p:cNvPr id="20" name="文本框 19"/>
          <p:cNvSpPr txBox="1"/>
          <p:nvPr/>
        </p:nvSpPr>
        <p:spPr>
          <a:xfrm>
            <a:off x="351083" y="5078661"/>
            <a:ext cx="3010824" cy="369332"/>
          </a:xfrm>
          <a:prstGeom prst="rect">
            <a:avLst/>
          </a:prstGeom>
          <a:noFill/>
        </p:spPr>
        <p:txBody>
          <a:bodyPr wrap="none" rtlCol="0">
            <a:spAutoFit/>
          </a:bodyPr>
          <a:lstStyle/>
          <a:p>
            <a:r>
              <a:rPr lang="en-US" altLang="zh-CN" dirty="0" smtClean="0"/>
              <a:t>(2) Through camera webpage</a:t>
            </a:r>
            <a:endParaRPr lang="zh-CN" altLang="en-US" dirty="0"/>
          </a:p>
        </p:txBody>
      </p:sp>
      <p:pic>
        <p:nvPicPr>
          <p:cNvPr id="21" name="图片 20"/>
          <p:cNvPicPr>
            <a:picLocks noChangeAspect="1"/>
          </p:cNvPicPr>
          <p:nvPr/>
        </p:nvPicPr>
        <p:blipFill>
          <a:blip r:embed="rId6"/>
          <a:stretch>
            <a:fillRect/>
          </a:stretch>
        </p:blipFill>
        <p:spPr>
          <a:xfrm>
            <a:off x="869544" y="5447994"/>
            <a:ext cx="2492363" cy="1052197"/>
          </a:xfrm>
          <a:prstGeom prst="rect">
            <a:avLst/>
          </a:prstGeom>
        </p:spPr>
      </p:pic>
      <p:sp>
        <p:nvSpPr>
          <p:cNvPr id="22" name="文本框 21"/>
          <p:cNvSpPr txBox="1"/>
          <p:nvPr/>
        </p:nvSpPr>
        <p:spPr>
          <a:xfrm>
            <a:off x="4465286" y="2504157"/>
            <a:ext cx="2300630" cy="369332"/>
          </a:xfrm>
          <a:prstGeom prst="rect">
            <a:avLst/>
          </a:prstGeom>
          <a:noFill/>
        </p:spPr>
        <p:txBody>
          <a:bodyPr wrap="none" rtlCol="0">
            <a:spAutoFit/>
          </a:bodyPr>
          <a:lstStyle/>
          <a:p>
            <a:r>
              <a:rPr lang="en-US" altLang="zh-CN" dirty="0"/>
              <a:t>2</a:t>
            </a:r>
            <a:r>
              <a:rPr lang="en-US" altLang="zh-CN" dirty="0" smtClean="0"/>
              <a:t>. Enable tuning mode</a:t>
            </a:r>
            <a:endParaRPr lang="zh-CN" altLang="en-US" dirty="0"/>
          </a:p>
        </p:txBody>
      </p:sp>
      <p:pic>
        <p:nvPicPr>
          <p:cNvPr id="23" name="图片 22"/>
          <p:cNvPicPr>
            <a:picLocks noChangeAspect="1"/>
          </p:cNvPicPr>
          <p:nvPr/>
        </p:nvPicPr>
        <p:blipFill>
          <a:blip r:embed="rId7"/>
          <a:stretch>
            <a:fillRect/>
          </a:stretch>
        </p:blipFill>
        <p:spPr>
          <a:xfrm>
            <a:off x="7960353" y="3180151"/>
            <a:ext cx="2470047" cy="2411564"/>
          </a:xfrm>
          <a:prstGeom prst="rect">
            <a:avLst/>
          </a:prstGeom>
        </p:spPr>
      </p:pic>
      <p:sp>
        <p:nvSpPr>
          <p:cNvPr id="25" name="文本框 24"/>
          <p:cNvSpPr txBox="1"/>
          <p:nvPr/>
        </p:nvSpPr>
        <p:spPr>
          <a:xfrm>
            <a:off x="4467402" y="2745580"/>
            <a:ext cx="1846403" cy="369332"/>
          </a:xfrm>
          <a:prstGeom prst="rect">
            <a:avLst/>
          </a:prstGeom>
          <a:noFill/>
        </p:spPr>
        <p:txBody>
          <a:bodyPr wrap="none" rtlCol="0">
            <a:spAutoFit/>
          </a:bodyPr>
          <a:lstStyle/>
          <a:p>
            <a:r>
              <a:rPr lang="en-US" altLang="zh-CN" dirty="0" smtClean="0"/>
              <a:t>(1) Person arming</a:t>
            </a:r>
            <a:endParaRPr lang="zh-CN" altLang="en-US" dirty="0"/>
          </a:p>
        </p:txBody>
      </p:sp>
      <p:pic>
        <p:nvPicPr>
          <p:cNvPr id="27" name="图片 26"/>
          <p:cNvPicPr>
            <a:picLocks noChangeAspect="1"/>
          </p:cNvPicPr>
          <p:nvPr/>
        </p:nvPicPr>
        <p:blipFill>
          <a:blip r:embed="rId8"/>
          <a:stretch>
            <a:fillRect/>
          </a:stretch>
        </p:blipFill>
        <p:spPr>
          <a:xfrm>
            <a:off x="4412642" y="5074941"/>
            <a:ext cx="3379475" cy="1510584"/>
          </a:xfrm>
          <a:prstGeom prst="rect">
            <a:avLst/>
          </a:prstGeom>
        </p:spPr>
      </p:pic>
      <p:pic>
        <p:nvPicPr>
          <p:cNvPr id="28" name="图片 27"/>
          <p:cNvPicPr>
            <a:picLocks noChangeAspect="1"/>
          </p:cNvPicPr>
          <p:nvPr/>
        </p:nvPicPr>
        <p:blipFill>
          <a:blip r:embed="rId9"/>
          <a:stretch>
            <a:fillRect/>
          </a:stretch>
        </p:blipFill>
        <p:spPr>
          <a:xfrm>
            <a:off x="4412642" y="3180151"/>
            <a:ext cx="3379475" cy="1758883"/>
          </a:xfrm>
          <a:prstGeom prst="rect">
            <a:avLst/>
          </a:prstGeom>
        </p:spPr>
      </p:pic>
      <p:sp>
        <p:nvSpPr>
          <p:cNvPr id="29" name="文本框 28"/>
          <p:cNvSpPr txBox="1"/>
          <p:nvPr/>
        </p:nvSpPr>
        <p:spPr>
          <a:xfrm>
            <a:off x="8241010" y="2748415"/>
            <a:ext cx="770211" cy="369332"/>
          </a:xfrm>
          <a:prstGeom prst="rect">
            <a:avLst/>
          </a:prstGeom>
          <a:noFill/>
        </p:spPr>
        <p:txBody>
          <a:bodyPr wrap="none" rtlCol="0">
            <a:spAutoFit/>
          </a:bodyPr>
          <a:lstStyle/>
          <a:p>
            <a:r>
              <a:rPr lang="en-US" altLang="zh-CN" dirty="0" smtClean="0"/>
              <a:t>(2) ITS</a:t>
            </a:r>
            <a:endParaRPr lang="zh-CN" altLang="en-US" dirty="0"/>
          </a:p>
        </p:txBody>
      </p:sp>
      <p:pic>
        <p:nvPicPr>
          <p:cNvPr id="30" name="图片 29"/>
          <p:cNvPicPr>
            <a:picLocks noChangeAspect="1"/>
          </p:cNvPicPr>
          <p:nvPr/>
        </p:nvPicPr>
        <p:blipFill>
          <a:blip r:embed="rId10"/>
          <a:stretch>
            <a:fillRect/>
          </a:stretch>
        </p:blipFill>
        <p:spPr>
          <a:xfrm>
            <a:off x="9823363" y="4581272"/>
            <a:ext cx="2368637" cy="2276728"/>
          </a:xfrm>
          <a:prstGeom prst="rect">
            <a:avLst/>
          </a:prstGeom>
        </p:spPr>
      </p:pic>
    </p:spTree>
    <p:extLst>
      <p:ext uri="{BB962C8B-B14F-4D97-AF65-F5344CB8AC3E}">
        <p14:creationId xmlns:p14="http://schemas.microsoft.com/office/powerpoint/2010/main" val="134803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29499" y="240980"/>
            <a:ext cx="3174972" cy="707886"/>
          </a:xfrm>
          <a:prstGeom prst="rect">
            <a:avLst/>
          </a:prstGeom>
          <a:noFill/>
        </p:spPr>
        <p:txBody>
          <a:bodyPr wrap="none" rtlCol="0">
            <a:spAutoFit/>
          </a:bodyPr>
          <a:lstStyle/>
          <a:p>
            <a:r>
              <a:rPr lang="en-US" altLang="zh-CN" sz="4000" b="1" dirty="0" smtClean="0"/>
              <a:t>Diagnosis Info</a:t>
            </a:r>
            <a:endParaRPr lang="en-US" altLang="zh-CN" sz="4000" b="1" dirty="0"/>
          </a:p>
        </p:txBody>
      </p:sp>
      <p:sp>
        <p:nvSpPr>
          <p:cNvPr id="5" name="文本框 4"/>
          <p:cNvSpPr txBox="1"/>
          <p:nvPr/>
        </p:nvSpPr>
        <p:spPr>
          <a:xfrm>
            <a:off x="1651118" y="4438436"/>
            <a:ext cx="1791709" cy="369332"/>
          </a:xfrm>
          <a:prstGeom prst="rect">
            <a:avLst/>
          </a:prstGeom>
          <a:noFill/>
        </p:spPr>
        <p:txBody>
          <a:bodyPr wrap="none" rtlCol="0">
            <a:spAutoFit/>
          </a:bodyPr>
          <a:lstStyle/>
          <a:p>
            <a:r>
              <a:rPr lang="en-US" altLang="zh-CN" dirty="0" smtClean="0"/>
              <a:t>Normal webpage</a:t>
            </a:r>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590" y="1593087"/>
            <a:ext cx="4537178" cy="2845349"/>
          </a:xfrm>
          <a:prstGeom prst="rect">
            <a:avLst/>
          </a:prstGeom>
          <a:ln>
            <a:solidFill>
              <a:schemeClr val="accent1"/>
            </a:solidFill>
          </a:ln>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5352" y="1593087"/>
            <a:ext cx="5493580" cy="2845349"/>
          </a:xfrm>
          <a:prstGeom prst="rect">
            <a:avLst/>
          </a:prstGeom>
          <a:ln>
            <a:solidFill>
              <a:schemeClr val="accent1"/>
            </a:solidFill>
          </a:ln>
        </p:spPr>
      </p:pic>
      <p:sp>
        <p:nvSpPr>
          <p:cNvPr id="8" name="文本框 7"/>
          <p:cNvSpPr txBox="1"/>
          <p:nvPr/>
        </p:nvSpPr>
        <p:spPr>
          <a:xfrm>
            <a:off x="448590" y="1086310"/>
            <a:ext cx="3601179" cy="369332"/>
          </a:xfrm>
          <a:prstGeom prst="rect">
            <a:avLst/>
          </a:prstGeom>
          <a:noFill/>
        </p:spPr>
        <p:txBody>
          <a:bodyPr wrap="none" rtlCol="0">
            <a:spAutoFit/>
          </a:bodyPr>
          <a:lstStyle/>
          <a:p>
            <a:r>
              <a:rPr lang="en-US" altLang="zh-CN" dirty="0" smtClean="0"/>
              <a:t>Export diagnosis info from webpage</a:t>
            </a:r>
            <a:endParaRPr lang="zh-CN" altLang="en-US" dirty="0"/>
          </a:p>
        </p:txBody>
      </p:sp>
      <p:sp>
        <p:nvSpPr>
          <p:cNvPr id="9" name="文本框 8"/>
          <p:cNvSpPr txBox="1"/>
          <p:nvPr/>
        </p:nvSpPr>
        <p:spPr>
          <a:xfrm>
            <a:off x="7433756" y="4438436"/>
            <a:ext cx="1818511" cy="369332"/>
          </a:xfrm>
          <a:prstGeom prst="rect">
            <a:avLst/>
          </a:prstGeom>
          <a:noFill/>
        </p:spPr>
        <p:txBody>
          <a:bodyPr wrap="none" rtlCol="0">
            <a:spAutoFit/>
          </a:bodyPr>
          <a:lstStyle/>
          <a:p>
            <a:r>
              <a:rPr lang="en-US" altLang="zh-CN" dirty="0" smtClean="0"/>
              <a:t>Web5.0 webpage</a:t>
            </a:r>
            <a:endParaRPr lang="zh-CN" altLang="en-US" dirty="0"/>
          </a:p>
        </p:txBody>
      </p:sp>
      <p:sp>
        <p:nvSpPr>
          <p:cNvPr id="10" name="文本框 9"/>
          <p:cNvSpPr txBox="1"/>
          <p:nvPr/>
        </p:nvSpPr>
        <p:spPr>
          <a:xfrm>
            <a:off x="370597" y="5280255"/>
            <a:ext cx="7623690" cy="369332"/>
          </a:xfrm>
          <a:prstGeom prst="rect">
            <a:avLst/>
          </a:prstGeom>
          <a:noFill/>
        </p:spPr>
        <p:txBody>
          <a:bodyPr wrap="none" rtlCol="0">
            <a:spAutoFit/>
          </a:bodyPr>
          <a:lstStyle/>
          <a:p>
            <a:r>
              <a:rPr lang="en-US" altLang="zh-CN" b="1" dirty="0" smtClean="0">
                <a:solidFill>
                  <a:srgbClr val="FF0000"/>
                </a:solidFill>
              </a:rPr>
              <a:t>NOTE</a:t>
            </a:r>
            <a:r>
              <a:rPr lang="zh-CN" altLang="en-US" b="1" dirty="0" smtClean="0">
                <a:solidFill>
                  <a:srgbClr val="FF0000"/>
                </a:solidFill>
              </a:rPr>
              <a:t>：</a:t>
            </a:r>
            <a:r>
              <a:rPr lang="en-US" altLang="zh-CN" b="1" dirty="0">
                <a:solidFill>
                  <a:srgbClr val="FF0000"/>
                </a:solidFill>
              </a:rPr>
              <a:t>The </a:t>
            </a:r>
            <a:r>
              <a:rPr lang="en-US" altLang="zh-CN" b="1" dirty="0" smtClean="0">
                <a:solidFill>
                  <a:srgbClr val="FF0000"/>
                </a:solidFill>
              </a:rPr>
              <a:t>diagnosis </a:t>
            </a:r>
            <a:r>
              <a:rPr lang="en-US" altLang="zh-CN" b="1" dirty="0">
                <a:solidFill>
                  <a:srgbClr val="FF0000"/>
                </a:solidFill>
              </a:rPr>
              <a:t>is </a:t>
            </a:r>
            <a:r>
              <a:rPr lang="en-US" altLang="zh-CN" b="1" dirty="0" smtClean="0">
                <a:solidFill>
                  <a:srgbClr val="FF0000"/>
                </a:solidFill>
              </a:rPr>
              <a:t>especially </a:t>
            </a:r>
            <a:r>
              <a:rPr lang="en-US" altLang="zh-CN" b="1" dirty="0">
                <a:solidFill>
                  <a:srgbClr val="FF0000"/>
                </a:solidFill>
              </a:rPr>
              <a:t>valuable when the problem </a:t>
            </a:r>
            <a:r>
              <a:rPr lang="en-US" altLang="zh-CN" b="1" dirty="0" smtClean="0">
                <a:solidFill>
                  <a:srgbClr val="FF0000"/>
                </a:solidFill>
              </a:rPr>
              <a:t>is just </a:t>
            </a:r>
            <a:r>
              <a:rPr lang="en-US" altLang="zh-CN" b="1" dirty="0">
                <a:solidFill>
                  <a:srgbClr val="FF0000"/>
                </a:solidFill>
              </a:rPr>
              <a:t>repeated</a:t>
            </a:r>
            <a:endParaRPr lang="zh-CN" altLang="en-US" b="1" dirty="0">
              <a:solidFill>
                <a:srgbClr val="FF0000"/>
              </a:solidFill>
            </a:endParaRPr>
          </a:p>
        </p:txBody>
      </p:sp>
      <p:pic>
        <p:nvPicPr>
          <p:cNvPr id="11"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9861" y="18472"/>
            <a:ext cx="2311196" cy="1152902"/>
          </a:xfrm>
          <a:prstGeom prst="rect">
            <a:avLst/>
          </a:prstGeom>
        </p:spPr>
      </p:pic>
    </p:spTree>
    <p:extLst>
      <p:ext uri="{BB962C8B-B14F-4D97-AF65-F5344CB8AC3E}">
        <p14:creationId xmlns:p14="http://schemas.microsoft.com/office/powerpoint/2010/main" val="452073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67808" y="2564905"/>
            <a:ext cx="3648405" cy="1323439"/>
          </a:xfrm>
          <a:prstGeom prst="rect">
            <a:avLst/>
          </a:prstGeom>
          <a:noFill/>
        </p:spPr>
        <p:txBody>
          <a:bodyPr wrap="square" rtlCol="0">
            <a:spAutoFit/>
          </a:bodyPr>
          <a:lstStyle/>
          <a:p>
            <a:r>
              <a:rPr lang="en-US" altLang="zh-CN" sz="8000" b="1" dirty="0">
                <a:solidFill>
                  <a:srgbClr val="C00000"/>
                </a:solidFill>
              </a:rPr>
              <a:t>Thanks</a:t>
            </a:r>
            <a:endParaRPr lang="zh-CN" altLang="en-US" sz="8000" b="1" dirty="0">
              <a:solidFill>
                <a:srgbClr val="C00000"/>
              </a:solidFill>
            </a:endParaRPr>
          </a:p>
        </p:txBody>
      </p:sp>
    </p:spTree>
    <p:extLst>
      <p:ext uri="{BB962C8B-B14F-4D97-AF65-F5344CB8AC3E}">
        <p14:creationId xmlns:p14="http://schemas.microsoft.com/office/powerpoint/2010/main" val="2605541916"/>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41"/>
            <a:ext cx="3478924" cy="830997"/>
          </a:xfrm>
          <a:prstGeom prst="rect">
            <a:avLst/>
          </a:prstGeom>
          <a:noFill/>
        </p:spPr>
        <p:txBody>
          <a:bodyPr wrap="square" rtlCol="0">
            <a:spAutoFit/>
          </a:bodyPr>
          <a:lstStyle/>
          <a:p>
            <a:r>
              <a:rPr lang="en-US" altLang="zh-CN" sz="4800" b="1" dirty="0"/>
              <a:t>Introduction</a:t>
            </a:r>
            <a:endParaRPr lang="en-US" sz="4800" b="1" dirty="0"/>
          </a:p>
        </p:txBody>
      </p:sp>
      <p:pic>
        <p:nvPicPr>
          <p:cNvPr id="8"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9861" y="18472"/>
            <a:ext cx="2311196" cy="1152902"/>
          </a:xfrm>
          <a:prstGeom prst="rect">
            <a:avLst/>
          </a:prstGeom>
        </p:spPr>
      </p:pic>
      <p:sp>
        <p:nvSpPr>
          <p:cNvPr id="4" name="任意多边形 3"/>
          <p:cNvSpPr/>
          <p:nvPr/>
        </p:nvSpPr>
        <p:spPr>
          <a:xfrm rot="3360000">
            <a:off x="8158376" y="1077224"/>
            <a:ext cx="2138680" cy="4449445"/>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2342" h="4871">
                <a:moveTo>
                  <a:pt x="0" y="3580"/>
                </a:moveTo>
                <a:lnTo>
                  <a:pt x="37" y="3466"/>
                </a:lnTo>
                <a:lnTo>
                  <a:pt x="41" y="3449"/>
                </a:lnTo>
                <a:cubicBezTo>
                  <a:pt x="53" y="3364"/>
                  <a:pt x="116" y="3209"/>
                  <a:pt x="126" y="3193"/>
                </a:cubicBezTo>
                <a:lnTo>
                  <a:pt x="1170" y="0"/>
                </a:lnTo>
                <a:lnTo>
                  <a:pt x="2222" y="3218"/>
                </a:lnTo>
                <a:cubicBezTo>
                  <a:pt x="2271" y="3302"/>
                  <a:pt x="2321" y="3506"/>
                  <a:pt x="2320" y="3520"/>
                </a:cubicBezTo>
                <a:lnTo>
                  <a:pt x="2340" y="3580"/>
                </a:lnTo>
                <a:lnTo>
                  <a:pt x="2330" y="3580"/>
                </a:lnTo>
                <a:cubicBezTo>
                  <a:pt x="2336" y="3617"/>
                  <a:pt x="2341" y="3732"/>
                  <a:pt x="2339" y="3741"/>
                </a:cubicBezTo>
                <a:cubicBezTo>
                  <a:pt x="2384" y="4344"/>
                  <a:pt x="1728" y="4917"/>
                  <a:pt x="1196" y="4868"/>
                </a:cubicBezTo>
                <a:cubicBezTo>
                  <a:pt x="573" y="4917"/>
                  <a:pt x="-39" y="4224"/>
                  <a:pt x="17" y="3673"/>
                </a:cubicBezTo>
                <a:lnTo>
                  <a:pt x="17" y="3645"/>
                </a:lnTo>
                <a:lnTo>
                  <a:pt x="18" y="3617"/>
                </a:lnTo>
                <a:lnTo>
                  <a:pt x="20" y="3589"/>
                </a:lnTo>
                <a:lnTo>
                  <a:pt x="21" y="3580"/>
                </a:lnTo>
                <a:lnTo>
                  <a:pt x="0" y="3580"/>
                </a:lnTo>
                <a:close/>
              </a:path>
            </a:pathLst>
          </a:custGeom>
          <a:gradFill>
            <a:gsLst>
              <a:gs pos="1000">
                <a:schemeClr val="tx1">
                  <a:alpha val="0"/>
                </a:schemeClr>
              </a:gs>
              <a:gs pos="58000">
                <a:schemeClr val="bg1"/>
              </a:gs>
            </a:gsLst>
            <a:lin ang="6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6" name="iconfont-11253-5321868"/>
          <p:cNvSpPr/>
          <p:nvPr/>
        </p:nvSpPr>
        <p:spPr>
          <a:xfrm flipH="1">
            <a:off x="10987485" y="1506826"/>
            <a:ext cx="892175" cy="764540"/>
          </a:xfrm>
          <a:custGeom>
            <a:avLst/>
            <a:gdLst>
              <a:gd name="T0" fmla="*/ 2100 w 10000"/>
              <a:gd name="T1" fmla="*/ 6028 h 8750"/>
              <a:gd name="T2" fmla="*/ 1050 w 10000"/>
              <a:gd name="T3" fmla="*/ 6028 h 8750"/>
              <a:gd name="T4" fmla="*/ 1050 w 10000"/>
              <a:gd name="T5" fmla="*/ 4715 h 8750"/>
              <a:gd name="T6" fmla="*/ 0 w 10000"/>
              <a:gd name="T7" fmla="*/ 4521 h 8750"/>
              <a:gd name="T8" fmla="*/ 0 w 10000"/>
              <a:gd name="T9" fmla="*/ 8750 h 8750"/>
              <a:gd name="T10" fmla="*/ 1050 w 10000"/>
              <a:gd name="T11" fmla="*/ 8410 h 8750"/>
              <a:gd name="T12" fmla="*/ 1050 w 10000"/>
              <a:gd name="T13" fmla="*/ 6951 h 8750"/>
              <a:gd name="T14" fmla="*/ 2750 w 10000"/>
              <a:gd name="T15" fmla="*/ 6951 h 8750"/>
              <a:gd name="T16" fmla="*/ 3650 w 10000"/>
              <a:gd name="T17" fmla="*/ 5736 h 8750"/>
              <a:gd name="T18" fmla="*/ 2450 w 10000"/>
              <a:gd name="T19" fmla="*/ 5104 h 8750"/>
              <a:gd name="T20" fmla="*/ 2100 w 10000"/>
              <a:gd name="T21" fmla="*/ 6028 h 8750"/>
              <a:gd name="T22" fmla="*/ 7550 w 10000"/>
              <a:gd name="T23" fmla="*/ 6270 h 8750"/>
              <a:gd name="T24" fmla="*/ 10000 w 10000"/>
              <a:gd name="T25" fmla="*/ 4763 h 8750"/>
              <a:gd name="T26" fmla="*/ 2400 w 10000"/>
              <a:gd name="T27" fmla="*/ 0 h 8750"/>
              <a:gd name="T28" fmla="*/ 1500 w 10000"/>
              <a:gd name="T29" fmla="*/ 0 h 8750"/>
              <a:gd name="T30" fmla="*/ 300 w 10000"/>
              <a:gd name="T31" fmla="*/ 1799 h 8750"/>
              <a:gd name="T32" fmla="*/ 300 w 10000"/>
              <a:gd name="T33" fmla="*/ 2431 h 8750"/>
              <a:gd name="T34" fmla="*/ 7000 w 10000"/>
              <a:gd name="T35" fmla="*/ 6320 h 8750"/>
              <a:gd name="T36" fmla="*/ 7550 w 10000"/>
              <a:gd name="T37" fmla="*/ 6270 h 8750"/>
              <a:gd name="T38" fmla="*/ 6650 w 10000"/>
              <a:gd name="T39" fmla="*/ 6610 h 8750"/>
              <a:gd name="T40" fmla="*/ 900 w 10000"/>
              <a:gd name="T41" fmla="*/ 3014 h 8750"/>
              <a:gd name="T42" fmla="*/ 300 w 10000"/>
              <a:gd name="T43" fmla="*/ 3646 h 8750"/>
              <a:gd name="T44" fmla="*/ 7000 w 10000"/>
              <a:gd name="T45" fmla="*/ 7535 h 8750"/>
              <a:gd name="T46" fmla="*/ 7600 w 10000"/>
              <a:gd name="T47" fmla="*/ 7535 h 8750"/>
              <a:gd name="T48" fmla="*/ 7900 w 10000"/>
              <a:gd name="T49" fmla="*/ 7243 h 8750"/>
              <a:gd name="T50" fmla="*/ 8200 w 10000"/>
              <a:gd name="T51" fmla="*/ 6368 h 8750"/>
              <a:gd name="T52" fmla="*/ 7300 w 10000"/>
              <a:gd name="T53" fmla="*/ 7000 h 8750"/>
              <a:gd name="T54" fmla="*/ 6650 w 10000"/>
              <a:gd name="T55" fmla="*/ 6610 h 8750"/>
              <a:gd name="T56" fmla="*/ 6650 w 10000"/>
              <a:gd name="T57" fmla="*/ 6610 h 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000" h="8750">
                <a:moveTo>
                  <a:pt x="2100" y="6028"/>
                </a:moveTo>
                <a:lnTo>
                  <a:pt x="1050" y="6028"/>
                </a:lnTo>
                <a:lnTo>
                  <a:pt x="1050" y="4715"/>
                </a:lnTo>
                <a:lnTo>
                  <a:pt x="0" y="4521"/>
                </a:lnTo>
                <a:lnTo>
                  <a:pt x="0" y="8750"/>
                </a:lnTo>
                <a:lnTo>
                  <a:pt x="1050" y="8410"/>
                </a:lnTo>
                <a:lnTo>
                  <a:pt x="1050" y="6951"/>
                </a:lnTo>
                <a:lnTo>
                  <a:pt x="2750" y="6951"/>
                </a:lnTo>
                <a:lnTo>
                  <a:pt x="3650" y="5736"/>
                </a:lnTo>
                <a:lnTo>
                  <a:pt x="2450" y="5104"/>
                </a:lnTo>
                <a:lnTo>
                  <a:pt x="2100" y="6028"/>
                </a:lnTo>
                <a:close/>
                <a:moveTo>
                  <a:pt x="7550" y="6270"/>
                </a:moveTo>
                <a:lnTo>
                  <a:pt x="10000" y="4763"/>
                </a:lnTo>
                <a:lnTo>
                  <a:pt x="2400" y="0"/>
                </a:lnTo>
                <a:lnTo>
                  <a:pt x="1500" y="0"/>
                </a:lnTo>
                <a:lnTo>
                  <a:pt x="300" y="1799"/>
                </a:lnTo>
                <a:lnTo>
                  <a:pt x="300" y="2431"/>
                </a:lnTo>
                <a:lnTo>
                  <a:pt x="7000" y="6320"/>
                </a:lnTo>
                <a:lnTo>
                  <a:pt x="7550" y="6270"/>
                </a:lnTo>
                <a:close/>
                <a:moveTo>
                  <a:pt x="6650" y="6610"/>
                </a:moveTo>
                <a:lnTo>
                  <a:pt x="900" y="3014"/>
                </a:lnTo>
                <a:lnTo>
                  <a:pt x="300" y="3646"/>
                </a:lnTo>
                <a:lnTo>
                  <a:pt x="7000" y="7535"/>
                </a:lnTo>
                <a:lnTo>
                  <a:pt x="7600" y="7535"/>
                </a:lnTo>
                <a:lnTo>
                  <a:pt x="7900" y="7243"/>
                </a:lnTo>
                <a:lnTo>
                  <a:pt x="8200" y="6368"/>
                </a:lnTo>
                <a:lnTo>
                  <a:pt x="7300" y="7000"/>
                </a:lnTo>
                <a:cubicBezTo>
                  <a:pt x="6899" y="6708"/>
                  <a:pt x="6650" y="6610"/>
                  <a:pt x="6650" y="6610"/>
                </a:cubicBezTo>
                <a:close/>
                <a:moveTo>
                  <a:pt x="6650" y="6610"/>
                </a:move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grpSp>
        <p:nvGrpSpPr>
          <p:cNvPr id="7" name="组合 6"/>
          <p:cNvGrpSpPr/>
          <p:nvPr/>
        </p:nvGrpSpPr>
        <p:grpSpPr>
          <a:xfrm rot="313203" flipH="1">
            <a:off x="8035850" y="2127978"/>
            <a:ext cx="4312814" cy="3394691"/>
            <a:chOff x="377391" y="2264219"/>
            <a:chExt cx="3073565" cy="2419656"/>
          </a:xfrm>
        </p:grpSpPr>
        <p:sp>
          <p:nvSpPr>
            <p:cNvPr id="9" name="弧形 8"/>
            <p:cNvSpPr/>
            <p:nvPr/>
          </p:nvSpPr>
          <p:spPr>
            <a:xfrm rot="4007037">
              <a:off x="1547333" y="2264219"/>
              <a:ext cx="681194" cy="681194"/>
            </a:xfrm>
            <a:prstGeom prst="arc">
              <a:avLst>
                <a:gd name="adj1" fmla="val 15328297"/>
                <a:gd name="adj2" fmla="val 2013372"/>
              </a:avLst>
            </a:prstGeom>
            <a:ln>
              <a:solidFill>
                <a:srgbClr val="670E1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0" name="等腰三角形 9"/>
            <p:cNvSpPr/>
            <p:nvPr/>
          </p:nvSpPr>
          <p:spPr>
            <a:xfrm rot="19655903">
              <a:off x="2135479" y="2388825"/>
              <a:ext cx="76852" cy="66252"/>
            </a:xfrm>
            <a:prstGeom prst="triangle">
              <a:avLst/>
            </a:prstGeom>
            <a:solidFill>
              <a:srgbClr val="670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1" name="等腰三角形 10"/>
            <p:cNvSpPr/>
            <p:nvPr/>
          </p:nvSpPr>
          <p:spPr>
            <a:xfrm rot="1815769">
              <a:off x="1810864" y="2896489"/>
              <a:ext cx="76852" cy="66252"/>
            </a:xfrm>
            <a:prstGeom prst="triangle">
              <a:avLst/>
            </a:prstGeom>
            <a:solidFill>
              <a:srgbClr val="670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2" name="文本框 11"/>
            <p:cNvSpPr txBox="1"/>
            <p:nvPr/>
          </p:nvSpPr>
          <p:spPr>
            <a:xfrm rot="346796">
              <a:off x="1240486" y="2485868"/>
              <a:ext cx="977478" cy="2193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smtClean="0">
                  <a:ln>
                    <a:noFill/>
                  </a:ln>
                  <a:solidFill>
                    <a:srgbClr val="C00000"/>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rPr>
                <a:t>Field </a:t>
              </a:r>
              <a:r>
                <a:rPr kumimoji="0" lang="en-US" altLang="zh-CN" sz="1400" b="1" i="0" u="none" strike="noStrike" kern="1200" cap="none" spc="0" normalizeH="0" baseline="0" noProof="0" dirty="0">
                  <a:ln>
                    <a:noFill/>
                  </a:ln>
                  <a:solidFill>
                    <a:srgbClr val="C00000"/>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rPr>
                <a:t>of view</a:t>
              </a:r>
              <a:endParaRPr kumimoji="0" lang="zh-CN" altLang="en-US" sz="1400" b="1" i="0" u="none" strike="noStrike" kern="1200" cap="none" spc="0" normalizeH="0" baseline="0" noProof="0" dirty="0">
                <a:ln>
                  <a:noFill/>
                </a:ln>
                <a:solidFill>
                  <a:srgbClr val="C00000"/>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cxnSp>
          <p:nvCxnSpPr>
            <p:cNvPr id="13" name="直接箭头连接符 12"/>
            <p:cNvCxnSpPr/>
            <p:nvPr/>
          </p:nvCxnSpPr>
          <p:spPr>
            <a:xfrm rot="21286797" flipH="1">
              <a:off x="1710864" y="3916207"/>
              <a:ext cx="562995" cy="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4" name="文本框 13"/>
            <p:cNvSpPr txBox="1"/>
            <p:nvPr/>
          </p:nvSpPr>
          <p:spPr>
            <a:xfrm rot="286795">
              <a:off x="377391" y="3726373"/>
              <a:ext cx="1290083" cy="416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smtClean="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rPr>
                <a:t>Path </a:t>
              </a:r>
              <a:r>
                <a:rPr kumimoji="0" lang="en-US" altLang="zh-CN" sz="16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rPr>
                <a:t>of target movement</a:t>
              </a:r>
              <a:endParaRPr kumimoji="0" lang="zh-CN" altLang="en-US" sz="1600" b="1" i="0" u="none" strike="noStrike" kern="1200" cap="none" spc="0" normalizeH="0" baseline="0" noProof="0" dirty="0" smtClean="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grpSp>
          <p:nvGrpSpPr>
            <p:cNvPr id="15" name="组合 14"/>
            <p:cNvGrpSpPr/>
            <p:nvPr/>
          </p:nvGrpSpPr>
          <p:grpSpPr>
            <a:xfrm>
              <a:off x="2356718" y="2757573"/>
              <a:ext cx="1094238" cy="1623462"/>
              <a:chOff x="2796751" y="12644885"/>
              <a:chExt cx="1094238" cy="1623462"/>
            </a:xfrm>
          </p:grpSpPr>
          <p:sp>
            <p:nvSpPr>
              <p:cNvPr id="17" name="椭圆 16"/>
              <p:cNvSpPr/>
              <p:nvPr/>
            </p:nvSpPr>
            <p:spPr>
              <a:xfrm>
                <a:off x="3432035" y="12943789"/>
                <a:ext cx="93518" cy="9351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8" name="椭圆 17"/>
              <p:cNvSpPr/>
              <p:nvPr/>
            </p:nvSpPr>
            <p:spPr>
              <a:xfrm>
                <a:off x="3497957" y="13276171"/>
                <a:ext cx="93518" cy="9351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19" name="椭圆 18"/>
              <p:cNvSpPr/>
              <p:nvPr/>
            </p:nvSpPr>
            <p:spPr>
              <a:xfrm>
                <a:off x="3058228" y="13581748"/>
                <a:ext cx="93518" cy="9351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20" name="椭圆 19"/>
              <p:cNvSpPr/>
              <p:nvPr/>
            </p:nvSpPr>
            <p:spPr>
              <a:xfrm>
                <a:off x="3000235" y="13845489"/>
                <a:ext cx="93518" cy="9351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21" name="任意多边形 20"/>
              <p:cNvSpPr/>
              <p:nvPr/>
            </p:nvSpPr>
            <p:spPr>
              <a:xfrm>
                <a:off x="2826202" y="12991381"/>
                <a:ext cx="737469" cy="1208068"/>
              </a:xfrm>
              <a:custGeom>
                <a:avLst/>
                <a:gdLst>
                  <a:gd name="connsiteX0" fmla="*/ 638893 w 737469"/>
                  <a:gd name="connsiteY0" fmla="*/ 0 h 1208068"/>
                  <a:gd name="connsiteX1" fmla="*/ 735145 w 737469"/>
                  <a:gd name="connsiteY1" fmla="*/ 269507 h 1208068"/>
                  <a:gd name="connsiteX2" fmla="*/ 552265 w 737469"/>
                  <a:gd name="connsiteY2" fmla="*/ 519764 h 1208068"/>
                  <a:gd name="connsiteX3" fmla="*/ 3625 w 737469"/>
                  <a:gd name="connsiteY3" fmla="*/ 741145 h 1208068"/>
                  <a:gd name="connsiteX4" fmla="*/ 321259 w 737469"/>
                  <a:gd name="connsiteY4" fmla="*/ 962526 h 1208068"/>
                  <a:gd name="connsiteX5" fmla="*/ 465638 w 737469"/>
                  <a:gd name="connsiteY5" fmla="*/ 1193532 h 1208068"/>
                  <a:gd name="connsiteX6" fmla="*/ 475263 w 737469"/>
                  <a:gd name="connsiteY6" fmla="*/ 1164656 h 120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7469" h="1208068">
                    <a:moveTo>
                      <a:pt x="638893" y="0"/>
                    </a:moveTo>
                    <a:cubicBezTo>
                      <a:pt x="694238" y="91440"/>
                      <a:pt x="749583" y="182880"/>
                      <a:pt x="735145" y="269507"/>
                    </a:cubicBezTo>
                    <a:cubicBezTo>
                      <a:pt x="720707" y="356134"/>
                      <a:pt x="674185" y="441158"/>
                      <a:pt x="552265" y="519764"/>
                    </a:cubicBezTo>
                    <a:cubicBezTo>
                      <a:pt x="430345" y="598370"/>
                      <a:pt x="42126" y="667351"/>
                      <a:pt x="3625" y="741145"/>
                    </a:cubicBezTo>
                    <a:cubicBezTo>
                      <a:pt x="-34876" y="814939"/>
                      <a:pt x="244257" y="887128"/>
                      <a:pt x="321259" y="962526"/>
                    </a:cubicBezTo>
                    <a:cubicBezTo>
                      <a:pt x="398261" y="1037924"/>
                      <a:pt x="439971" y="1159844"/>
                      <a:pt x="465638" y="1193532"/>
                    </a:cubicBezTo>
                    <a:cubicBezTo>
                      <a:pt x="491305" y="1227220"/>
                      <a:pt x="483284" y="1195938"/>
                      <a:pt x="475263" y="1164656"/>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22" name="椭圆 21"/>
              <p:cNvSpPr/>
              <p:nvPr/>
            </p:nvSpPr>
            <p:spPr>
              <a:xfrm>
                <a:off x="3262416" y="14174829"/>
                <a:ext cx="93518" cy="9351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23" name="椭圆 22"/>
              <p:cNvSpPr/>
              <p:nvPr/>
            </p:nvSpPr>
            <p:spPr>
              <a:xfrm>
                <a:off x="2796751" y="13700694"/>
                <a:ext cx="93518" cy="9351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24" name="running-man-silhouette-to-left_49878"/>
              <p:cNvSpPr/>
              <p:nvPr/>
            </p:nvSpPr>
            <p:spPr>
              <a:xfrm>
                <a:off x="3509499" y="12644885"/>
                <a:ext cx="381490" cy="418667"/>
              </a:xfrm>
              <a:custGeom>
                <a:avLst/>
                <a:gdLst>
                  <a:gd name="connsiteX0" fmla="*/ 308350 w 551045"/>
                  <a:gd name="connsiteY0" fmla="*/ 122078 h 604816"/>
                  <a:gd name="connsiteX1" fmla="*/ 452470 w 551045"/>
                  <a:gd name="connsiteY1" fmla="*/ 122078 h 604816"/>
                  <a:gd name="connsiteX2" fmla="*/ 522333 w 551045"/>
                  <a:gd name="connsiteY2" fmla="*/ 279692 h 604816"/>
                  <a:gd name="connsiteX3" fmla="*/ 477816 w 551045"/>
                  <a:gd name="connsiteY3" fmla="*/ 299393 h 604816"/>
                  <a:gd name="connsiteX4" fmla="*/ 420766 w 551045"/>
                  <a:gd name="connsiteY4" fmla="*/ 170726 h 604816"/>
                  <a:gd name="connsiteX5" fmla="*/ 325932 w 551045"/>
                  <a:gd name="connsiteY5" fmla="*/ 170726 h 604816"/>
                  <a:gd name="connsiteX6" fmla="*/ 391399 w 551045"/>
                  <a:gd name="connsiteY6" fmla="*/ 351122 h 604816"/>
                  <a:gd name="connsiteX7" fmla="*/ 407298 w 551045"/>
                  <a:gd name="connsiteY7" fmla="*/ 449630 h 604816"/>
                  <a:gd name="connsiteX8" fmla="*/ 551045 w 551045"/>
                  <a:gd name="connsiteY8" fmla="*/ 460462 h 604816"/>
                  <a:gd name="connsiteX9" fmla="*/ 546088 w 551045"/>
                  <a:gd name="connsiteY9" fmla="*/ 525076 h 604816"/>
                  <a:gd name="connsiteX10" fmla="*/ 351745 w 551045"/>
                  <a:gd name="connsiteY10" fmla="*/ 510416 h 604816"/>
                  <a:gd name="connsiteX11" fmla="*/ 332011 w 551045"/>
                  <a:gd name="connsiteY11" fmla="*/ 392860 h 604816"/>
                  <a:gd name="connsiteX12" fmla="*/ 327241 w 551045"/>
                  <a:gd name="connsiteY12" fmla="*/ 396221 h 604816"/>
                  <a:gd name="connsiteX13" fmla="*/ 250365 w 551045"/>
                  <a:gd name="connsiteY13" fmla="*/ 452898 h 604816"/>
                  <a:gd name="connsiteX14" fmla="*/ 242883 w 551045"/>
                  <a:gd name="connsiteY14" fmla="*/ 604816 h 604816"/>
                  <a:gd name="connsiteX15" fmla="*/ 178070 w 551045"/>
                  <a:gd name="connsiteY15" fmla="*/ 601642 h 604816"/>
                  <a:gd name="connsiteX16" fmla="*/ 187142 w 551045"/>
                  <a:gd name="connsiteY16" fmla="*/ 419097 h 604816"/>
                  <a:gd name="connsiteX17" fmla="*/ 281134 w 551045"/>
                  <a:gd name="connsiteY17" fmla="*/ 349628 h 604816"/>
                  <a:gd name="connsiteX18" fmla="*/ 213984 w 551045"/>
                  <a:gd name="connsiteY18" fmla="*/ 212183 h 604816"/>
                  <a:gd name="connsiteX19" fmla="*/ 122236 w 551045"/>
                  <a:gd name="connsiteY19" fmla="*/ 283053 h 604816"/>
                  <a:gd name="connsiteX20" fmla="*/ 0 w 551045"/>
                  <a:gd name="connsiteY20" fmla="*/ 178195 h 604816"/>
                  <a:gd name="connsiteX21" fmla="*/ 31705 w 551045"/>
                  <a:gd name="connsiteY21" fmla="*/ 141313 h 604816"/>
                  <a:gd name="connsiteX22" fmla="*/ 123826 w 551045"/>
                  <a:gd name="connsiteY22" fmla="*/ 220400 h 604816"/>
                  <a:gd name="connsiteX23" fmla="*/ 192099 w 551045"/>
                  <a:gd name="connsiteY23" fmla="*/ 167271 h 604816"/>
                  <a:gd name="connsiteX24" fmla="*/ 215471 w 551045"/>
                  <a:gd name="connsiteY24" fmla="*/ 0 h 604816"/>
                  <a:gd name="connsiteX25" fmla="*/ 281132 w 551045"/>
                  <a:gd name="connsiteY25" fmla="*/ 65556 h 604816"/>
                  <a:gd name="connsiteX26" fmla="*/ 215471 w 551045"/>
                  <a:gd name="connsiteY26" fmla="*/ 131112 h 604816"/>
                  <a:gd name="connsiteX27" fmla="*/ 149810 w 551045"/>
                  <a:gd name="connsiteY27" fmla="*/ 65556 h 604816"/>
                  <a:gd name="connsiteX28" fmla="*/ 215471 w 551045"/>
                  <a:gd name="connsiteY28" fmla="*/ 0 h 60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045" h="604816">
                    <a:moveTo>
                      <a:pt x="308350" y="122078"/>
                    </a:moveTo>
                    <a:lnTo>
                      <a:pt x="452470" y="122078"/>
                    </a:lnTo>
                    <a:lnTo>
                      <a:pt x="522333" y="279692"/>
                    </a:lnTo>
                    <a:lnTo>
                      <a:pt x="477816" y="299393"/>
                    </a:lnTo>
                    <a:lnTo>
                      <a:pt x="420766" y="170726"/>
                    </a:lnTo>
                    <a:lnTo>
                      <a:pt x="325932" y="170726"/>
                    </a:lnTo>
                    <a:lnTo>
                      <a:pt x="391399" y="351122"/>
                    </a:lnTo>
                    <a:lnTo>
                      <a:pt x="407298" y="449630"/>
                    </a:lnTo>
                    <a:lnTo>
                      <a:pt x="551045" y="460462"/>
                    </a:lnTo>
                    <a:lnTo>
                      <a:pt x="546088" y="525076"/>
                    </a:lnTo>
                    <a:lnTo>
                      <a:pt x="351745" y="510416"/>
                    </a:lnTo>
                    <a:lnTo>
                      <a:pt x="332011" y="392860"/>
                    </a:lnTo>
                    <a:lnTo>
                      <a:pt x="327241" y="396221"/>
                    </a:lnTo>
                    <a:lnTo>
                      <a:pt x="250365" y="452898"/>
                    </a:lnTo>
                    <a:lnTo>
                      <a:pt x="242883" y="604816"/>
                    </a:lnTo>
                    <a:lnTo>
                      <a:pt x="178070" y="601642"/>
                    </a:lnTo>
                    <a:lnTo>
                      <a:pt x="187142" y="419097"/>
                    </a:lnTo>
                    <a:lnTo>
                      <a:pt x="281134" y="349628"/>
                    </a:lnTo>
                    <a:lnTo>
                      <a:pt x="213984" y="212183"/>
                    </a:lnTo>
                    <a:lnTo>
                      <a:pt x="122236" y="283053"/>
                    </a:lnTo>
                    <a:lnTo>
                      <a:pt x="0" y="178195"/>
                    </a:lnTo>
                    <a:lnTo>
                      <a:pt x="31705" y="141313"/>
                    </a:lnTo>
                    <a:lnTo>
                      <a:pt x="123826" y="220400"/>
                    </a:lnTo>
                    <a:lnTo>
                      <a:pt x="192099" y="167271"/>
                    </a:lnTo>
                    <a:close/>
                    <a:moveTo>
                      <a:pt x="215471" y="0"/>
                    </a:moveTo>
                    <a:cubicBezTo>
                      <a:pt x="251735" y="0"/>
                      <a:pt x="281132" y="29350"/>
                      <a:pt x="281132" y="65556"/>
                    </a:cubicBezTo>
                    <a:cubicBezTo>
                      <a:pt x="281132" y="101762"/>
                      <a:pt x="251735" y="131112"/>
                      <a:pt x="215471" y="131112"/>
                    </a:cubicBezTo>
                    <a:cubicBezTo>
                      <a:pt x="179207" y="131112"/>
                      <a:pt x="149810" y="101762"/>
                      <a:pt x="149810" y="65556"/>
                    </a:cubicBezTo>
                    <a:cubicBezTo>
                      <a:pt x="149810" y="29350"/>
                      <a:pt x="179207" y="0"/>
                      <a:pt x="215471"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grpSp>
        <p:sp>
          <p:nvSpPr>
            <p:cNvPr id="16" name="running-man-silhouette-to-left_49878"/>
            <p:cNvSpPr/>
            <p:nvPr/>
          </p:nvSpPr>
          <p:spPr>
            <a:xfrm flipH="1">
              <a:off x="2371728" y="4211347"/>
              <a:ext cx="430364" cy="472528"/>
            </a:xfrm>
            <a:custGeom>
              <a:avLst/>
              <a:gdLst>
                <a:gd name="connsiteX0" fmla="*/ 308350 w 551045"/>
                <a:gd name="connsiteY0" fmla="*/ 122078 h 604816"/>
                <a:gd name="connsiteX1" fmla="*/ 452470 w 551045"/>
                <a:gd name="connsiteY1" fmla="*/ 122078 h 604816"/>
                <a:gd name="connsiteX2" fmla="*/ 522333 w 551045"/>
                <a:gd name="connsiteY2" fmla="*/ 279692 h 604816"/>
                <a:gd name="connsiteX3" fmla="*/ 477816 w 551045"/>
                <a:gd name="connsiteY3" fmla="*/ 299393 h 604816"/>
                <a:gd name="connsiteX4" fmla="*/ 420766 w 551045"/>
                <a:gd name="connsiteY4" fmla="*/ 170726 h 604816"/>
                <a:gd name="connsiteX5" fmla="*/ 325932 w 551045"/>
                <a:gd name="connsiteY5" fmla="*/ 170726 h 604816"/>
                <a:gd name="connsiteX6" fmla="*/ 391399 w 551045"/>
                <a:gd name="connsiteY6" fmla="*/ 351122 h 604816"/>
                <a:gd name="connsiteX7" fmla="*/ 407298 w 551045"/>
                <a:gd name="connsiteY7" fmla="*/ 449630 h 604816"/>
                <a:gd name="connsiteX8" fmla="*/ 551045 w 551045"/>
                <a:gd name="connsiteY8" fmla="*/ 460462 h 604816"/>
                <a:gd name="connsiteX9" fmla="*/ 546088 w 551045"/>
                <a:gd name="connsiteY9" fmla="*/ 525076 h 604816"/>
                <a:gd name="connsiteX10" fmla="*/ 351745 w 551045"/>
                <a:gd name="connsiteY10" fmla="*/ 510416 h 604816"/>
                <a:gd name="connsiteX11" fmla="*/ 332011 w 551045"/>
                <a:gd name="connsiteY11" fmla="*/ 392860 h 604816"/>
                <a:gd name="connsiteX12" fmla="*/ 327241 w 551045"/>
                <a:gd name="connsiteY12" fmla="*/ 396221 h 604816"/>
                <a:gd name="connsiteX13" fmla="*/ 250365 w 551045"/>
                <a:gd name="connsiteY13" fmla="*/ 452898 h 604816"/>
                <a:gd name="connsiteX14" fmla="*/ 242883 w 551045"/>
                <a:gd name="connsiteY14" fmla="*/ 604816 h 604816"/>
                <a:gd name="connsiteX15" fmla="*/ 178070 w 551045"/>
                <a:gd name="connsiteY15" fmla="*/ 601642 h 604816"/>
                <a:gd name="connsiteX16" fmla="*/ 187142 w 551045"/>
                <a:gd name="connsiteY16" fmla="*/ 419097 h 604816"/>
                <a:gd name="connsiteX17" fmla="*/ 281134 w 551045"/>
                <a:gd name="connsiteY17" fmla="*/ 349628 h 604816"/>
                <a:gd name="connsiteX18" fmla="*/ 213984 w 551045"/>
                <a:gd name="connsiteY18" fmla="*/ 212183 h 604816"/>
                <a:gd name="connsiteX19" fmla="*/ 122236 w 551045"/>
                <a:gd name="connsiteY19" fmla="*/ 283053 h 604816"/>
                <a:gd name="connsiteX20" fmla="*/ 0 w 551045"/>
                <a:gd name="connsiteY20" fmla="*/ 178195 h 604816"/>
                <a:gd name="connsiteX21" fmla="*/ 31705 w 551045"/>
                <a:gd name="connsiteY21" fmla="*/ 141313 h 604816"/>
                <a:gd name="connsiteX22" fmla="*/ 123826 w 551045"/>
                <a:gd name="connsiteY22" fmla="*/ 220400 h 604816"/>
                <a:gd name="connsiteX23" fmla="*/ 192099 w 551045"/>
                <a:gd name="connsiteY23" fmla="*/ 167271 h 604816"/>
                <a:gd name="connsiteX24" fmla="*/ 215471 w 551045"/>
                <a:gd name="connsiteY24" fmla="*/ 0 h 604816"/>
                <a:gd name="connsiteX25" fmla="*/ 281132 w 551045"/>
                <a:gd name="connsiteY25" fmla="*/ 65556 h 604816"/>
                <a:gd name="connsiteX26" fmla="*/ 215471 w 551045"/>
                <a:gd name="connsiteY26" fmla="*/ 131112 h 604816"/>
                <a:gd name="connsiteX27" fmla="*/ 149810 w 551045"/>
                <a:gd name="connsiteY27" fmla="*/ 65556 h 604816"/>
                <a:gd name="connsiteX28" fmla="*/ 215471 w 551045"/>
                <a:gd name="connsiteY28" fmla="*/ 0 h 60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045" h="604816">
                  <a:moveTo>
                    <a:pt x="308350" y="122078"/>
                  </a:moveTo>
                  <a:lnTo>
                    <a:pt x="452470" y="122078"/>
                  </a:lnTo>
                  <a:lnTo>
                    <a:pt x="522333" y="279692"/>
                  </a:lnTo>
                  <a:lnTo>
                    <a:pt x="477816" y="299393"/>
                  </a:lnTo>
                  <a:lnTo>
                    <a:pt x="420766" y="170726"/>
                  </a:lnTo>
                  <a:lnTo>
                    <a:pt x="325932" y="170726"/>
                  </a:lnTo>
                  <a:lnTo>
                    <a:pt x="391399" y="351122"/>
                  </a:lnTo>
                  <a:lnTo>
                    <a:pt x="407298" y="449630"/>
                  </a:lnTo>
                  <a:lnTo>
                    <a:pt x="551045" y="460462"/>
                  </a:lnTo>
                  <a:lnTo>
                    <a:pt x="546088" y="525076"/>
                  </a:lnTo>
                  <a:lnTo>
                    <a:pt x="351745" y="510416"/>
                  </a:lnTo>
                  <a:lnTo>
                    <a:pt x="332011" y="392860"/>
                  </a:lnTo>
                  <a:lnTo>
                    <a:pt x="327241" y="396221"/>
                  </a:lnTo>
                  <a:lnTo>
                    <a:pt x="250365" y="452898"/>
                  </a:lnTo>
                  <a:lnTo>
                    <a:pt x="242883" y="604816"/>
                  </a:lnTo>
                  <a:lnTo>
                    <a:pt x="178070" y="601642"/>
                  </a:lnTo>
                  <a:lnTo>
                    <a:pt x="187142" y="419097"/>
                  </a:lnTo>
                  <a:lnTo>
                    <a:pt x="281134" y="349628"/>
                  </a:lnTo>
                  <a:lnTo>
                    <a:pt x="213984" y="212183"/>
                  </a:lnTo>
                  <a:lnTo>
                    <a:pt x="122236" y="283053"/>
                  </a:lnTo>
                  <a:lnTo>
                    <a:pt x="0" y="178195"/>
                  </a:lnTo>
                  <a:lnTo>
                    <a:pt x="31705" y="141313"/>
                  </a:lnTo>
                  <a:lnTo>
                    <a:pt x="123826" y="220400"/>
                  </a:lnTo>
                  <a:lnTo>
                    <a:pt x="192099" y="167271"/>
                  </a:lnTo>
                  <a:close/>
                  <a:moveTo>
                    <a:pt x="215471" y="0"/>
                  </a:moveTo>
                  <a:cubicBezTo>
                    <a:pt x="251735" y="0"/>
                    <a:pt x="281132" y="29350"/>
                    <a:pt x="281132" y="65556"/>
                  </a:cubicBezTo>
                  <a:cubicBezTo>
                    <a:pt x="281132" y="101762"/>
                    <a:pt x="251735" y="131112"/>
                    <a:pt x="215471" y="131112"/>
                  </a:cubicBezTo>
                  <a:cubicBezTo>
                    <a:pt x="179207" y="131112"/>
                    <a:pt x="149810" y="101762"/>
                    <a:pt x="149810" y="65556"/>
                  </a:cubicBezTo>
                  <a:cubicBezTo>
                    <a:pt x="149810" y="29350"/>
                    <a:pt x="179207" y="0"/>
                    <a:pt x="215471"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grpSp>
      <p:sp>
        <p:nvSpPr>
          <p:cNvPr id="26" name="文本框 25"/>
          <p:cNvSpPr txBox="1"/>
          <p:nvPr/>
        </p:nvSpPr>
        <p:spPr>
          <a:xfrm>
            <a:off x="308922" y="1774551"/>
            <a:ext cx="6512087" cy="646331"/>
          </a:xfrm>
          <a:prstGeom prst="rect">
            <a:avLst/>
          </a:prstGeom>
          <a:noFill/>
        </p:spPr>
        <p:txBody>
          <a:bodyPr wrap="square" rtlCol="0">
            <a:spAutoFit/>
          </a:bodyPr>
          <a:lstStyle/>
          <a:p>
            <a:r>
              <a:rPr lang="en-US" altLang="zh-CN" dirty="0" smtClean="0"/>
              <a:t>What is the difference between auto-tracking &amp; smart-tracking</a:t>
            </a:r>
            <a:r>
              <a:rPr lang="zh-CN" altLang="en-US" dirty="0" smtClean="0"/>
              <a:t>？</a:t>
            </a:r>
            <a:endParaRPr lang="en-US" altLang="zh-CN" dirty="0" smtClean="0"/>
          </a:p>
          <a:p>
            <a:r>
              <a:rPr lang="en-US" altLang="zh-CN" dirty="0" smtClean="0"/>
              <a:t>Old </a:t>
            </a:r>
            <a:r>
              <a:rPr lang="en-US" altLang="zh-CN" dirty="0"/>
              <a:t>and new </a:t>
            </a:r>
            <a:r>
              <a:rPr lang="en-US" altLang="zh-CN" dirty="0" smtClean="0"/>
              <a:t>translations, they both are the same function </a:t>
            </a:r>
          </a:p>
        </p:txBody>
      </p:sp>
      <p:sp>
        <p:nvSpPr>
          <p:cNvPr id="27" name="文本框 26"/>
          <p:cNvSpPr txBox="1"/>
          <p:nvPr/>
        </p:nvSpPr>
        <p:spPr>
          <a:xfrm>
            <a:off x="308922" y="1103057"/>
            <a:ext cx="7914789" cy="646331"/>
          </a:xfrm>
          <a:prstGeom prst="rect">
            <a:avLst/>
          </a:prstGeom>
          <a:noFill/>
        </p:spPr>
        <p:txBody>
          <a:bodyPr wrap="square" rtlCol="0">
            <a:spAutoFit/>
          </a:bodyPr>
          <a:lstStyle/>
          <a:p>
            <a:r>
              <a:rPr lang="en-US" altLang="zh-CN" dirty="0" smtClean="0"/>
              <a:t>When there are any alarms do linkage with Smart Tracking, our PTZ will do zoom and PT movements to focus on the objects trigger the alarms.</a:t>
            </a:r>
          </a:p>
        </p:txBody>
      </p:sp>
      <p:sp>
        <p:nvSpPr>
          <p:cNvPr id="28" name="文本框 27"/>
          <p:cNvSpPr txBox="1"/>
          <p:nvPr/>
        </p:nvSpPr>
        <p:spPr>
          <a:xfrm rot="21566407" flipH="1">
            <a:off x="9662316" y="4099741"/>
            <a:ext cx="13715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smtClean="0">
                <a:solidFill>
                  <a:srgbClr val="C00000"/>
                </a:solidFill>
                <a:latin typeface="Helvetica Now Text" panose="020B0504030202020204" pitchFamily="34" charset="0"/>
                <a:ea typeface="微软雅黑" panose="020B0503020204020204" pitchFamily="34" charset="-122"/>
                <a:sym typeface="Helvetica Now Text" panose="020B0504030202020204" pitchFamily="34" charset="0"/>
              </a:rPr>
              <a:t>Tracking</a:t>
            </a:r>
            <a:endParaRPr kumimoji="0" lang="zh-CN" altLang="en-US" sz="1400" b="1" i="0" u="none" strike="noStrike" kern="1200" cap="none" spc="0" normalizeH="0" baseline="0" noProof="0" dirty="0">
              <a:ln>
                <a:noFill/>
              </a:ln>
              <a:solidFill>
                <a:srgbClr val="C00000"/>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pic>
        <p:nvPicPr>
          <p:cNvPr id="2" name="Auto Tracking 2.0 human &amp; vehic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1257" y="2446045"/>
            <a:ext cx="7433172" cy="4181160"/>
          </a:xfrm>
          <a:prstGeom prst="rect">
            <a:avLst/>
          </a:prstGeom>
        </p:spPr>
      </p:pic>
    </p:spTree>
    <p:extLst>
      <p:ext uri="{BB962C8B-B14F-4D97-AF65-F5344CB8AC3E}">
        <p14:creationId xmlns:p14="http://schemas.microsoft.com/office/powerpoint/2010/main" val="37068496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56894" y="53785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TextBox 8"/>
          <p:cNvSpPr txBox="1"/>
          <p:nvPr/>
        </p:nvSpPr>
        <p:spPr>
          <a:xfrm>
            <a:off x="-1" y="0"/>
            <a:ext cx="11545456" cy="830997"/>
          </a:xfrm>
          <a:prstGeom prst="rect">
            <a:avLst/>
          </a:prstGeom>
          <a:noFill/>
        </p:spPr>
        <p:txBody>
          <a:bodyPr wrap="square" rtlCol="0">
            <a:spAutoFit/>
          </a:bodyPr>
          <a:lstStyle/>
          <a:p>
            <a:r>
              <a:rPr lang="en-US" altLang="zh-CN" sz="4800" b="1" dirty="0"/>
              <a:t>Configuration</a:t>
            </a:r>
          </a:p>
        </p:txBody>
      </p:sp>
      <p:sp>
        <p:nvSpPr>
          <p:cNvPr id="14" name="文本框 13"/>
          <p:cNvSpPr txBox="1"/>
          <p:nvPr/>
        </p:nvSpPr>
        <p:spPr>
          <a:xfrm>
            <a:off x="386987" y="888691"/>
            <a:ext cx="7956168" cy="646331"/>
          </a:xfrm>
          <a:prstGeom prst="rect">
            <a:avLst/>
          </a:prstGeom>
          <a:noFill/>
        </p:spPr>
        <p:txBody>
          <a:bodyPr wrap="square" rtlCol="0">
            <a:spAutoFit/>
          </a:bodyPr>
          <a:lstStyle/>
          <a:p>
            <a:r>
              <a:rPr lang="en-US" altLang="zh-CN" dirty="0" smtClean="0"/>
              <a:t>1. Enable VCA Event</a:t>
            </a:r>
          </a:p>
          <a:p>
            <a:r>
              <a:rPr lang="en-US" altLang="zh-CN" dirty="0" smtClean="0"/>
              <a:t>Take intrusion detection as an example</a:t>
            </a:r>
          </a:p>
        </p:txBody>
      </p:sp>
      <p:pic>
        <p:nvPicPr>
          <p:cNvPr id="15" name="图片 14"/>
          <p:cNvPicPr>
            <a:picLocks noChangeAspect="1"/>
          </p:cNvPicPr>
          <p:nvPr/>
        </p:nvPicPr>
        <p:blipFill>
          <a:blip r:embed="rId2"/>
          <a:stretch>
            <a:fillRect/>
          </a:stretch>
        </p:blipFill>
        <p:spPr>
          <a:xfrm>
            <a:off x="548744" y="1529640"/>
            <a:ext cx="4624795" cy="2361006"/>
          </a:xfrm>
          <a:prstGeom prst="rect">
            <a:avLst/>
          </a:prstGeom>
        </p:spPr>
      </p:pic>
      <p:pic>
        <p:nvPicPr>
          <p:cNvPr id="16" name="图片 15"/>
          <p:cNvPicPr>
            <a:picLocks noChangeAspect="1"/>
          </p:cNvPicPr>
          <p:nvPr/>
        </p:nvPicPr>
        <p:blipFill>
          <a:blip r:embed="rId3"/>
          <a:stretch>
            <a:fillRect/>
          </a:stretch>
        </p:blipFill>
        <p:spPr>
          <a:xfrm>
            <a:off x="462290" y="3896028"/>
            <a:ext cx="4797705" cy="2961972"/>
          </a:xfrm>
          <a:prstGeom prst="rect">
            <a:avLst/>
          </a:prstGeom>
        </p:spPr>
      </p:pic>
      <p:sp>
        <p:nvSpPr>
          <p:cNvPr id="17" name="文本框 16"/>
          <p:cNvSpPr txBox="1"/>
          <p:nvPr/>
        </p:nvSpPr>
        <p:spPr>
          <a:xfrm>
            <a:off x="5772727" y="2967316"/>
            <a:ext cx="5248227" cy="1200329"/>
          </a:xfrm>
          <a:prstGeom prst="rect">
            <a:avLst/>
          </a:prstGeom>
          <a:noFill/>
        </p:spPr>
        <p:txBody>
          <a:bodyPr wrap="square" rtlCol="0">
            <a:spAutoFit/>
          </a:bodyPr>
          <a:lstStyle/>
          <a:p>
            <a:pPr marL="342900" indent="-342900">
              <a:buAutoNum type="arabicPeriod"/>
            </a:pPr>
            <a:r>
              <a:rPr lang="en-US" altLang="zh-CN" dirty="0" smtClean="0"/>
              <a:t>Choose applicant as Smart Event</a:t>
            </a:r>
          </a:p>
          <a:p>
            <a:pPr marL="342900" indent="-342900">
              <a:buAutoNum type="arabicPeriod"/>
            </a:pPr>
            <a:r>
              <a:rPr lang="en-US" altLang="zh-CN" dirty="0" smtClean="0"/>
              <a:t>Enable intrusion detection</a:t>
            </a:r>
          </a:p>
          <a:p>
            <a:pPr marL="342900" indent="-342900">
              <a:buAutoNum type="arabicPeriod"/>
            </a:pPr>
            <a:r>
              <a:rPr lang="en-US" altLang="zh-CN" dirty="0" smtClean="0"/>
              <a:t>Set rule, detection target, threshold and sensitivity</a:t>
            </a:r>
          </a:p>
          <a:p>
            <a:pPr marL="342900" indent="-342900">
              <a:buAutoNum type="arabicPeriod"/>
            </a:pPr>
            <a:r>
              <a:rPr lang="en-US" altLang="zh-CN" dirty="0" smtClean="0"/>
              <a:t>Set the arming schedule</a:t>
            </a:r>
          </a:p>
        </p:txBody>
      </p:sp>
      <p:sp>
        <p:nvSpPr>
          <p:cNvPr id="18" name="矩形 17"/>
          <p:cNvSpPr/>
          <p:nvPr/>
        </p:nvSpPr>
        <p:spPr>
          <a:xfrm>
            <a:off x="5895057" y="5581632"/>
            <a:ext cx="6096000" cy="646331"/>
          </a:xfrm>
          <a:prstGeom prst="rect">
            <a:avLst/>
          </a:prstGeom>
        </p:spPr>
        <p:txBody>
          <a:bodyPr>
            <a:spAutoFit/>
          </a:bodyPr>
          <a:lstStyle/>
          <a:p>
            <a:r>
              <a:rPr lang="en-US" altLang="zh-CN" b="1" i="1" dirty="0">
                <a:solidFill>
                  <a:srgbClr val="FF0000"/>
                </a:solidFill>
                <a:latin typeface="微软雅黑" panose="020B0503020204020204" pitchFamily="34" charset="-122"/>
                <a:cs typeface="Calibri" panose="020F0502020204030204" pitchFamily="34" charset="0"/>
              </a:rPr>
              <a:t>Note: </a:t>
            </a:r>
            <a:r>
              <a:rPr lang="en-US" altLang="zh-CN" b="1" i="1" dirty="0" smtClean="0">
                <a:solidFill>
                  <a:srgbClr val="FF0000"/>
                </a:solidFill>
                <a:latin typeface="微软雅黑" panose="020B0503020204020204" pitchFamily="34" charset="-122"/>
                <a:cs typeface="Calibri" panose="020F0502020204030204" pitchFamily="34" charset="0"/>
              </a:rPr>
              <a:t> </a:t>
            </a:r>
            <a:r>
              <a:rPr lang="en-US" altLang="zh-CN" dirty="0"/>
              <a:t>D</a:t>
            </a:r>
            <a:r>
              <a:rPr lang="en-US" altLang="zh-CN" dirty="0" smtClean="0"/>
              <a:t>etection </a:t>
            </a:r>
            <a:r>
              <a:rPr lang="en-US" altLang="zh-CN" dirty="0"/>
              <a:t>T</a:t>
            </a:r>
            <a:r>
              <a:rPr lang="en-US" altLang="zh-CN" dirty="0" smtClean="0"/>
              <a:t>arget Other does not mean every object </a:t>
            </a:r>
            <a:r>
              <a:rPr lang="zh-CN" altLang="en-US" dirty="0" smtClean="0"/>
              <a:t>，</a:t>
            </a:r>
            <a:r>
              <a:rPr lang="en-US" altLang="zh-CN" dirty="0" smtClean="0"/>
              <a:t>but means small animals like birds, cats, dogs etc.</a:t>
            </a:r>
          </a:p>
        </p:txBody>
      </p:sp>
    </p:spTree>
    <p:extLst>
      <p:ext uri="{BB962C8B-B14F-4D97-AF65-F5344CB8AC3E}">
        <p14:creationId xmlns:p14="http://schemas.microsoft.com/office/powerpoint/2010/main" val="3667724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9861" y="18472"/>
            <a:ext cx="2311196" cy="1152902"/>
          </a:xfrm>
          <a:prstGeom prst="rect">
            <a:avLst/>
          </a:prstGeom>
        </p:spPr>
      </p:pic>
      <p:sp>
        <p:nvSpPr>
          <p:cNvPr id="4" name="文本框 3"/>
          <p:cNvSpPr txBox="1"/>
          <p:nvPr/>
        </p:nvSpPr>
        <p:spPr>
          <a:xfrm>
            <a:off x="565662" y="1158565"/>
            <a:ext cx="7956168" cy="369332"/>
          </a:xfrm>
          <a:prstGeom prst="rect">
            <a:avLst/>
          </a:prstGeom>
          <a:noFill/>
        </p:spPr>
        <p:txBody>
          <a:bodyPr wrap="square" rtlCol="0">
            <a:spAutoFit/>
          </a:bodyPr>
          <a:lstStyle/>
          <a:p>
            <a:r>
              <a:rPr lang="en-US" altLang="zh-CN" dirty="0"/>
              <a:t>2</a:t>
            </a:r>
            <a:r>
              <a:rPr lang="en-US" altLang="zh-CN" dirty="0" smtClean="0"/>
              <a:t>. Enable Smart Tracking</a:t>
            </a:r>
          </a:p>
        </p:txBody>
      </p:sp>
      <p:sp>
        <p:nvSpPr>
          <p:cNvPr id="7" name="矩形 6"/>
          <p:cNvSpPr/>
          <p:nvPr/>
        </p:nvSpPr>
        <p:spPr>
          <a:xfrm>
            <a:off x="212435" y="5651937"/>
            <a:ext cx="5035866" cy="369332"/>
          </a:xfrm>
          <a:prstGeom prst="rect">
            <a:avLst/>
          </a:prstGeom>
        </p:spPr>
        <p:txBody>
          <a:bodyPr wrap="none">
            <a:spAutoFit/>
          </a:bodyPr>
          <a:lstStyle/>
          <a:p>
            <a:r>
              <a:rPr lang="en-US" altLang="zh-CN" dirty="0"/>
              <a:t> H5&amp;H7 platform: </a:t>
            </a:r>
            <a:r>
              <a:rPr lang="en-US" altLang="zh-CN" dirty="0" err="1"/>
              <a:t>Configraution</a:t>
            </a:r>
            <a:r>
              <a:rPr lang="en-US" altLang="zh-CN" dirty="0"/>
              <a:t>-PTZ-Smart Tracking</a:t>
            </a:r>
            <a:endParaRPr lang="zh-CN" altLang="en-US" dirty="0"/>
          </a:p>
        </p:txBody>
      </p:sp>
      <p:sp>
        <p:nvSpPr>
          <p:cNvPr id="8" name="矩形 7"/>
          <p:cNvSpPr/>
          <p:nvPr/>
        </p:nvSpPr>
        <p:spPr>
          <a:xfrm>
            <a:off x="5895057" y="4666353"/>
            <a:ext cx="6096000" cy="646331"/>
          </a:xfrm>
          <a:prstGeom prst="rect">
            <a:avLst/>
          </a:prstGeom>
        </p:spPr>
        <p:txBody>
          <a:bodyPr>
            <a:spAutoFit/>
          </a:bodyPr>
          <a:lstStyle/>
          <a:p>
            <a:r>
              <a:rPr lang="en-US" altLang="zh-CN" dirty="0"/>
              <a:t>H8 Platform: VCA-Smart event-linkage-Smart tracking (adjust details in Advance)</a:t>
            </a:r>
          </a:p>
        </p:txBody>
      </p:sp>
      <p:pic>
        <p:nvPicPr>
          <p:cNvPr id="12" name="图片 11"/>
          <p:cNvPicPr>
            <a:picLocks noChangeAspect="1"/>
          </p:cNvPicPr>
          <p:nvPr/>
        </p:nvPicPr>
        <p:blipFill>
          <a:blip r:embed="rId4"/>
          <a:stretch>
            <a:fillRect/>
          </a:stretch>
        </p:blipFill>
        <p:spPr>
          <a:xfrm>
            <a:off x="8697028" y="1638887"/>
            <a:ext cx="3494971" cy="2883119"/>
          </a:xfrm>
          <a:prstGeom prst="rect">
            <a:avLst/>
          </a:prstGeom>
        </p:spPr>
      </p:pic>
      <p:pic>
        <p:nvPicPr>
          <p:cNvPr id="13" name="图片 12"/>
          <p:cNvPicPr>
            <a:picLocks noChangeAspect="1"/>
          </p:cNvPicPr>
          <p:nvPr/>
        </p:nvPicPr>
        <p:blipFill>
          <a:blip r:embed="rId5"/>
          <a:stretch>
            <a:fillRect/>
          </a:stretch>
        </p:blipFill>
        <p:spPr>
          <a:xfrm>
            <a:off x="5056496" y="1638888"/>
            <a:ext cx="3640533" cy="2532750"/>
          </a:xfrm>
          <a:prstGeom prst="rect">
            <a:avLst/>
          </a:prstGeom>
        </p:spPr>
      </p:pic>
      <p:sp>
        <p:nvSpPr>
          <p:cNvPr id="14" name="矩形 13"/>
          <p:cNvSpPr/>
          <p:nvPr/>
        </p:nvSpPr>
        <p:spPr>
          <a:xfrm>
            <a:off x="5895057" y="5581632"/>
            <a:ext cx="6096000" cy="646331"/>
          </a:xfrm>
          <a:prstGeom prst="rect">
            <a:avLst/>
          </a:prstGeom>
        </p:spPr>
        <p:txBody>
          <a:bodyPr>
            <a:spAutoFit/>
          </a:bodyPr>
          <a:lstStyle/>
          <a:p>
            <a:r>
              <a:rPr lang="en-US" altLang="zh-CN" b="1" i="1" dirty="0">
                <a:solidFill>
                  <a:srgbClr val="FF0000"/>
                </a:solidFill>
                <a:latin typeface="微软雅黑" panose="020B0503020204020204" pitchFamily="34" charset="-122"/>
                <a:cs typeface="Calibri" panose="020F0502020204030204" pitchFamily="34" charset="0"/>
              </a:rPr>
              <a:t>Note: </a:t>
            </a:r>
            <a:r>
              <a:rPr lang="zh-CN" altLang="en-US" dirty="0" smtClean="0"/>
              <a:t>Some </a:t>
            </a:r>
            <a:r>
              <a:rPr lang="zh-CN" altLang="en-US" dirty="0"/>
              <a:t>versions </a:t>
            </a:r>
            <a:r>
              <a:rPr lang="en-US" altLang="zh-CN" dirty="0" smtClean="0"/>
              <a:t>translate</a:t>
            </a:r>
            <a:r>
              <a:rPr lang="zh-CN" altLang="en-US" dirty="0" smtClean="0"/>
              <a:t> </a:t>
            </a:r>
            <a:r>
              <a:rPr lang="zh-CN" altLang="en-US" dirty="0">
                <a:solidFill>
                  <a:srgbClr val="FF0000"/>
                </a:solidFill>
              </a:rPr>
              <a:t>smart tracking</a:t>
            </a:r>
            <a:r>
              <a:rPr lang="zh-CN" altLang="en-US" dirty="0"/>
              <a:t> as </a:t>
            </a:r>
            <a:r>
              <a:rPr lang="zh-CN" altLang="en-US" dirty="0">
                <a:solidFill>
                  <a:srgbClr val="FF0000"/>
                </a:solidFill>
              </a:rPr>
              <a:t>tracking linkage</a:t>
            </a:r>
            <a:r>
              <a:rPr lang="zh-CN" altLang="en-US" dirty="0"/>
              <a:t>, both of which are the same thing</a:t>
            </a:r>
          </a:p>
        </p:txBody>
      </p:sp>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728" y="1916975"/>
            <a:ext cx="4367333" cy="3345883"/>
          </a:xfrm>
          <a:prstGeom prst="rect">
            <a:avLst/>
          </a:prstGeom>
        </p:spPr>
      </p:pic>
      <p:sp>
        <p:nvSpPr>
          <p:cNvPr id="16" name="TextBox 8"/>
          <p:cNvSpPr txBox="1"/>
          <p:nvPr/>
        </p:nvSpPr>
        <p:spPr>
          <a:xfrm>
            <a:off x="0" y="-2924"/>
            <a:ext cx="11545456" cy="830997"/>
          </a:xfrm>
          <a:prstGeom prst="rect">
            <a:avLst/>
          </a:prstGeom>
          <a:noFill/>
        </p:spPr>
        <p:txBody>
          <a:bodyPr wrap="square" rtlCol="0">
            <a:spAutoFit/>
          </a:bodyPr>
          <a:lstStyle/>
          <a:p>
            <a:r>
              <a:rPr lang="en-US" altLang="zh-CN" sz="4800" b="1" dirty="0"/>
              <a:t>Configuration</a:t>
            </a:r>
          </a:p>
        </p:txBody>
      </p:sp>
    </p:spTree>
    <p:extLst>
      <p:ext uri="{BB962C8B-B14F-4D97-AF65-F5344CB8AC3E}">
        <p14:creationId xmlns:p14="http://schemas.microsoft.com/office/powerpoint/2010/main" val="24656392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p:cNvSpPr txBox="1"/>
          <p:nvPr/>
        </p:nvSpPr>
        <p:spPr>
          <a:xfrm>
            <a:off x="0" y="-2924"/>
            <a:ext cx="11545456" cy="830997"/>
          </a:xfrm>
          <a:prstGeom prst="rect">
            <a:avLst/>
          </a:prstGeom>
          <a:noFill/>
        </p:spPr>
        <p:txBody>
          <a:bodyPr wrap="square" rtlCol="0">
            <a:spAutoFit/>
          </a:bodyPr>
          <a:lstStyle/>
          <a:p>
            <a:r>
              <a:rPr lang="en-US" altLang="zh-CN" sz="4800" b="1" dirty="0"/>
              <a:t>C</a:t>
            </a:r>
            <a:r>
              <a:rPr lang="en-US" altLang="zh-CN" sz="4800" b="1" dirty="0" smtClean="0"/>
              <a:t>onfiguration</a:t>
            </a:r>
            <a:endParaRPr lang="en-US" altLang="zh-CN" sz="4800" b="1" dirty="0"/>
          </a:p>
        </p:txBody>
      </p:sp>
      <p:pic>
        <p:nvPicPr>
          <p:cNvPr id="7" name="图片 6"/>
          <p:cNvPicPr>
            <a:picLocks noChangeAspect="1"/>
          </p:cNvPicPr>
          <p:nvPr/>
        </p:nvPicPr>
        <p:blipFill>
          <a:blip r:embed="rId2"/>
          <a:stretch>
            <a:fillRect/>
          </a:stretch>
        </p:blipFill>
        <p:spPr>
          <a:xfrm>
            <a:off x="6060577" y="840810"/>
            <a:ext cx="5697314" cy="2832213"/>
          </a:xfrm>
          <a:prstGeom prst="rect">
            <a:avLst/>
          </a:prstGeom>
        </p:spPr>
      </p:pic>
      <p:sp>
        <p:nvSpPr>
          <p:cNvPr id="8" name="文本框 7"/>
          <p:cNvSpPr txBox="1"/>
          <p:nvPr/>
        </p:nvSpPr>
        <p:spPr>
          <a:xfrm>
            <a:off x="5962650" y="3908474"/>
            <a:ext cx="6229350" cy="1938992"/>
          </a:xfrm>
          <a:prstGeom prst="rect">
            <a:avLst/>
          </a:prstGeom>
          <a:noFill/>
        </p:spPr>
        <p:txBody>
          <a:bodyPr wrap="square" rtlCol="0">
            <a:spAutoFit/>
          </a:bodyPr>
          <a:lstStyle/>
          <a:p>
            <a:r>
              <a:rPr lang="en-US" altLang="zh-CN" sz="1200" b="1" dirty="0">
                <a:latin typeface="微软雅黑" panose="020B0503020204020204" pitchFamily="34" charset="-122"/>
                <a:ea typeface="微软雅黑" panose="020B0503020204020204" pitchFamily="34" charset="-122"/>
                <a:cs typeface="Calibri" panose="020F0502020204030204" pitchFamily="34" charset="0"/>
              </a:rPr>
              <a:t>Tuning Mode: </a:t>
            </a:r>
            <a:r>
              <a:rPr lang="en-US" altLang="zh-CN" sz="1200" dirty="0">
                <a:latin typeface="微软雅黑" panose="020B0503020204020204" pitchFamily="34" charset="-122"/>
                <a:ea typeface="微软雅黑" panose="020B0503020204020204" pitchFamily="34" charset="-122"/>
                <a:cs typeface="Calibri" panose="020F0502020204030204" pitchFamily="34" charset="0"/>
              </a:rPr>
              <a:t>The mode is only for professional users;</a:t>
            </a:r>
          </a:p>
          <a:p>
            <a:r>
              <a:rPr lang="en-US" altLang="zh-CN" sz="1200" b="1" dirty="0">
                <a:latin typeface="微软雅黑" panose="020B0503020204020204" pitchFamily="34" charset="-122"/>
                <a:ea typeface="微软雅黑" panose="020B0503020204020204" pitchFamily="34" charset="-122"/>
                <a:cs typeface="Calibri" panose="020F0502020204030204" pitchFamily="34" charset="0"/>
              </a:rPr>
              <a:t>Zooming Control: </a:t>
            </a:r>
            <a:r>
              <a:rPr lang="en-US" altLang="zh-CN" sz="1200" dirty="0">
                <a:latin typeface="微软雅黑" panose="020B0503020204020204" pitchFamily="34" charset="-122"/>
                <a:ea typeface="微软雅黑" panose="020B0503020204020204" pitchFamily="34" charset="-122"/>
                <a:cs typeface="Calibri" panose="020F0502020204030204" pitchFamily="34" charset="0"/>
              </a:rPr>
              <a:t>Two modes are available, controlled by Target Frame or by Tilt Angle of the camera;</a:t>
            </a:r>
          </a:p>
          <a:p>
            <a:r>
              <a:rPr lang="en-US" altLang="zh-CN" sz="1200" b="1" dirty="0">
                <a:latin typeface="微软雅黑" panose="020B0503020204020204" pitchFamily="34" charset="-122"/>
                <a:ea typeface="微软雅黑" panose="020B0503020204020204" pitchFamily="34" charset="-122"/>
                <a:cs typeface="Calibri" panose="020F0502020204030204" pitchFamily="34" charset="0"/>
              </a:rPr>
              <a:t>By Target Frame: </a:t>
            </a:r>
            <a:r>
              <a:rPr lang="en-US" altLang="zh-CN" sz="1200" dirty="0">
                <a:latin typeface="微软雅黑" panose="020B0503020204020204" pitchFamily="34" charset="-122"/>
                <a:ea typeface="微软雅黑" panose="020B0503020204020204" pitchFamily="34" charset="-122"/>
                <a:cs typeface="Calibri" panose="020F0502020204030204" pitchFamily="34" charset="0"/>
              </a:rPr>
              <a:t>The tracked target has a virtual frame around. The device calculates a suitable zoom ratio according to the frame and the Tracking Zoom Ratio. Larger value means bigger zoom ratio</a:t>
            </a:r>
          </a:p>
          <a:p>
            <a:r>
              <a:rPr lang="en-US" altLang="zh-CN" sz="1200" b="1" dirty="0">
                <a:latin typeface="微软雅黑" panose="020B0503020204020204" pitchFamily="34" charset="-122"/>
                <a:ea typeface="微软雅黑" panose="020B0503020204020204" pitchFamily="34" charset="-122"/>
                <a:cs typeface="Calibri" panose="020F0502020204030204" pitchFamily="34" charset="0"/>
              </a:rPr>
              <a:t>By Tilt Angle: </a:t>
            </a:r>
            <a:r>
              <a:rPr lang="en-US" altLang="zh-CN" sz="1200" dirty="0">
                <a:latin typeface="微软雅黑" panose="020B0503020204020204" pitchFamily="34" charset="-122"/>
                <a:ea typeface="微软雅黑" panose="020B0503020204020204" pitchFamily="34" charset="-122"/>
                <a:cs typeface="Calibri" panose="020F0502020204030204" pitchFamily="34" charset="0"/>
              </a:rPr>
              <a:t>The device calculates the tracking zoom ratio according to the tilt angle of the camera</a:t>
            </a:r>
          </a:p>
          <a:p>
            <a:r>
              <a:rPr lang="en-US" altLang="zh-CN" sz="1200" b="1" dirty="0">
                <a:latin typeface="微软雅黑" panose="020B0503020204020204" pitchFamily="34" charset="-122"/>
                <a:ea typeface="微软雅黑" panose="020B0503020204020204" pitchFamily="34" charset="-122"/>
                <a:cs typeface="Calibri" panose="020F0502020204030204" pitchFamily="34" charset="0"/>
              </a:rPr>
              <a:t>Tracking Duration: </a:t>
            </a:r>
            <a:r>
              <a:rPr lang="en-US" altLang="zh-CN" sz="1200" dirty="0">
                <a:latin typeface="微软雅黑" panose="020B0503020204020204" pitchFamily="34" charset="-122"/>
                <a:ea typeface="微软雅黑" panose="020B0503020204020204" pitchFamily="34" charset="-122"/>
                <a:cs typeface="Calibri" panose="020F0502020204030204" pitchFamily="34" charset="0"/>
              </a:rPr>
              <a:t>The camera stops tracking the target when the tracking duration exceeds the set value</a:t>
            </a:r>
          </a:p>
        </p:txBody>
      </p:sp>
      <p:pic>
        <p:nvPicPr>
          <p:cNvPr id="2" name="图片 1"/>
          <p:cNvPicPr>
            <a:picLocks noChangeAspect="1"/>
          </p:cNvPicPr>
          <p:nvPr/>
        </p:nvPicPr>
        <p:blipFill>
          <a:blip r:embed="rId3"/>
          <a:stretch>
            <a:fillRect/>
          </a:stretch>
        </p:blipFill>
        <p:spPr>
          <a:xfrm>
            <a:off x="575036" y="1216175"/>
            <a:ext cx="4553146" cy="2222596"/>
          </a:xfrm>
          <a:prstGeom prst="rect">
            <a:avLst/>
          </a:prstGeom>
        </p:spPr>
      </p:pic>
      <p:sp>
        <p:nvSpPr>
          <p:cNvPr id="9" name="矩形 8"/>
          <p:cNvSpPr/>
          <p:nvPr/>
        </p:nvSpPr>
        <p:spPr>
          <a:xfrm>
            <a:off x="1915263" y="3259163"/>
            <a:ext cx="1872692" cy="369332"/>
          </a:xfrm>
          <a:prstGeom prst="rect">
            <a:avLst/>
          </a:prstGeom>
        </p:spPr>
        <p:txBody>
          <a:bodyPr wrap="none">
            <a:spAutoFit/>
          </a:bodyPr>
          <a:lstStyle/>
          <a:p>
            <a:r>
              <a:rPr lang="en-US" altLang="zh-CN" dirty="0"/>
              <a:t> </a:t>
            </a:r>
            <a:r>
              <a:rPr lang="en-US" altLang="zh-CN" dirty="0" smtClean="0"/>
              <a:t>old web interface</a:t>
            </a:r>
            <a:endParaRPr lang="zh-CN" altLang="en-US" dirty="0"/>
          </a:p>
        </p:txBody>
      </p:sp>
      <p:sp>
        <p:nvSpPr>
          <p:cNvPr id="10" name="矩形 9"/>
          <p:cNvSpPr/>
          <p:nvPr/>
        </p:nvSpPr>
        <p:spPr>
          <a:xfrm>
            <a:off x="8700048" y="3544689"/>
            <a:ext cx="963277" cy="369332"/>
          </a:xfrm>
          <a:prstGeom prst="rect">
            <a:avLst/>
          </a:prstGeom>
        </p:spPr>
        <p:txBody>
          <a:bodyPr wrap="none">
            <a:spAutoFit/>
          </a:bodyPr>
          <a:lstStyle/>
          <a:p>
            <a:r>
              <a:rPr lang="en-US" altLang="zh-CN" dirty="0" smtClean="0"/>
              <a:t>Web 5.0</a:t>
            </a:r>
            <a:endParaRPr lang="zh-CN" altLang="en-US" dirty="0"/>
          </a:p>
        </p:txBody>
      </p:sp>
      <p:sp>
        <p:nvSpPr>
          <p:cNvPr id="3" name="Rectangle 2"/>
          <p:cNvSpPr>
            <a:spLocks noChangeArrowheads="1"/>
          </p:cNvSpPr>
          <p:nvPr/>
        </p:nvSpPr>
        <p:spPr bwMode="auto">
          <a:xfrm>
            <a:off x="45546" y="3607362"/>
            <a:ext cx="582185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0"/>
            <a:r>
              <a:rPr lang="en-US" altLang="zh-CN" sz="1200" b="1" dirty="0" smtClean="0">
                <a:latin typeface="微软雅黑" panose="020B0503020204020204" pitchFamily="34" charset="-122"/>
                <a:ea typeface="微软雅黑" panose="020B0503020204020204" pitchFamily="34" charset="-122"/>
                <a:cs typeface="Calibri" panose="020F0502020204030204" pitchFamily="34" charset="0"/>
              </a:rPr>
              <a:t>Tracking </a:t>
            </a:r>
            <a:r>
              <a:rPr lang="en-US" altLang="zh-CN" sz="1200" b="1" dirty="0">
                <a:latin typeface="微软雅黑" panose="020B0503020204020204" pitchFamily="34" charset="-122"/>
                <a:ea typeface="微软雅黑" panose="020B0503020204020204" pitchFamily="34" charset="-122"/>
                <a:cs typeface="Calibri" panose="020F0502020204030204" pitchFamily="34" charset="0"/>
              </a:rPr>
              <a:t>Zoom </a:t>
            </a:r>
            <a:r>
              <a:rPr lang="en-US" altLang="zh-CN" sz="1200" b="1" dirty="0" smtClean="0">
                <a:latin typeface="微软雅黑" panose="020B0503020204020204" pitchFamily="34" charset="-122"/>
                <a:ea typeface="微软雅黑" panose="020B0503020204020204" pitchFamily="34" charset="-122"/>
                <a:cs typeface="Calibri" panose="020F0502020204030204" pitchFamily="34" charset="0"/>
              </a:rPr>
              <a:t>Ratio: </a:t>
            </a:r>
            <a:r>
              <a:rPr lang="en-US" altLang="zh-CN" sz="1200" dirty="0" smtClean="0">
                <a:latin typeface="微软雅黑" panose="020B0503020204020204" pitchFamily="34" charset="-122"/>
                <a:ea typeface="微软雅黑" panose="020B0503020204020204" pitchFamily="34" charset="-122"/>
                <a:cs typeface="Calibri" panose="020F0502020204030204" pitchFamily="34" charset="0"/>
              </a:rPr>
              <a:t>You can set to </a:t>
            </a:r>
            <a:r>
              <a:rPr lang="en-US" altLang="zh-CN" sz="1200" dirty="0">
                <a:latin typeface="微软雅黑" panose="020B0503020204020204" pitchFamily="34" charset="-122"/>
                <a:ea typeface="微软雅黑" panose="020B0503020204020204" pitchFamily="34" charset="-122"/>
                <a:cs typeface="Calibri" panose="020F0502020204030204" pitchFamily="34" charset="0"/>
              </a:rPr>
              <a:t>a desired value. Then the camera determines the actual zoom ratio dynamically according to the detected target size and the set value. Larger value means larger zoom ratio</a:t>
            </a:r>
            <a:r>
              <a:rPr lang="en-US" altLang="zh-CN" sz="1200" dirty="0" smtClean="0">
                <a:latin typeface="微软雅黑" panose="020B0503020204020204" pitchFamily="34" charset="-122"/>
                <a:ea typeface="微软雅黑" panose="020B0503020204020204" pitchFamily="34" charset="-122"/>
                <a:cs typeface="Calibri" panose="020F0502020204030204" pitchFamily="34" charset="0"/>
              </a:rPr>
              <a:t>.</a:t>
            </a:r>
          </a:p>
          <a:p>
            <a:pPr indent="0"/>
            <a:r>
              <a:rPr lang="en-US" altLang="zh-CN" sz="1200" b="1" dirty="0">
                <a:latin typeface="微软雅黑" panose="020B0503020204020204" pitchFamily="34" charset="-122"/>
                <a:ea typeface="微软雅黑" panose="020B0503020204020204" pitchFamily="34" charset="-122"/>
                <a:cs typeface="Calibri" panose="020F0502020204030204" pitchFamily="34" charset="0"/>
              </a:rPr>
              <a:t>Set zoom ratio</a:t>
            </a:r>
            <a:r>
              <a:rPr lang="en-US" altLang="zh-CN" sz="1200" b="1" dirty="0" smtClean="0">
                <a:latin typeface="微软雅黑" panose="020B0503020204020204" pitchFamily="34" charset="-122"/>
                <a:ea typeface="微软雅黑" panose="020B0503020204020204" pitchFamily="34" charset="-122"/>
                <a:cs typeface="Calibri" panose="020F0502020204030204" pitchFamily="34" charset="0"/>
              </a:rPr>
              <a:t>: </a:t>
            </a:r>
            <a:r>
              <a:rPr lang="en-US" altLang="zh-CN" sz="1200" dirty="0">
                <a:latin typeface="微软雅黑" panose="020B0503020204020204" pitchFamily="34" charset="-122"/>
                <a:ea typeface="微软雅黑" panose="020B0503020204020204" pitchFamily="34" charset="-122"/>
                <a:cs typeface="Calibri" panose="020F0502020204030204" pitchFamily="34" charset="0"/>
              </a:rPr>
              <a:t>you can set a fixed zoom </a:t>
            </a:r>
            <a:r>
              <a:rPr lang="en-US" altLang="zh-CN" sz="1200" dirty="0" smtClean="0">
                <a:latin typeface="微软雅黑" panose="020B0503020204020204" pitchFamily="34" charset="-122"/>
                <a:ea typeface="微软雅黑" panose="020B0503020204020204" pitchFamily="34" charset="-122"/>
                <a:cs typeface="Calibri" panose="020F0502020204030204" pitchFamily="34" charset="0"/>
              </a:rPr>
              <a:t>ratio</a:t>
            </a:r>
          </a:p>
          <a:p>
            <a:pPr marL="228600" indent="-228600">
              <a:buAutoNum type="arabicPeriod"/>
            </a:pPr>
            <a:r>
              <a:rPr lang="en-US" altLang="zh-CN" sz="1200" dirty="0" smtClean="0">
                <a:latin typeface="微软雅黑" panose="020B0503020204020204" pitchFamily="34" charset="-122"/>
                <a:ea typeface="微软雅黑" panose="020B0503020204020204" pitchFamily="34" charset="-122"/>
                <a:cs typeface="Calibri" panose="020F0502020204030204" pitchFamily="34" charset="0"/>
              </a:rPr>
              <a:t>Move </a:t>
            </a:r>
            <a:r>
              <a:rPr lang="en-US" altLang="zh-CN" sz="1200" dirty="0">
                <a:latin typeface="微软雅黑" panose="020B0503020204020204" pitchFamily="34" charset="-122"/>
                <a:ea typeface="微软雅黑" panose="020B0503020204020204" pitchFamily="34" charset="-122"/>
                <a:cs typeface="Calibri" panose="020F0502020204030204" pitchFamily="34" charset="0"/>
              </a:rPr>
              <a:t>the Tracking Zoom Ratio cursor to </a:t>
            </a:r>
            <a:r>
              <a:rPr lang="en-US" altLang="zh-CN" sz="1200" dirty="0" smtClean="0">
                <a:latin typeface="微软雅黑" panose="020B0503020204020204" pitchFamily="34" charset="-122"/>
                <a:ea typeface="微软雅黑" panose="020B0503020204020204" pitchFamily="34" charset="-122"/>
                <a:cs typeface="Calibri" panose="020F0502020204030204" pitchFamily="34" charset="0"/>
              </a:rPr>
              <a:t>0.</a:t>
            </a:r>
          </a:p>
          <a:p>
            <a:pPr marL="228600" indent="-228600">
              <a:buAutoNum type="arabicPeriod"/>
            </a:pPr>
            <a:r>
              <a:rPr lang="en-US" altLang="zh-CN" sz="1200" dirty="0" smtClean="0">
                <a:latin typeface="微软雅黑" panose="020B0503020204020204" pitchFamily="34" charset="-122"/>
                <a:ea typeface="微软雅黑" panose="020B0503020204020204" pitchFamily="34" charset="-122"/>
                <a:cs typeface="Calibri" panose="020F0502020204030204" pitchFamily="34" charset="0"/>
              </a:rPr>
              <a:t>Select </a:t>
            </a:r>
            <a:r>
              <a:rPr lang="en-US" altLang="zh-CN" sz="1200" dirty="0">
                <a:latin typeface="微软雅黑" panose="020B0503020204020204" pitchFamily="34" charset="-122"/>
                <a:ea typeface="微软雅黑" panose="020B0503020204020204" pitchFamily="34" charset="-122"/>
                <a:cs typeface="Calibri" panose="020F0502020204030204" pitchFamily="34" charset="0"/>
              </a:rPr>
              <a:t>a target in the live image and adjust the PTZ buttons to see the target at desired </a:t>
            </a:r>
            <a:r>
              <a:rPr lang="en-US" altLang="zh-CN" sz="1200" dirty="0" smtClean="0">
                <a:latin typeface="微软雅黑" panose="020B0503020204020204" pitchFamily="34" charset="-122"/>
                <a:ea typeface="微软雅黑" panose="020B0503020204020204" pitchFamily="34" charset="-122"/>
                <a:cs typeface="Calibri" panose="020F0502020204030204" pitchFamily="34" charset="0"/>
              </a:rPr>
              <a:t>size.</a:t>
            </a:r>
            <a:endParaRPr lang="en-US" altLang="zh-CN" sz="1200" dirty="0">
              <a:latin typeface="微软雅黑" panose="020B0503020204020204" pitchFamily="34" charset="-122"/>
              <a:ea typeface="微软雅黑" panose="020B0503020204020204" pitchFamily="34" charset="-122"/>
              <a:cs typeface="Calibri" panose="020F0502020204030204" pitchFamily="34" charset="0"/>
            </a:endParaRPr>
          </a:p>
          <a:p>
            <a:pPr marL="228600" indent="-228600">
              <a:buAutoNum type="arabicPeriod"/>
            </a:pPr>
            <a:r>
              <a:rPr lang="en-US" altLang="zh-CN" sz="1200" dirty="0" smtClean="0">
                <a:latin typeface="微软雅黑" panose="020B0503020204020204" pitchFamily="34" charset="-122"/>
                <a:ea typeface="微软雅黑" panose="020B0503020204020204" pitchFamily="34" charset="-122"/>
                <a:cs typeface="Calibri" panose="020F0502020204030204" pitchFamily="34" charset="0"/>
              </a:rPr>
              <a:t>Click </a:t>
            </a:r>
            <a:r>
              <a:rPr lang="en-US" altLang="zh-CN" sz="1200" dirty="0">
                <a:latin typeface="微软雅黑" panose="020B0503020204020204" pitchFamily="34" charset="-122"/>
                <a:ea typeface="微软雅黑" panose="020B0503020204020204" pitchFamily="34" charset="-122"/>
                <a:cs typeface="Calibri" panose="020F0502020204030204" pitchFamily="34" charset="0"/>
              </a:rPr>
              <a:t>Set Zoom Ratio to set the current zoom ratio as the zoom ratio</a:t>
            </a:r>
            <a:r>
              <a:rPr lang="en-US" altLang="zh-CN" sz="1200" dirty="0" smtClean="0">
                <a:latin typeface="微软雅黑" panose="020B0503020204020204" pitchFamily="34" charset="-122"/>
                <a:ea typeface="微软雅黑" panose="020B0503020204020204" pitchFamily="34" charset="-122"/>
                <a:cs typeface="Calibri" panose="020F0502020204030204" pitchFamily="34" charset="0"/>
              </a:rPr>
              <a:t>.</a:t>
            </a:r>
            <a:endParaRPr lang="zh-CN" altLang="zh-CN" sz="120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5" name="Rectangle 3"/>
          <p:cNvSpPr>
            <a:spLocks noChangeArrowheads="1"/>
          </p:cNvSpPr>
          <p:nvPr/>
        </p:nvSpPr>
        <p:spPr bwMode="auto">
          <a:xfrm>
            <a:off x="756894" y="53785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矩形 10"/>
          <p:cNvSpPr/>
          <p:nvPr/>
        </p:nvSpPr>
        <p:spPr>
          <a:xfrm>
            <a:off x="-1" y="5202495"/>
            <a:ext cx="5867400" cy="461665"/>
          </a:xfrm>
          <a:prstGeom prst="rect">
            <a:avLst/>
          </a:prstGeom>
        </p:spPr>
        <p:txBody>
          <a:bodyPr wrap="square">
            <a:spAutoFit/>
          </a:bodyPr>
          <a:lstStyle/>
          <a:p>
            <a:r>
              <a:rPr lang="en-US" altLang="zh-CN" sz="1200" b="1" i="1" dirty="0">
                <a:solidFill>
                  <a:srgbClr val="FF0000"/>
                </a:solidFill>
                <a:latin typeface="微软雅黑" panose="020B0503020204020204" pitchFamily="34" charset="-122"/>
                <a:cs typeface="Calibri" panose="020F0502020204030204" pitchFamily="34" charset="0"/>
              </a:rPr>
              <a:t>Note: </a:t>
            </a:r>
            <a:r>
              <a:rPr lang="en-US" altLang="zh-CN" sz="1200" dirty="0">
                <a:latin typeface="微软雅黑" panose="020B0503020204020204" pitchFamily="34" charset="-122"/>
                <a:cs typeface="Calibri" panose="020F0502020204030204" pitchFamily="34" charset="0"/>
              </a:rPr>
              <a:t>As long as you set the Tracking Zoom Ratio value as not 0, the zoom ratio you set manually is invalid.</a:t>
            </a:r>
            <a:endParaRPr lang="zh-CN" altLang="en-US" sz="1200" dirty="0"/>
          </a:p>
        </p:txBody>
      </p:sp>
      <p:sp>
        <p:nvSpPr>
          <p:cNvPr id="12" name="矩形 11"/>
          <p:cNvSpPr/>
          <p:nvPr/>
        </p:nvSpPr>
        <p:spPr>
          <a:xfrm>
            <a:off x="-1" y="5664160"/>
            <a:ext cx="5867400" cy="830997"/>
          </a:xfrm>
          <a:prstGeom prst="rect">
            <a:avLst/>
          </a:prstGeom>
        </p:spPr>
        <p:txBody>
          <a:bodyPr wrap="square">
            <a:spAutoFit/>
          </a:bodyPr>
          <a:lstStyle/>
          <a:p>
            <a:pPr lvl="0" algn="just">
              <a:spcAft>
                <a:spcPts val="0"/>
              </a:spcAft>
            </a:pPr>
            <a:r>
              <a:rPr lang="en-US" altLang="zh-CN" sz="1200" b="1" dirty="0">
                <a:latin typeface="微软雅黑" panose="020B0503020204020204" pitchFamily="34" charset="-122"/>
                <a:ea typeface="微软雅黑" panose="020B0503020204020204" pitchFamily="34" charset="-122"/>
                <a:cs typeface="Calibri" panose="020F0502020204030204" pitchFamily="34" charset="0"/>
              </a:rPr>
              <a:t>Set Color </a:t>
            </a:r>
            <a:r>
              <a:rPr lang="en-US" altLang="zh-CN" sz="1200" b="1" dirty="0" smtClean="0">
                <a:latin typeface="微软雅黑" panose="020B0503020204020204" pitchFamily="34" charset="-122"/>
                <a:ea typeface="微软雅黑" panose="020B0503020204020204" pitchFamily="34" charset="-122"/>
                <a:cs typeface="Calibri" panose="020F0502020204030204" pitchFamily="34" charset="0"/>
              </a:rPr>
              <a:t>Consistency: </a:t>
            </a:r>
            <a:r>
              <a:rPr lang="en-US" altLang="zh-CN" sz="1200" dirty="0">
                <a:latin typeface="微软雅黑" panose="020B0503020204020204" pitchFamily="34" charset="-122"/>
                <a:cs typeface="Calibri" panose="020F0502020204030204" pitchFamily="34" charset="0"/>
              </a:rPr>
              <a:t>The camera checks the color of the detected target several times during tracking and compares the color resemblance to determine whether it should continue to track the target or not. If the returned resemblance is lower than the set value, the camera stops tracking.</a:t>
            </a:r>
            <a:endParaRPr lang="zh-CN" altLang="zh-CN" sz="1200" dirty="0">
              <a:latin typeface="微软雅黑" panose="020B0503020204020204" pitchFamily="34" charset="-122"/>
              <a:cs typeface="Calibri" panose="020F0502020204030204" pitchFamily="34" charset="0"/>
            </a:endParaRPr>
          </a:p>
        </p:txBody>
      </p:sp>
      <p:sp>
        <p:nvSpPr>
          <p:cNvPr id="14" name="文本框 13"/>
          <p:cNvSpPr txBox="1"/>
          <p:nvPr/>
        </p:nvSpPr>
        <p:spPr>
          <a:xfrm>
            <a:off x="386987" y="888691"/>
            <a:ext cx="7956168" cy="369332"/>
          </a:xfrm>
          <a:prstGeom prst="rect">
            <a:avLst/>
          </a:prstGeom>
          <a:noFill/>
        </p:spPr>
        <p:txBody>
          <a:bodyPr wrap="square" rtlCol="0">
            <a:spAutoFit/>
          </a:bodyPr>
          <a:lstStyle/>
          <a:p>
            <a:r>
              <a:rPr lang="en-US" altLang="zh-CN" dirty="0" smtClean="0"/>
              <a:t>3. Configure Smart Tracking parameter</a:t>
            </a:r>
          </a:p>
        </p:txBody>
      </p:sp>
    </p:spTree>
    <p:extLst>
      <p:ext uri="{BB962C8B-B14F-4D97-AF65-F5344CB8AC3E}">
        <p14:creationId xmlns:p14="http://schemas.microsoft.com/office/powerpoint/2010/main" val="4121026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42840" y="2928173"/>
            <a:ext cx="4523823" cy="830997"/>
          </a:xfrm>
          <a:prstGeom prst="rect">
            <a:avLst/>
          </a:prstGeom>
          <a:noFill/>
        </p:spPr>
        <p:txBody>
          <a:bodyPr wrap="square" rtlCol="0">
            <a:spAutoFit/>
          </a:bodyPr>
          <a:lstStyle/>
          <a:p>
            <a:r>
              <a:rPr lang="en-US" altLang="zh-CN" sz="4800" b="1" dirty="0">
                <a:solidFill>
                  <a:srgbClr val="C00000"/>
                </a:solidFill>
              </a:rPr>
              <a:t>M</a:t>
            </a:r>
            <a:r>
              <a:rPr lang="en-US" altLang="zh-CN" sz="4800" b="1" dirty="0" smtClean="0">
                <a:solidFill>
                  <a:srgbClr val="C00000"/>
                </a:solidFill>
              </a:rPr>
              <a:t>anual </a:t>
            </a:r>
            <a:r>
              <a:rPr lang="en-US" altLang="zh-CN" sz="4800" b="1" dirty="0">
                <a:solidFill>
                  <a:srgbClr val="C00000"/>
                </a:solidFill>
              </a:rPr>
              <a:t>Tracking</a:t>
            </a: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9861" y="18472"/>
            <a:ext cx="2311196" cy="1152902"/>
          </a:xfrm>
          <a:prstGeom prst="rect">
            <a:avLst/>
          </a:prstGeom>
        </p:spPr>
      </p:pic>
      <p:sp>
        <p:nvSpPr>
          <p:cNvPr id="6" name="等腰三角形 5"/>
          <p:cNvSpPr/>
          <p:nvPr/>
        </p:nvSpPr>
        <p:spPr>
          <a:xfrm rot="5400000" flipH="1">
            <a:off x="-2264230" y="2252545"/>
            <a:ext cx="6858002" cy="2329541"/>
          </a:xfrm>
          <a:prstGeom prst="triangle">
            <a:avLst>
              <a:gd name="adj" fmla="val 49831"/>
            </a:avLst>
          </a:prstGeom>
          <a:solidFill>
            <a:srgbClr val="B81D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TextBox 3"/>
          <p:cNvSpPr txBox="1"/>
          <p:nvPr/>
        </p:nvSpPr>
        <p:spPr>
          <a:xfrm>
            <a:off x="9559634" y="1491671"/>
            <a:ext cx="1499794" cy="1323439"/>
          </a:xfrm>
          <a:prstGeom prst="rect">
            <a:avLst/>
          </a:prstGeom>
          <a:noFill/>
        </p:spPr>
        <p:txBody>
          <a:bodyPr wrap="square" rtlCol="0">
            <a:spAutoFit/>
          </a:bodyPr>
          <a:lstStyle/>
          <a:p>
            <a:r>
              <a:rPr lang="en-US" sz="8000" b="1" dirty="0" smtClean="0"/>
              <a:t>02</a:t>
            </a:r>
          </a:p>
        </p:txBody>
      </p:sp>
    </p:spTree>
    <p:extLst>
      <p:ext uri="{BB962C8B-B14F-4D97-AF65-F5344CB8AC3E}">
        <p14:creationId xmlns:p14="http://schemas.microsoft.com/office/powerpoint/2010/main" val="1320696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0" y="-2924"/>
            <a:ext cx="11545456" cy="830997"/>
          </a:xfrm>
          <a:prstGeom prst="rect">
            <a:avLst/>
          </a:prstGeom>
          <a:noFill/>
        </p:spPr>
        <p:txBody>
          <a:bodyPr wrap="square" rtlCol="0">
            <a:spAutoFit/>
          </a:bodyPr>
          <a:lstStyle/>
          <a:p>
            <a:r>
              <a:rPr lang="en-US" altLang="zh-CN" sz="4800" b="1" dirty="0"/>
              <a:t>C</a:t>
            </a:r>
            <a:r>
              <a:rPr lang="en-US" altLang="zh-CN" sz="4800" b="1" dirty="0" smtClean="0"/>
              <a:t>onfiguration</a:t>
            </a:r>
            <a:endParaRPr lang="en-US" altLang="zh-CN" sz="4800" b="1" dirty="0"/>
          </a:p>
        </p:txBody>
      </p:sp>
      <p:sp>
        <p:nvSpPr>
          <p:cNvPr id="7" name="矩形 6"/>
          <p:cNvSpPr/>
          <p:nvPr/>
        </p:nvSpPr>
        <p:spPr>
          <a:xfrm>
            <a:off x="162630" y="756112"/>
            <a:ext cx="4461923" cy="584775"/>
          </a:xfrm>
          <a:prstGeom prst="rect">
            <a:avLst/>
          </a:prstGeom>
        </p:spPr>
        <p:txBody>
          <a:bodyPr wrap="square">
            <a:spAutoFit/>
          </a:bodyPr>
          <a:lstStyle/>
          <a:p>
            <a:r>
              <a:rPr lang="en-US" altLang="zh-CN" sz="1600" dirty="0" smtClean="0"/>
              <a:t>1. Before </a:t>
            </a:r>
            <a:r>
              <a:rPr lang="en-US" altLang="zh-CN" sz="1600" dirty="0"/>
              <a:t>you start: Enter the Smart Tracking settings interface and enable smart tracking first</a:t>
            </a:r>
            <a:r>
              <a:rPr lang="en-US" altLang="zh-CN" sz="1600" dirty="0" smtClean="0"/>
              <a:t>.</a:t>
            </a:r>
            <a:endParaRPr lang="zh-CN" altLang="en-US" sz="1600" dirty="0"/>
          </a:p>
        </p:txBody>
      </p:sp>
      <p:pic>
        <p:nvPicPr>
          <p:cNvPr id="17" name="图片 16"/>
          <p:cNvPicPr>
            <a:picLocks noChangeAspect="1"/>
          </p:cNvPicPr>
          <p:nvPr/>
        </p:nvPicPr>
        <p:blipFill>
          <a:blip r:embed="rId3"/>
          <a:stretch>
            <a:fillRect/>
          </a:stretch>
        </p:blipFill>
        <p:spPr>
          <a:xfrm>
            <a:off x="438667" y="1307691"/>
            <a:ext cx="3909848" cy="3225365"/>
          </a:xfrm>
          <a:prstGeom prst="rect">
            <a:avLst/>
          </a:prstGeom>
        </p:spPr>
      </p:pic>
      <p:sp>
        <p:nvSpPr>
          <p:cNvPr id="18" name="矩形 17"/>
          <p:cNvSpPr/>
          <p:nvPr/>
        </p:nvSpPr>
        <p:spPr>
          <a:xfrm>
            <a:off x="4934060" y="756111"/>
            <a:ext cx="7005617" cy="584775"/>
          </a:xfrm>
          <a:prstGeom prst="rect">
            <a:avLst/>
          </a:prstGeom>
        </p:spPr>
        <p:txBody>
          <a:bodyPr wrap="square">
            <a:spAutoFit/>
          </a:bodyPr>
          <a:lstStyle/>
          <a:p>
            <a:r>
              <a:rPr lang="en-US" altLang="zh-CN" sz="1600" dirty="0"/>
              <a:t>3. </a:t>
            </a:r>
            <a:r>
              <a:rPr lang="en-US" altLang="zh-CN" sz="1600" dirty="0" smtClean="0"/>
              <a:t>When </a:t>
            </a:r>
            <a:r>
              <a:rPr lang="en-US" altLang="zh-CN" sz="1600" dirty="0"/>
              <a:t>there are multiple targets detected by the</a:t>
            </a:r>
            <a:r>
              <a:rPr lang="en-US" altLang="zh-CN" sz="1600" dirty="0" smtClean="0"/>
              <a:t> </a:t>
            </a:r>
            <a:r>
              <a:rPr lang="en-US" altLang="zh-CN" sz="1600" dirty="0"/>
              <a:t>camera, select one target and left click its rule box, the PTZ camera will start to track that </a:t>
            </a:r>
            <a:r>
              <a:rPr lang="en-US" altLang="zh-CN" sz="1600" dirty="0" smtClean="0"/>
              <a:t>target</a:t>
            </a:r>
            <a:r>
              <a:rPr lang="en-US" altLang="zh-CN" sz="1600" dirty="0"/>
              <a:t> </a:t>
            </a:r>
            <a:r>
              <a:rPr lang="en-US" altLang="zh-CN" sz="1600" dirty="0" smtClean="0"/>
              <a:t>automatically.</a:t>
            </a:r>
            <a:endParaRPr lang="en-US" altLang="zh-CN" sz="1600" dirty="0"/>
          </a:p>
        </p:txBody>
      </p:sp>
      <p:pic>
        <p:nvPicPr>
          <p:cNvPr id="20" name="图片 19"/>
          <p:cNvPicPr>
            <a:picLocks noChangeAspect="1"/>
          </p:cNvPicPr>
          <p:nvPr/>
        </p:nvPicPr>
        <p:blipFill>
          <a:blip r:embed="rId4"/>
          <a:stretch>
            <a:fillRect/>
          </a:stretch>
        </p:blipFill>
        <p:spPr>
          <a:xfrm>
            <a:off x="1147545" y="5012674"/>
            <a:ext cx="2492089" cy="1807240"/>
          </a:xfrm>
          <a:prstGeom prst="rect">
            <a:avLst/>
          </a:prstGeom>
        </p:spPr>
      </p:pic>
      <p:sp>
        <p:nvSpPr>
          <p:cNvPr id="21" name="矩形 20"/>
          <p:cNvSpPr/>
          <p:nvPr/>
        </p:nvSpPr>
        <p:spPr>
          <a:xfrm>
            <a:off x="162630" y="4674120"/>
            <a:ext cx="4461923" cy="338554"/>
          </a:xfrm>
          <a:prstGeom prst="rect">
            <a:avLst/>
          </a:prstGeom>
        </p:spPr>
        <p:txBody>
          <a:bodyPr wrap="square">
            <a:spAutoFit/>
          </a:bodyPr>
          <a:lstStyle/>
          <a:p>
            <a:r>
              <a:rPr lang="en-US" altLang="zh-CN" sz="1600" dirty="0"/>
              <a:t>2. Click  on the tool bar of live view interface.</a:t>
            </a:r>
          </a:p>
        </p:txBody>
      </p:sp>
      <p:pic>
        <p:nvPicPr>
          <p:cNvPr id="22" name="图片 21"/>
          <p:cNvPicPr>
            <a:picLocks noChangeAspect="1"/>
          </p:cNvPicPr>
          <p:nvPr/>
        </p:nvPicPr>
        <p:blipFill>
          <a:blip r:embed="rId5"/>
          <a:stretch>
            <a:fillRect/>
          </a:stretch>
        </p:blipFill>
        <p:spPr>
          <a:xfrm>
            <a:off x="4450488" y="1587108"/>
            <a:ext cx="7648857" cy="3911254"/>
          </a:xfrm>
          <a:prstGeom prst="rect">
            <a:avLst/>
          </a:prstGeom>
        </p:spPr>
      </p:pic>
      <p:sp>
        <p:nvSpPr>
          <p:cNvPr id="23" name="矩形 22"/>
          <p:cNvSpPr/>
          <p:nvPr/>
        </p:nvSpPr>
        <p:spPr>
          <a:xfrm>
            <a:off x="4821702" y="5757194"/>
            <a:ext cx="7117976" cy="584775"/>
          </a:xfrm>
          <a:prstGeom prst="rect">
            <a:avLst/>
          </a:prstGeom>
        </p:spPr>
        <p:txBody>
          <a:bodyPr wrap="square">
            <a:spAutoFit/>
          </a:bodyPr>
          <a:lstStyle/>
          <a:p>
            <a:r>
              <a:rPr lang="en-US" altLang="zh-CN" sz="1600" b="1" i="1" dirty="0">
                <a:solidFill>
                  <a:srgbClr val="FF0000"/>
                </a:solidFill>
              </a:rPr>
              <a:t>Note: </a:t>
            </a:r>
            <a:r>
              <a:rPr lang="en-US" altLang="zh-CN" sz="1600" dirty="0"/>
              <a:t>Not all the speed dome models support this function. Take the browser interface of the actual product as standard.</a:t>
            </a:r>
            <a:endParaRPr lang="zh-CN" altLang="en-US" sz="1600" dirty="0"/>
          </a:p>
        </p:txBody>
      </p:sp>
    </p:spTree>
    <p:extLst>
      <p:ext uri="{BB962C8B-B14F-4D97-AF65-F5344CB8AC3E}">
        <p14:creationId xmlns:p14="http://schemas.microsoft.com/office/powerpoint/2010/main" val="3078072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17270</TotalTime>
  <Words>2679</Words>
  <Application>Microsoft Office PowerPoint</Application>
  <PresentationFormat>宽屏</PresentationFormat>
  <Paragraphs>253</Paragraphs>
  <Slides>35</Slides>
  <Notes>16</Notes>
  <HiddenSlides>0</HiddenSlides>
  <MMClips>3</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35</vt:i4>
      </vt:variant>
    </vt:vector>
  </HeadingPairs>
  <TitlesOfParts>
    <vt:vector size="44" baseType="lpstr">
      <vt:lpstr>等线</vt:lpstr>
      <vt:lpstr>等线 Light</vt:lpstr>
      <vt:lpstr>微软雅黑</vt:lpstr>
      <vt:lpstr>Arial</vt:lpstr>
      <vt:lpstr>Calibri</vt:lpstr>
      <vt:lpstr>Calibri Light</vt:lpstr>
      <vt:lpstr>Helvetica Now Text</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 R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Haydar.Mahadooa</dc:creator>
  <cp:lastModifiedBy>Lucy.Xing</cp:lastModifiedBy>
  <cp:revision>193</cp:revision>
  <dcterms:created xsi:type="dcterms:W3CDTF">2022-06-26T21:06:28Z</dcterms:created>
  <dcterms:modified xsi:type="dcterms:W3CDTF">2024-12-11T06:30:10Z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ileWhereFroms">
    <vt:lpwstr>PpjeLB1gRN0lwrPqMaCTkqfAKUZJy/4K7xRRzrywSsR8/T4j1ecE9INn0quXJ0l+TTibHmu/QvrsZlMIU6YZiJssUq6IN9RzSCKDpjcy/UCL1Kex5PfDuKQOg5o6epURWa31GI3KyB9eBc8VrNh2VzXkPeXBey6AFTZJNjIBIV4EPn2TXJ+1lnOI7F3j1jbAi8zqe/QarYh3QzUwY1u2JxKsGACTaXbgAFAzRwgEG6ZPpQkk/aOWUzBwMQfofxH</vt:lpwstr>
  </property>
</Properties>
</file>